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h3RGB4POKLKd7HKXS8MfMSDUn9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5A7A46B-CAF4-42E9-B921-FE3BBE059D50}">
  <a:tblStyle styleId="{E5A7A46B-CAF4-42E9-B921-FE3BBE059D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f7a7429c_2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6bf7a7429c_2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bf7a7429c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6bf7a7429c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Hay que hablar de la estructura del programa: las personas siguen una lógica, no se comportan de manera aleatoria.</a:t>
            </a:r>
            <a:endParaRPr/>
          </a:p>
        </p:txBody>
      </p:sp>
      <p:sp>
        <p:nvSpPr>
          <p:cNvPr id="110" name="Google Shape;11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bf7a7429c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bf7a7429c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6bf7a7429c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bf7a7429c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6bf7a7429c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bf7a7429c_2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6bf7a7429c_2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bf7a7429c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bf7a7429c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6bf7a7429c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0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0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cxnSp>
        <p:nvCxnSpPr>
          <p:cNvPr id="26" name="Google Shape;26;p1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0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showMasterSp="0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1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1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showMasterSp="0" type="secHead">
  <p:cSld name="SECTION_HEADER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4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cxnSp>
        <p:nvCxnSpPr>
          <p:cNvPr id="57" name="Google Shape;57;p1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15"/>
          <p:cNvSpPr txBox="1"/>
          <p:nvPr>
            <p:ph idx="4" type="body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showMasterSp="0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8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anchorCtr="0" anchor="t" bIns="45700" lIns="457200" spcFirstLastPara="1" rIns="0" wrap="square" tIns="4572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cxnSp>
        <p:nvCxnSpPr>
          <p:cNvPr id="17" name="Google Shape;17;p9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s-AR"/>
              <a:t>SIMULACIÓN DE CONTAGIO EN HOSPITALES</a:t>
            </a:r>
            <a:endParaRPr/>
          </a:p>
        </p:txBody>
      </p:sp>
      <p:sp>
        <p:nvSpPr>
          <p:cNvPr id="106" name="Google Shape;106;p1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AR"/>
              <a:t>SIMULACIÓN BASADA EN AGENTES UTILIZANDO EL FRAMEWORK REPAST HPC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bf7a7429c_2_1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AR"/>
              <a:t>Rendimiento</a:t>
            </a:r>
            <a:endParaRPr/>
          </a:p>
        </p:txBody>
      </p:sp>
      <p:sp>
        <p:nvSpPr>
          <p:cNvPr id="173" name="Google Shape;173;g6bf7a7429c_2_17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74" name="Google Shape;174;g6bf7a7429c_2_1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800" y="2220427"/>
            <a:ext cx="6240801" cy="385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bf7a7429c_1_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AR"/>
              <a:t>Qué falta por hacer</a:t>
            </a:r>
            <a:endParaRPr/>
          </a:p>
        </p:txBody>
      </p:sp>
      <p:sp>
        <p:nvSpPr>
          <p:cNvPr id="180" name="Google Shape;180;g6bf7a7429c_1_0"/>
          <p:cNvSpPr txBox="1"/>
          <p:nvPr>
            <p:ph idx="1" type="body"/>
          </p:nvPr>
        </p:nvSpPr>
        <p:spPr>
          <a:xfrm>
            <a:off x="1097280" y="1845734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-342900" lvl="0" marL="431459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s-AR"/>
              <a:t>Maximizar paralelismo</a:t>
            </a:r>
            <a:endParaRPr/>
          </a:p>
          <a:p>
            <a:pPr indent="-342900" lvl="0" marL="431459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s-AR"/>
              <a:t>Utilizar probabilidades realistas</a:t>
            </a:r>
            <a:endParaRPr/>
          </a:p>
          <a:p>
            <a:pPr indent="-330200" lvl="0" marL="431459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</a:pPr>
            <a:r>
              <a:rPr lang="es-AR"/>
              <a:t>Agregar más agentes</a:t>
            </a:r>
            <a:endParaRPr/>
          </a:p>
          <a:p>
            <a:pPr indent="-342900" lvl="0" marL="431459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s-AR"/>
              <a:t>Comportamiento realista de personas</a:t>
            </a:r>
            <a:endParaRPr/>
          </a:p>
          <a:p>
            <a:pPr indent="-330200" lvl="0" marL="431459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•"/>
            </a:pPr>
            <a:r>
              <a:rPr lang="es-AR"/>
              <a:t>Mapa realista</a:t>
            </a:r>
            <a:endParaRPr/>
          </a:p>
        </p:txBody>
      </p:sp>
      <p:pic>
        <p:nvPicPr>
          <p:cNvPr id="181" name="Google Shape;181;g6bf7a7429c_1_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9200" y="2248975"/>
            <a:ext cx="5715000" cy="32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AR"/>
              <a:t>Repast for High Performance Computing: análisis</a:t>
            </a:r>
            <a:endParaRPr/>
          </a:p>
        </p:txBody>
      </p:sp>
      <p:sp>
        <p:nvSpPr>
          <p:cNvPr id="187" name="Google Shape;187;p8"/>
          <p:cNvSpPr txBox="1"/>
          <p:nvPr>
            <p:ph idx="1" type="body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-342900" lvl="0" marL="4314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s-AR"/>
              <a:t>Información dispersa/no documentada</a:t>
            </a:r>
            <a:endParaRPr/>
          </a:p>
          <a:p>
            <a:pPr indent="-342900" lvl="0" marL="43146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s-AR"/>
              <a:t>Poca actividad (último commit en 2018)</a:t>
            </a:r>
            <a:endParaRPr/>
          </a:p>
          <a:p>
            <a:pPr indent="-342900" lvl="0" marL="43146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s-AR"/>
              <a:t>El código fuente no compila</a:t>
            </a:r>
            <a:endParaRPr/>
          </a:p>
          <a:p>
            <a:pPr indent="-342900" lvl="0" marL="43146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s-AR"/>
              <a:t>C++11 a medias</a:t>
            </a:r>
            <a:endParaRPr/>
          </a:p>
          <a:p>
            <a:pPr indent="-342900" lvl="0" marL="43146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s-AR"/>
              <a:t>Bajo nivel, lenguaje de propósito general, por lo tanto muchas opciones, lento desarrollo</a:t>
            </a:r>
            <a:endParaRPr/>
          </a:p>
        </p:txBody>
      </p:sp>
      <p:pic>
        <p:nvPicPr>
          <p:cNvPr id="188" name="Google Shape;188;p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8238" y="2248965"/>
            <a:ext cx="4937125" cy="321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951" l="0" r="22869" t="0"/>
          <a:stretch/>
        </p:blipFill>
        <p:spPr>
          <a:xfrm>
            <a:off x="4099591" y="0"/>
            <a:ext cx="80924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 txBox="1"/>
          <p:nvPr>
            <p:ph type="title"/>
          </p:nvPr>
        </p:nvSpPr>
        <p:spPr>
          <a:xfrm>
            <a:off x="457200" y="594359"/>
            <a:ext cx="3429000" cy="24871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s-AR" sz="4000"/>
              <a:t>OBJETIVO DE LA SIMULACIÓN</a:t>
            </a:r>
            <a:endParaRPr/>
          </a:p>
        </p:txBody>
      </p:sp>
      <p:sp>
        <p:nvSpPr>
          <p:cNvPr id="114" name="Google Shape;114;p2"/>
          <p:cNvSpPr txBox="1"/>
          <p:nvPr>
            <p:ph idx="2" type="body"/>
          </p:nvPr>
        </p:nvSpPr>
        <p:spPr>
          <a:xfrm>
            <a:off x="457200" y="3191256"/>
            <a:ext cx="3429000" cy="3113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AR" sz="1600"/>
              <a:t>Observar el contagio de gripe en guardias hospitalarias, en épocas con alta tasa de transmisión del virus.</a:t>
            </a:r>
            <a:endParaRPr/>
          </a:p>
          <a:p>
            <a:pPr indent="-285750" lvl="0" marL="28575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AR" sz="1600"/>
              <a:t>Extraer información tal cómo la probabilidad de contraer una enfermedad intrahospitalaria.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lang="es-AR"/>
              <a:t>AGENTES</a:t>
            </a:r>
            <a:endParaRPr/>
          </a:p>
        </p:txBody>
      </p:sp>
      <p:sp>
        <p:nvSpPr>
          <p:cNvPr id="121" name="Google Shape;121;p3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s-AR" sz="2800">
                <a:latin typeface="Calibri"/>
                <a:ea typeface="Calibri"/>
                <a:cs typeface="Calibri"/>
                <a:sym typeface="Calibri"/>
              </a:rPr>
              <a:t>Médicos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s-AR" sz="2800">
                <a:latin typeface="Calibri"/>
                <a:ea typeface="Calibri"/>
                <a:cs typeface="Calibri"/>
                <a:sym typeface="Calibri"/>
              </a:rPr>
              <a:t>Pacientes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s-AR" sz="2800">
                <a:latin typeface="Calibri"/>
                <a:ea typeface="Calibri"/>
                <a:cs typeface="Calibri"/>
                <a:sym typeface="Calibri"/>
              </a:rPr>
              <a:t>Objetos</a:t>
            </a:r>
            <a:endParaRPr/>
          </a:p>
        </p:txBody>
      </p:sp>
      <p:pic>
        <p:nvPicPr>
          <p:cNvPr id="122" name="Google Shape;122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12520" r="10493" t="1952"/>
          <a:stretch/>
        </p:blipFill>
        <p:spPr>
          <a:xfrm>
            <a:off x="4105655" y="-1"/>
            <a:ext cx="8077201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f7a7429c_0_2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Agentes</a:t>
            </a:r>
            <a:endParaRPr/>
          </a:p>
        </p:txBody>
      </p:sp>
      <p:sp>
        <p:nvSpPr>
          <p:cNvPr id="129" name="Google Shape;129;g6bf7a7429c_0_29"/>
          <p:cNvSpPr txBox="1"/>
          <p:nvPr>
            <p:ph idx="1" type="body"/>
          </p:nvPr>
        </p:nvSpPr>
        <p:spPr>
          <a:xfrm>
            <a:off x="1097270" y="1845725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●"/>
            </a:pPr>
            <a:r>
              <a:rPr lang="es-AR" sz="3000"/>
              <a:t>Médicos: Permanencia en su consultorio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s-AR" sz="3000"/>
              <a:t>Pacientes: Llega, es atendido y se retira.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Char char="●"/>
            </a:pPr>
            <a:r>
              <a:rPr lang="es-AR" sz="3000"/>
              <a:t>Objetos: Se mantiene en un lugar fijo, puede ser contaminado y descontaminado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AR"/>
              <a:t>Mapa</a:t>
            </a:r>
            <a:endParaRPr/>
          </a:p>
        </p:txBody>
      </p:sp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AR"/>
              <a:t>El objetivo es presentar un hospital con arquitectura realista, basándonos en hospitales reales:</a:t>
            </a:r>
            <a:endParaRPr/>
          </a:p>
          <a:p>
            <a:pPr indent="-342900" lvl="0" marL="43146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s-AR"/>
              <a:t>Se observó que la sala de espera para guardia y para consultorios se encuentra separada.</a:t>
            </a:r>
            <a:endParaRPr/>
          </a:p>
          <a:p>
            <a:pPr indent="-342900" lvl="0" marL="43146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s-AR"/>
              <a:t>Todos los hospitales poseen una recepción.</a:t>
            </a:r>
            <a:endParaRPr/>
          </a:p>
          <a:p>
            <a:pPr indent="-342900" lvl="0" marL="43146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s-AR"/>
              <a:t>Los consultorios de guardia están separados de las especializaciones.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36" name="Google Shape;136;p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7657" y="1742657"/>
            <a:ext cx="3198598" cy="4126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AR"/>
              <a:t>Lógica de Transmisión</a:t>
            </a:r>
            <a:endParaRPr/>
          </a:p>
        </p:txBody>
      </p:sp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1097270" y="1845725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AR" sz="2400"/>
              <a:t>Se optó por agregar un grado más de complejidad a la infección, tiene en cuenta dos factores:</a:t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/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AR" sz="2400"/>
              <a:t>Nivel de </a:t>
            </a:r>
            <a:r>
              <a:rPr lang="es-AR" sz="2400"/>
              <a:t>enfermedad del portador</a:t>
            </a:r>
            <a:endParaRPr sz="2400"/>
          </a:p>
          <a:p>
            <a:pPr indent="-3810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AR" sz="2400"/>
              <a:t>Calidad del sistema inmunológico de la persona sana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bf7a7429c_2_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AR"/>
              <a:t>Información Generada</a:t>
            </a:r>
            <a:endParaRPr/>
          </a:p>
        </p:txBody>
      </p:sp>
      <p:sp>
        <p:nvSpPr>
          <p:cNvPr id="148" name="Google Shape;148;g6bf7a7429c_2_0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49" name="Google Shape;149;g6bf7a7429c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6" y="2278700"/>
            <a:ext cx="4460450" cy="31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6bf7a7429c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4980" y="2942978"/>
            <a:ext cx="5486400" cy="182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g6bf7a7429c_2_0"/>
          <p:cNvCxnSpPr/>
          <p:nvPr/>
        </p:nvCxnSpPr>
        <p:spPr>
          <a:xfrm>
            <a:off x="5074376" y="3856625"/>
            <a:ext cx="1077900" cy="1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bf7a7429c_2_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AR"/>
              <a:t>Ejemplo basado en trabajo previo</a:t>
            </a:r>
            <a:endParaRPr/>
          </a:p>
        </p:txBody>
      </p:sp>
      <p:sp>
        <p:nvSpPr>
          <p:cNvPr id="157" name="Google Shape;157;g6bf7a7429c_2_9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58" name="Google Shape;158;g6bf7a7429c_2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350" y="1845725"/>
            <a:ext cx="4023300" cy="40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bf7a7429c_0_3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Rendimiento</a:t>
            </a:r>
            <a:endParaRPr/>
          </a:p>
        </p:txBody>
      </p:sp>
      <p:sp>
        <p:nvSpPr>
          <p:cNvPr id="165" name="Google Shape;165;g6bf7a7429c_0_38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s-AR"/>
              <a:t> </a:t>
            </a:r>
            <a:endParaRPr/>
          </a:p>
        </p:txBody>
      </p:sp>
      <p:graphicFrame>
        <p:nvGraphicFramePr>
          <p:cNvPr id="166" name="Google Shape;166;g6bf7a7429c_0_38"/>
          <p:cNvGraphicFramePr/>
          <p:nvPr/>
        </p:nvGraphicFramePr>
        <p:xfrm>
          <a:off x="1097275" y="189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{E5A7A46B-CAF4-42E9-B921-FE3BBE059D50}</a:tableStyleId>
              </a:tblPr>
              <a:tblGrid>
                <a:gridCol w="1819350"/>
                <a:gridCol w="1819350"/>
                <a:gridCol w="1819350"/>
                <a:gridCol w="1819350"/>
              </a:tblGrid>
              <a:tr h="38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/>
                        <a:t>1 simulación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/>
                        <a:t>2 simulaciones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/>
                        <a:t>3 simulaciones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/>
                        <a:t>4 simulaciones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6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>
                          <a:solidFill>
                            <a:schemeClr val="dk1"/>
                          </a:solidFill>
                        </a:rPr>
                        <a:t>real</a:t>
                      </a:r>
                      <a:r>
                        <a:rPr lang="es-AR">
                          <a:solidFill>
                            <a:schemeClr val="dk1"/>
                          </a:solidFill>
                        </a:rPr>
                        <a:t>	0m3.416s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>
                          <a:solidFill>
                            <a:schemeClr val="dk1"/>
                          </a:solidFill>
                        </a:rPr>
                        <a:t>user</a:t>
                      </a:r>
                      <a:r>
                        <a:rPr lang="es-AR">
                          <a:solidFill>
                            <a:schemeClr val="dk1"/>
                          </a:solidFill>
                        </a:rPr>
                        <a:t>	0m2.109s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>
                          <a:solidFill>
                            <a:schemeClr val="dk1"/>
                          </a:solidFill>
                        </a:rPr>
                        <a:t>sys</a:t>
                      </a:r>
                      <a:r>
                        <a:rPr lang="es-AR">
                          <a:solidFill>
                            <a:schemeClr val="dk1"/>
                          </a:solidFill>
                        </a:rPr>
                        <a:t>    0m5.510s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AR">
                          <a:solidFill>
                            <a:schemeClr val="dk1"/>
                          </a:solidFill>
                        </a:rPr>
                        <a:t>real</a:t>
                      </a:r>
                      <a:r>
                        <a:rPr lang="es-AR">
                          <a:solidFill>
                            <a:schemeClr val="dk1"/>
                          </a:solidFill>
                        </a:rPr>
                        <a:t>	0m4.661s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AR">
                          <a:solidFill>
                            <a:schemeClr val="dk1"/>
                          </a:solidFill>
                        </a:rPr>
                        <a:t>user</a:t>
                      </a:r>
                      <a:r>
                        <a:rPr lang="es-AR">
                          <a:solidFill>
                            <a:schemeClr val="dk1"/>
                          </a:solidFill>
                        </a:rPr>
                        <a:t>	0m2.300s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AR">
                          <a:solidFill>
                            <a:schemeClr val="dk1"/>
                          </a:solidFill>
                        </a:rPr>
                        <a:t>sys</a:t>
                      </a:r>
                      <a:r>
                        <a:rPr lang="es-AR">
                          <a:solidFill>
                            <a:schemeClr val="dk1"/>
                          </a:solidFill>
                        </a:rPr>
                        <a:t>	0m4.802s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AR">
                          <a:solidFill>
                            <a:schemeClr val="dk1"/>
                          </a:solidFill>
                        </a:rPr>
                        <a:t>real</a:t>
                      </a:r>
                      <a:r>
                        <a:rPr lang="es-AR">
                          <a:solidFill>
                            <a:schemeClr val="dk1"/>
                          </a:solidFill>
                        </a:rPr>
                        <a:t>	0m4.946s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AR">
                          <a:solidFill>
                            <a:schemeClr val="dk1"/>
                          </a:solidFill>
                        </a:rPr>
                        <a:t>user</a:t>
                      </a:r>
                      <a:r>
                        <a:rPr lang="es-AR">
                          <a:solidFill>
                            <a:schemeClr val="dk1"/>
                          </a:solidFill>
                        </a:rPr>
                        <a:t>	0m2.132s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AR">
                          <a:solidFill>
                            <a:schemeClr val="dk1"/>
                          </a:solidFill>
                        </a:rPr>
                        <a:t>sys</a:t>
                      </a:r>
                      <a:r>
                        <a:rPr lang="es-AR">
                          <a:solidFill>
                            <a:schemeClr val="dk1"/>
                          </a:solidFill>
                        </a:rPr>
                        <a:t>   0m5.381s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AR">
                          <a:solidFill>
                            <a:schemeClr val="dk1"/>
                          </a:solidFill>
                        </a:rPr>
                        <a:t>real</a:t>
                      </a:r>
                      <a:r>
                        <a:rPr lang="es-AR">
                          <a:solidFill>
                            <a:schemeClr val="dk1"/>
                          </a:solidFill>
                        </a:rPr>
                        <a:t>	0m8.818s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AR">
                          <a:solidFill>
                            <a:schemeClr val="dk1"/>
                          </a:solidFill>
                        </a:rPr>
                        <a:t>user</a:t>
                      </a:r>
                      <a:r>
                        <a:rPr lang="es-AR">
                          <a:solidFill>
                            <a:schemeClr val="dk1"/>
                          </a:solidFill>
                        </a:rPr>
                        <a:t>	0m2.726s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AR">
                          <a:solidFill>
                            <a:schemeClr val="dk1"/>
                          </a:solidFill>
                        </a:rPr>
                        <a:t>sys</a:t>
                      </a:r>
                      <a:r>
                        <a:rPr lang="es-AR">
                          <a:solidFill>
                            <a:schemeClr val="dk1"/>
                          </a:solidFill>
                        </a:rPr>
                        <a:t>   0m8.097s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AR">
                          <a:solidFill>
                            <a:schemeClr val="dk1"/>
                          </a:solidFill>
                        </a:rPr>
                        <a:t>real</a:t>
                      </a:r>
                      <a:r>
                        <a:rPr lang="es-AR">
                          <a:solidFill>
                            <a:schemeClr val="dk1"/>
                          </a:solidFill>
                        </a:rPr>
                        <a:t>	0m9.064s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AR">
                          <a:solidFill>
                            <a:schemeClr val="dk1"/>
                          </a:solidFill>
                        </a:rPr>
                        <a:t>user</a:t>
                      </a:r>
                      <a:r>
                        <a:rPr lang="es-AR">
                          <a:solidFill>
                            <a:schemeClr val="dk1"/>
                          </a:solidFill>
                        </a:rPr>
                        <a:t>	0m2.735s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AR">
                          <a:solidFill>
                            <a:schemeClr val="dk1"/>
                          </a:solidFill>
                        </a:rPr>
                        <a:t>sys</a:t>
                      </a:r>
                      <a:r>
                        <a:rPr lang="es-AR">
                          <a:solidFill>
                            <a:schemeClr val="dk1"/>
                          </a:solidFill>
                        </a:rPr>
                        <a:t>   0m8.200s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AR">
                          <a:solidFill>
                            <a:schemeClr val="dk1"/>
                          </a:solidFill>
                        </a:rPr>
                        <a:t>real</a:t>
                      </a:r>
                      <a:r>
                        <a:rPr lang="es-AR">
                          <a:solidFill>
                            <a:schemeClr val="dk1"/>
                          </a:solidFill>
                        </a:rPr>
                        <a:t>	0m9.305s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AR">
                          <a:solidFill>
                            <a:schemeClr val="dk1"/>
                          </a:solidFill>
                        </a:rPr>
                        <a:t>user</a:t>
                      </a:r>
                      <a:r>
                        <a:rPr lang="es-AR">
                          <a:solidFill>
                            <a:schemeClr val="dk1"/>
                          </a:solidFill>
                        </a:rPr>
                        <a:t>	0m2.720s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AR">
                          <a:solidFill>
                            <a:schemeClr val="dk1"/>
                          </a:solidFill>
                        </a:rPr>
                        <a:t>sys</a:t>
                      </a:r>
                      <a:r>
                        <a:rPr lang="es-AR">
                          <a:solidFill>
                            <a:schemeClr val="dk1"/>
                          </a:solidFill>
                        </a:rPr>
                        <a:t>   0m7.688s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>
                          <a:solidFill>
                            <a:schemeClr val="dk1"/>
                          </a:solidFill>
                        </a:rPr>
                        <a:t>real</a:t>
                      </a:r>
                      <a:r>
                        <a:rPr lang="es-AR">
                          <a:solidFill>
                            <a:schemeClr val="dk1"/>
                          </a:solidFill>
                        </a:rPr>
                        <a:t>	0m12.645s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>
                          <a:solidFill>
                            <a:schemeClr val="dk1"/>
                          </a:solidFill>
                        </a:rPr>
                        <a:t>user</a:t>
                      </a:r>
                      <a:r>
                        <a:rPr lang="es-AR">
                          <a:solidFill>
                            <a:schemeClr val="dk1"/>
                          </a:solidFill>
                        </a:rPr>
                        <a:t>	0m3.043s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>
                          <a:solidFill>
                            <a:schemeClr val="dk1"/>
                          </a:solidFill>
                        </a:rPr>
                        <a:t>sys</a:t>
                      </a:r>
                      <a:r>
                        <a:rPr lang="es-AR">
                          <a:solidFill>
                            <a:schemeClr val="dk1"/>
                          </a:solidFill>
                        </a:rPr>
                        <a:t>	0m8.642s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>
                          <a:solidFill>
                            <a:schemeClr val="dk1"/>
                          </a:solidFill>
                        </a:rPr>
                        <a:t>real   </a:t>
                      </a:r>
                      <a:r>
                        <a:rPr lang="es-AR">
                          <a:solidFill>
                            <a:schemeClr val="dk1"/>
                          </a:solidFill>
                        </a:rPr>
                        <a:t>0m12.788s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>
                          <a:solidFill>
                            <a:schemeClr val="dk1"/>
                          </a:solidFill>
                        </a:rPr>
                        <a:t>user</a:t>
                      </a:r>
                      <a:r>
                        <a:rPr lang="es-AR">
                          <a:solidFill>
                            <a:schemeClr val="dk1"/>
                          </a:solidFill>
                        </a:rPr>
                        <a:t>	0m2.774s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>
                          <a:solidFill>
                            <a:schemeClr val="dk1"/>
                          </a:solidFill>
                        </a:rPr>
                        <a:t>sys</a:t>
                      </a:r>
                      <a:r>
                        <a:rPr lang="es-AR">
                          <a:solidFill>
                            <a:schemeClr val="dk1"/>
                          </a:solidFill>
                        </a:rPr>
                        <a:t>	0m8.657s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>
                          <a:solidFill>
                            <a:schemeClr val="dk1"/>
                          </a:solidFill>
                        </a:rPr>
                        <a:t>real</a:t>
                      </a:r>
                      <a:r>
                        <a:rPr lang="es-AR">
                          <a:solidFill>
                            <a:schemeClr val="dk1"/>
                          </a:solidFill>
                        </a:rPr>
                        <a:t>	0m13.075s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>
                          <a:solidFill>
                            <a:schemeClr val="dk1"/>
                          </a:solidFill>
                        </a:rPr>
                        <a:t>user</a:t>
                      </a:r>
                      <a:r>
                        <a:rPr lang="es-AR">
                          <a:solidFill>
                            <a:schemeClr val="dk1"/>
                          </a:solidFill>
                        </a:rPr>
                        <a:t>	0m3.007s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>
                          <a:solidFill>
                            <a:schemeClr val="dk1"/>
                          </a:solidFill>
                        </a:rPr>
                        <a:t>sys</a:t>
                      </a:r>
                      <a:r>
                        <a:rPr lang="es-AR">
                          <a:solidFill>
                            <a:schemeClr val="dk1"/>
                          </a:solidFill>
                        </a:rPr>
                        <a:t>	0m8.665s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>
                          <a:solidFill>
                            <a:schemeClr val="dk1"/>
                          </a:solidFill>
                        </a:rPr>
                        <a:t>real</a:t>
                      </a:r>
                      <a:r>
                        <a:rPr lang="es-AR">
                          <a:solidFill>
                            <a:schemeClr val="dk1"/>
                          </a:solidFill>
                        </a:rPr>
                        <a:t>	0m13.577s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>
                          <a:solidFill>
                            <a:schemeClr val="dk1"/>
                          </a:solidFill>
                        </a:rPr>
                        <a:t>user</a:t>
                      </a:r>
                      <a:r>
                        <a:rPr lang="es-AR">
                          <a:solidFill>
                            <a:schemeClr val="dk1"/>
                          </a:solidFill>
                        </a:rPr>
                        <a:t>	0m2.924s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>
                          <a:solidFill>
                            <a:schemeClr val="dk1"/>
                          </a:solidFill>
                        </a:rPr>
                        <a:t>sys</a:t>
                      </a:r>
                      <a:r>
                        <a:rPr lang="es-AR">
                          <a:solidFill>
                            <a:schemeClr val="dk1"/>
                          </a:solidFill>
                        </a:rPr>
                        <a:t>	0m9.121s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7" name="Google Shape;167;g6bf7a7429c_0_38"/>
          <p:cNvSpPr txBox="1"/>
          <p:nvPr/>
        </p:nvSpPr>
        <p:spPr>
          <a:xfrm>
            <a:off x="8554525" y="1893375"/>
            <a:ext cx="2550000" cy="39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modo de prueba para verificar rendimiento en paralelismo, se ejecutan desde 1 a 4 simulaciones independientes en paralelo, cada una de 10.000 TICKS y 40 agentes en acción en simultáneo.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ción">
  <a:themeElements>
    <a:clrScheme name="Retrospección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2019-09-28T20:49:53Z</dcterms:created>
  <dc:creator>Cristian</dc:creator>
</cp:coreProperties>
</file>