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Hammersmith One" charset="1" panose="02010703030501060504"/>
      <p:regular r:id="rId12"/>
    </p:embeddedFont>
    <p:embeddedFont>
      <p:font typeface="Clear Sans Medium" charset="1" panose="020B0603030202020304"/>
      <p:regular r:id="rId13"/>
    </p:embeddedFont>
    <p:embeddedFont>
      <p:font typeface="Open Sans Bold" charset="1" panose="020B0806030504020204"/>
      <p:regular r:id="rId14"/>
    </p:embeddedFont>
    <p:embeddedFont>
      <p:font typeface="Open Sans" charset="1" panose="020B060603050402020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pn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650958" y="3667182"/>
            <a:ext cx="5841760" cy="6861452"/>
          </a:xfrm>
          <a:prstGeom prst="rect">
            <a:avLst/>
          </a:prstGeom>
          <a:solidFill>
            <a:srgbClr val="0CC0DF"/>
          </a:solidFill>
        </p:spPr>
      </p:sp>
      <p:grpSp>
        <p:nvGrpSpPr>
          <p:cNvPr name="Group 3" id="3"/>
          <p:cNvGrpSpPr/>
          <p:nvPr/>
        </p:nvGrpSpPr>
        <p:grpSpPr>
          <a:xfrm rot="0">
            <a:off x="13514641" y="5171802"/>
            <a:ext cx="3909677" cy="689712"/>
            <a:chOff x="0" y="0"/>
            <a:chExt cx="5212903" cy="919616"/>
          </a:xfrm>
        </p:grpSpPr>
        <p:sp>
          <p:nvSpPr>
            <p:cNvPr name="TextBox 4" id="4"/>
            <p:cNvSpPr txBox="true"/>
            <p:nvPr/>
          </p:nvSpPr>
          <p:spPr>
            <a:xfrm rot="0">
              <a:off x="1435133" y="130482"/>
              <a:ext cx="3777770" cy="634329"/>
            </a:xfrm>
            <a:prstGeom prst="rect">
              <a:avLst/>
            </a:prstGeom>
          </p:spPr>
          <p:txBody>
            <a:bodyPr anchor="t" rtlCol="false" tIns="0" lIns="0" bIns="0" rIns="0">
              <a:spAutoFit/>
            </a:bodyPr>
            <a:lstStyle/>
            <a:p>
              <a:pPr algn="l">
                <a:lnSpc>
                  <a:spcPts val="4096"/>
                </a:lnSpc>
              </a:pPr>
              <a:r>
                <a:rPr lang="en-US" sz="2926">
                  <a:solidFill>
                    <a:srgbClr val="000000"/>
                  </a:solidFill>
                  <a:latin typeface="Hammersmith One"/>
                  <a:ea typeface="Hammersmith One"/>
                  <a:cs typeface="Hammersmith One"/>
                  <a:sym typeface="Hammersmith One"/>
                </a:rPr>
                <a:t>INTEGRANTES</a:t>
              </a:r>
            </a:p>
          </p:txBody>
        </p:sp>
        <p:sp>
          <p:nvSpPr>
            <p:cNvPr name="Freeform 5" id="5"/>
            <p:cNvSpPr/>
            <p:nvPr/>
          </p:nvSpPr>
          <p:spPr>
            <a:xfrm flipH="false" flipV="false" rot="5400000">
              <a:off x="8515" y="-8515"/>
              <a:ext cx="919616" cy="936646"/>
            </a:xfrm>
            <a:custGeom>
              <a:avLst/>
              <a:gdLst/>
              <a:ahLst/>
              <a:cxnLst/>
              <a:rect r="r" b="b" t="t" l="l"/>
              <a:pathLst>
                <a:path h="936646" w="919616">
                  <a:moveTo>
                    <a:pt x="0" y="0"/>
                  </a:moveTo>
                  <a:lnTo>
                    <a:pt x="919616" y="0"/>
                  </a:lnTo>
                  <a:lnTo>
                    <a:pt x="919616" y="936646"/>
                  </a:lnTo>
                  <a:lnTo>
                    <a:pt x="0" y="9366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AutoShape 6" id="6"/>
          <p:cNvSpPr/>
          <p:nvPr/>
        </p:nvSpPr>
        <p:spPr>
          <a:xfrm rot="0">
            <a:off x="13514641" y="6808888"/>
            <a:ext cx="3909677" cy="0"/>
          </a:xfrm>
          <a:prstGeom prst="line">
            <a:avLst/>
          </a:prstGeom>
          <a:ln cap="rnd" w="19050">
            <a:solidFill>
              <a:srgbClr val="000000"/>
            </a:solidFill>
            <a:prstDash val="solid"/>
            <a:headEnd type="none" len="sm" w="sm"/>
            <a:tailEnd type="none" len="sm" w="sm"/>
          </a:ln>
        </p:spPr>
      </p:sp>
      <p:grpSp>
        <p:nvGrpSpPr>
          <p:cNvPr name="Group 7" id="7"/>
          <p:cNvGrpSpPr/>
          <p:nvPr/>
        </p:nvGrpSpPr>
        <p:grpSpPr>
          <a:xfrm rot="0">
            <a:off x="1512186" y="5861515"/>
            <a:ext cx="10509034" cy="2489101"/>
            <a:chOff x="0" y="0"/>
            <a:chExt cx="14012045" cy="3318801"/>
          </a:xfrm>
        </p:grpSpPr>
        <p:sp>
          <p:nvSpPr>
            <p:cNvPr name="Freeform 8" id="8"/>
            <p:cNvSpPr/>
            <p:nvPr/>
          </p:nvSpPr>
          <p:spPr>
            <a:xfrm flipH="false" flipV="false" rot="0">
              <a:off x="0" y="2687962"/>
              <a:ext cx="8535982" cy="630839"/>
            </a:xfrm>
            <a:custGeom>
              <a:avLst/>
              <a:gdLst/>
              <a:ahLst/>
              <a:cxnLst/>
              <a:rect r="r" b="b" t="t" l="l"/>
              <a:pathLst>
                <a:path h="630839" w="8535982">
                  <a:moveTo>
                    <a:pt x="0" y="0"/>
                  </a:moveTo>
                  <a:lnTo>
                    <a:pt x="8535982" y="0"/>
                  </a:lnTo>
                  <a:lnTo>
                    <a:pt x="8535982" y="630839"/>
                  </a:lnTo>
                  <a:lnTo>
                    <a:pt x="0" y="630839"/>
                  </a:lnTo>
                  <a:lnTo>
                    <a:pt x="0" y="0"/>
                  </a:lnTo>
                  <a:close/>
                </a:path>
              </a:pathLst>
            </a:custGeom>
            <a:blipFill>
              <a:blip r:embed="rId4">
                <a:extLst>
                  <a:ext uri="{96DAC541-7B7A-43D3-8B79-37D633B846F1}">
                    <asvg:svgBlip xmlns:asvg="http://schemas.microsoft.com/office/drawing/2016/SVG/main" r:embed="rId5"/>
                  </a:ext>
                </a:extLst>
              </a:blip>
              <a:stretch>
                <a:fillRect l="-171" t="-308623" r="-7088" b="-1042730"/>
              </a:stretch>
            </a:blipFill>
          </p:spPr>
        </p:sp>
        <p:sp>
          <p:nvSpPr>
            <p:cNvPr name="TextBox 9" id="9"/>
            <p:cNvSpPr txBox="true"/>
            <p:nvPr/>
          </p:nvSpPr>
          <p:spPr>
            <a:xfrm rot="0">
              <a:off x="0" y="418465"/>
              <a:ext cx="14012045" cy="1895474"/>
            </a:xfrm>
            <a:prstGeom prst="rect">
              <a:avLst/>
            </a:prstGeom>
          </p:spPr>
          <p:txBody>
            <a:bodyPr anchor="t" rtlCol="false" tIns="0" lIns="0" bIns="0" rIns="0">
              <a:spAutoFit/>
            </a:bodyPr>
            <a:lstStyle/>
            <a:p>
              <a:pPr algn="l" marL="0" indent="0" lvl="0">
                <a:lnSpc>
                  <a:spcPts val="10799"/>
                </a:lnSpc>
                <a:spcBef>
                  <a:spcPct val="0"/>
                </a:spcBef>
              </a:pPr>
              <a:r>
                <a:rPr lang="en-US" sz="9999" spc="-99">
                  <a:solidFill>
                    <a:srgbClr val="000000"/>
                  </a:solidFill>
                  <a:latin typeface="Hammersmith One"/>
                  <a:ea typeface="Hammersmith One"/>
                  <a:cs typeface="Hammersmith One"/>
                  <a:sym typeface="Hammersmith One"/>
                </a:rPr>
                <a:t>LOGICA DIFUSA</a:t>
              </a:r>
            </a:p>
          </p:txBody>
        </p:sp>
      </p:grpSp>
      <p:sp>
        <p:nvSpPr>
          <p:cNvPr name="Freeform 10" id="10"/>
          <p:cNvSpPr/>
          <p:nvPr/>
        </p:nvSpPr>
        <p:spPr>
          <a:xfrm flipH="false" flipV="false" rot="0">
            <a:off x="-275943" y="-1100210"/>
            <a:ext cx="19185824" cy="5088109"/>
          </a:xfrm>
          <a:custGeom>
            <a:avLst/>
            <a:gdLst/>
            <a:ahLst/>
            <a:cxnLst/>
            <a:rect r="r" b="b" t="t" l="l"/>
            <a:pathLst>
              <a:path h="5088109" w="19185824">
                <a:moveTo>
                  <a:pt x="0" y="0"/>
                </a:moveTo>
                <a:lnTo>
                  <a:pt x="19185824" y="0"/>
                </a:lnTo>
                <a:lnTo>
                  <a:pt x="19185824" y="5088109"/>
                </a:lnTo>
                <a:lnTo>
                  <a:pt x="0" y="5088109"/>
                </a:lnTo>
                <a:lnTo>
                  <a:pt x="0" y="0"/>
                </a:lnTo>
                <a:close/>
              </a:path>
            </a:pathLst>
          </a:custGeom>
          <a:blipFill>
            <a:blip r:embed="rId6"/>
            <a:stretch>
              <a:fillRect l="0" t="-56144" r="0" b="-67061"/>
            </a:stretch>
          </a:blipFill>
        </p:spPr>
      </p:sp>
      <p:sp>
        <p:nvSpPr>
          <p:cNvPr name="TextBox 11" id="11"/>
          <p:cNvSpPr txBox="true"/>
          <p:nvPr/>
        </p:nvSpPr>
        <p:spPr>
          <a:xfrm rot="0">
            <a:off x="12771859" y="7885319"/>
            <a:ext cx="5395240" cy="1333500"/>
          </a:xfrm>
          <a:prstGeom prst="rect">
            <a:avLst/>
          </a:prstGeom>
        </p:spPr>
        <p:txBody>
          <a:bodyPr anchor="t" rtlCol="false" tIns="0" lIns="0" bIns="0" rIns="0">
            <a:spAutoFit/>
          </a:bodyPr>
          <a:lstStyle/>
          <a:p>
            <a:pPr algn="l" marL="647698" indent="-323849" lvl="1">
              <a:lnSpc>
                <a:spcPts val="3599"/>
              </a:lnSpc>
              <a:buFont typeface="Arial"/>
              <a:buChar char="•"/>
            </a:pPr>
            <a:r>
              <a:rPr lang="en-US" b="true" sz="2999">
                <a:solidFill>
                  <a:srgbClr val="000000"/>
                </a:solidFill>
                <a:latin typeface="Clear Sans Medium"/>
                <a:ea typeface="Clear Sans Medium"/>
                <a:cs typeface="Clear Sans Medium"/>
                <a:sym typeface="Clear Sans Medium"/>
              </a:rPr>
              <a:t>Arredondo Gonzalez Jesus Antonio.</a:t>
            </a:r>
          </a:p>
          <a:p>
            <a:pPr algn="l">
              <a:lnSpc>
                <a:spcPts val="35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61773" y="4742132"/>
            <a:ext cx="10861953" cy="802736"/>
          </a:xfrm>
          <a:custGeom>
            <a:avLst/>
            <a:gdLst/>
            <a:ahLst/>
            <a:cxnLst/>
            <a:rect r="r" b="b" t="t" l="l"/>
            <a:pathLst>
              <a:path h="802736" w="10861953">
                <a:moveTo>
                  <a:pt x="0" y="0"/>
                </a:moveTo>
                <a:lnTo>
                  <a:pt x="10861954" y="0"/>
                </a:lnTo>
                <a:lnTo>
                  <a:pt x="10861954" y="802736"/>
                </a:lnTo>
                <a:lnTo>
                  <a:pt x="0" y="802736"/>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0">
            <a:off x="0" y="0"/>
            <a:ext cx="7300452" cy="10287000"/>
          </a:xfrm>
          <a:custGeom>
            <a:avLst/>
            <a:gdLst/>
            <a:ahLst/>
            <a:cxnLst/>
            <a:rect r="r" b="b" t="t" l="l"/>
            <a:pathLst>
              <a:path h="10287000" w="7300452">
                <a:moveTo>
                  <a:pt x="0" y="0"/>
                </a:moveTo>
                <a:lnTo>
                  <a:pt x="7300452" y="0"/>
                </a:lnTo>
                <a:lnTo>
                  <a:pt x="7300452" y="10287000"/>
                </a:lnTo>
                <a:lnTo>
                  <a:pt x="0" y="10287000"/>
                </a:lnTo>
                <a:lnTo>
                  <a:pt x="0" y="0"/>
                </a:lnTo>
                <a:close/>
              </a:path>
            </a:pathLst>
          </a:custGeom>
          <a:blipFill>
            <a:blip r:embed="rId4"/>
            <a:stretch>
              <a:fillRect l="-75764" t="0" r="-54754" b="0"/>
            </a:stretch>
          </a:blipFill>
        </p:spPr>
      </p:sp>
      <p:sp>
        <p:nvSpPr>
          <p:cNvPr name="Freeform 4" id="4"/>
          <p:cNvSpPr/>
          <p:nvPr/>
        </p:nvSpPr>
        <p:spPr>
          <a:xfrm flipH="false" flipV="false" rot="0">
            <a:off x="0" y="0"/>
            <a:ext cx="7300452" cy="10287000"/>
          </a:xfrm>
          <a:custGeom>
            <a:avLst/>
            <a:gdLst/>
            <a:ahLst/>
            <a:cxnLst/>
            <a:rect r="r" b="b" t="t" l="l"/>
            <a:pathLst>
              <a:path h="10287000" w="7300452">
                <a:moveTo>
                  <a:pt x="0" y="0"/>
                </a:moveTo>
                <a:lnTo>
                  <a:pt x="7300452" y="0"/>
                </a:lnTo>
                <a:lnTo>
                  <a:pt x="7300452" y="10287000"/>
                </a:lnTo>
                <a:lnTo>
                  <a:pt x="0" y="10287000"/>
                </a:lnTo>
                <a:lnTo>
                  <a:pt x="0" y="0"/>
                </a:lnTo>
                <a:close/>
              </a:path>
            </a:pathLst>
          </a:custGeom>
          <a:blipFill>
            <a:blip r:embed="rId5"/>
            <a:stretch>
              <a:fillRect l="0" t="0" r="0" b="0"/>
            </a:stretch>
          </a:blipFill>
        </p:spPr>
      </p:sp>
      <p:sp>
        <p:nvSpPr>
          <p:cNvPr name="TextBox 5" id="5"/>
          <p:cNvSpPr txBox="true"/>
          <p:nvPr/>
        </p:nvSpPr>
        <p:spPr>
          <a:xfrm rot="0">
            <a:off x="7300452" y="1799655"/>
            <a:ext cx="10490930" cy="5897880"/>
          </a:xfrm>
          <a:prstGeom prst="rect">
            <a:avLst/>
          </a:prstGeom>
        </p:spPr>
        <p:txBody>
          <a:bodyPr anchor="t" rtlCol="false" tIns="0" lIns="0" bIns="0" rIns="0">
            <a:spAutoFit/>
          </a:bodyPr>
          <a:lstStyle/>
          <a:p>
            <a:pPr algn="ctr">
              <a:lnSpc>
                <a:spcPts val="6719"/>
              </a:lnSpc>
            </a:pPr>
            <a:r>
              <a:rPr lang="en-US" sz="4800" b="true">
                <a:solidFill>
                  <a:srgbClr val="000000"/>
                </a:solidFill>
                <a:latin typeface="Open Sans Bold"/>
                <a:ea typeface="Open Sans Bold"/>
                <a:cs typeface="Open Sans Bold"/>
                <a:sym typeface="Open Sans Bold"/>
              </a:rPr>
              <a:t>Se definen funciones pa</a:t>
            </a:r>
            <a:r>
              <a:rPr lang="en-US" b="true" sz="4800">
                <a:solidFill>
                  <a:srgbClr val="000000"/>
                </a:solidFill>
                <a:latin typeface="Open Sans Bold"/>
                <a:ea typeface="Open Sans Bold"/>
                <a:cs typeface="Open Sans Bold"/>
                <a:sym typeface="Open Sans Bold"/>
              </a:rPr>
              <a:t>ra calcular el grado de pertenencia de las entradas a los conjuntos difusos (pobre, aceptable, buena para calidad y servicio; baja, media, alta para la propina).</a:t>
            </a:r>
          </a:p>
          <a:p>
            <a:pPr algn="ctr">
              <a:lnSpc>
                <a:spcPts val="671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61773" y="4742132"/>
            <a:ext cx="10861953" cy="802736"/>
          </a:xfrm>
          <a:custGeom>
            <a:avLst/>
            <a:gdLst/>
            <a:ahLst/>
            <a:cxnLst/>
            <a:rect r="r" b="b" t="t" l="l"/>
            <a:pathLst>
              <a:path h="802736" w="10861953">
                <a:moveTo>
                  <a:pt x="0" y="0"/>
                </a:moveTo>
                <a:lnTo>
                  <a:pt x="10861954" y="0"/>
                </a:lnTo>
                <a:lnTo>
                  <a:pt x="10861954" y="802736"/>
                </a:lnTo>
                <a:lnTo>
                  <a:pt x="0" y="802736"/>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0">
            <a:off x="0" y="0"/>
            <a:ext cx="7527404" cy="10287000"/>
          </a:xfrm>
          <a:custGeom>
            <a:avLst/>
            <a:gdLst/>
            <a:ahLst/>
            <a:cxnLst/>
            <a:rect r="r" b="b" t="t" l="l"/>
            <a:pathLst>
              <a:path h="10287000" w="7527404">
                <a:moveTo>
                  <a:pt x="0" y="0"/>
                </a:moveTo>
                <a:lnTo>
                  <a:pt x="7527404" y="0"/>
                </a:lnTo>
                <a:lnTo>
                  <a:pt x="7527404" y="10287000"/>
                </a:lnTo>
                <a:lnTo>
                  <a:pt x="0" y="10287000"/>
                </a:lnTo>
                <a:lnTo>
                  <a:pt x="0" y="0"/>
                </a:lnTo>
                <a:close/>
              </a:path>
            </a:pathLst>
          </a:custGeom>
          <a:blipFill>
            <a:blip r:embed="rId4"/>
            <a:stretch>
              <a:fillRect l="-73480" t="0" r="-50089" b="0"/>
            </a:stretch>
          </a:blipFill>
        </p:spPr>
      </p:sp>
      <p:sp>
        <p:nvSpPr>
          <p:cNvPr name="Freeform 4" id="4"/>
          <p:cNvSpPr/>
          <p:nvPr/>
        </p:nvSpPr>
        <p:spPr>
          <a:xfrm flipH="false" flipV="false" rot="0">
            <a:off x="0" y="2429671"/>
            <a:ext cx="7527404" cy="4746703"/>
          </a:xfrm>
          <a:custGeom>
            <a:avLst/>
            <a:gdLst/>
            <a:ahLst/>
            <a:cxnLst/>
            <a:rect r="r" b="b" t="t" l="l"/>
            <a:pathLst>
              <a:path h="4746703" w="7527404">
                <a:moveTo>
                  <a:pt x="0" y="0"/>
                </a:moveTo>
                <a:lnTo>
                  <a:pt x="7527404" y="0"/>
                </a:lnTo>
                <a:lnTo>
                  <a:pt x="7527404" y="4746704"/>
                </a:lnTo>
                <a:lnTo>
                  <a:pt x="0" y="4746704"/>
                </a:lnTo>
                <a:lnTo>
                  <a:pt x="0" y="0"/>
                </a:lnTo>
                <a:close/>
              </a:path>
            </a:pathLst>
          </a:custGeom>
          <a:blipFill>
            <a:blip r:embed="rId5"/>
            <a:stretch>
              <a:fillRect l="0" t="0" r="-11952" b="0"/>
            </a:stretch>
          </a:blipFill>
        </p:spPr>
      </p:sp>
      <p:sp>
        <p:nvSpPr>
          <p:cNvPr name="TextBox 5" id="5"/>
          <p:cNvSpPr txBox="true"/>
          <p:nvPr/>
        </p:nvSpPr>
        <p:spPr>
          <a:xfrm rot="0">
            <a:off x="7527404" y="2658945"/>
            <a:ext cx="10263978" cy="4202430"/>
          </a:xfrm>
          <a:prstGeom prst="rect">
            <a:avLst/>
          </a:prstGeom>
        </p:spPr>
        <p:txBody>
          <a:bodyPr anchor="t" rtlCol="false" tIns="0" lIns="0" bIns="0" rIns="0">
            <a:spAutoFit/>
          </a:bodyPr>
          <a:lstStyle/>
          <a:p>
            <a:pPr algn="ctr">
              <a:lnSpc>
                <a:spcPts val="6719"/>
              </a:lnSpc>
            </a:pPr>
            <a:r>
              <a:rPr lang="en-US" sz="4800" b="true">
                <a:solidFill>
                  <a:srgbClr val="000000"/>
                </a:solidFill>
                <a:latin typeface="Open Sans Bold"/>
                <a:ea typeface="Open Sans Bold"/>
                <a:cs typeface="Open Sans Bold"/>
                <a:sym typeface="Open Sans Bold"/>
              </a:rPr>
              <a:t>Las entradas (calid</a:t>
            </a:r>
            <a:r>
              <a:rPr lang="en-US" b="true" sz="4800">
                <a:solidFill>
                  <a:srgbClr val="000000"/>
                </a:solidFill>
                <a:latin typeface="Open Sans Bold"/>
                <a:ea typeface="Open Sans Bold"/>
                <a:cs typeface="Open Sans Bold"/>
                <a:sym typeface="Open Sans Bold"/>
              </a:rPr>
              <a:t>ad = 6.5, servicio = 9.8) se convierten en grados de pertenencia usando las funciones de membresía.</a:t>
            </a:r>
          </a:p>
          <a:p>
            <a:pPr algn="ctr">
              <a:lnSpc>
                <a:spcPts val="671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61773" y="4742132"/>
            <a:ext cx="10861953" cy="802736"/>
          </a:xfrm>
          <a:custGeom>
            <a:avLst/>
            <a:gdLst/>
            <a:ahLst/>
            <a:cxnLst/>
            <a:rect r="r" b="b" t="t" l="l"/>
            <a:pathLst>
              <a:path h="802736" w="10861953">
                <a:moveTo>
                  <a:pt x="0" y="0"/>
                </a:moveTo>
                <a:lnTo>
                  <a:pt x="10861954" y="0"/>
                </a:lnTo>
                <a:lnTo>
                  <a:pt x="10861954" y="802736"/>
                </a:lnTo>
                <a:lnTo>
                  <a:pt x="0" y="802736"/>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0">
            <a:off x="0" y="0"/>
            <a:ext cx="7527404" cy="10287000"/>
          </a:xfrm>
          <a:custGeom>
            <a:avLst/>
            <a:gdLst/>
            <a:ahLst/>
            <a:cxnLst/>
            <a:rect r="r" b="b" t="t" l="l"/>
            <a:pathLst>
              <a:path h="10287000" w="7527404">
                <a:moveTo>
                  <a:pt x="0" y="0"/>
                </a:moveTo>
                <a:lnTo>
                  <a:pt x="7527404" y="0"/>
                </a:lnTo>
                <a:lnTo>
                  <a:pt x="7527404" y="10287000"/>
                </a:lnTo>
                <a:lnTo>
                  <a:pt x="0" y="10287000"/>
                </a:lnTo>
                <a:lnTo>
                  <a:pt x="0" y="0"/>
                </a:lnTo>
                <a:close/>
              </a:path>
            </a:pathLst>
          </a:custGeom>
          <a:blipFill>
            <a:blip r:embed="rId4"/>
            <a:stretch>
              <a:fillRect l="-73480" t="0" r="-50089" b="0"/>
            </a:stretch>
          </a:blipFill>
        </p:spPr>
      </p:sp>
      <p:sp>
        <p:nvSpPr>
          <p:cNvPr name="Freeform 4" id="4"/>
          <p:cNvSpPr/>
          <p:nvPr/>
        </p:nvSpPr>
        <p:spPr>
          <a:xfrm flipH="false" flipV="false" rot="0">
            <a:off x="0" y="3150571"/>
            <a:ext cx="7527404" cy="3574466"/>
          </a:xfrm>
          <a:custGeom>
            <a:avLst/>
            <a:gdLst/>
            <a:ahLst/>
            <a:cxnLst/>
            <a:rect r="r" b="b" t="t" l="l"/>
            <a:pathLst>
              <a:path h="3574466" w="7527404">
                <a:moveTo>
                  <a:pt x="0" y="0"/>
                </a:moveTo>
                <a:lnTo>
                  <a:pt x="7527404" y="0"/>
                </a:lnTo>
                <a:lnTo>
                  <a:pt x="7527404" y="3574465"/>
                </a:lnTo>
                <a:lnTo>
                  <a:pt x="0" y="3574465"/>
                </a:lnTo>
                <a:lnTo>
                  <a:pt x="0" y="0"/>
                </a:lnTo>
                <a:close/>
              </a:path>
            </a:pathLst>
          </a:custGeom>
          <a:blipFill>
            <a:blip r:embed="rId5"/>
            <a:stretch>
              <a:fillRect l="0" t="0" r="0" b="0"/>
            </a:stretch>
          </a:blipFill>
        </p:spPr>
      </p:sp>
      <p:sp>
        <p:nvSpPr>
          <p:cNvPr name="TextBox 5" id="5"/>
          <p:cNvSpPr txBox="true"/>
          <p:nvPr/>
        </p:nvSpPr>
        <p:spPr>
          <a:xfrm rot="0">
            <a:off x="7167281" y="38735"/>
            <a:ext cx="10263978" cy="8565515"/>
          </a:xfrm>
          <a:prstGeom prst="rect">
            <a:avLst/>
          </a:prstGeom>
        </p:spPr>
        <p:txBody>
          <a:bodyPr anchor="t" rtlCol="false" tIns="0" lIns="0" bIns="0" rIns="0">
            <a:spAutoFit/>
          </a:bodyPr>
          <a:lstStyle/>
          <a:p>
            <a:pPr algn="ctr">
              <a:lnSpc>
                <a:spcPts val="5599"/>
              </a:lnSpc>
            </a:pPr>
            <a:r>
              <a:rPr lang="en-US" sz="3999" b="true">
                <a:solidFill>
                  <a:srgbClr val="000000"/>
                </a:solidFill>
                <a:latin typeface="Open Sans Bold"/>
                <a:ea typeface="Open Sans Bold"/>
                <a:cs typeface="Open Sans Bold"/>
                <a:sym typeface="Open Sans Bold"/>
              </a:rPr>
              <a:t>Se aplican reglas difusas para determinar la salida difusa. Por ejemplo:</a:t>
            </a:r>
          </a:p>
          <a:p>
            <a:pPr algn="ctr" marL="1727199" indent="-575733" lvl="2">
              <a:lnSpc>
                <a:spcPts val="5599"/>
              </a:lnSpc>
              <a:buFont typeface="Arial"/>
              <a:buChar char="⚬"/>
            </a:pPr>
            <a:r>
              <a:rPr lang="en-US" b="true" sz="3999">
                <a:solidFill>
                  <a:srgbClr val="000000"/>
                </a:solidFill>
                <a:latin typeface="Open Sans Bold"/>
                <a:ea typeface="Open Sans Bold"/>
                <a:cs typeface="Open Sans Bold"/>
                <a:sym typeface="Open Sans Bold"/>
              </a:rPr>
              <a:t>Si la calid</a:t>
            </a:r>
            <a:r>
              <a:rPr lang="en-US" b="true" sz="3999">
                <a:solidFill>
                  <a:srgbClr val="000000"/>
                </a:solidFill>
                <a:latin typeface="Open Sans Bold"/>
                <a:ea typeface="Open Sans Bold"/>
                <a:cs typeface="Open Sans Bold"/>
                <a:sym typeface="Open Sans Bold"/>
              </a:rPr>
              <a:t>ad es pobre o el servicio es pobre, entonces la propina es baja.</a:t>
            </a:r>
          </a:p>
          <a:p>
            <a:pPr algn="ctr" marL="1727199" indent="-575733" lvl="2">
              <a:lnSpc>
                <a:spcPts val="5599"/>
              </a:lnSpc>
              <a:buFont typeface="Arial"/>
              <a:buChar char="⚬"/>
            </a:pPr>
            <a:r>
              <a:rPr lang="en-US" b="true" sz="3999">
                <a:solidFill>
                  <a:srgbClr val="000000"/>
                </a:solidFill>
                <a:latin typeface="Open Sans Bold"/>
                <a:ea typeface="Open Sans Bold"/>
                <a:cs typeface="Open Sans Bold"/>
                <a:sym typeface="Open Sans Bold"/>
              </a:rPr>
              <a:t>Si el servicio es aceptable, entonces la propina es media.</a:t>
            </a:r>
          </a:p>
          <a:p>
            <a:pPr algn="ctr" marL="1727199" indent="-575733" lvl="2">
              <a:lnSpc>
                <a:spcPts val="5599"/>
              </a:lnSpc>
              <a:buFont typeface="Arial"/>
              <a:buChar char="⚬"/>
            </a:pPr>
            <a:r>
              <a:rPr lang="en-US" b="true" sz="3999">
                <a:solidFill>
                  <a:srgbClr val="000000"/>
                </a:solidFill>
                <a:latin typeface="Open Sans Bold"/>
                <a:ea typeface="Open Sans Bold"/>
                <a:cs typeface="Open Sans Bold"/>
                <a:sym typeface="Open Sans Bold"/>
              </a:rPr>
              <a:t>Si el servicio es bueno o la calidad es buena, entonces la propina es alta.</a:t>
            </a:r>
          </a:p>
          <a:p>
            <a:pPr algn="ctr">
              <a:lnSpc>
                <a:spcPts val="6719"/>
              </a:lnSpc>
            </a:pPr>
          </a:p>
        </p:txBody>
      </p:sp>
      <p:sp>
        <p:nvSpPr>
          <p:cNvPr name="TextBox 6" id="6"/>
          <p:cNvSpPr txBox="true"/>
          <p:nvPr/>
        </p:nvSpPr>
        <p:spPr>
          <a:xfrm rot="0">
            <a:off x="8113427" y="8556625"/>
            <a:ext cx="9317831" cy="701675"/>
          </a:xfrm>
          <a:prstGeom prst="rect">
            <a:avLst/>
          </a:prstGeom>
        </p:spPr>
        <p:txBody>
          <a:bodyPr anchor="t" rtlCol="false" tIns="0" lIns="0" bIns="0" rIns="0">
            <a:spAutoFit/>
          </a:bodyPr>
          <a:lstStyle/>
          <a:p>
            <a:pPr algn="ctr">
              <a:lnSpc>
                <a:spcPts val="2800"/>
              </a:lnSpc>
            </a:pPr>
            <a:r>
              <a:rPr lang="en-US" sz="2000" b="true">
                <a:solidFill>
                  <a:srgbClr val="000000"/>
                </a:solidFill>
                <a:latin typeface="Open Sans Bold"/>
                <a:ea typeface="Open Sans Bold"/>
                <a:cs typeface="Open Sans Bold"/>
                <a:sym typeface="Open Sans Bold"/>
              </a:rPr>
              <a:t>Las conclusiones de las </a:t>
            </a:r>
            <a:r>
              <a:rPr lang="en-US" b="true" sz="2000">
                <a:solidFill>
                  <a:srgbClr val="000000"/>
                </a:solidFill>
                <a:latin typeface="Open Sans Bold"/>
                <a:ea typeface="Open Sans Bold"/>
                <a:cs typeface="Open Sans Bold"/>
                <a:sym typeface="Open Sans Bold"/>
              </a:rPr>
              <a:t>reglas se combinan para formar una salida difusa.</a:t>
            </a:r>
          </a:p>
          <a:p>
            <a:pPr algn="ctr">
              <a:lnSpc>
                <a:spcPts val="28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61773" y="4742132"/>
            <a:ext cx="10861953" cy="802736"/>
          </a:xfrm>
          <a:custGeom>
            <a:avLst/>
            <a:gdLst/>
            <a:ahLst/>
            <a:cxnLst/>
            <a:rect r="r" b="b" t="t" l="l"/>
            <a:pathLst>
              <a:path h="802736" w="10861953">
                <a:moveTo>
                  <a:pt x="0" y="0"/>
                </a:moveTo>
                <a:lnTo>
                  <a:pt x="10861954" y="0"/>
                </a:lnTo>
                <a:lnTo>
                  <a:pt x="10861954" y="802736"/>
                </a:lnTo>
                <a:lnTo>
                  <a:pt x="0" y="802736"/>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0">
            <a:off x="-313151" y="0"/>
            <a:ext cx="7527404" cy="10287000"/>
          </a:xfrm>
          <a:custGeom>
            <a:avLst/>
            <a:gdLst/>
            <a:ahLst/>
            <a:cxnLst/>
            <a:rect r="r" b="b" t="t" l="l"/>
            <a:pathLst>
              <a:path h="10287000" w="7527404">
                <a:moveTo>
                  <a:pt x="0" y="0"/>
                </a:moveTo>
                <a:lnTo>
                  <a:pt x="7527404" y="0"/>
                </a:lnTo>
                <a:lnTo>
                  <a:pt x="7527404" y="10287000"/>
                </a:lnTo>
                <a:lnTo>
                  <a:pt x="0" y="10287000"/>
                </a:lnTo>
                <a:lnTo>
                  <a:pt x="0" y="0"/>
                </a:lnTo>
                <a:close/>
              </a:path>
            </a:pathLst>
          </a:custGeom>
          <a:blipFill>
            <a:blip r:embed="rId4"/>
            <a:stretch>
              <a:fillRect l="-73480" t="0" r="-50089" b="0"/>
            </a:stretch>
          </a:blipFill>
        </p:spPr>
      </p:sp>
      <p:sp>
        <p:nvSpPr>
          <p:cNvPr name="Freeform 4" id="4"/>
          <p:cNvSpPr/>
          <p:nvPr/>
        </p:nvSpPr>
        <p:spPr>
          <a:xfrm flipH="false" flipV="false" rot="0">
            <a:off x="0" y="748649"/>
            <a:ext cx="7214253" cy="8789701"/>
          </a:xfrm>
          <a:custGeom>
            <a:avLst/>
            <a:gdLst/>
            <a:ahLst/>
            <a:cxnLst/>
            <a:rect r="r" b="b" t="t" l="l"/>
            <a:pathLst>
              <a:path h="8789701" w="7214253">
                <a:moveTo>
                  <a:pt x="0" y="0"/>
                </a:moveTo>
                <a:lnTo>
                  <a:pt x="7214253" y="0"/>
                </a:lnTo>
                <a:lnTo>
                  <a:pt x="7214253" y="8789702"/>
                </a:lnTo>
                <a:lnTo>
                  <a:pt x="0" y="8789702"/>
                </a:lnTo>
                <a:lnTo>
                  <a:pt x="0" y="0"/>
                </a:lnTo>
                <a:close/>
              </a:path>
            </a:pathLst>
          </a:custGeom>
          <a:blipFill>
            <a:blip r:embed="rId5"/>
            <a:stretch>
              <a:fillRect l="0" t="0" r="0" b="-1781"/>
            </a:stretch>
          </a:blipFill>
        </p:spPr>
      </p:sp>
      <p:sp>
        <p:nvSpPr>
          <p:cNvPr name="TextBox 5" id="5"/>
          <p:cNvSpPr txBox="true"/>
          <p:nvPr/>
        </p:nvSpPr>
        <p:spPr>
          <a:xfrm rot="0">
            <a:off x="7214253" y="662924"/>
            <a:ext cx="10263978" cy="3354705"/>
          </a:xfrm>
          <a:prstGeom prst="rect">
            <a:avLst/>
          </a:prstGeom>
        </p:spPr>
        <p:txBody>
          <a:bodyPr anchor="t" rtlCol="false" tIns="0" lIns="0" bIns="0" rIns="0">
            <a:spAutoFit/>
          </a:bodyPr>
          <a:lstStyle/>
          <a:p>
            <a:pPr algn="ctr">
              <a:lnSpc>
                <a:spcPts val="6719"/>
              </a:lnSpc>
            </a:pPr>
            <a:r>
              <a:rPr lang="en-US" sz="4800" b="true">
                <a:solidFill>
                  <a:srgbClr val="000000"/>
                </a:solidFill>
                <a:latin typeface="Open Sans Bold"/>
                <a:ea typeface="Open Sans Bold"/>
                <a:cs typeface="Open Sans Bold"/>
                <a:sym typeface="Open Sans Bold"/>
              </a:rPr>
              <a:t>Se utiliza el método del centroide (simplific</a:t>
            </a:r>
            <a:r>
              <a:rPr lang="en-US" b="true" sz="4800">
                <a:solidFill>
                  <a:srgbClr val="000000"/>
                </a:solidFill>
                <a:latin typeface="Open Sans Bold"/>
                <a:ea typeface="Open Sans Bold"/>
                <a:cs typeface="Open Sans Bold"/>
                <a:sym typeface="Open Sans Bold"/>
              </a:rPr>
              <a:t>ado) para convertir la salida difusa en un valor nítido.</a:t>
            </a:r>
          </a:p>
          <a:p>
            <a:pPr algn="ctr">
              <a:lnSpc>
                <a:spcPts val="6719"/>
              </a:lnSpc>
            </a:pPr>
          </a:p>
        </p:txBody>
      </p:sp>
      <p:sp>
        <p:nvSpPr>
          <p:cNvPr name="TextBox 6" id="6"/>
          <p:cNvSpPr txBox="true"/>
          <p:nvPr/>
        </p:nvSpPr>
        <p:spPr>
          <a:xfrm rot="0">
            <a:off x="7214253" y="3950954"/>
            <a:ext cx="10263978" cy="41808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El método del centroide es una técnica común utilizada en la desfusificación para convertir una salida difusa (un conjunto difuso) en un valor nítido (un número concreto). Este método calcula el "centro de gravedad" o el punto de equilibrio de la función de pertenencia resultante, que representa la salida difusa.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12761773" y="4742132"/>
            <a:ext cx="10861953" cy="802736"/>
          </a:xfrm>
          <a:custGeom>
            <a:avLst/>
            <a:gdLst/>
            <a:ahLst/>
            <a:cxnLst/>
            <a:rect r="r" b="b" t="t" l="l"/>
            <a:pathLst>
              <a:path h="802736" w="10861953">
                <a:moveTo>
                  <a:pt x="0" y="0"/>
                </a:moveTo>
                <a:lnTo>
                  <a:pt x="10861954" y="0"/>
                </a:lnTo>
                <a:lnTo>
                  <a:pt x="10861954" y="802736"/>
                </a:lnTo>
                <a:lnTo>
                  <a:pt x="0" y="802736"/>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Freeform 3" id="3"/>
          <p:cNvSpPr/>
          <p:nvPr/>
        </p:nvSpPr>
        <p:spPr>
          <a:xfrm flipH="false" flipV="false" rot="0">
            <a:off x="0" y="0"/>
            <a:ext cx="10861953" cy="802736"/>
          </a:xfrm>
          <a:custGeom>
            <a:avLst/>
            <a:gdLst/>
            <a:ahLst/>
            <a:cxnLst/>
            <a:rect r="r" b="b" t="t" l="l"/>
            <a:pathLst>
              <a:path h="802736" w="10861953">
                <a:moveTo>
                  <a:pt x="0" y="0"/>
                </a:moveTo>
                <a:lnTo>
                  <a:pt x="10861953" y="0"/>
                </a:lnTo>
                <a:lnTo>
                  <a:pt x="10861953" y="802736"/>
                </a:lnTo>
                <a:lnTo>
                  <a:pt x="0" y="802736"/>
                </a:lnTo>
                <a:lnTo>
                  <a:pt x="0" y="0"/>
                </a:lnTo>
                <a:close/>
              </a:path>
            </a:pathLst>
          </a:custGeom>
          <a:blipFill>
            <a:blip r:embed="rId2">
              <a:extLst>
                <a:ext uri="{96DAC541-7B7A-43D3-8B79-37D633B846F1}">
                  <asvg:svgBlip xmlns:asvg="http://schemas.microsoft.com/office/drawing/2016/SVG/main" r:embed="rId3"/>
                </a:ext>
              </a:extLst>
            </a:blip>
            <a:stretch>
              <a:fillRect l="-171" t="-308623" r="-7088" b="-1042730"/>
            </a:stretch>
          </a:blipFill>
        </p:spPr>
      </p:sp>
      <p:sp>
        <p:nvSpPr>
          <p:cNvPr name="TextBox 4" id="4"/>
          <p:cNvSpPr txBox="true"/>
          <p:nvPr/>
        </p:nvSpPr>
        <p:spPr>
          <a:xfrm rot="0">
            <a:off x="2295079" y="4274503"/>
            <a:ext cx="13697843"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Open Sans Bold"/>
                <a:ea typeface="Open Sans Bold"/>
                <a:cs typeface="Open Sans Bold"/>
                <a:sym typeface="Open Sans Bold"/>
              </a:rPr>
              <a:t>Gracias por su atencion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DAGfVTF3DzE</dc:identifier>
  <dcterms:modified xsi:type="dcterms:W3CDTF">2011-08-01T06:04:30Z</dcterms:modified>
  <cp:revision>1</cp:revision>
  <dc:title>Copia de Web 5.0</dc:title>
</cp:coreProperties>
</file>