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"/>
  </p:notesMasterIdLst>
  <p:sldIdLst>
    <p:sldId id="586" r:id="rId2"/>
    <p:sldId id="632" r:id="rId3"/>
    <p:sldId id="635" r:id="rId4"/>
    <p:sldId id="587" r:id="rId5"/>
    <p:sldId id="633" r:id="rId6"/>
    <p:sldId id="634" r:id="rId7"/>
    <p:sldId id="591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D40"/>
    <a:srgbClr val="C00000"/>
    <a:srgbClr val="FFC627"/>
    <a:srgbClr val="5C6670"/>
    <a:srgbClr val="CC6600"/>
    <a:srgbClr val="FF6600"/>
    <a:srgbClr val="FF9900"/>
    <a:srgbClr val="FF0000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8" autoAdjust="0"/>
    <p:restoredTop sz="95209" autoAdjust="0"/>
  </p:normalViewPr>
  <p:slideViewPr>
    <p:cSldViewPr snapToGrid="0">
      <p:cViewPr varScale="1">
        <p:scale>
          <a:sx n="128" d="100"/>
          <a:sy n="128" d="100"/>
        </p:scale>
        <p:origin x="18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71"/>
    </p:cViewPr>
  </p:sorterViewPr>
  <p:notesViewPr>
    <p:cSldViewPr snapToGrid="0">
      <p:cViewPr varScale="1">
        <p:scale>
          <a:sx n="83" d="100"/>
          <a:sy n="83" d="100"/>
        </p:scale>
        <p:origin x="-3762" y="-84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F38C1FB6-5772-4E8F-86D0-4075EB2DCAD7}" type="datetimeFigureOut">
              <a:rPr lang="en-US" altLang="en-US"/>
              <a:pPr>
                <a:defRPr/>
              </a:pPr>
              <a:t>5/7/19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FA2CA825-8225-41AD-8DF0-2E7B87C8EE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20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19036E-3E71-4496-B6ED-6BF8CC5727EB}" type="slidenum">
              <a:rPr lang="en-US" altLang="en-US" sz="1300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3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0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>
                <a:solidFill>
                  <a:srgbClr val="8C1D40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 b="0"/>
            </a:lvl1pPr>
          </a:lstStyle>
          <a:p>
            <a:pPr>
              <a:defRPr/>
            </a:pPr>
            <a:fld id="{25414B7E-DF5A-4FA7-A6FA-C6B4EA519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2" descr="PNG file - SBHSE-SchoolName-v13-toPRI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54" y="6186166"/>
            <a:ext cx="1252131" cy="53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82" y="6096256"/>
            <a:ext cx="2336516" cy="7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C1D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FC6AA-F9FC-474A-BA49-F32B59B6E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8C1D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17486-E9C2-4536-A9D7-1717269CA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FBC14-A911-4BD8-A638-B440034E4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0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6D0EA-70F9-487C-AB13-2D5A1B343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3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31414-37FC-4D93-AC63-C60EEEEEC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6EF4A-6B29-4B89-A98C-3EB0446FB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4D7DC-7F91-4496-A270-3E9C7235F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0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ACEEF-579C-4432-BC40-A877F8277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46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4057C-68A8-4163-9706-0EFAC6803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83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1236F-B26E-4D9A-89EE-9E1440CF7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4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C1D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C627"/>
              </a:buClr>
              <a:defRPr/>
            </a:lvl1pPr>
            <a:lvl2pPr>
              <a:buClr>
                <a:srgbClr val="FFC627"/>
              </a:buClr>
              <a:defRPr/>
            </a:lvl2pPr>
            <a:lvl3pPr>
              <a:buClr>
                <a:srgbClr val="FFC627"/>
              </a:buClr>
              <a:defRPr/>
            </a:lvl3pPr>
            <a:lvl4pPr>
              <a:buClr>
                <a:srgbClr val="FFC627"/>
              </a:buClr>
              <a:defRPr/>
            </a:lvl4pPr>
            <a:lvl5pPr>
              <a:buClr>
                <a:srgbClr val="FFC627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F29D1-3A96-4F85-B8A2-1C88F7E95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9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FC879-AFB9-443A-86D5-52E685199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3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8C1D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D069-4AA0-4509-90C7-3D84E3C73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C1D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rgbClr val="FFC627"/>
              </a:buClr>
              <a:defRPr sz="2800"/>
            </a:lvl1pPr>
            <a:lvl2pPr>
              <a:buClr>
                <a:srgbClr val="FFC627"/>
              </a:buClr>
              <a:defRPr sz="2400"/>
            </a:lvl2pPr>
            <a:lvl3pPr>
              <a:buClr>
                <a:srgbClr val="FFC627"/>
              </a:buClr>
              <a:defRPr sz="2000"/>
            </a:lvl3pPr>
            <a:lvl4pPr>
              <a:buClr>
                <a:srgbClr val="FFC627"/>
              </a:buClr>
              <a:defRPr sz="1800"/>
            </a:lvl4pPr>
            <a:lvl5pPr>
              <a:buClr>
                <a:srgbClr val="FFC627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rgbClr val="FFC627"/>
              </a:buClr>
              <a:defRPr sz="2800"/>
            </a:lvl1pPr>
            <a:lvl2pPr>
              <a:buClr>
                <a:srgbClr val="FFC627"/>
              </a:buClr>
              <a:defRPr sz="2400"/>
            </a:lvl2pPr>
            <a:lvl3pPr>
              <a:buClr>
                <a:srgbClr val="FFC627"/>
              </a:buClr>
              <a:defRPr sz="2000"/>
            </a:lvl3pPr>
            <a:lvl4pPr>
              <a:buClr>
                <a:srgbClr val="FFC627"/>
              </a:buClr>
              <a:defRPr sz="1800"/>
            </a:lvl4pPr>
            <a:lvl5pPr>
              <a:buClr>
                <a:srgbClr val="FFC627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504F0-4269-493B-A2DA-C19C9EE4B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C1D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C66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FFC627"/>
              </a:buClr>
              <a:defRPr sz="2400"/>
            </a:lvl1pPr>
            <a:lvl2pPr>
              <a:buClr>
                <a:srgbClr val="FFC627"/>
              </a:buClr>
              <a:defRPr sz="2000"/>
            </a:lvl2pPr>
            <a:lvl3pPr>
              <a:buClr>
                <a:srgbClr val="FFC627"/>
              </a:buClr>
              <a:defRPr sz="1800"/>
            </a:lvl3pPr>
            <a:lvl4pPr>
              <a:buClr>
                <a:srgbClr val="FFC627"/>
              </a:buClr>
              <a:defRPr sz="1600"/>
            </a:lvl4pPr>
            <a:lvl5pPr>
              <a:buClr>
                <a:srgbClr val="FFC627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C66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rgbClr val="FFC627"/>
              </a:buClr>
              <a:defRPr sz="2400"/>
            </a:lvl1pPr>
            <a:lvl2pPr>
              <a:buClr>
                <a:srgbClr val="FFC627"/>
              </a:buClr>
              <a:defRPr sz="2000"/>
            </a:lvl2pPr>
            <a:lvl3pPr>
              <a:buClr>
                <a:srgbClr val="FFC627"/>
              </a:buClr>
              <a:defRPr sz="1800"/>
            </a:lvl3pPr>
            <a:lvl4pPr>
              <a:buClr>
                <a:srgbClr val="FFC627"/>
              </a:buClr>
              <a:defRPr sz="1600"/>
            </a:lvl4pPr>
            <a:lvl5pPr>
              <a:buClr>
                <a:srgbClr val="FFC627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AAD10-161D-4B8F-B0EC-D88846709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C1D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61C51-9177-44C7-BE71-5D352CE7B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2BF56-5F79-49CE-9A4D-BD24D7FC3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7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8C1D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rgbClr val="FFC627"/>
              </a:buClr>
              <a:defRPr sz="3200"/>
            </a:lvl1pPr>
            <a:lvl2pPr>
              <a:buClr>
                <a:srgbClr val="FFC627"/>
              </a:buClr>
              <a:defRPr sz="2800"/>
            </a:lvl2pPr>
            <a:lvl3pPr>
              <a:buClr>
                <a:srgbClr val="FFC627"/>
              </a:buClr>
              <a:defRPr sz="2400"/>
            </a:lvl3pPr>
            <a:lvl4pPr>
              <a:buClr>
                <a:srgbClr val="FFC627"/>
              </a:buClr>
              <a:defRPr sz="2000"/>
            </a:lvl4pPr>
            <a:lvl5pPr>
              <a:buClr>
                <a:srgbClr val="FFC627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23CAD-39AF-4AE2-A468-B8D3558F7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9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8C1D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B076B-1947-43FC-B707-CB3F176D2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5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1833864F-7DEB-4D56-A065-0B68E1718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2" descr="PNG file - SBHSE-SchoolName-v13-toPRINT.png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669" y="6186166"/>
            <a:ext cx="1252131" cy="53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8" y="6087181"/>
            <a:ext cx="990970" cy="5817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C1D4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627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627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627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627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627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78429"/>
            <a:ext cx="7942263" cy="2152881"/>
          </a:xfrm>
        </p:spPr>
        <p:txBody>
          <a:bodyPr/>
          <a:lstStyle/>
          <a:p>
            <a:r>
              <a:rPr lang="en-US" altLang="en-US" sz="4000" dirty="0"/>
              <a:t>U5 Wild Type Random Forest Classifier</a:t>
            </a:r>
            <a:br>
              <a:rPr lang="en-US" altLang="en-US" sz="4000" dirty="0"/>
            </a:br>
            <a:r>
              <a:rPr lang="en-US" altLang="en-US" sz="4000" dirty="0"/>
              <a:t>5/7/19</a:t>
            </a:r>
            <a:endParaRPr lang="en-US" altLang="en-US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38650"/>
            <a:ext cx="6400800" cy="15398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Arren</a:t>
            </a:r>
            <a:r>
              <a:rPr lang="en-US" altLang="en-US" sz="2800" dirty="0"/>
              <a:t> Liu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</a:t>
            </a:r>
            <a:r>
              <a:rPr lang="en-US" sz="2400" dirty="0" err="1"/>
              <a:t>RandomForest</a:t>
            </a:r>
            <a:r>
              <a:rPr lang="en-US" sz="2400" dirty="0"/>
              <a:t> to build classifier</a:t>
            </a:r>
          </a:p>
          <a:p>
            <a:r>
              <a:rPr lang="en-US" sz="2400" dirty="0"/>
              <a:t>Report votes from Random Forrest</a:t>
            </a:r>
          </a:p>
          <a:p>
            <a:r>
              <a:rPr lang="en-US" sz="2400" dirty="0"/>
              <a:t>Validate RF classifier on validation set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E8AFA26F-CB20-4A49-A64B-69D632C23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6357" y="1506297"/>
            <a:ext cx="542261" cy="54226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4632BE9-6BF8-8E43-8ACC-9E64FEF53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7270" y="1959989"/>
            <a:ext cx="542261" cy="542261"/>
          </a:xfrm>
          <a:prstGeom prst="rect">
            <a:avLst/>
          </a:prstGeom>
        </p:spPr>
      </p:pic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3FB4FAE7-A876-1348-832E-10D00D8CF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4071" y="2386058"/>
            <a:ext cx="630920" cy="6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9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U5_WT Top Markers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4C3861-76CD-C443-8BDE-A00B2C796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11611"/>
              </p:ext>
            </p:extLst>
          </p:nvPr>
        </p:nvGraphicFramePr>
        <p:xfrm>
          <a:off x="1192695" y="904461"/>
          <a:ext cx="6112568" cy="5678900"/>
        </p:xfrm>
        <a:graphic>
          <a:graphicData uri="http://schemas.openxmlformats.org/drawingml/2006/table">
            <a:tbl>
              <a:tblPr/>
              <a:tblGrid>
                <a:gridCol w="873224">
                  <a:extLst>
                    <a:ext uri="{9D8B030D-6E8A-4147-A177-3AD203B41FA5}">
                      <a16:colId xmlns:a16="http://schemas.microsoft.com/office/drawing/2014/main" val="3564056829"/>
                    </a:ext>
                  </a:extLst>
                </a:gridCol>
                <a:gridCol w="873224">
                  <a:extLst>
                    <a:ext uri="{9D8B030D-6E8A-4147-A177-3AD203B41FA5}">
                      <a16:colId xmlns:a16="http://schemas.microsoft.com/office/drawing/2014/main" val="1603047088"/>
                    </a:ext>
                  </a:extLst>
                </a:gridCol>
                <a:gridCol w="873224">
                  <a:extLst>
                    <a:ext uri="{9D8B030D-6E8A-4147-A177-3AD203B41FA5}">
                      <a16:colId xmlns:a16="http://schemas.microsoft.com/office/drawing/2014/main" val="1448662867"/>
                    </a:ext>
                  </a:extLst>
                </a:gridCol>
                <a:gridCol w="873224">
                  <a:extLst>
                    <a:ext uri="{9D8B030D-6E8A-4147-A177-3AD203B41FA5}">
                      <a16:colId xmlns:a16="http://schemas.microsoft.com/office/drawing/2014/main" val="261809546"/>
                    </a:ext>
                  </a:extLst>
                </a:gridCol>
                <a:gridCol w="873224">
                  <a:extLst>
                    <a:ext uri="{9D8B030D-6E8A-4147-A177-3AD203B41FA5}">
                      <a16:colId xmlns:a16="http://schemas.microsoft.com/office/drawing/2014/main" val="1648562642"/>
                    </a:ext>
                  </a:extLst>
                </a:gridCol>
                <a:gridCol w="873224">
                  <a:extLst>
                    <a:ext uri="{9D8B030D-6E8A-4147-A177-3AD203B41FA5}">
                      <a16:colId xmlns:a16="http://schemas.microsoft.com/office/drawing/2014/main" val="3461196251"/>
                    </a:ext>
                  </a:extLst>
                </a:gridCol>
                <a:gridCol w="873224">
                  <a:extLst>
                    <a:ext uri="{9D8B030D-6E8A-4147-A177-3AD203B41FA5}">
                      <a16:colId xmlns:a16="http://schemas.microsoft.com/office/drawing/2014/main" val="3808536542"/>
                    </a:ext>
                  </a:extLst>
                </a:gridCol>
              </a:tblGrid>
              <a:tr h="15836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p_val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avg_logFC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pct.1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pct.2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p_val_adj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698021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3.61E-49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0.41063363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1.18E-44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IGFBP3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394073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7.19E-40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0.37587626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2.35E-35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MAP3K7CL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333719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2.58E-24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0.36689117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8.43E-20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TAGLN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843381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1.60E-10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0.57134757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5.23E-06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CTGF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26632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3.74E-06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0.40607685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0.12243975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CYR61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222497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1.42E-130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1.09479456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4.64E-126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BEX1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692451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3.31E-120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0.96398532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1.08E-115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PTPRZ1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155793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8.50E-109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0.93518835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2.78E-104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SCRG1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138955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4.27E-96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1.04138567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1.40E-91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PRCP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908748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7.18E-84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0.98834825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0.718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2.35E-79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S100B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283380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4.15E-267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2.18659741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1.36E-262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HIST1H4C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919338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2.14E-247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1.243206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7.02E-243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CDK1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439732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1.14E-231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1.04953285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3.72E-227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UBE2C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357743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3.74E-224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1.20939318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1.22E-219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RRM2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222774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1.30E-190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1.07972628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4.26E-186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HMGB2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253354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5.52E-103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0.77793716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1.81E-98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GINS2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396431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4.11E-86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0.63616713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1.34E-81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CLSPN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930184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1.77E-76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0.75886612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5.79E-72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PCNA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814832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1.03E-63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0.68385377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3.38E-59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SLBP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651028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2.02E-56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0.62117206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0.807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6.63E-52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GMNN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373336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1.35E-76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0.730119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4.41E-72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HMGN2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482897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8.30E-74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0.80342779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2.72E-69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BIRC5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028614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1.24E-72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0.7549561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4.06E-68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STMN1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277078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5.67E-48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0.91717116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0.777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1.86E-43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PTTG1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456252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6.14E-38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0.74414014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2.01E-33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ARL6IP1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764315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3.45E-172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1.78980358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1.13E-167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CCNB1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54932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1.47E-149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1.74184781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4.81E-145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CKS2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968279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1.03E-146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1.79793195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3.37E-142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CENPF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931599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1.76E-145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1.9417901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5.76E-141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UBE2C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60533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1.38E-134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1.59682391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4.51E-130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PTTG1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061693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2.66E-45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0.74288222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8.71E-41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ACTB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17818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1.90E-37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0.73442052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6.21E-33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RPL21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671548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7.90E-34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0.67029901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2.59E-29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RPL12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61240"/>
                  </a:ext>
                </a:extLst>
              </a:tr>
              <a:tr h="15836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3.34E-25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0.79751294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1.09E-20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S100A10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889691"/>
                  </a:ext>
                </a:extLst>
              </a:tr>
              <a:tr h="136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1.16E-10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0.67329205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0.853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3.79E-06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MYL9</a:t>
                      </a:r>
                    </a:p>
                  </a:txBody>
                  <a:tcPr marL="5893" marR="5893" marT="58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226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45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U5_WT confusion matrix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880C4F-AD14-9247-8D25-E50A51FB8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84896"/>
              </p:ext>
            </p:extLst>
          </p:nvPr>
        </p:nvGraphicFramePr>
        <p:xfrm>
          <a:off x="1256196" y="1679997"/>
          <a:ext cx="6631608" cy="2758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951">
                  <a:extLst>
                    <a:ext uri="{9D8B030D-6E8A-4147-A177-3AD203B41FA5}">
                      <a16:colId xmlns:a16="http://schemas.microsoft.com/office/drawing/2014/main" val="3471270469"/>
                    </a:ext>
                  </a:extLst>
                </a:gridCol>
                <a:gridCol w="828951">
                  <a:extLst>
                    <a:ext uri="{9D8B030D-6E8A-4147-A177-3AD203B41FA5}">
                      <a16:colId xmlns:a16="http://schemas.microsoft.com/office/drawing/2014/main" val="4108683627"/>
                    </a:ext>
                  </a:extLst>
                </a:gridCol>
                <a:gridCol w="828951">
                  <a:extLst>
                    <a:ext uri="{9D8B030D-6E8A-4147-A177-3AD203B41FA5}">
                      <a16:colId xmlns:a16="http://schemas.microsoft.com/office/drawing/2014/main" val="1070057494"/>
                    </a:ext>
                  </a:extLst>
                </a:gridCol>
                <a:gridCol w="828951">
                  <a:extLst>
                    <a:ext uri="{9D8B030D-6E8A-4147-A177-3AD203B41FA5}">
                      <a16:colId xmlns:a16="http://schemas.microsoft.com/office/drawing/2014/main" val="4033113660"/>
                    </a:ext>
                  </a:extLst>
                </a:gridCol>
                <a:gridCol w="828951">
                  <a:extLst>
                    <a:ext uri="{9D8B030D-6E8A-4147-A177-3AD203B41FA5}">
                      <a16:colId xmlns:a16="http://schemas.microsoft.com/office/drawing/2014/main" val="3307104003"/>
                    </a:ext>
                  </a:extLst>
                </a:gridCol>
                <a:gridCol w="828951">
                  <a:extLst>
                    <a:ext uri="{9D8B030D-6E8A-4147-A177-3AD203B41FA5}">
                      <a16:colId xmlns:a16="http://schemas.microsoft.com/office/drawing/2014/main" val="3330267384"/>
                    </a:ext>
                  </a:extLst>
                </a:gridCol>
                <a:gridCol w="828951">
                  <a:extLst>
                    <a:ext uri="{9D8B030D-6E8A-4147-A177-3AD203B41FA5}">
                      <a16:colId xmlns:a16="http://schemas.microsoft.com/office/drawing/2014/main" val="4212745582"/>
                    </a:ext>
                  </a:extLst>
                </a:gridCol>
                <a:gridCol w="828951">
                  <a:extLst>
                    <a:ext uri="{9D8B030D-6E8A-4147-A177-3AD203B41FA5}">
                      <a16:colId xmlns:a16="http://schemas.microsoft.com/office/drawing/2014/main" val="3491806354"/>
                    </a:ext>
                  </a:extLst>
                </a:gridCol>
              </a:tblGrid>
              <a:tr h="275740">
                <a:tc>
                  <a:txBody>
                    <a:bodyPr/>
                    <a:lstStyle/>
                    <a:p>
                      <a:pPr algn="ctr" fontAlgn="b"/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9063358"/>
                  </a:ext>
                </a:extLst>
              </a:tr>
              <a:tr h="2757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6087015"/>
                  </a:ext>
                </a:extLst>
              </a:tr>
              <a:tr h="2757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9140965"/>
                  </a:ext>
                </a:extLst>
              </a:tr>
              <a:tr h="2757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3167000"/>
                  </a:ext>
                </a:extLst>
              </a:tr>
              <a:tr h="2757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2786091"/>
                  </a:ext>
                </a:extLst>
              </a:tr>
              <a:tr h="2757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3156391"/>
                  </a:ext>
                </a:extLst>
              </a:tr>
              <a:tr h="2757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0503728"/>
                  </a:ext>
                </a:extLst>
              </a:tr>
              <a:tr h="2757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7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047046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DDAEC3E-BB50-294C-83FC-4FB24648D0FE}"/>
              </a:ext>
            </a:extLst>
          </p:cNvPr>
          <p:cNvSpPr/>
          <p:nvPr/>
        </p:nvSpPr>
        <p:spPr>
          <a:xfrm>
            <a:off x="2600947" y="4808671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OOB estimate of  error rate: 16.99%</a:t>
            </a:r>
          </a:p>
        </p:txBody>
      </p:sp>
    </p:spTree>
    <p:extLst>
      <p:ext uri="{BB962C8B-B14F-4D97-AF65-F5344CB8AC3E}">
        <p14:creationId xmlns:p14="http://schemas.microsoft.com/office/powerpoint/2010/main" val="338336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U5.rf Votes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E29FC5-33FD-9F47-AEC0-5907A209F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92129"/>
              </p:ext>
            </p:extLst>
          </p:nvPr>
        </p:nvGraphicFramePr>
        <p:xfrm>
          <a:off x="672579" y="2411952"/>
          <a:ext cx="7798842" cy="1594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508">
                  <a:extLst>
                    <a:ext uri="{9D8B030D-6E8A-4147-A177-3AD203B41FA5}">
                      <a16:colId xmlns:a16="http://schemas.microsoft.com/office/drawing/2014/main" val="3424694185"/>
                    </a:ext>
                  </a:extLst>
                </a:gridCol>
                <a:gridCol w="892762">
                  <a:extLst>
                    <a:ext uri="{9D8B030D-6E8A-4147-A177-3AD203B41FA5}">
                      <a16:colId xmlns:a16="http://schemas.microsoft.com/office/drawing/2014/main" val="2135867466"/>
                    </a:ext>
                  </a:extLst>
                </a:gridCol>
                <a:gridCol w="892762">
                  <a:extLst>
                    <a:ext uri="{9D8B030D-6E8A-4147-A177-3AD203B41FA5}">
                      <a16:colId xmlns:a16="http://schemas.microsoft.com/office/drawing/2014/main" val="1537294515"/>
                    </a:ext>
                  </a:extLst>
                </a:gridCol>
                <a:gridCol w="892762">
                  <a:extLst>
                    <a:ext uri="{9D8B030D-6E8A-4147-A177-3AD203B41FA5}">
                      <a16:colId xmlns:a16="http://schemas.microsoft.com/office/drawing/2014/main" val="2658947560"/>
                    </a:ext>
                  </a:extLst>
                </a:gridCol>
                <a:gridCol w="892762">
                  <a:extLst>
                    <a:ext uri="{9D8B030D-6E8A-4147-A177-3AD203B41FA5}">
                      <a16:colId xmlns:a16="http://schemas.microsoft.com/office/drawing/2014/main" val="3416894602"/>
                    </a:ext>
                  </a:extLst>
                </a:gridCol>
                <a:gridCol w="892762">
                  <a:extLst>
                    <a:ext uri="{9D8B030D-6E8A-4147-A177-3AD203B41FA5}">
                      <a16:colId xmlns:a16="http://schemas.microsoft.com/office/drawing/2014/main" val="1608607241"/>
                    </a:ext>
                  </a:extLst>
                </a:gridCol>
                <a:gridCol w="892762">
                  <a:extLst>
                    <a:ext uri="{9D8B030D-6E8A-4147-A177-3AD203B41FA5}">
                      <a16:colId xmlns:a16="http://schemas.microsoft.com/office/drawing/2014/main" val="3956787140"/>
                    </a:ext>
                  </a:extLst>
                </a:gridCol>
                <a:gridCol w="892762">
                  <a:extLst>
                    <a:ext uri="{9D8B030D-6E8A-4147-A177-3AD203B41FA5}">
                      <a16:colId xmlns:a16="http://schemas.microsoft.com/office/drawing/2014/main" val="310971202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1579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AAACATACTAACCG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0.35978836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0.4973545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0.03703704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0.02645503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0.07936508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02624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AAACATTGAGTTCG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0.24102564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0.14358974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0.0974359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0.42564103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0.07692308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0.00512821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0.01025641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963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AAACATTGCACTGA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0.01142857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0.01142857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0.58285714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0.08571429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0.05142857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0.25714286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45041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AAACATTGCTCAGA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0.42708333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0.30729167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0.00520833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0.07291667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0.17708333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0.01041667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9477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AAACATTGGTTTCT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0.42285714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0.13714286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0.05142857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0.20571429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0.12571429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0.01142857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0.04571429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35993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AAACCGTGTAACGC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0.07361963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0.03067485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0.89570552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5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9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Vairable</a:t>
            </a:r>
            <a:r>
              <a:rPr lang="en-US" dirty="0"/>
              <a:t> Importance for Top 10 Predictors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9C47A2-BAD2-E04F-AE2D-2DBE4243D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4" y="1626428"/>
            <a:ext cx="5231572" cy="52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6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Summary/Future 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able to create a random forest classifier</a:t>
            </a:r>
          </a:p>
          <a:p>
            <a:r>
              <a:rPr lang="en-US" dirty="0"/>
              <a:t>Classifier cannot be applied to data sets that don’t use the same key genes for cluster definitions</a:t>
            </a:r>
          </a:p>
          <a:p>
            <a:r>
              <a:rPr lang="en-US" dirty="0"/>
              <a:t>Will apply classifier to verification data set</a:t>
            </a:r>
          </a:p>
          <a:p>
            <a:r>
              <a:rPr lang="en-US" dirty="0"/>
              <a:t>Will filter only use genes shared between data sets</a:t>
            </a:r>
          </a:p>
        </p:txBody>
      </p:sp>
    </p:spTree>
    <p:extLst>
      <p:ext uri="{BB962C8B-B14F-4D97-AF65-F5344CB8AC3E}">
        <p14:creationId xmlns:p14="http://schemas.microsoft.com/office/powerpoint/2010/main" val="18158207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0000"/>
      </a:accent1>
      <a:accent2>
        <a:srgbClr val="FFC0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0000"/>
      </a:hlink>
      <a:folHlink>
        <a:srgbClr val="C0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31467</TotalTime>
  <Words>484</Words>
  <Application>Microsoft Macintosh PowerPoint</Application>
  <PresentationFormat>On-screen Show (4:3)</PresentationFormat>
  <Paragraphs>388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Default Design</vt:lpstr>
      <vt:lpstr>U5 Wild Type Random Forest Classifier 5/7/19</vt:lpstr>
      <vt:lpstr>Goals</vt:lpstr>
      <vt:lpstr>U5_WT Top Markers</vt:lpstr>
      <vt:lpstr>U5_WT confusion matrix</vt:lpstr>
      <vt:lpstr>U5.rf Votes</vt:lpstr>
      <vt:lpstr>Vairable Importance for Top 10 Predictors</vt:lpstr>
      <vt:lpstr>Final Summary/Future Work</vt:lpstr>
    </vt:vector>
  </TitlesOfParts>
  <Company>ISB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cplaisie</dc:creator>
  <cp:lastModifiedBy>Arren Liu (Student)</cp:lastModifiedBy>
  <cp:revision>656</cp:revision>
  <cp:lastPrinted>2019-05-01T09:32:32Z</cp:lastPrinted>
  <dcterms:created xsi:type="dcterms:W3CDTF">2009-11-11T21:29:01Z</dcterms:created>
  <dcterms:modified xsi:type="dcterms:W3CDTF">2019-05-08T05:24:56Z</dcterms:modified>
</cp:coreProperties>
</file>