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27584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2095078"/>
            <a:ext cx="17068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6723804"/>
            <a:ext cx="170688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53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68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6480" y="681567"/>
            <a:ext cx="4907280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640" y="681567"/>
            <a:ext cx="14437360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5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7" y="3191512"/>
            <a:ext cx="1962912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7" y="8566999"/>
            <a:ext cx="1962912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21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640" y="3407833"/>
            <a:ext cx="967232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0" y="3407833"/>
            <a:ext cx="967232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2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4" y="681568"/>
            <a:ext cx="19629120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05" y="3138171"/>
            <a:ext cx="9627869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05" y="4676140"/>
            <a:ext cx="9627869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1440" y="3138171"/>
            <a:ext cx="9675284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1440" y="4676140"/>
            <a:ext cx="9675284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23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0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284" y="1843194"/>
            <a:ext cx="1152144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53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75284" y="1843194"/>
            <a:ext cx="1152144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26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4640" y="681568"/>
            <a:ext cx="1962912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0" y="3407833"/>
            <a:ext cx="1962912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64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4E39-15D1-44B4-BD6C-D53416EADD39}" type="datetimeFigureOut">
              <a:rPr lang="fr-FR" smtClean="0"/>
              <a:t>14/04/2020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720" y="11865187"/>
            <a:ext cx="76809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312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08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3F3188-38D2-4FDC-8C9C-757583A23039}"/>
              </a:ext>
            </a:extLst>
          </p:cNvPr>
          <p:cNvSpPr/>
          <p:nvPr/>
        </p:nvSpPr>
        <p:spPr>
          <a:xfrm>
            <a:off x="10661054" y="665654"/>
            <a:ext cx="1436293" cy="396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D1A4-0869-4BCD-945C-C5D890DC8A58}"/>
              </a:ext>
            </a:extLst>
          </p:cNvPr>
          <p:cNvSpPr/>
          <p:nvPr/>
        </p:nvSpPr>
        <p:spPr>
          <a:xfrm>
            <a:off x="4449528" y="1922302"/>
            <a:ext cx="2500689" cy="38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 err="1"/>
              <a:t>test.tabular.auto</a:t>
            </a:r>
            <a:endParaRPr lang="fr-FR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9C50CA-395C-4C95-B77B-930FEB41C871}"/>
              </a:ext>
            </a:extLst>
          </p:cNvPr>
          <p:cNvSpPr/>
          <p:nvPr/>
        </p:nvSpPr>
        <p:spPr>
          <a:xfrm>
            <a:off x="15808183" y="1922302"/>
            <a:ext cx="3107695" cy="384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 err="1"/>
              <a:t>test.summarize.auto</a:t>
            </a:r>
            <a:endParaRPr lang="fr-FR" sz="2400" dirty="0"/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774EFA94-BBB7-4C3D-83DD-DC0B52BDF672}"/>
              </a:ext>
            </a:extLst>
          </p:cNvPr>
          <p:cNvSpPr/>
          <p:nvPr/>
        </p:nvSpPr>
        <p:spPr>
          <a:xfrm>
            <a:off x="9988450" y="1477013"/>
            <a:ext cx="2781500" cy="1275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 err="1"/>
              <a:t>numeric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AC89B5-0639-4BA0-8F43-1C34B27583E2}"/>
              </a:ext>
            </a:extLst>
          </p:cNvPr>
          <p:cNvSpPr txBox="1"/>
          <p:nvPr/>
        </p:nvSpPr>
        <p:spPr>
          <a:xfrm>
            <a:off x="8592677" y="1477014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no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58A8E3-0798-4365-9A02-9167600AAC66}"/>
              </a:ext>
            </a:extLst>
          </p:cNvPr>
          <p:cNvSpPr txBox="1"/>
          <p:nvPr/>
        </p:nvSpPr>
        <p:spPr>
          <a:xfrm>
            <a:off x="13553457" y="1629582"/>
            <a:ext cx="9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yes</a:t>
            </a:r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DFAECAD9-7A9B-4E8B-8D09-6D702162C6CF}"/>
              </a:ext>
            </a:extLst>
          </p:cNvPr>
          <p:cNvSpPr/>
          <p:nvPr/>
        </p:nvSpPr>
        <p:spPr>
          <a:xfrm>
            <a:off x="11291487" y="8789999"/>
            <a:ext cx="3258726" cy="1275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BY unique </a:t>
            </a:r>
            <a:r>
              <a:rPr lang="fr-FR" sz="2400" dirty="0" err="1"/>
              <a:t>levels</a:t>
            </a:r>
            <a:endParaRPr lang="fr-FR" sz="2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F3670B-63D6-4422-BDCF-A823696A26BD}"/>
              </a:ext>
            </a:extLst>
          </p:cNvPr>
          <p:cNvSpPr txBox="1"/>
          <p:nvPr/>
        </p:nvSpPr>
        <p:spPr>
          <a:xfrm>
            <a:off x="10358305" y="8895681"/>
            <a:ext cx="60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92F6E08-33EC-4452-A02E-000B6CA161C4}"/>
              </a:ext>
            </a:extLst>
          </p:cNvPr>
          <p:cNvSpPr txBox="1"/>
          <p:nvPr/>
        </p:nvSpPr>
        <p:spPr>
          <a:xfrm>
            <a:off x="12927401" y="10277942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≥3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B810EC20-1180-4BF6-BCE6-65B2BBBD69BA}"/>
              </a:ext>
            </a:extLst>
          </p:cNvPr>
          <p:cNvSpPr/>
          <p:nvPr/>
        </p:nvSpPr>
        <p:spPr>
          <a:xfrm>
            <a:off x="15808183" y="3156289"/>
            <a:ext cx="3107695" cy="1275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N&lt;50 in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level</a:t>
            </a:r>
            <a:endParaRPr lang="fr-FR" sz="2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28DA54-FCA5-4F0C-AB75-0074424D6037}"/>
              </a:ext>
            </a:extLst>
          </p:cNvPr>
          <p:cNvSpPr txBox="1"/>
          <p:nvPr/>
        </p:nvSpPr>
        <p:spPr>
          <a:xfrm>
            <a:off x="15075549" y="3793939"/>
            <a:ext cx="50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no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CE3E28C-D38D-459B-8851-740F0076294B}"/>
              </a:ext>
            </a:extLst>
          </p:cNvPr>
          <p:cNvSpPr txBox="1"/>
          <p:nvPr/>
        </p:nvSpPr>
        <p:spPr>
          <a:xfrm>
            <a:off x="18851295" y="3778805"/>
            <a:ext cx="9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yes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65BF9523-0378-4248-B571-F72876E9DAF7}"/>
              </a:ext>
            </a:extLst>
          </p:cNvPr>
          <p:cNvGrpSpPr/>
          <p:nvPr/>
        </p:nvGrpSpPr>
        <p:grpSpPr>
          <a:xfrm>
            <a:off x="13371851" y="5194641"/>
            <a:ext cx="7980358" cy="1275301"/>
            <a:chOff x="13371851" y="5787305"/>
            <a:chExt cx="7980358" cy="1275301"/>
          </a:xfrm>
        </p:grpSpPr>
        <p:sp>
          <p:nvSpPr>
            <p:cNvPr id="17" name="Losange 16">
              <a:extLst>
                <a:ext uri="{FF2B5EF4-FFF2-40B4-BE49-F238E27FC236}">
                  <a16:creationId xmlns:a16="http://schemas.microsoft.com/office/drawing/2014/main" id="{42120E6D-4AA5-4A87-8F36-FCBD4CB17E7F}"/>
                </a:ext>
              </a:extLst>
            </p:cNvPr>
            <p:cNvSpPr/>
            <p:nvPr/>
          </p:nvSpPr>
          <p:spPr>
            <a:xfrm>
              <a:off x="13371851" y="5787305"/>
              <a:ext cx="3107695" cy="127530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2400" dirty="0"/>
                <a:t>Shapiro test</a:t>
              </a:r>
            </a:p>
          </p:txBody>
        </p:sp>
        <p:sp>
          <p:nvSpPr>
            <p:cNvPr id="18" name="Losange 17">
              <a:extLst>
                <a:ext uri="{FF2B5EF4-FFF2-40B4-BE49-F238E27FC236}">
                  <a16:creationId xmlns:a16="http://schemas.microsoft.com/office/drawing/2014/main" id="{28608638-8149-47FD-A937-9FCD4710AD62}"/>
                </a:ext>
              </a:extLst>
            </p:cNvPr>
            <p:cNvSpPr/>
            <p:nvPr/>
          </p:nvSpPr>
          <p:spPr>
            <a:xfrm>
              <a:off x="18244514" y="5787305"/>
              <a:ext cx="3107695" cy="127530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/>
                <a:t>Anderson-Darling test</a:t>
              </a:r>
              <a:endParaRPr lang="fr-FR" sz="2400" dirty="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45DB557D-0B1E-4842-B577-042FC78193C7}"/>
              </a:ext>
            </a:extLst>
          </p:cNvPr>
          <p:cNvSpPr txBox="1"/>
          <p:nvPr/>
        </p:nvSpPr>
        <p:spPr>
          <a:xfrm>
            <a:off x="14285320" y="8004073"/>
            <a:ext cx="146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P&lt;0,05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03B9B8F-EE63-4517-9A91-7AF903A09A54}"/>
              </a:ext>
            </a:extLst>
          </p:cNvPr>
          <p:cNvSpPr txBox="1"/>
          <p:nvPr/>
        </p:nvSpPr>
        <p:spPr>
          <a:xfrm>
            <a:off x="17332499" y="8915376"/>
            <a:ext cx="146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P&gt;0,05</a:t>
            </a:r>
          </a:p>
        </p:txBody>
      </p:sp>
      <p:sp>
        <p:nvSpPr>
          <p:cNvPr id="23" name="Losange 22">
            <a:extLst>
              <a:ext uri="{FF2B5EF4-FFF2-40B4-BE49-F238E27FC236}">
                <a16:creationId xmlns:a16="http://schemas.microsoft.com/office/drawing/2014/main" id="{7601FDF9-9981-419F-82C0-8E87AD14AF38}"/>
              </a:ext>
            </a:extLst>
          </p:cNvPr>
          <p:cNvSpPr/>
          <p:nvPr/>
        </p:nvSpPr>
        <p:spPr>
          <a:xfrm>
            <a:off x="15979121" y="7322424"/>
            <a:ext cx="2765819" cy="1275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p-value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CF51F5-B996-4FD0-8C49-DF15787A07D2}"/>
              </a:ext>
            </a:extLst>
          </p:cNvPr>
          <p:cNvSpPr/>
          <p:nvPr/>
        </p:nvSpPr>
        <p:spPr>
          <a:xfrm>
            <a:off x="9043451" y="11254632"/>
            <a:ext cx="1617602" cy="82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Wilcoxon test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892C0-D963-494B-80B0-61F1E93F5750}"/>
              </a:ext>
            </a:extLst>
          </p:cNvPr>
          <p:cNvSpPr/>
          <p:nvPr/>
        </p:nvSpPr>
        <p:spPr>
          <a:xfrm>
            <a:off x="11827191" y="11254632"/>
            <a:ext cx="2187315" cy="82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 err="1"/>
              <a:t>Kruskal</a:t>
            </a:r>
            <a:r>
              <a:rPr lang="fr-FR" sz="2400" dirty="0"/>
              <a:t>-Wallis Test</a:t>
            </a:r>
          </a:p>
        </p:txBody>
      </p:sp>
      <p:graphicFrame>
        <p:nvGraphicFramePr>
          <p:cNvPr id="34" name="Tableau 34">
            <a:extLst>
              <a:ext uri="{FF2B5EF4-FFF2-40B4-BE49-F238E27FC236}">
                <a16:creationId xmlns:a16="http://schemas.microsoft.com/office/drawing/2014/main" id="{A6DBB74C-5006-4910-9F4E-8E89F122C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49456"/>
              </p:ext>
            </p:extLst>
          </p:nvPr>
        </p:nvGraphicFramePr>
        <p:xfrm>
          <a:off x="14849721" y="10625953"/>
          <a:ext cx="7828195" cy="2078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6391">
                  <a:extLst>
                    <a:ext uri="{9D8B030D-6E8A-4147-A177-3AD203B41FA5}">
                      <a16:colId xmlns:a16="http://schemas.microsoft.com/office/drawing/2014/main" val="2126346209"/>
                    </a:ext>
                  </a:extLst>
                </a:gridCol>
                <a:gridCol w="2623621">
                  <a:extLst>
                    <a:ext uri="{9D8B030D-6E8A-4147-A177-3AD203B41FA5}">
                      <a16:colId xmlns:a16="http://schemas.microsoft.com/office/drawing/2014/main" val="3367362826"/>
                    </a:ext>
                  </a:extLst>
                </a:gridCol>
                <a:gridCol w="2558183">
                  <a:extLst>
                    <a:ext uri="{9D8B030D-6E8A-4147-A177-3AD203B41FA5}">
                      <a16:colId xmlns:a16="http://schemas.microsoft.com/office/drawing/2014/main" val="2897689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sz="2400"/>
                    </a:p>
                  </a:txBody>
                  <a:tcPr marL="75570" marR="75570" marT="41564" marB="41564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BY: 2 </a:t>
                      </a:r>
                      <a:r>
                        <a:rPr lang="fr-FR" sz="2400" dirty="0" err="1"/>
                        <a:t>levels</a:t>
                      </a:r>
                      <a:endParaRPr lang="fr-FR" sz="2400" dirty="0"/>
                    </a:p>
                  </a:txBody>
                  <a:tcPr marL="75570" marR="75570"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BY: ≥3 </a:t>
                      </a:r>
                      <a:r>
                        <a:rPr lang="fr-FR" sz="2400" dirty="0" err="1"/>
                        <a:t>levels</a:t>
                      </a:r>
                      <a:endParaRPr lang="fr-FR" sz="2400" dirty="0"/>
                    </a:p>
                  </a:txBody>
                  <a:tcPr marL="75570" marR="75570" marT="41564" marB="41564"/>
                </a:tc>
                <a:extLst>
                  <a:ext uri="{0D108BD9-81ED-4DB2-BD59-A6C34878D82A}">
                    <a16:rowId xmlns:a16="http://schemas.microsoft.com/office/drawing/2014/main" val="392671579"/>
                  </a:ext>
                </a:extLst>
              </a:tr>
              <a:tr h="259883"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Bartlett test p&lt;0,05</a:t>
                      </a:r>
                      <a:endParaRPr lang="fr-FR" sz="3200" dirty="0"/>
                    </a:p>
                  </a:txBody>
                  <a:tcPr marL="75570" marR="75570" marT="41564" marB="41564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T-test </a:t>
                      </a:r>
                    </a:p>
                    <a:p>
                      <a:r>
                        <a:rPr lang="fr-FR" sz="2400" dirty="0"/>
                        <a:t>(</a:t>
                      </a:r>
                      <a:r>
                        <a:rPr lang="fr-FR" sz="2400" dirty="0" err="1"/>
                        <a:t>equal</a:t>
                      </a:r>
                      <a:r>
                        <a:rPr lang="fr-FR" sz="2400" dirty="0"/>
                        <a:t> variance)</a:t>
                      </a:r>
                    </a:p>
                  </a:txBody>
                  <a:tcPr marL="75570" marR="75570" marT="41564" marB="41564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One </a:t>
                      </a:r>
                      <a:r>
                        <a:rPr lang="fr-FR" sz="2400" dirty="0" err="1"/>
                        <a:t>way</a:t>
                      </a:r>
                      <a:r>
                        <a:rPr lang="fr-FR" sz="2400" dirty="0"/>
                        <a:t> test</a:t>
                      </a:r>
                    </a:p>
                    <a:p>
                      <a:r>
                        <a:rPr lang="fr-FR" sz="2400" dirty="0"/>
                        <a:t>(</a:t>
                      </a:r>
                      <a:r>
                        <a:rPr lang="fr-FR" sz="2400" dirty="0" err="1"/>
                        <a:t>equal</a:t>
                      </a:r>
                      <a:r>
                        <a:rPr lang="fr-FR" sz="2400" dirty="0"/>
                        <a:t> variance)</a:t>
                      </a:r>
                    </a:p>
                  </a:txBody>
                  <a:tcPr marL="75570" marR="75570" marT="41564" marB="41564"/>
                </a:tc>
                <a:extLst>
                  <a:ext uri="{0D108BD9-81ED-4DB2-BD59-A6C34878D82A}">
                    <a16:rowId xmlns:a16="http://schemas.microsoft.com/office/drawing/2014/main" val="3708575188"/>
                  </a:ext>
                </a:extLst>
              </a:tr>
              <a:tr h="286219"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Bartlett test p&gt;0,05</a:t>
                      </a:r>
                    </a:p>
                  </a:txBody>
                  <a:tcPr marL="75570" marR="75570" marT="41564" marB="41564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T-test </a:t>
                      </a:r>
                    </a:p>
                    <a:p>
                      <a:r>
                        <a:rPr lang="fr-FR" sz="2400" dirty="0"/>
                        <a:t>(</a:t>
                      </a:r>
                      <a:r>
                        <a:rPr lang="fr-FR" sz="2400" dirty="0" err="1"/>
                        <a:t>unequal</a:t>
                      </a:r>
                      <a:r>
                        <a:rPr lang="fr-FR" sz="2400" dirty="0"/>
                        <a:t> variance)</a:t>
                      </a:r>
                    </a:p>
                  </a:txBody>
                  <a:tcPr marL="75570" marR="75570" marT="41564" marB="41564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One </a:t>
                      </a:r>
                      <a:r>
                        <a:rPr lang="fr-FR" sz="2400" dirty="0" err="1"/>
                        <a:t>way</a:t>
                      </a:r>
                      <a:r>
                        <a:rPr lang="fr-FR" sz="2400" dirty="0"/>
                        <a:t> test</a:t>
                      </a:r>
                    </a:p>
                    <a:p>
                      <a:r>
                        <a:rPr lang="fr-FR" sz="2400" dirty="0"/>
                        <a:t>(</a:t>
                      </a:r>
                      <a:r>
                        <a:rPr lang="fr-FR" sz="2400" dirty="0" err="1"/>
                        <a:t>unequal</a:t>
                      </a:r>
                      <a:r>
                        <a:rPr lang="fr-FR" sz="2400" dirty="0"/>
                        <a:t> variance)</a:t>
                      </a:r>
                    </a:p>
                  </a:txBody>
                  <a:tcPr marL="75570" marR="75570" marT="41564" marB="41564"/>
                </a:tc>
                <a:extLst>
                  <a:ext uri="{0D108BD9-81ED-4DB2-BD59-A6C34878D82A}">
                    <a16:rowId xmlns:a16="http://schemas.microsoft.com/office/drawing/2014/main" val="1358378514"/>
                  </a:ext>
                </a:extLst>
              </a:tr>
            </a:tbl>
          </a:graphicData>
        </a:graphic>
      </p:graphicFrame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5476391-A83D-432D-95F0-E9190D61FB1F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1379200" y="1062034"/>
            <a:ext cx="1" cy="4149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7CA10F28-107F-47E1-B42B-954CB1CA8B2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2769950" y="2114664"/>
            <a:ext cx="30382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711CDAA-D807-4B3B-B018-65AD85655DA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950217" y="2114664"/>
            <a:ext cx="30382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CF0AB22-050B-4F82-8B5E-713FD8778D0C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17362031" y="2307025"/>
            <a:ext cx="0" cy="849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8A4DDEC-749A-4134-A335-ED7B80BAD3FF}"/>
              </a:ext>
            </a:extLst>
          </p:cNvPr>
          <p:cNvCxnSpPr>
            <a:cxnSpLocks/>
            <a:stCxn id="17" idx="0"/>
            <a:endCxn id="14" idx="1"/>
          </p:cNvCxnSpPr>
          <p:nvPr/>
        </p:nvCxnSpPr>
        <p:spPr>
          <a:xfrm rot="5400000" flipH="1" flipV="1">
            <a:off x="14666591" y="4053049"/>
            <a:ext cx="1400701" cy="88248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0">
            <a:extLst>
              <a:ext uri="{FF2B5EF4-FFF2-40B4-BE49-F238E27FC236}">
                <a16:creationId xmlns:a16="http://schemas.microsoft.com/office/drawing/2014/main" id="{0461AF39-58D4-4337-ABF1-74B8CCE91D5E}"/>
              </a:ext>
            </a:extLst>
          </p:cNvPr>
          <p:cNvCxnSpPr>
            <a:cxnSpLocks/>
            <a:stCxn id="18" idx="0"/>
            <a:endCxn id="14" idx="3"/>
          </p:cNvCxnSpPr>
          <p:nvPr/>
        </p:nvCxnSpPr>
        <p:spPr>
          <a:xfrm rot="16200000" flipV="1">
            <a:off x="18656770" y="4053049"/>
            <a:ext cx="1400701" cy="88248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0">
            <a:extLst>
              <a:ext uri="{FF2B5EF4-FFF2-40B4-BE49-F238E27FC236}">
                <a16:creationId xmlns:a16="http://schemas.microsoft.com/office/drawing/2014/main" id="{F848B279-234C-4793-9372-59A8A3E30C64}"/>
              </a:ext>
            </a:extLst>
          </p:cNvPr>
          <p:cNvCxnSpPr>
            <a:cxnSpLocks/>
            <a:stCxn id="34" idx="0"/>
            <a:endCxn id="23" idx="2"/>
          </p:cNvCxnSpPr>
          <p:nvPr/>
        </p:nvCxnSpPr>
        <p:spPr>
          <a:xfrm rot="16200000" flipV="1">
            <a:off x="17048811" y="8910945"/>
            <a:ext cx="2028228" cy="140178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50">
            <a:extLst>
              <a:ext uri="{FF2B5EF4-FFF2-40B4-BE49-F238E27FC236}">
                <a16:creationId xmlns:a16="http://schemas.microsoft.com/office/drawing/2014/main" id="{215B35E7-1883-4FA3-AA7F-092D51E7879C}"/>
              </a:ext>
            </a:extLst>
          </p:cNvPr>
          <p:cNvCxnSpPr>
            <a:cxnSpLocks/>
            <a:stCxn id="10" idx="0"/>
            <a:endCxn id="23" idx="1"/>
          </p:cNvCxnSpPr>
          <p:nvPr/>
        </p:nvCxnSpPr>
        <p:spPr>
          <a:xfrm rot="5400000" flipH="1" flipV="1">
            <a:off x="14035023" y="6845902"/>
            <a:ext cx="829924" cy="305827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50">
            <a:extLst>
              <a:ext uri="{FF2B5EF4-FFF2-40B4-BE49-F238E27FC236}">
                <a16:creationId xmlns:a16="http://schemas.microsoft.com/office/drawing/2014/main" id="{A724ECDB-168C-437A-93B2-BA0F86DAD0E5}"/>
              </a:ext>
            </a:extLst>
          </p:cNvPr>
          <p:cNvCxnSpPr>
            <a:cxnSpLocks/>
            <a:stCxn id="24" idx="0"/>
            <a:endCxn id="10" idx="1"/>
          </p:cNvCxnSpPr>
          <p:nvPr/>
        </p:nvCxnSpPr>
        <p:spPr>
          <a:xfrm rot="5400000" flipH="1" flipV="1">
            <a:off x="9658378" y="9621524"/>
            <a:ext cx="1826982" cy="143923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50">
            <a:extLst>
              <a:ext uri="{FF2B5EF4-FFF2-40B4-BE49-F238E27FC236}">
                <a16:creationId xmlns:a16="http://schemas.microsoft.com/office/drawing/2014/main" id="{1FAA0837-A895-4A6D-B3F0-D4CB1864BB2D}"/>
              </a:ext>
            </a:extLst>
          </p:cNvPr>
          <p:cNvCxnSpPr>
            <a:cxnSpLocks/>
            <a:stCxn id="23" idx="0"/>
            <a:endCxn id="18" idx="1"/>
          </p:cNvCxnSpPr>
          <p:nvPr/>
        </p:nvCxnSpPr>
        <p:spPr>
          <a:xfrm rot="5400000" flipH="1" flipV="1">
            <a:off x="17058206" y="6136117"/>
            <a:ext cx="1490132" cy="882483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50">
            <a:extLst>
              <a:ext uri="{FF2B5EF4-FFF2-40B4-BE49-F238E27FC236}">
                <a16:creationId xmlns:a16="http://schemas.microsoft.com/office/drawing/2014/main" id="{C0B3CA20-C510-4522-9C5C-5F4DD521565D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16319637" y="5992201"/>
            <a:ext cx="1202302" cy="882483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50">
            <a:extLst>
              <a:ext uri="{FF2B5EF4-FFF2-40B4-BE49-F238E27FC236}">
                <a16:creationId xmlns:a16="http://schemas.microsoft.com/office/drawing/2014/main" id="{303DA775-9D09-4DF7-9079-9B6E4291BFF6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5400000" flipH="1" flipV="1">
            <a:off x="12326183" y="10659966"/>
            <a:ext cx="1189332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osange 99">
            <a:extLst>
              <a:ext uri="{FF2B5EF4-FFF2-40B4-BE49-F238E27FC236}">
                <a16:creationId xmlns:a16="http://schemas.microsoft.com/office/drawing/2014/main" id="{D21A3EF0-58C4-4151-B9A6-46FFF0E0C84E}"/>
              </a:ext>
            </a:extLst>
          </p:cNvPr>
          <p:cNvSpPr/>
          <p:nvPr/>
        </p:nvSpPr>
        <p:spPr>
          <a:xfrm>
            <a:off x="3824616" y="3141155"/>
            <a:ext cx="3760312" cy="1275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counts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H</a:t>
            </a:r>
            <a:r>
              <a:rPr lang="fr-FR" baseline="-25000" dirty="0"/>
              <a:t>0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9A675566-A621-4C1A-8836-94223FC88CC6}"/>
              </a:ext>
            </a:extLst>
          </p:cNvPr>
          <p:cNvSpPr txBox="1"/>
          <p:nvPr/>
        </p:nvSpPr>
        <p:spPr>
          <a:xfrm>
            <a:off x="6253613" y="4881105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All ≥5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61CD512-EFAD-4F82-8EFC-4D3614317285}"/>
              </a:ext>
            </a:extLst>
          </p:cNvPr>
          <p:cNvSpPr/>
          <p:nvPr/>
        </p:nvSpPr>
        <p:spPr>
          <a:xfrm>
            <a:off x="1406191" y="5794409"/>
            <a:ext cx="1617602" cy="82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Fisher test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498076-F52B-44C9-98C6-4A24DFB1E186}"/>
              </a:ext>
            </a:extLst>
          </p:cNvPr>
          <p:cNvSpPr/>
          <p:nvPr/>
        </p:nvSpPr>
        <p:spPr>
          <a:xfrm>
            <a:off x="4609639" y="5794410"/>
            <a:ext cx="2187315" cy="82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0688" tIns="85345" rIns="170688" bIns="853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/>
              <a:t>Chi² Test</a:t>
            </a:r>
          </a:p>
        </p:txBody>
      </p:sp>
      <p:cxnSp>
        <p:nvCxnSpPr>
          <p:cNvPr id="105" name="Connecteur droit 50">
            <a:extLst>
              <a:ext uri="{FF2B5EF4-FFF2-40B4-BE49-F238E27FC236}">
                <a16:creationId xmlns:a16="http://schemas.microsoft.com/office/drawing/2014/main" id="{77A4930D-CC67-44BC-BC0B-D9660BD8ECFD}"/>
              </a:ext>
            </a:extLst>
          </p:cNvPr>
          <p:cNvCxnSpPr>
            <a:cxnSpLocks/>
            <a:stCxn id="103" idx="0"/>
            <a:endCxn id="100" idx="1"/>
          </p:cNvCxnSpPr>
          <p:nvPr/>
        </p:nvCxnSpPr>
        <p:spPr>
          <a:xfrm rot="5400000" flipH="1" flipV="1">
            <a:off x="2012003" y="3981796"/>
            <a:ext cx="2015603" cy="160962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50">
            <a:extLst>
              <a:ext uri="{FF2B5EF4-FFF2-40B4-BE49-F238E27FC236}">
                <a16:creationId xmlns:a16="http://schemas.microsoft.com/office/drawing/2014/main" id="{1A35D8D5-F98E-42CD-AA91-9D13A527D3E3}"/>
              </a:ext>
            </a:extLst>
          </p:cNvPr>
          <p:cNvCxnSpPr>
            <a:cxnSpLocks/>
            <a:stCxn id="104" idx="0"/>
            <a:endCxn id="100" idx="2"/>
          </p:cNvCxnSpPr>
          <p:nvPr/>
        </p:nvCxnSpPr>
        <p:spPr>
          <a:xfrm rot="5400000" flipH="1" flipV="1">
            <a:off x="5015057" y="5104696"/>
            <a:ext cx="1377954" cy="147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>
            <a:extLst>
              <a:ext uri="{FF2B5EF4-FFF2-40B4-BE49-F238E27FC236}">
                <a16:creationId xmlns:a16="http://schemas.microsoft.com/office/drawing/2014/main" id="{E462ED76-D067-4E54-8CFD-8E07201640BF}"/>
              </a:ext>
            </a:extLst>
          </p:cNvPr>
          <p:cNvSpPr txBox="1"/>
          <p:nvPr/>
        </p:nvSpPr>
        <p:spPr>
          <a:xfrm>
            <a:off x="3305042" y="4090610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All ≥5</a:t>
            </a:r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75E5811-59E3-4299-A9F4-2A49DACDAADD}"/>
              </a:ext>
            </a:extLst>
          </p:cNvPr>
          <p:cNvCxnSpPr>
            <a:cxnSpLocks/>
            <a:stCxn id="100" idx="0"/>
            <a:endCxn id="5" idx="2"/>
          </p:cNvCxnSpPr>
          <p:nvPr/>
        </p:nvCxnSpPr>
        <p:spPr>
          <a:xfrm flipH="1" flipV="1">
            <a:off x="5699873" y="2307025"/>
            <a:ext cx="4899" cy="834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808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</TotalTime>
  <Words>100</Words>
  <Application>Microsoft Office PowerPoint</Application>
  <PresentationFormat>Personnalisé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Chaltiel</dc:creator>
  <cp:lastModifiedBy>Dan Chaltiel</cp:lastModifiedBy>
  <cp:revision>9</cp:revision>
  <dcterms:created xsi:type="dcterms:W3CDTF">2020-04-14T11:28:09Z</dcterms:created>
  <dcterms:modified xsi:type="dcterms:W3CDTF">2020-04-15T07:41:41Z</dcterms:modified>
</cp:coreProperties>
</file>