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697" r:id="rId2"/>
  </p:sldMasterIdLst>
  <p:notesMasterIdLst>
    <p:notesMasterId r:id="rId17"/>
  </p:notesMasterIdLst>
  <p:sldIdLst>
    <p:sldId id="256" r:id="rId3"/>
    <p:sldId id="265" r:id="rId4"/>
    <p:sldId id="257" r:id="rId5"/>
    <p:sldId id="258" r:id="rId6"/>
    <p:sldId id="262" r:id="rId7"/>
    <p:sldId id="263" r:id="rId8"/>
    <p:sldId id="271" r:id="rId9"/>
    <p:sldId id="266" r:id="rId10"/>
    <p:sldId id="267" r:id="rId11"/>
    <p:sldId id="269" r:id="rId12"/>
    <p:sldId id="270" r:id="rId13"/>
    <p:sldId id="268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66C17-FF27-A54D-BD8F-C8D36A07DCC7}" v="1" dt="2024-05-26T14:55:51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him Rijal" userId="d6480809-721f-4839-ab40-9ae7bcb161eb" providerId="ADAL" clId="{0A666C17-FF27-A54D-BD8F-C8D36A07DCC7}"/>
    <pc:docChg chg="modSld">
      <pc:chgData name="Ibrahim Rijal" userId="d6480809-721f-4839-ab40-9ae7bcb161eb" providerId="ADAL" clId="{0A666C17-FF27-A54D-BD8F-C8D36A07DCC7}" dt="2024-05-26T14:55:54.852" v="2"/>
      <pc:docMkLst>
        <pc:docMk/>
      </pc:docMkLst>
      <pc:sldChg chg="addSp delSp modSp mod">
        <pc:chgData name="Ibrahim Rijal" userId="d6480809-721f-4839-ab40-9ae7bcb161eb" providerId="ADAL" clId="{0A666C17-FF27-A54D-BD8F-C8D36A07DCC7}" dt="2024-05-26T14:55:54.852" v="2"/>
        <pc:sldMkLst>
          <pc:docMk/>
          <pc:sldMk cId="1679343912" sldId="256"/>
        </pc:sldMkLst>
        <pc:spChg chg="add del mod">
          <ac:chgData name="Ibrahim Rijal" userId="d6480809-721f-4839-ab40-9ae7bcb161eb" providerId="ADAL" clId="{0A666C17-FF27-A54D-BD8F-C8D36A07DCC7}" dt="2024-05-26T14:55:54.852" v="2"/>
          <ac:spMkLst>
            <pc:docMk/>
            <pc:sldMk cId="1679343912" sldId="256"/>
            <ac:spMk id="4" creationId="{86E6630D-F9C7-69F2-59E8-47A706DE29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B4D78-A4D1-47DC-91A5-5925A28912B8}" type="datetimeFigureOut">
              <a:rPr lang="en-IN" smtClean="0"/>
              <a:t>26/05/24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6ACAF-23E6-41F2-8B4B-6C11C8ABA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4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838200" y="969963"/>
            <a:ext cx="5867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838200" y="3449637"/>
            <a:ext cx="5867400" cy="83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marL="457189" marR="0" lvl="1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None/>
              <a:defRPr sz="2000" i="0" u="none" strike="noStrike" cap="none">
                <a:solidFill>
                  <a:srgbClr val="2F2F2F"/>
                </a:solidFill>
              </a:defRPr>
            </a:lvl2pPr>
            <a:lvl3pPr marL="914377" marR="0" lvl="2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None/>
              <a:defRPr sz="1867" i="0" u="none" strike="noStrike" cap="none">
                <a:solidFill>
                  <a:srgbClr val="2F2F2F"/>
                </a:solidFill>
              </a:defRPr>
            </a:lvl3pPr>
            <a:lvl4pPr marL="1371566" marR="0" lvl="3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None/>
              <a:defRPr sz="1600" i="0" u="none" strike="noStrike" cap="none">
                <a:solidFill>
                  <a:srgbClr val="2F2F2F"/>
                </a:solidFill>
              </a:defRPr>
            </a:lvl4pPr>
            <a:lvl5pPr marL="1828754" marR="0" lvl="4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None/>
              <a:defRPr sz="1600" i="0" u="none" strike="noStrike" cap="none">
                <a:solidFill>
                  <a:srgbClr val="2F2F2F"/>
                </a:solidFill>
              </a:defRPr>
            </a:lvl5pPr>
            <a:lvl6pPr marL="2285943" marR="0" lvl="5" indent="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L="2743131" marR="0" lvl="6" indent="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L="3200320" marR="0" lvl="7" indent="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L="3657509" marR="0" lvl="8" indent="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57" name="Google Shape;57;p14" descr="A picture containing thing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5835958"/>
            <a:ext cx="5029200" cy="3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6826"/>
      </p:ext>
    </p:extLst>
  </p:cSld>
  <p:clrMapOvr>
    <a:masterClrMapping/>
  </p:clrMapOvr>
  <p:transition spd="slow">
    <p:push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624841" y="365127"/>
            <a:ext cx="10933887" cy="93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400"/>
              <a:buNone/>
              <a:defRPr i="0" u="none" strike="noStrike" cap="none">
                <a:solidFill>
                  <a:srgbClr val="168FDF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5"/>
          <p:cNvCxnSpPr/>
          <p:nvPr/>
        </p:nvCxnSpPr>
        <p:spPr>
          <a:xfrm>
            <a:off x="411480" y="365127"/>
            <a:ext cx="0" cy="6108699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8" name="Google Shape;11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7085" y="6312024"/>
            <a:ext cx="2710841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4199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57571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838200" y="969963"/>
            <a:ext cx="5867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i="0" u="none" strike="noStrike" cap="none">
                <a:solidFill>
                  <a:schemeClr val="lt1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838200" y="3449637"/>
            <a:ext cx="5867400" cy="83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None/>
              <a:defRPr sz="2000" i="0" u="none" strike="noStrike" cap="none">
                <a:solidFill>
                  <a:schemeClr val="lt1"/>
                </a:solidFill>
              </a:defRPr>
            </a:lvl1pPr>
            <a:lvl2pPr marL="457189" marR="0" lvl="1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None/>
              <a:defRPr sz="2000" i="0" u="none" strike="noStrike" cap="none">
                <a:solidFill>
                  <a:srgbClr val="2F2F2F"/>
                </a:solidFill>
              </a:defRPr>
            </a:lvl2pPr>
            <a:lvl3pPr marL="914377" marR="0" lvl="2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None/>
              <a:defRPr sz="1867" i="0" u="none" strike="noStrike" cap="none">
                <a:solidFill>
                  <a:srgbClr val="2F2F2F"/>
                </a:solidFill>
              </a:defRPr>
            </a:lvl3pPr>
            <a:lvl4pPr marL="1371566" marR="0" lvl="3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None/>
              <a:defRPr sz="1600" i="0" u="none" strike="noStrike" cap="none">
                <a:solidFill>
                  <a:srgbClr val="2F2F2F"/>
                </a:solidFill>
              </a:defRPr>
            </a:lvl4pPr>
            <a:lvl5pPr marL="1828754" marR="0" lvl="4" indent="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None/>
              <a:defRPr sz="1600" i="0" u="none" strike="noStrike" cap="none">
                <a:solidFill>
                  <a:srgbClr val="2F2F2F"/>
                </a:solidFill>
              </a:defRPr>
            </a:lvl5pPr>
            <a:lvl6pPr marL="2285943" marR="0" lvl="5" indent="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L="2743131" marR="0" lvl="6" indent="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L="3200320" marR="0" lvl="7" indent="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L="3657509" marR="0" lvl="8" indent="0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57" name="Google Shape;57;p14" descr="A picture containing thing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5835958"/>
            <a:ext cx="5029200" cy="3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17295"/>
      </p:ext>
    </p:extLst>
  </p:cSld>
  <p:clrMapOvr>
    <a:masterClrMapping/>
  </p:clrMapOvr>
  <p:transition spd="slow">
    <p:push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Half Width">
  <p:cSld name="Text Half Width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24840" y="365127"/>
            <a:ext cx="10728960" cy="93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400"/>
              <a:buNone/>
              <a:defRPr sz="2400" i="0" u="none" strike="noStrike" cap="none">
                <a:solidFill>
                  <a:srgbClr val="168FDF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624840" y="1335088"/>
            <a:ext cx="526796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rgbClr val="2F2F2F"/>
                </a:solidFill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rgbClr val="2F2F2F"/>
                </a:solidFill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rgbClr val="2F2F2F"/>
                </a:solidFill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rgbClr val="2F2F2F"/>
                </a:solidFill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rgbClr val="2F2F2F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3" name="Google Shape;63;p15"/>
          <p:cNvCxnSpPr/>
          <p:nvPr/>
        </p:nvCxnSpPr>
        <p:spPr>
          <a:xfrm>
            <a:off x="411480" y="365127"/>
            <a:ext cx="0" cy="6108699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7085" y="6312024"/>
            <a:ext cx="2710841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29935"/>
      </p:ext>
    </p:extLst>
  </p:cSld>
  <p:clrMapOvr>
    <a:masterClrMapping/>
  </p:clrMapOvr>
  <p:transition spd="slow">
    <p:push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Width">
  <p:cSld name="Text Full Width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24841" y="365127"/>
            <a:ext cx="10933887" cy="93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400"/>
              <a:buNone/>
              <a:defRPr sz="2400" i="0" u="none" strike="noStrike" cap="none">
                <a:solidFill>
                  <a:srgbClr val="168FDF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4841" y="1335088"/>
            <a:ext cx="10933887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rgbClr val="2F2F2F"/>
                </a:solidFill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rgbClr val="2F2F2F"/>
                </a:solidFill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rgbClr val="2F2F2F"/>
                </a:solidFill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rgbClr val="2F2F2F"/>
                </a:solidFill>
              </a:defRPr>
            </a:lvl4pPr>
            <a:lvl5pPr marL="3047924" marR="0" lvl="4" indent="-3979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Char char="›"/>
              <a:defRPr sz="1467" i="0" u="none" strike="noStrike" cap="none">
                <a:solidFill>
                  <a:srgbClr val="2F2F2F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0" name="Google Shape;70;p16"/>
          <p:cNvCxnSpPr/>
          <p:nvPr/>
        </p:nvCxnSpPr>
        <p:spPr>
          <a:xfrm>
            <a:off x="411480" y="365127"/>
            <a:ext cx="0" cy="6108699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7085" y="6312024"/>
            <a:ext cx="2710841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8736"/>
      </p:ext>
    </p:extLst>
  </p:cSld>
  <p:clrMapOvr>
    <a:masterClrMapping/>
  </p:clrMapOvr>
  <p:transition spd="slow">
    <p:push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wo Column">
  <p:cSld name="Text Two Colum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4841" y="365127"/>
            <a:ext cx="10933887" cy="93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400"/>
              <a:buNone/>
              <a:defRPr sz="2400" i="0" u="none" strike="noStrike" cap="none">
                <a:solidFill>
                  <a:srgbClr val="168FDF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4840" y="1335088"/>
            <a:ext cx="5332077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rgbClr val="2F2F2F"/>
                </a:solidFill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rgbClr val="2F2F2F"/>
                </a:solidFill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rgbClr val="2F2F2F"/>
                </a:solidFill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rgbClr val="2F2F2F"/>
                </a:solidFill>
              </a:defRPr>
            </a:lvl4pPr>
            <a:lvl5pPr marL="3047924" marR="0" lvl="4" indent="-3979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Char char="›"/>
              <a:defRPr sz="1467" i="0" u="none" strike="noStrike" cap="none">
                <a:solidFill>
                  <a:srgbClr val="2F2F2F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11480" y="365127"/>
            <a:ext cx="0" cy="6108699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6226650" y="1335088"/>
            <a:ext cx="5332077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rgbClr val="2F2F2F"/>
                </a:solidFill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rgbClr val="2F2F2F"/>
                </a:solidFill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rgbClr val="2F2F2F"/>
                </a:solidFill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rgbClr val="2F2F2F"/>
                </a:solidFill>
              </a:defRPr>
            </a:lvl4pPr>
            <a:lvl5pPr marL="3047924" marR="0" lvl="4" indent="-3979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Char char="›"/>
              <a:defRPr sz="1467" i="0" u="none" strike="noStrike" cap="none">
                <a:solidFill>
                  <a:srgbClr val="2F2F2F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7085" y="6312024"/>
            <a:ext cx="2710841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1835"/>
      </p:ext>
    </p:extLst>
  </p:cSld>
  <p:clrMapOvr>
    <a:masterClrMapping/>
  </p:clrMapOvr>
  <p:transition spd="slow">
    <p:push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enter Title White Background">
  <p:cSld name="Text Center Title White Background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400"/>
              <a:buNone/>
              <a:defRPr sz="2400" i="0" u="none" strike="noStrike" cap="none">
                <a:solidFill>
                  <a:srgbClr val="168FDF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838200" y="2279969"/>
            <a:ext cx="10515600" cy="310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rgbClr val="2F2F2F"/>
                </a:solidFill>
              </a:defRPr>
            </a:lvl1pPr>
            <a:lvl2pPr marL="1219170" marR="0" lvl="1" indent="-431789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rgbClr val="2F2F2F"/>
                </a:solidFill>
              </a:defRPr>
            </a:lvl2pPr>
            <a:lvl3pPr marL="1828754" marR="0" lvl="2" indent="-42332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rgbClr val="2F2F2F"/>
                </a:solidFill>
              </a:defRPr>
            </a:lvl3pPr>
            <a:lvl4pPr marL="2438339" marR="0" lvl="3" indent="-40639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rgbClr val="2F2F2F"/>
                </a:solidFill>
              </a:defRPr>
            </a:lvl4pPr>
            <a:lvl5pPr marL="3047924" marR="0" lvl="4" indent="-39792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Char char="›"/>
              <a:defRPr sz="1467" i="0" u="none" strike="noStrike" cap="none">
                <a:solidFill>
                  <a:srgbClr val="2F2F2F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40580" y="5790097"/>
            <a:ext cx="2710841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22119"/>
      </p:ext>
    </p:extLst>
  </p:cSld>
  <p:clrMapOvr>
    <a:masterClrMapping/>
  </p:clrMapOvr>
  <p:transition spd="slow">
    <p:push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enter Title Dark Background">
  <p:cSld name="Text Center Title Dark Background">
    <p:bg>
      <p:bgPr>
        <a:solidFill>
          <a:srgbClr val="00183C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40580" y="5782018"/>
            <a:ext cx="2710841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400"/>
              <a:buNone/>
              <a:defRPr i="0" u="none" strike="noStrike" cap="none">
                <a:solidFill>
                  <a:srgbClr val="168FDF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838200" y="2279969"/>
            <a:ext cx="10515600" cy="310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chemeClr val="lt1"/>
                </a:solidFill>
              </a:defRPr>
            </a:lvl1pPr>
            <a:lvl2pPr marL="1219170" marR="0" lvl="1" indent="-431789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chemeClr val="lt1"/>
                </a:solidFill>
              </a:defRPr>
            </a:lvl2pPr>
            <a:lvl3pPr marL="1828754" marR="0" lvl="2" indent="-42332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chemeClr val="lt1"/>
                </a:solidFill>
              </a:defRPr>
            </a:lvl3pPr>
            <a:lvl4pPr marL="2438339" marR="0" lvl="3" indent="-40639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chemeClr val="lt1"/>
                </a:solidFill>
              </a:defRPr>
            </a:lvl4pPr>
            <a:lvl5pPr marL="3047924" marR="0" lvl="4" indent="-39792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Char char="›"/>
              <a:defRPr sz="1467" i="0" u="none" strike="noStrike" cap="none">
                <a:solidFill>
                  <a:schemeClr val="lt1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1368592"/>
      </p:ext>
    </p:extLst>
  </p:cSld>
  <p:clrMapOvr>
    <a:masterClrMapping/>
  </p:clrMapOvr>
  <p:transition spd="slow">
    <p:push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">
  <p:cSld name="Image Lef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" y="0"/>
            <a:ext cx="4483100" cy="6858000"/>
          </a:xfrm>
          <a:prstGeom prst="rect">
            <a:avLst/>
          </a:prstGeom>
          <a:solidFill>
            <a:srgbClr val="00183C">
              <a:alpha val="94901"/>
            </a:srgbClr>
          </a:solidFill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chemeClr val="lt1"/>
                </a:solidFill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chemeClr val="lt1"/>
                </a:solidFill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chemeClr val="lt1"/>
                </a:solidFill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chemeClr val="lt1"/>
                </a:solidFill>
              </a:defRPr>
            </a:lvl4pPr>
            <a:lvl5pPr marL="3047924" marR="0" lvl="4" indent="-3979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Char char="›"/>
              <a:defRPr sz="1467" i="0" u="none" strike="noStrike" cap="none">
                <a:solidFill>
                  <a:schemeClr val="lt1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49900"/>
      </p:ext>
    </p:extLst>
  </p:cSld>
  <p:clrMapOvr>
    <a:masterClrMapping/>
  </p:clrMapOvr>
  <p:transition spd="slow">
    <p:push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Half Width">
  <p:cSld name="Text Half Width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24840" y="365127"/>
            <a:ext cx="10728960" cy="93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400"/>
              <a:buNone/>
              <a:defRPr sz="2400" i="0" u="none" strike="noStrike" cap="none">
                <a:solidFill>
                  <a:srgbClr val="168FDF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624840" y="1335088"/>
            <a:ext cx="526796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rgbClr val="2F2F2F"/>
                </a:solidFill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rgbClr val="2F2F2F"/>
                </a:solidFill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rgbClr val="2F2F2F"/>
                </a:solidFill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rgbClr val="2F2F2F"/>
                </a:solidFill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rgbClr val="2F2F2F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3" name="Google Shape;63;p15"/>
          <p:cNvCxnSpPr/>
          <p:nvPr/>
        </p:nvCxnSpPr>
        <p:spPr>
          <a:xfrm>
            <a:off x="411480" y="365127"/>
            <a:ext cx="0" cy="6108699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7085" y="6312024"/>
            <a:ext cx="2710841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22681"/>
      </p:ext>
    </p:extLst>
  </p:cSld>
  <p:clrMapOvr>
    <a:masterClrMapping/>
  </p:clrMapOvr>
  <p:transition spd="slow">
    <p:push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">
  <p:cSld name="Image Righ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7702507" y="0"/>
            <a:ext cx="4483100" cy="6858000"/>
          </a:xfrm>
          <a:prstGeom prst="rect">
            <a:avLst/>
          </a:prstGeom>
          <a:solidFill>
            <a:srgbClr val="00183C">
              <a:alpha val="94901"/>
            </a:srgbClr>
          </a:solidFill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chemeClr val="lt1"/>
                </a:solidFill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chemeClr val="lt1"/>
                </a:solidFill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chemeClr val="lt1"/>
                </a:solidFill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chemeClr val="lt1"/>
                </a:solidFill>
              </a:defRPr>
            </a:lvl4pPr>
            <a:lvl5pPr marL="3047924" marR="0" lvl="4" indent="-3979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Char char="›"/>
              <a:defRPr sz="1467" i="0" u="none" strike="noStrike" cap="none">
                <a:solidFill>
                  <a:schemeClr val="lt1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51700"/>
      </p:ext>
    </p:extLst>
  </p:cSld>
  <p:clrMapOvr>
    <a:masterClrMapping/>
  </p:clrMapOvr>
  <p:transition spd="slow">
    <p:push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Dark">
  <p:cSld name="Transition Dark">
    <p:bg>
      <p:bgPr>
        <a:solidFill>
          <a:srgbClr val="00183C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400"/>
              <a:buNone/>
              <a:defRPr i="0" u="none" strike="noStrike" cap="none">
                <a:solidFill>
                  <a:srgbClr val="168FDF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40580" y="5782018"/>
            <a:ext cx="2710841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08552"/>
      </p:ext>
    </p:extLst>
  </p:cSld>
  <p:clrMapOvr>
    <a:masterClrMapping/>
  </p:clrMapOvr>
  <p:transition spd="slow">
    <p:push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624841" y="365127"/>
            <a:ext cx="10933887" cy="93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400"/>
              <a:buNone/>
              <a:defRPr i="0" u="none" strike="noStrike" cap="none">
                <a:solidFill>
                  <a:srgbClr val="168FDF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5"/>
          <p:cNvCxnSpPr/>
          <p:nvPr/>
        </p:nvCxnSpPr>
        <p:spPr>
          <a:xfrm>
            <a:off x="411480" y="365127"/>
            <a:ext cx="0" cy="6108699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8" name="Google Shape;11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7085" y="6312024"/>
            <a:ext cx="2710841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56589"/>
      </p:ext>
    </p:extLst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5111"/>
      </p:ext>
    </p:extLst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Width">
  <p:cSld name="Text Full Width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24841" y="365127"/>
            <a:ext cx="10933887" cy="93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400"/>
              <a:buNone/>
              <a:defRPr sz="2400" i="0" u="none" strike="noStrike" cap="none">
                <a:solidFill>
                  <a:srgbClr val="168FDF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4841" y="1335088"/>
            <a:ext cx="10933887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rgbClr val="2F2F2F"/>
                </a:solidFill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rgbClr val="2F2F2F"/>
                </a:solidFill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rgbClr val="2F2F2F"/>
                </a:solidFill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rgbClr val="2F2F2F"/>
                </a:solidFill>
              </a:defRPr>
            </a:lvl4pPr>
            <a:lvl5pPr marL="3047924" marR="0" lvl="4" indent="-3979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Char char="›"/>
              <a:defRPr sz="1467" i="0" u="none" strike="noStrike" cap="none">
                <a:solidFill>
                  <a:srgbClr val="2F2F2F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0" name="Google Shape;70;p16"/>
          <p:cNvCxnSpPr/>
          <p:nvPr/>
        </p:nvCxnSpPr>
        <p:spPr>
          <a:xfrm>
            <a:off x="411480" y="365127"/>
            <a:ext cx="0" cy="6108699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7085" y="6312024"/>
            <a:ext cx="2710841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61116"/>
      </p:ext>
    </p:extLst>
  </p:cSld>
  <p:clrMapOvr>
    <a:masterClrMapping/>
  </p:clrMapOvr>
  <p:transition spd="slow">
    <p:push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wo Column">
  <p:cSld name="Text Two Colum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4841" y="365127"/>
            <a:ext cx="10933887" cy="93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400"/>
              <a:buNone/>
              <a:defRPr sz="2400" i="0" u="none" strike="noStrike" cap="none">
                <a:solidFill>
                  <a:srgbClr val="168FDF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4840" y="1335088"/>
            <a:ext cx="5332077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rgbClr val="2F2F2F"/>
                </a:solidFill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rgbClr val="2F2F2F"/>
                </a:solidFill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rgbClr val="2F2F2F"/>
                </a:solidFill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rgbClr val="2F2F2F"/>
                </a:solidFill>
              </a:defRPr>
            </a:lvl4pPr>
            <a:lvl5pPr marL="3047924" marR="0" lvl="4" indent="-3979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Char char="›"/>
              <a:defRPr sz="1467" i="0" u="none" strike="noStrike" cap="none">
                <a:solidFill>
                  <a:srgbClr val="2F2F2F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11480" y="365127"/>
            <a:ext cx="0" cy="6108699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6226650" y="1335088"/>
            <a:ext cx="5332077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rgbClr val="2F2F2F"/>
                </a:solidFill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rgbClr val="2F2F2F"/>
                </a:solidFill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rgbClr val="2F2F2F"/>
                </a:solidFill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rgbClr val="2F2F2F"/>
                </a:solidFill>
              </a:defRPr>
            </a:lvl4pPr>
            <a:lvl5pPr marL="3047924" marR="0" lvl="4" indent="-3979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Char char="›"/>
              <a:defRPr sz="1467" i="0" u="none" strike="noStrike" cap="none">
                <a:solidFill>
                  <a:srgbClr val="2F2F2F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7085" y="6312024"/>
            <a:ext cx="2710841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05127"/>
      </p:ext>
    </p:extLst>
  </p:cSld>
  <p:clrMapOvr>
    <a:masterClrMapping/>
  </p:clrMapOvr>
  <p:transition spd="slow">
    <p:push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enter Title White Background">
  <p:cSld name="Text Center Title White Background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400"/>
              <a:buNone/>
              <a:defRPr sz="2400" i="0" u="none" strike="noStrike" cap="none">
                <a:solidFill>
                  <a:srgbClr val="168FDF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 sz="1867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838200" y="2279969"/>
            <a:ext cx="10515600" cy="310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rgbClr val="2F2F2F"/>
                </a:solidFill>
              </a:defRPr>
            </a:lvl1pPr>
            <a:lvl2pPr marL="1219170" marR="0" lvl="1" indent="-431789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rgbClr val="2F2F2F"/>
                </a:solidFill>
              </a:defRPr>
            </a:lvl2pPr>
            <a:lvl3pPr marL="1828754" marR="0" lvl="2" indent="-42332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rgbClr val="2F2F2F"/>
                </a:solidFill>
              </a:defRPr>
            </a:lvl3pPr>
            <a:lvl4pPr marL="2438339" marR="0" lvl="3" indent="-40639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rgbClr val="2F2F2F"/>
                </a:solidFill>
              </a:defRPr>
            </a:lvl4pPr>
            <a:lvl5pPr marL="3047924" marR="0" lvl="4" indent="-39792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Char char="›"/>
              <a:defRPr sz="1467" i="0" u="none" strike="noStrike" cap="none">
                <a:solidFill>
                  <a:srgbClr val="2F2F2F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40580" y="5790097"/>
            <a:ext cx="2710841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49510"/>
      </p:ext>
    </p:extLst>
  </p:cSld>
  <p:clrMapOvr>
    <a:masterClrMapping/>
  </p:clrMapOvr>
  <p:transition spd="slow">
    <p:push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enter Title Dark Background">
  <p:cSld name="Text Center Title Dark Background">
    <p:bg>
      <p:bgPr>
        <a:solidFill>
          <a:srgbClr val="00183C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40580" y="5782018"/>
            <a:ext cx="2710841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400"/>
              <a:buNone/>
              <a:defRPr i="0" u="none" strike="noStrike" cap="none">
                <a:solidFill>
                  <a:srgbClr val="168FDF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838200" y="2279969"/>
            <a:ext cx="10515600" cy="310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chemeClr val="lt1"/>
                </a:solidFill>
              </a:defRPr>
            </a:lvl1pPr>
            <a:lvl2pPr marL="1219170" marR="0" lvl="1" indent="-431789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chemeClr val="lt1"/>
                </a:solidFill>
              </a:defRPr>
            </a:lvl2pPr>
            <a:lvl3pPr marL="1828754" marR="0" lvl="2" indent="-42332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chemeClr val="lt1"/>
                </a:solidFill>
              </a:defRPr>
            </a:lvl3pPr>
            <a:lvl4pPr marL="2438339" marR="0" lvl="3" indent="-406390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chemeClr val="lt1"/>
                </a:solidFill>
              </a:defRPr>
            </a:lvl4pPr>
            <a:lvl5pPr marL="3047924" marR="0" lvl="4" indent="-39792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Char char="›"/>
              <a:defRPr sz="1467" i="0" u="none" strike="noStrike" cap="none">
                <a:solidFill>
                  <a:schemeClr val="lt1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774618"/>
      </p:ext>
    </p:extLst>
  </p:cSld>
  <p:clrMapOvr>
    <a:masterClrMapping/>
  </p:clrMapOvr>
  <p:transition spd="slow">
    <p:push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">
  <p:cSld name="Image Lef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" y="0"/>
            <a:ext cx="4483100" cy="6858000"/>
          </a:xfrm>
          <a:prstGeom prst="rect">
            <a:avLst/>
          </a:prstGeom>
          <a:solidFill>
            <a:srgbClr val="00183C">
              <a:alpha val="94901"/>
            </a:srgbClr>
          </a:solidFill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chemeClr val="lt1"/>
                </a:solidFill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chemeClr val="lt1"/>
                </a:solidFill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chemeClr val="lt1"/>
                </a:solidFill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chemeClr val="lt1"/>
                </a:solidFill>
              </a:defRPr>
            </a:lvl4pPr>
            <a:lvl5pPr marL="3047924" marR="0" lvl="4" indent="-3979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Char char="›"/>
              <a:defRPr sz="1467" i="0" u="none" strike="noStrike" cap="none">
                <a:solidFill>
                  <a:schemeClr val="lt1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03733"/>
      </p:ext>
    </p:extLst>
  </p:cSld>
  <p:clrMapOvr>
    <a:masterClrMapping/>
  </p:clrMapOvr>
  <p:transition spd="slow">
    <p:push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">
  <p:cSld name="Image Righ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7702507" y="0"/>
            <a:ext cx="4483100" cy="6858000"/>
          </a:xfrm>
          <a:prstGeom prst="rect">
            <a:avLst/>
          </a:prstGeom>
          <a:solidFill>
            <a:srgbClr val="00183C">
              <a:alpha val="94901"/>
            </a:srgbClr>
          </a:solidFill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48722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1700"/>
              <a:buChar char="›"/>
              <a:defRPr sz="2267" i="0" u="none" strike="noStrike" cap="none">
                <a:solidFill>
                  <a:schemeClr val="lt1"/>
                </a:solidFill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Char char="›"/>
              <a:defRPr sz="2000" i="0" u="none" strike="noStrike" cap="none">
                <a:solidFill>
                  <a:schemeClr val="lt1"/>
                </a:solidFill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400"/>
              <a:buChar char="›"/>
              <a:defRPr sz="1867" i="0" u="none" strike="noStrike" cap="none">
                <a:solidFill>
                  <a:schemeClr val="lt1"/>
                </a:solidFill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200"/>
              <a:buChar char="›"/>
              <a:defRPr sz="1600" i="0" u="none" strike="noStrike" cap="none">
                <a:solidFill>
                  <a:schemeClr val="lt1"/>
                </a:solidFill>
              </a:defRPr>
            </a:lvl4pPr>
            <a:lvl5pPr marL="3047924" marR="0" lvl="4" indent="-39792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100"/>
              <a:buChar char="›"/>
              <a:defRPr sz="1467" i="0" u="none" strike="noStrike" cap="none">
                <a:solidFill>
                  <a:schemeClr val="lt1"/>
                </a:solidFill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 sz="1867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68647"/>
      </p:ext>
    </p:extLst>
  </p:cSld>
  <p:clrMapOvr>
    <a:masterClrMapping/>
  </p:clrMapOvr>
  <p:transition spd="slow">
    <p:push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Dark">
  <p:cSld name="Transition Dark">
    <p:bg>
      <p:bgPr>
        <a:solidFill>
          <a:srgbClr val="00183C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400"/>
              <a:buNone/>
              <a:defRPr i="0" u="none" strike="noStrike" cap="none">
                <a:solidFill>
                  <a:srgbClr val="168FDF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40580" y="5782018"/>
            <a:ext cx="2710841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chemeClr val="lt1"/>
                </a:solidFill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14221"/>
      </p:ext>
    </p:extLst>
  </p:cSld>
  <p:clrMapOvr>
    <a:masterClrMapping/>
  </p:clrMapOvr>
  <p:transition spd="slow">
    <p:push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400"/>
              <a:buFont typeface="Open Sans Light"/>
              <a:buNone/>
              <a:defRPr sz="2400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Open Sans Light"/>
              <a:buChar char="›"/>
              <a:defRPr sz="1700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Open Sans Light"/>
              <a:buChar char="›"/>
              <a:defRPr sz="1500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400"/>
              <a:buFont typeface="Open Sans Light"/>
              <a:buChar char="›"/>
              <a:defRPr sz="1400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200"/>
              <a:buFont typeface="Open Sans Light"/>
              <a:buChar char="›"/>
              <a:defRPr sz="1200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100"/>
              <a:buFont typeface="Open Sans Light"/>
              <a:buChar char="›"/>
              <a:defRPr sz="1100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2" descr="Samsung Logo - LogoDix">
            <a:extLst>
              <a:ext uri="{FF2B5EF4-FFF2-40B4-BE49-F238E27FC236}">
                <a16:creationId xmlns:a16="http://schemas.microsoft.com/office/drawing/2014/main" id="{D1E3865D-FE54-42CA-940F-6C8736E488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966" y="6562271"/>
            <a:ext cx="1012848" cy="1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032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2400"/>
              <a:buFont typeface="Open Sans Light"/>
              <a:buNone/>
              <a:defRPr sz="2400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Open Sans Light"/>
              <a:buChar char="›"/>
              <a:defRPr sz="1700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Open Sans Light"/>
              <a:buChar char="›"/>
              <a:defRPr sz="1500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400"/>
              <a:buFont typeface="Open Sans Light"/>
              <a:buChar char="›"/>
              <a:defRPr sz="1400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200"/>
              <a:buFont typeface="Open Sans Light"/>
              <a:buChar char="›"/>
              <a:defRPr sz="1200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100"/>
              <a:buFont typeface="Open Sans Light"/>
              <a:buChar char="›"/>
              <a:defRPr sz="1100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i="0" u="none" strike="noStrike" cap="none">
                <a:solidFill>
                  <a:srgbClr val="2F2F2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2" descr="Samsung Logo - LogoDix">
            <a:extLst>
              <a:ext uri="{FF2B5EF4-FFF2-40B4-BE49-F238E27FC236}">
                <a16:creationId xmlns:a16="http://schemas.microsoft.com/office/drawing/2014/main" id="{E48C9EE0-E164-43D5-AE95-EDA79B5B0B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966" y="6562271"/>
            <a:ext cx="1012848" cy="1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293C99-39D7-4F9E-8C8C-0D2362472B62}"/>
              </a:ext>
            </a:extLst>
          </p:cNvPr>
          <p:cNvCxnSpPr>
            <a:cxnSpLocks/>
          </p:cNvCxnSpPr>
          <p:nvPr userDrawn="1"/>
        </p:nvCxnSpPr>
        <p:spPr>
          <a:xfrm>
            <a:off x="405517" y="428171"/>
            <a:ext cx="1" cy="5748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50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79891"/>
            <a:ext cx="8825658" cy="3329581"/>
          </a:xfrm>
        </p:spPr>
        <p:txBody>
          <a:bodyPr/>
          <a:lstStyle/>
          <a:p>
            <a:pPr algn="ctr"/>
            <a:r>
              <a:rPr lang="en-IN" dirty="0"/>
              <a:t>E2AP 1.01</a:t>
            </a:r>
            <a:br>
              <a:rPr lang="en-IN" dirty="0"/>
            </a:br>
            <a:r>
              <a:rPr lang="en-IN" sz="1400" dirty="0"/>
              <a:t>(O-RAN.WG3.E2AP-v01.01)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88" y="4109472"/>
            <a:ext cx="8825658" cy="1718836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Rahul Banerji (Samsung Open Source team)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934391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D74A-0586-4CDB-AA95-22AA628CAD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68575" tIns="68575" rIns="68575" bIns="68575" anchor="ctr" anchorCtr="0"/>
          <a:lstStyle/>
          <a:p>
            <a:r>
              <a:rPr lang="en-IN" sz="2000" dirty="0">
                <a:solidFill>
                  <a:srgbClr val="168FDF"/>
                </a:solidFill>
              </a:rPr>
              <a:t>E2Term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CDC1-F614-43C6-B22D-83426CFF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ASN support needs to be added for xml to per encoding and vice versa for associated affected flows</a:t>
            </a:r>
          </a:p>
          <a:p>
            <a:endParaRPr lang="en-IN" dirty="0"/>
          </a:p>
          <a:p>
            <a:r>
              <a:rPr lang="en-IN" dirty="0"/>
              <a:t>Not sure how </a:t>
            </a:r>
            <a:r>
              <a:rPr lang="en-IN" dirty="0" err="1"/>
              <a:t>asn</a:t>
            </a:r>
            <a:r>
              <a:rPr lang="en-IN" dirty="0"/>
              <a:t> handles optional fields yet </a:t>
            </a:r>
          </a:p>
          <a:p>
            <a:pPr lvl="1"/>
            <a:r>
              <a:rPr lang="en-IN" dirty="0"/>
              <a:t>need to explore w.r.t backwards compatibility</a:t>
            </a:r>
          </a:p>
          <a:p>
            <a:endParaRPr lang="en-IN" dirty="0"/>
          </a:p>
          <a:p>
            <a:r>
              <a:rPr lang="en-IN" dirty="0"/>
              <a:t>Need to add support for associated flows (both on </a:t>
            </a:r>
            <a:r>
              <a:rPr lang="en-IN" dirty="0" err="1"/>
              <a:t>sctp</a:t>
            </a:r>
            <a:r>
              <a:rPr lang="en-IN" dirty="0"/>
              <a:t> and e2mgr side)</a:t>
            </a:r>
          </a:p>
          <a:p>
            <a:pPr lvl="1"/>
            <a:r>
              <a:rPr lang="en-IN" dirty="0"/>
              <a:t>Will not be supporting Prometheus counters as part of initial release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99065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8330-6F50-4CA6-9AA6-43203F49B6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68575" tIns="68575" rIns="68575" bIns="68575" anchor="ctr" anchorCtr="0"/>
          <a:lstStyle/>
          <a:p>
            <a:r>
              <a:rPr lang="en-IN" sz="2000" dirty="0">
                <a:solidFill>
                  <a:srgbClr val="168FDF"/>
                </a:solidFill>
              </a:rPr>
              <a:t>E2SIM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C3C3-A8C0-4265-ADC1-394B0168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support for e2config msg and </a:t>
            </a:r>
            <a:r>
              <a:rPr lang="en-IN" dirty="0" err="1"/>
              <a:t>oid</a:t>
            </a:r>
            <a:r>
              <a:rPr lang="en-IN" dirty="0"/>
              <a:t> field</a:t>
            </a:r>
          </a:p>
          <a:p>
            <a:pPr lvl="1"/>
            <a:r>
              <a:rPr lang="en-IN" dirty="0"/>
              <a:t>E2setup</a:t>
            </a:r>
          </a:p>
          <a:p>
            <a:pPr lvl="1"/>
            <a:r>
              <a:rPr lang="en-IN" dirty="0"/>
              <a:t>E2confupdate</a:t>
            </a:r>
          </a:p>
          <a:p>
            <a:pPr lvl="1"/>
            <a:r>
              <a:rPr lang="en-IN" dirty="0"/>
              <a:t>E2serviceupdate</a:t>
            </a:r>
          </a:p>
        </p:txBody>
      </p:sp>
    </p:spTree>
    <p:extLst>
      <p:ext uri="{BB962C8B-B14F-4D97-AF65-F5344CB8AC3E}">
        <p14:creationId xmlns:p14="http://schemas.microsoft.com/office/powerpoint/2010/main" val="15258234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4030-2B90-42EE-81A1-C46D14F5A3E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68575" tIns="68575" rIns="68575" bIns="68575" anchor="ctr" anchorCtr="0"/>
          <a:lstStyle/>
          <a:p>
            <a:r>
              <a:rPr lang="en-IN" sz="2000" dirty="0">
                <a:solidFill>
                  <a:srgbClr val="168FDF"/>
                </a:solidFill>
              </a:rPr>
              <a:t>Backwards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5DCF-1132-4143-9419-EC72DF7D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8754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E2term will need to add support for new messages  and implement the interface to talk with e2config </a:t>
            </a:r>
            <a:r>
              <a:rPr lang="en-IN" dirty="0" err="1"/>
              <a:t>xapp</a:t>
            </a:r>
            <a:endParaRPr lang="en-IN" dirty="0"/>
          </a:p>
          <a:p>
            <a:endParaRPr lang="en-IN" dirty="0"/>
          </a:p>
          <a:p>
            <a:r>
              <a:rPr lang="en-IN" dirty="0"/>
              <a:t>Update E2setup and </a:t>
            </a:r>
            <a:r>
              <a:rPr lang="en-IN" dirty="0" err="1"/>
              <a:t>ric</a:t>
            </a:r>
            <a:r>
              <a:rPr lang="en-IN" dirty="0"/>
              <a:t> service query model files as well as need to add check to all associated flows</a:t>
            </a:r>
          </a:p>
          <a:p>
            <a:endParaRPr lang="en-IN" dirty="0"/>
          </a:p>
          <a:p>
            <a:r>
              <a:rPr lang="en-IN" dirty="0"/>
              <a:t>E2Mgr, will keep a check for optional fields and log a depreciation warning, </a:t>
            </a:r>
            <a:r>
              <a:rPr lang="en-IN" dirty="0" err="1"/>
              <a:t>e.g</a:t>
            </a:r>
            <a:r>
              <a:rPr lang="en-IN" dirty="0"/>
              <a:t> for ran </a:t>
            </a:r>
            <a:r>
              <a:rPr lang="en-IN" dirty="0" err="1"/>
              <a:t>oid</a:t>
            </a:r>
            <a:r>
              <a:rPr lang="en-IN" dirty="0"/>
              <a:t>, and e2config </a:t>
            </a:r>
            <a:r>
              <a:rPr lang="en-IN" dirty="0" err="1"/>
              <a:t>pdu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01646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</a:rPr>
              <a:t>Thank You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2334182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E2 Node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776" y="1806886"/>
            <a:ext cx="8946541" cy="4195481"/>
          </a:xfrm>
        </p:spPr>
        <p:txBody>
          <a:bodyPr/>
          <a:lstStyle/>
          <a:p>
            <a:r>
              <a:rPr lang="en-IN" dirty="0"/>
              <a:t>Added as part of new spec</a:t>
            </a:r>
          </a:p>
          <a:p>
            <a:r>
              <a:rPr lang="en-IN" dirty="0"/>
              <a:t>The purpose of the E2 Connection Update procedure is to update the E2 interface connection between the E2 Node and Near-RT RIC</a:t>
            </a:r>
          </a:p>
          <a:p>
            <a:r>
              <a:rPr lang="en-IN" dirty="0"/>
              <a:t>Format: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525019" y="6640889"/>
            <a:ext cx="1979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FFC000"/>
                </a:solidFill>
              </a:rPr>
              <a:t>E2 connection Update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1333" y="6626536"/>
            <a:ext cx="3421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FFC000"/>
                </a:solidFill>
              </a:rPr>
              <a:t>E2 connection Update </a:t>
            </a:r>
            <a:r>
              <a:rPr lang="en-IN" sz="1000" dirty="0" err="1">
                <a:solidFill>
                  <a:srgbClr val="FFC000"/>
                </a:solidFill>
              </a:rPr>
              <a:t>Ack</a:t>
            </a:r>
            <a:endParaRPr lang="en-IN" sz="1000" dirty="0">
              <a:solidFill>
                <a:srgbClr val="FFC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784" y="3444556"/>
            <a:ext cx="3566343" cy="3162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544" y="4136361"/>
            <a:ext cx="3738214" cy="24709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692" y="671757"/>
            <a:ext cx="32766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491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D11C-3431-4162-A046-61B47241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3A30-6CD6-48AB-A89D-17A7F3C2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New Flows Introduced</a:t>
            </a:r>
          </a:p>
          <a:p>
            <a:r>
              <a:rPr lang="en-IN" dirty="0">
                <a:solidFill>
                  <a:schemeClr val="bg1"/>
                </a:solidFill>
              </a:rPr>
              <a:t>Flows Affected</a:t>
            </a:r>
          </a:p>
          <a:p>
            <a:r>
              <a:rPr lang="en-IN" dirty="0">
                <a:solidFill>
                  <a:schemeClr val="bg1"/>
                </a:solidFill>
              </a:rPr>
              <a:t>Suggested Protobuf changes</a:t>
            </a:r>
          </a:p>
          <a:p>
            <a:r>
              <a:rPr lang="en-IN" dirty="0">
                <a:solidFill>
                  <a:schemeClr val="bg1"/>
                </a:solidFill>
              </a:rPr>
              <a:t>E2Mgr changes</a:t>
            </a:r>
          </a:p>
          <a:p>
            <a:r>
              <a:rPr lang="en-IN" dirty="0">
                <a:solidFill>
                  <a:schemeClr val="bg1"/>
                </a:solidFill>
              </a:rPr>
              <a:t>E2Term changes</a:t>
            </a:r>
          </a:p>
          <a:p>
            <a:r>
              <a:rPr lang="en-IN" dirty="0">
                <a:solidFill>
                  <a:schemeClr val="bg1"/>
                </a:solidFill>
              </a:rPr>
              <a:t>E2Sim</a:t>
            </a:r>
          </a:p>
          <a:p>
            <a:r>
              <a:rPr lang="en-IN" dirty="0">
                <a:solidFill>
                  <a:schemeClr val="bg1"/>
                </a:solidFill>
              </a:rPr>
              <a:t>Backwards Compatibility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357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168FDF"/>
              </a:buClr>
            </a:pPr>
            <a:r>
              <a:rPr lang="en-IN" sz="2000" dirty="0">
                <a:solidFill>
                  <a:srgbClr val="168FDF"/>
                </a:solidFill>
              </a:rPr>
              <a:t>E2 Node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Added as part of new spec</a:t>
            </a:r>
          </a:p>
          <a:p>
            <a:r>
              <a:rPr lang="en-IN" dirty="0"/>
              <a:t>The purpose of the E2 Node Configuration Update procedure is to update application level E2 Node configuration data needed for E2 Node and Near-RT RIC to interoperate correctly over the E2 interface.</a:t>
            </a:r>
          </a:p>
          <a:p>
            <a:r>
              <a:rPr lang="en-IN" dirty="0"/>
              <a:t>Format: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834" y="692709"/>
            <a:ext cx="3442125" cy="1260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797" y="4291897"/>
            <a:ext cx="4492321" cy="2398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789" y="4291897"/>
            <a:ext cx="4372507" cy="2398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25019" y="6640889"/>
            <a:ext cx="1979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FFC000"/>
                </a:solidFill>
              </a:rPr>
              <a:t>E2 Node </a:t>
            </a:r>
            <a:r>
              <a:rPr lang="en-IN" sz="1000" dirty="0" err="1">
                <a:solidFill>
                  <a:srgbClr val="FFC000"/>
                </a:solidFill>
              </a:rPr>
              <a:t>conf</a:t>
            </a:r>
            <a:r>
              <a:rPr lang="en-IN" sz="1000" dirty="0">
                <a:solidFill>
                  <a:srgbClr val="FFC000"/>
                </a:solidFill>
              </a:rPr>
              <a:t> Update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2651" y="6644179"/>
            <a:ext cx="3421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FFC000"/>
                </a:solidFill>
              </a:rPr>
              <a:t>E2 Node </a:t>
            </a:r>
            <a:r>
              <a:rPr lang="en-IN" sz="1000" dirty="0" err="1">
                <a:solidFill>
                  <a:srgbClr val="FFC000"/>
                </a:solidFill>
              </a:rPr>
              <a:t>conf</a:t>
            </a:r>
            <a:r>
              <a:rPr lang="en-IN" sz="1000" dirty="0">
                <a:solidFill>
                  <a:srgbClr val="FFC000"/>
                </a:solidFill>
              </a:rPr>
              <a:t> Update </a:t>
            </a:r>
            <a:r>
              <a:rPr lang="en-IN" sz="1000" dirty="0" err="1">
                <a:solidFill>
                  <a:srgbClr val="FFC000"/>
                </a:solidFill>
              </a:rPr>
              <a:t>Ack</a:t>
            </a:r>
            <a:endParaRPr lang="en-IN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886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168FDF"/>
                </a:solidFill>
              </a:rPr>
              <a:t>Flows</a:t>
            </a:r>
            <a:r>
              <a:rPr lang="en-IN" sz="2800" dirty="0"/>
              <a:t> </a:t>
            </a:r>
            <a:r>
              <a:rPr lang="en-IN" sz="2000" dirty="0">
                <a:solidFill>
                  <a:srgbClr val="168FDF"/>
                </a:solidFill>
              </a:rPr>
              <a:t>Affected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86710"/>
            <a:ext cx="4357315" cy="4195481"/>
          </a:xfrm>
        </p:spPr>
        <p:txBody>
          <a:bodyPr/>
          <a:lstStyle/>
          <a:p>
            <a:r>
              <a:rPr lang="en-IN" dirty="0"/>
              <a:t>E2 Setup </a:t>
            </a:r>
            <a:r>
              <a:rPr lang="en-IN" dirty="0" err="1"/>
              <a:t>req</a:t>
            </a:r>
            <a:r>
              <a:rPr lang="en-IN" dirty="0"/>
              <a:t>/</a:t>
            </a:r>
            <a:r>
              <a:rPr lang="en-IN" dirty="0" err="1"/>
              <a:t>Resp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94" y="3468632"/>
            <a:ext cx="3524346" cy="2847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01" y="1915978"/>
            <a:ext cx="3460737" cy="1332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3359" y="3259160"/>
            <a:ext cx="116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FFC000"/>
                </a:solidFill>
              </a:rPr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9910" y="6331499"/>
            <a:ext cx="1162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FFC000"/>
                </a:solidFill>
              </a:rPr>
              <a:t>Now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28103" y="1386709"/>
            <a:ext cx="435731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/>
              <a:t>RIC Service Update only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704" y="2204187"/>
            <a:ext cx="3389620" cy="3027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4387" y="3505381"/>
            <a:ext cx="3230590" cy="12697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62052" y="309930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 Function OID</a:t>
            </a:r>
          </a:p>
        </p:txBody>
      </p:sp>
    </p:spTree>
    <p:extLst>
      <p:ext uri="{BB962C8B-B14F-4D97-AF65-F5344CB8AC3E}">
        <p14:creationId xmlns:p14="http://schemas.microsoft.com/office/powerpoint/2010/main" val="281813268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3"/>
          <a:stretch/>
        </p:blipFill>
        <p:spPr>
          <a:xfrm>
            <a:off x="5523922" y="3848944"/>
            <a:ext cx="3217710" cy="2952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4"/>
          <a:stretch/>
        </p:blipFill>
        <p:spPr>
          <a:xfrm>
            <a:off x="412557" y="62742"/>
            <a:ext cx="4591961" cy="4128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4"/>
          <a:stretch/>
        </p:blipFill>
        <p:spPr>
          <a:xfrm>
            <a:off x="5274862" y="146601"/>
            <a:ext cx="4712723" cy="363939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2862" y="4945205"/>
            <a:ext cx="9404723" cy="1400530"/>
          </a:xfrm>
          <a:noFill/>
          <a:ln>
            <a:noFill/>
          </a:ln>
        </p:spPr>
        <p:txBody>
          <a:bodyPr spcFirstLastPara="1" wrap="square" lIns="68575" tIns="68575" rIns="68575" bIns="68575" anchor="ctr" anchorCtr="0"/>
          <a:lstStyle/>
          <a:p>
            <a:r>
              <a:rPr lang="en-IN" sz="2000" dirty="0">
                <a:solidFill>
                  <a:srgbClr val="168FDF"/>
                </a:solidFill>
              </a:rPr>
              <a:t>Code Flows</a:t>
            </a:r>
          </a:p>
        </p:txBody>
      </p:sp>
    </p:spTree>
    <p:extLst>
      <p:ext uri="{BB962C8B-B14F-4D97-AF65-F5344CB8AC3E}">
        <p14:creationId xmlns:p14="http://schemas.microsoft.com/office/powerpoint/2010/main" val="26526204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Suggested Protobuf/</a:t>
            </a:r>
            <a:r>
              <a:rPr lang="en-IN" dirty="0" err="1"/>
              <a:t>Rnib</a:t>
            </a:r>
            <a:r>
              <a:rPr lang="en-IN" dirty="0"/>
              <a:t>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60667" y="1642240"/>
            <a:ext cx="4229901" cy="24622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message </a:t>
            </a:r>
            <a:r>
              <a:rPr lang="en-IN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E2NodeComponentConfig</a:t>
            </a:r>
            <a:r>
              <a:rPr lang="en-IN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IN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uint64 e2NodeComponentID = 1; //optional</a:t>
            </a:r>
          </a:p>
          <a:p>
            <a:r>
              <a:rPr lang="en-IN" sz="1400" dirty="0">
                <a:solidFill>
                  <a:schemeClr val="tx1">
                    <a:lumMod val="85000"/>
                  </a:schemeClr>
                </a:solidFill>
              </a:rPr>
              <a:t>  </a:t>
            </a:r>
            <a:r>
              <a:rPr lang="en-IN" sz="1400" dirty="0" err="1">
                <a:solidFill>
                  <a:schemeClr val="tx1">
                    <a:lumMod val="85000"/>
                  </a:schemeClr>
                </a:solidFill>
              </a:rPr>
              <a:t>oneof</a:t>
            </a:r>
            <a:r>
              <a:rPr lang="en-IN" sz="1400" dirty="0">
                <a:solidFill>
                  <a:schemeClr val="tx1">
                    <a:lumMod val="85000"/>
                  </a:schemeClr>
                </a:solidFill>
              </a:rPr>
              <a:t> e2NodeComponentType{</a:t>
            </a:r>
          </a:p>
          <a:p>
            <a:r>
              <a:rPr lang="en-IN" sz="14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tx1">
                    <a:lumMod val="85000"/>
                  </a:schemeClr>
                </a:solidFill>
              </a:rPr>
              <a:t>EnbType</a:t>
            </a:r>
            <a:r>
              <a:rPr lang="en-IN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tx1">
                    <a:lumMod val="85000"/>
                  </a:schemeClr>
                </a:solidFill>
              </a:rPr>
              <a:t>enbtype</a:t>
            </a:r>
            <a:r>
              <a:rPr lang="en-IN" sz="1400" dirty="0">
                <a:solidFill>
                  <a:schemeClr val="tx1">
                    <a:lumMod val="85000"/>
                  </a:schemeClr>
                </a:solidFill>
              </a:rPr>
              <a:t> =2;</a:t>
            </a:r>
          </a:p>
          <a:p>
            <a:r>
              <a:rPr lang="en-IN" sz="1400" dirty="0">
                <a:solidFill>
                  <a:schemeClr val="tx1">
                    <a:lumMod val="85000"/>
                  </a:schemeClr>
                </a:solidFill>
              </a:rPr>
              <a:t>	</a:t>
            </a:r>
            <a:r>
              <a:rPr lang="en-IN" sz="1400" dirty="0" err="1">
                <a:solidFill>
                  <a:schemeClr val="tx1">
                    <a:lumMod val="85000"/>
                  </a:schemeClr>
                </a:solidFill>
              </a:rPr>
              <a:t>GnbType</a:t>
            </a:r>
            <a:r>
              <a:rPr lang="en-IN" sz="1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tx1">
                    <a:lumMod val="85000"/>
                  </a:schemeClr>
                </a:solidFill>
              </a:rPr>
              <a:t>gnbtype</a:t>
            </a:r>
            <a:r>
              <a:rPr lang="en-IN" sz="1400" dirty="0">
                <a:solidFill>
                  <a:schemeClr val="tx1">
                    <a:lumMod val="85000"/>
                  </a:schemeClr>
                </a:solidFill>
              </a:rPr>
              <a:t>=3;</a:t>
            </a:r>
          </a:p>
          <a:p>
            <a:r>
              <a:rPr lang="en-IN" sz="1400" dirty="0">
                <a:solidFill>
                  <a:schemeClr val="tx1">
                    <a:lumMod val="85000"/>
                  </a:schemeClr>
                </a:solidFill>
              </a:rPr>
              <a:t>  }</a:t>
            </a:r>
          </a:p>
          <a:p>
            <a:r>
              <a:rPr lang="en-IN" sz="1400" dirty="0">
                <a:solidFill>
                  <a:schemeClr val="tx1">
                    <a:lumMod val="85000"/>
                  </a:schemeClr>
                </a:solidFill>
              </a:rPr>
              <a:t>  //or skip as redundant</a:t>
            </a:r>
          </a:p>
          <a:p>
            <a:r>
              <a:rPr lang="en-IN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string e2nodeComponentConfigUpdate = 4;</a:t>
            </a:r>
          </a:p>
          <a:p>
            <a:r>
              <a:rPr lang="en-IN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} //New</a:t>
            </a:r>
          </a:p>
          <a:p>
            <a:endParaRPr lang="en-IN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IN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73433" y="1365241"/>
            <a:ext cx="280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New Message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4847" y="2068894"/>
            <a:ext cx="280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Existing messages modified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195FD-5D18-49DC-B8C8-1FC7339B04B3}"/>
              </a:ext>
            </a:extLst>
          </p:cNvPr>
          <p:cNvSpPr txBox="1"/>
          <p:nvPr/>
        </p:nvSpPr>
        <p:spPr>
          <a:xfrm>
            <a:off x="7935402" y="4619723"/>
            <a:ext cx="37053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following changes will need to be added to </a:t>
            </a:r>
            <a:r>
              <a:rPr lang="en-IN" sz="1400" dirty="0" err="1"/>
              <a:t>rnib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Associated DB function calls to retrieve e2config from DB has to be added in </a:t>
            </a:r>
            <a:r>
              <a:rPr lang="en-IN" sz="1400" dirty="0" err="1"/>
              <a:t>sdl</a:t>
            </a:r>
            <a:r>
              <a:rPr lang="en-IN" sz="1400" dirty="0"/>
              <a:t>/</a:t>
            </a:r>
            <a:r>
              <a:rPr lang="en-IN" sz="1400" dirty="0" err="1"/>
              <a:t>rnibreader</a:t>
            </a:r>
            <a:r>
              <a:rPr lang="en-IN" sz="1400" dirty="0"/>
              <a:t>/</a:t>
            </a:r>
            <a:r>
              <a:rPr lang="en-IN" sz="1400" dirty="0" err="1"/>
              <a:t>rnibwriter</a:t>
            </a:r>
            <a:r>
              <a:rPr lang="en-IN" sz="1400" dirty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Removed as part of Design 2.0 -&gt;</a:t>
            </a:r>
          </a:p>
          <a:p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2C4E-3092-4B61-A005-3CB314BCE9B2}"/>
              </a:ext>
            </a:extLst>
          </p:cNvPr>
          <p:cNvSpPr txBox="1"/>
          <p:nvPr/>
        </p:nvSpPr>
        <p:spPr>
          <a:xfrm>
            <a:off x="443382" y="1272908"/>
            <a:ext cx="3215082" cy="1600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>
                <a:solidFill>
                  <a:srgbClr val="92D050"/>
                </a:solidFill>
              </a:rPr>
              <a:t>message </a:t>
            </a:r>
            <a:r>
              <a:rPr lang="en-IN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RanFunction</a:t>
            </a:r>
            <a:r>
              <a:rPr lang="en-IN" sz="1400" dirty="0">
                <a:solidFill>
                  <a:srgbClr val="92D050"/>
                </a:solidFill>
              </a:rPr>
              <a:t> {</a:t>
            </a:r>
          </a:p>
          <a:p>
            <a:r>
              <a:rPr lang="en-IN" sz="1400" dirty="0">
                <a:solidFill>
                  <a:srgbClr val="92D050"/>
                </a:solidFill>
              </a:rPr>
              <a:t>    uint32 </a:t>
            </a:r>
            <a:r>
              <a:rPr lang="en-IN" sz="1400" dirty="0" err="1">
                <a:solidFill>
                  <a:srgbClr val="92D050"/>
                </a:solidFill>
              </a:rPr>
              <a:t>ran_function_id</a:t>
            </a:r>
            <a:r>
              <a:rPr lang="en-IN" sz="1400" dirty="0">
                <a:solidFill>
                  <a:srgbClr val="92D050"/>
                </a:solidFill>
              </a:rPr>
              <a:t> = 1;</a:t>
            </a:r>
          </a:p>
          <a:p>
            <a:r>
              <a:rPr lang="en-IN" sz="1400" dirty="0">
                <a:solidFill>
                  <a:srgbClr val="92D050"/>
                </a:solidFill>
              </a:rPr>
              <a:t>    string </a:t>
            </a:r>
            <a:r>
              <a:rPr lang="en-IN" sz="1400" dirty="0" err="1">
                <a:solidFill>
                  <a:srgbClr val="92D050"/>
                </a:solidFill>
              </a:rPr>
              <a:t>ran_function_definition</a:t>
            </a:r>
            <a:r>
              <a:rPr lang="en-IN" sz="1400" dirty="0">
                <a:solidFill>
                  <a:srgbClr val="92D050"/>
                </a:solidFill>
              </a:rPr>
              <a:t> = 2;</a:t>
            </a:r>
          </a:p>
          <a:p>
            <a:r>
              <a:rPr lang="en-IN" sz="1400" dirty="0">
                <a:solidFill>
                  <a:srgbClr val="92D050"/>
                </a:solidFill>
              </a:rPr>
              <a:t>    uint32 </a:t>
            </a:r>
            <a:r>
              <a:rPr lang="en-IN" sz="1400" dirty="0" err="1">
                <a:solidFill>
                  <a:srgbClr val="92D050"/>
                </a:solidFill>
              </a:rPr>
              <a:t>ran_function_revision</a:t>
            </a:r>
            <a:r>
              <a:rPr lang="en-IN" sz="1400" dirty="0">
                <a:solidFill>
                  <a:srgbClr val="92D050"/>
                </a:solidFill>
              </a:rPr>
              <a:t> = 3;</a:t>
            </a:r>
          </a:p>
          <a:p>
            <a:r>
              <a:rPr lang="en-IN" sz="1400" dirty="0">
                <a:solidFill>
                  <a:srgbClr val="92D050"/>
                </a:solidFill>
              </a:rPr>
              <a:t>    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IN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ran_function_oid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4</a:t>
            </a:r>
            <a:r>
              <a:rPr lang="en-IN" sz="1400" dirty="0">
                <a:solidFill>
                  <a:srgbClr val="92D050"/>
                </a:solidFill>
              </a:rPr>
              <a:t>;//new</a:t>
            </a:r>
          </a:p>
          <a:p>
            <a:r>
              <a:rPr lang="en-IN" sz="1400" dirty="0">
                <a:solidFill>
                  <a:srgbClr val="92D050"/>
                </a:solidFill>
              </a:rPr>
              <a:t>}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BC922-C473-4D53-AD9F-51E3AF328A99}"/>
              </a:ext>
            </a:extLst>
          </p:cNvPr>
          <p:cNvSpPr/>
          <p:nvPr/>
        </p:nvSpPr>
        <p:spPr>
          <a:xfrm>
            <a:off x="439640" y="3150346"/>
            <a:ext cx="7259735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92D050"/>
                </a:solidFill>
              </a:rPr>
              <a:t>message </a:t>
            </a:r>
            <a:r>
              <a:rPr lang="en-IN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Enb</a:t>
            </a:r>
            <a:r>
              <a:rPr lang="en-IN" sz="1400" dirty="0">
                <a:solidFill>
                  <a:srgbClr val="92D050"/>
                </a:solidFill>
              </a:rPr>
              <a:t>{</a:t>
            </a:r>
          </a:p>
          <a:p>
            <a:r>
              <a:rPr lang="en-IN" sz="1400" dirty="0">
                <a:solidFill>
                  <a:srgbClr val="92D050"/>
                </a:solidFill>
              </a:rPr>
              <a:t>	</a:t>
            </a:r>
            <a:r>
              <a:rPr lang="en-IN" sz="1400" dirty="0" err="1">
                <a:solidFill>
                  <a:srgbClr val="92D050"/>
                </a:solidFill>
              </a:rPr>
              <a:t>EnbType</a:t>
            </a:r>
            <a:r>
              <a:rPr lang="en-IN" sz="1400" dirty="0">
                <a:solidFill>
                  <a:srgbClr val="92D050"/>
                </a:solidFill>
              </a:rPr>
              <a:t> </a:t>
            </a:r>
            <a:r>
              <a:rPr lang="en-IN" sz="1400" dirty="0" err="1">
                <a:solidFill>
                  <a:srgbClr val="92D050"/>
                </a:solidFill>
              </a:rPr>
              <a:t>enb_type</a:t>
            </a:r>
            <a:r>
              <a:rPr lang="en-IN" sz="1400" dirty="0">
                <a:solidFill>
                  <a:srgbClr val="92D050"/>
                </a:solidFill>
              </a:rPr>
              <a:t> = 1;</a:t>
            </a:r>
          </a:p>
          <a:p>
            <a:r>
              <a:rPr lang="en-IN" sz="1400" dirty="0">
                <a:solidFill>
                  <a:srgbClr val="92D050"/>
                </a:solidFill>
              </a:rPr>
              <a:t>	repeated </a:t>
            </a:r>
            <a:r>
              <a:rPr lang="en-IN" sz="1400" dirty="0" err="1">
                <a:solidFill>
                  <a:srgbClr val="92D050"/>
                </a:solidFill>
              </a:rPr>
              <a:t>ServedCellInfo</a:t>
            </a:r>
            <a:r>
              <a:rPr lang="en-IN" sz="1400" dirty="0">
                <a:solidFill>
                  <a:srgbClr val="92D050"/>
                </a:solidFill>
              </a:rPr>
              <a:t> </a:t>
            </a:r>
            <a:r>
              <a:rPr lang="en-IN" sz="1400" dirty="0" err="1">
                <a:solidFill>
                  <a:srgbClr val="92D050"/>
                </a:solidFill>
              </a:rPr>
              <a:t>served_cells</a:t>
            </a:r>
            <a:r>
              <a:rPr lang="en-IN" sz="1400" dirty="0">
                <a:solidFill>
                  <a:srgbClr val="92D050"/>
                </a:solidFill>
              </a:rPr>
              <a:t> = 2;</a:t>
            </a:r>
          </a:p>
          <a:p>
            <a:r>
              <a:rPr lang="en-IN" sz="1400" dirty="0">
                <a:solidFill>
                  <a:srgbClr val="92D050"/>
                </a:solidFill>
              </a:rPr>
              <a:t>	repeated string </a:t>
            </a:r>
            <a:r>
              <a:rPr lang="en-IN" sz="1400" dirty="0" err="1">
                <a:solidFill>
                  <a:srgbClr val="92D050"/>
                </a:solidFill>
              </a:rPr>
              <a:t>gu_group_ids</a:t>
            </a:r>
            <a:r>
              <a:rPr lang="en-IN" sz="1400" dirty="0">
                <a:solidFill>
                  <a:srgbClr val="92D050"/>
                </a:solidFill>
              </a:rPr>
              <a:t> = 3;</a:t>
            </a:r>
          </a:p>
          <a:p>
            <a:r>
              <a:rPr lang="en-IN" sz="1400" dirty="0">
                <a:solidFill>
                  <a:srgbClr val="92D050"/>
                </a:solidFill>
              </a:rPr>
              <a:t>	</a:t>
            </a:r>
            <a:r>
              <a:rPr lang="en-IN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repeated E2NodeComponentConfig </a:t>
            </a:r>
            <a:r>
              <a:rPr lang="en-IN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e2NodeComponentConfig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4</a:t>
            </a:r>
            <a:r>
              <a:rPr lang="en-IN" sz="1400" dirty="0">
                <a:solidFill>
                  <a:srgbClr val="92D050"/>
                </a:solidFill>
              </a:rPr>
              <a:t>; </a:t>
            </a:r>
            <a:r>
              <a:rPr lang="en-IN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//new</a:t>
            </a:r>
          </a:p>
          <a:p>
            <a:r>
              <a:rPr lang="en-IN" sz="1400" dirty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F8F445-37FB-415C-B3D9-E565CD1ACC48}"/>
              </a:ext>
            </a:extLst>
          </p:cNvPr>
          <p:cNvSpPr/>
          <p:nvPr/>
        </p:nvSpPr>
        <p:spPr>
          <a:xfrm>
            <a:off x="439640" y="4835836"/>
            <a:ext cx="7259733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92D050"/>
                </a:solidFill>
              </a:rPr>
              <a:t>message </a:t>
            </a:r>
            <a:r>
              <a:rPr lang="en-IN" sz="1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Gnb</a:t>
            </a:r>
            <a:r>
              <a:rPr lang="en-IN" sz="1400" dirty="0">
                <a:solidFill>
                  <a:srgbClr val="92D050"/>
                </a:solidFill>
              </a:rPr>
              <a:t>{</a:t>
            </a:r>
          </a:p>
          <a:p>
            <a:r>
              <a:rPr lang="en-IN" sz="1400" dirty="0">
                <a:solidFill>
                  <a:srgbClr val="92D050"/>
                </a:solidFill>
              </a:rPr>
              <a:t>	repeated </a:t>
            </a:r>
            <a:r>
              <a:rPr lang="en-IN" sz="1400" dirty="0" err="1">
                <a:solidFill>
                  <a:srgbClr val="92D050"/>
                </a:solidFill>
              </a:rPr>
              <a:t>ServedNRCell</a:t>
            </a:r>
            <a:r>
              <a:rPr lang="en-IN" sz="1400" dirty="0">
                <a:solidFill>
                  <a:srgbClr val="92D050"/>
                </a:solidFill>
              </a:rPr>
              <a:t> </a:t>
            </a:r>
            <a:r>
              <a:rPr lang="en-IN" sz="1400" dirty="0" err="1">
                <a:solidFill>
                  <a:srgbClr val="92D050"/>
                </a:solidFill>
              </a:rPr>
              <a:t>served_nr_cells</a:t>
            </a:r>
            <a:r>
              <a:rPr lang="en-IN" sz="1400" dirty="0">
                <a:solidFill>
                  <a:srgbClr val="92D050"/>
                </a:solidFill>
              </a:rPr>
              <a:t> = 1;</a:t>
            </a:r>
          </a:p>
          <a:p>
            <a:r>
              <a:rPr lang="en-IN" sz="1400" dirty="0">
                <a:solidFill>
                  <a:srgbClr val="92D050"/>
                </a:solidFill>
              </a:rPr>
              <a:t>	repeated </a:t>
            </a:r>
            <a:r>
              <a:rPr lang="en-IN" sz="1400" dirty="0" err="1">
                <a:solidFill>
                  <a:srgbClr val="92D050"/>
                </a:solidFill>
              </a:rPr>
              <a:t>RanFunction</a:t>
            </a:r>
            <a:r>
              <a:rPr lang="en-IN" sz="1400" dirty="0">
                <a:solidFill>
                  <a:srgbClr val="92D050"/>
                </a:solidFill>
              </a:rPr>
              <a:t> </a:t>
            </a:r>
            <a:r>
              <a:rPr lang="en-IN" sz="1400" dirty="0" err="1">
                <a:solidFill>
                  <a:srgbClr val="92D050"/>
                </a:solidFill>
              </a:rPr>
              <a:t>ran_functions</a:t>
            </a:r>
            <a:r>
              <a:rPr lang="en-IN" sz="1400" dirty="0">
                <a:solidFill>
                  <a:srgbClr val="92D050"/>
                </a:solidFill>
              </a:rPr>
              <a:t> = 2;</a:t>
            </a:r>
          </a:p>
          <a:p>
            <a:r>
              <a:rPr lang="en-IN" sz="1400" dirty="0">
                <a:solidFill>
                  <a:srgbClr val="92D050"/>
                </a:solidFill>
              </a:rPr>
              <a:t>	</a:t>
            </a:r>
            <a:r>
              <a:rPr lang="en-IN" sz="1400" dirty="0" err="1">
                <a:solidFill>
                  <a:srgbClr val="92D050"/>
                </a:solidFill>
              </a:rPr>
              <a:t>GnbType</a:t>
            </a:r>
            <a:r>
              <a:rPr lang="en-IN" sz="1400" dirty="0">
                <a:solidFill>
                  <a:srgbClr val="92D050"/>
                </a:solidFill>
              </a:rPr>
              <a:t> </a:t>
            </a:r>
            <a:r>
              <a:rPr lang="en-IN" sz="1400" dirty="0" err="1">
                <a:solidFill>
                  <a:srgbClr val="92D050"/>
                </a:solidFill>
              </a:rPr>
              <a:t>gnb_type</a:t>
            </a:r>
            <a:r>
              <a:rPr lang="en-IN" sz="1400" dirty="0">
                <a:solidFill>
                  <a:srgbClr val="92D050"/>
                </a:solidFill>
              </a:rPr>
              <a:t> = 3;</a:t>
            </a:r>
          </a:p>
          <a:p>
            <a:r>
              <a:rPr lang="en-IN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repeated E2NodeComponentConfig </a:t>
            </a:r>
            <a:r>
              <a:rPr lang="en-IN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e2NodeComponentConfig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4</a:t>
            </a:r>
            <a:r>
              <a:rPr lang="en-IN" sz="1400" dirty="0">
                <a:solidFill>
                  <a:srgbClr val="92D050"/>
                </a:solidFill>
              </a:rPr>
              <a:t>; //new</a:t>
            </a:r>
          </a:p>
          <a:p>
            <a:r>
              <a:rPr lang="en-IN" sz="1400" dirty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CA15A171-5B8D-4267-B743-430C53C782C9}"/>
              </a:ext>
            </a:extLst>
          </p:cNvPr>
          <p:cNvSpPr/>
          <p:nvPr/>
        </p:nvSpPr>
        <p:spPr>
          <a:xfrm>
            <a:off x="2918129" y="3267986"/>
            <a:ext cx="1168841" cy="120064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50DAD240-D7E7-48F4-AE86-75A346460F89}"/>
              </a:ext>
            </a:extLst>
          </p:cNvPr>
          <p:cNvSpPr/>
          <p:nvPr/>
        </p:nvSpPr>
        <p:spPr>
          <a:xfrm>
            <a:off x="3070528" y="4970462"/>
            <a:ext cx="1168841" cy="120064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&quot;Not Allowed&quot; Symbol 14">
            <a:extLst>
              <a:ext uri="{FF2B5EF4-FFF2-40B4-BE49-F238E27FC236}">
                <a16:creationId xmlns:a16="http://schemas.microsoft.com/office/drawing/2014/main" id="{C089B96D-AB48-4D69-88D4-594C831B61B8}"/>
              </a:ext>
            </a:extLst>
          </p:cNvPr>
          <p:cNvSpPr/>
          <p:nvPr/>
        </p:nvSpPr>
        <p:spPr>
          <a:xfrm>
            <a:off x="9166056" y="2157510"/>
            <a:ext cx="1168841" cy="120064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0C13FF1F-DFA1-4C65-9CCC-ED60E558C12C}"/>
              </a:ext>
            </a:extLst>
          </p:cNvPr>
          <p:cNvSpPr/>
          <p:nvPr/>
        </p:nvSpPr>
        <p:spPr>
          <a:xfrm>
            <a:off x="11014123" y="5710096"/>
            <a:ext cx="266268" cy="26260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671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9C09-C2F1-4780-8D47-ACA2B878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423"/>
            <a:ext cx="10515600" cy="1325563"/>
          </a:xfrm>
          <a:noFill/>
          <a:ln>
            <a:noFill/>
          </a:ln>
        </p:spPr>
        <p:txBody>
          <a:bodyPr spcFirstLastPara="1" wrap="square" lIns="68575" tIns="68575" rIns="68575" bIns="68575" anchor="ctr" anchorCtr="0"/>
          <a:lstStyle/>
          <a:p>
            <a:r>
              <a:rPr lang="en-IN" sz="2000" dirty="0">
                <a:solidFill>
                  <a:srgbClr val="168FDF"/>
                </a:solidFill>
              </a:rPr>
              <a:t>E2NodeConfigHandler xApp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AAA7-360C-4FD8-A4AB-B9441DB83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" y="1197472"/>
            <a:ext cx="6570428" cy="4351339"/>
          </a:xfrm>
        </p:spPr>
        <p:txBody>
          <a:bodyPr/>
          <a:lstStyle/>
          <a:p>
            <a:r>
              <a:rPr lang="en-IN" sz="1400" dirty="0"/>
              <a:t>All E2 Configuration handling will be done by this xApp</a:t>
            </a:r>
          </a:p>
          <a:p>
            <a:r>
              <a:rPr lang="en-IN" sz="1400" dirty="0"/>
              <a:t>The E2Manager will just forward all ‘E2 Node Component Configuration Update List’ directly to this xApp</a:t>
            </a:r>
          </a:p>
          <a:p>
            <a:r>
              <a:rPr lang="en-IN" sz="1400" dirty="0"/>
              <a:t>xApp will handle all storage (to </a:t>
            </a:r>
            <a:r>
              <a:rPr lang="en-IN" sz="1400" dirty="0" err="1"/>
              <a:t>rnib</a:t>
            </a:r>
            <a:r>
              <a:rPr lang="en-IN" sz="1400" dirty="0"/>
              <a:t> or somewhere else) and will support the following standard rest </a:t>
            </a:r>
            <a:r>
              <a:rPr lang="en-IN" sz="1400" dirty="0" err="1"/>
              <a:t>Api</a:t>
            </a:r>
            <a:r>
              <a:rPr lang="en-IN" sz="1400" dirty="0"/>
              <a:t> calls to E2Mgr (or other </a:t>
            </a:r>
            <a:r>
              <a:rPr lang="en-IN" sz="1400" dirty="0" err="1"/>
              <a:t>xApps</a:t>
            </a:r>
            <a:r>
              <a:rPr lang="en-IN" sz="1400" dirty="0"/>
              <a:t>):</a:t>
            </a:r>
          </a:p>
          <a:p>
            <a:pPr lvl="1"/>
            <a:r>
              <a:rPr lang="en-IN" sz="1400" dirty="0"/>
              <a:t>GET /e2config/</a:t>
            </a:r>
            <a:r>
              <a:rPr lang="en-IN" sz="1400" dirty="0" err="1"/>
              <a:t>gnb</a:t>
            </a:r>
            <a:r>
              <a:rPr lang="en-IN" sz="1400" dirty="0"/>
              <a:t>/{</a:t>
            </a:r>
            <a:r>
              <a:rPr lang="en-IN" sz="1400" dirty="0" err="1"/>
              <a:t>ranName</a:t>
            </a:r>
            <a:r>
              <a:rPr lang="en-IN" sz="1400" dirty="0"/>
              <a:t>} (</a:t>
            </a:r>
            <a:r>
              <a:rPr lang="en-IN" sz="1400" dirty="0" err="1"/>
              <a:t>xapp</a:t>
            </a:r>
            <a:r>
              <a:rPr lang="en-IN" sz="1400" dirty="0"/>
              <a:t>-&gt;e2mgr)</a:t>
            </a:r>
          </a:p>
          <a:p>
            <a:pPr lvl="1"/>
            <a:r>
              <a:rPr lang="en-IN" sz="1400" dirty="0"/>
              <a:t>POST /e2config/</a:t>
            </a:r>
            <a:r>
              <a:rPr lang="en-IN" sz="1400" dirty="0" err="1"/>
              <a:t>gnb</a:t>
            </a:r>
            <a:r>
              <a:rPr lang="en-IN" sz="1400" dirty="0"/>
              <a:t>/{</a:t>
            </a:r>
            <a:r>
              <a:rPr lang="en-IN" sz="1400" dirty="0" err="1"/>
              <a:t>ranName</a:t>
            </a:r>
            <a:r>
              <a:rPr lang="en-IN" sz="1400" dirty="0"/>
              <a:t>}  (e2mgr-&gt;</a:t>
            </a:r>
            <a:r>
              <a:rPr lang="en-IN" sz="1400" dirty="0" err="1"/>
              <a:t>xapp</a:t>
            </a:r>
            <a:r>
              <a:rPr lang="en-IN" sz="1400" dirty="0"/>
              <a:t>)</a:t>
            </a:r>
          </a:p>
          <a:p>
            <a:pPr lvl="1"/>
            <a:r>
              <a:rPr lang="en-IN" sz="1400" dirty="0"/>
              <a:t>GET /e2config/</a:t>
            </a:r>
            <a:r>
              <a:rPr lang="en-IN" sz="1400" dirty="0" err="1"/>
              <a:t>enb</a:t>
            </a:r>
            <a:r>
              <a:rPr lang="en-IN" sz="1400" dirty="0"/>
              <a:t>/{</a:t>
            </a:r>
            <a:r>
              <a:rPr lang="en-IN" sz="1400" dirty="0" err="1"/>
              <a:t>ranName</a:t>
            </a:r>
            <a:r>
              <a:rPr lang="en-IN" sz="1400" dirty="0"/>
              <a:t>} (</a:t>
            </a:r>
            <a:r>
              <a:rPr lang="en-IN" sz="1400" dirty="0" err="1"/>
              <a:t>xapp</a:t>
            </a:r>
            <a:r>
              <a:rPr lang="en-IN" sz="1400" dirty="0"/>
              <a:t>-&gt;e2mgr)</a:t>
            </a:r>
          </a:p>
          <a:p>
            <a:pPr lvl="1"/>
            <a:r>
              <a:rPr lang="en-IN" sz="1400" dirty="0"/>
              <a:t>POST /e2config/</a:t>
            </a:r>
            <a:r>
              <a:rPr lang="en-IN" sz="1400" dirty="0" err="1"/>
              <a:t>enb</a:t>
            </a:r>
            <a:r>
              <a:rPr lang="en-IN" sz="1400" dirty="0"/>
              <a:t>/{</a:t>
            </a:r>
            <a:r>
              <a:rPr lang="en-IN" sz="1400" dirty="0" err="1"/>
              <a:t>ranName</a:t>
            </a:r>
            <a:r>
              <a:rPr lang="en-IN" sz="1400" dirty="0"/>
              <a:t>} (e2mgr-&gt;</a:t>
            </a:r>
            <a:r>
              <a:rPr lang="en-IN" sz="1400" dirty="0" err="1"/>
              <a:t>xapp</a:t>
            </a:r>
            <a:r>
              <a:rPr lang="en-IN" sz="1400" dirty="0"/>
              <a:t>)</a:t>
            </a:r>
          </a:p>
          <a:p>
            <a:pPr lvl="1"/>
            <a:r>
              <a:rPr lang="en-IN" sz="1400" dirty="0"/>
              <a:t>GET /e2config/health	(Heartbeat of e2config </a:t>
            </a:r>
            <a:r>
              <a:rPr lang="en-IN" sz="1400" dirty="0" err="1"/>
              <a:t>xapp</a:t>
            </a:r>
            <a:r>
              <a:rPr lang="en-IN" sz="1400" dirty="0"/>
              <a:t> | e2mgr-&gt;</a:t>
            </a:r>
            <a:r>
              <a:rPr lang="en-IN" sz="1400" dirty="0" err="1"/>
              <a:t>xapp</a:t>
            </a:r>
            <a:r>
              <a:rPr lang="en-IN" sz="1400" dirty="0"/>
              <a:t>)</a:t>
            </a:r>
          </a:p>
          <a:p>
            <a:r>
              <a:rPr lang="en-IN" sz="1400" dirty="0"/>
              <a:t>The entire business logic to decode and store E2 node config should be proprietary and implemented by the user (this will not be a part of O-RAN SC due to licence conflicts)</a:t>
            </a:r>
          </a:p>
          <a:p>
            <a:r>
              <a:rPr lang="en-IN" sz="1400" dirty="0"/>
              <a:t>This xApp must be stateless, and all of its state must be persistent for the sake of consistency</a:t>
            </a:r>
          </a:p>
          <a:p>
            <a:pPr lvl="1"/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E0181D-D32B-44F2-80FA-FCE0D71B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1" y="332167"/>
            <a:ext cx="4987672" cy="608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4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9C09-C2F1-4780-8D47-ACA2B878523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68575" tIns="68575" rIns="68575" bIns="68575" anchor="ctr" anchorCtr="0"/>
          <a:lstStyle/>
          <a:p>
            <a:r>
              <a:rPr lang="en-IN" sz="2000" dirty="0">
                <a:solidFill>
                  <a:srgbClr val="168FDF"/>
                </a:solidFill>
              </a:rPr>
              <a:t>E2Mgr Main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AAA7-360C-4FD8-A4AB-B9441DB8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New RMR API added for E2Configuration changes</a:t>
            </a:r>
          </a:p>
          <a:p>
            <a:pPr lvl="1"/>
            <a:r>
              <a:rPr lang="en-IN" dirty="0"/>
              <a:t>This </a:t>
            </a:r>
            <a:r>
              <a:rPr lang="en-IN" dirty="0" err="1"/>
              <a:t>api</a:t>
            </a:r>
            <a:r>
              <a:rPr lang="en-IN" dirty="0"/>
              <a:t> was not a part of e2ap1.0 so no issues with backward compatibility</a:t>
            </a:r>
          </a:p>
          <a:p>
            <a:pPr lvl="1"/>
            <a:endParaRPr lang="en-IN" dirty="0"/>
          </a:p>
          <a:p>
            <a:r>
              <a:rPr lang="en-IN" dirty="0"/>
              <a:t>Protobuf changes will take care of database layer as well as storage</a:t>
            </a:r>
          </a:p>
          <a:p>
            <a:r>
              <a:rPr lang="en-IN" dirty="0"/>
              <a:t>E2Mgr to add a queue to store e2config msg in case the config xApp crashes or goes offline temporarily</a:t>
            </a:r>
          </a:p>
          <a:p>
            <a:r>
              <a:rPr lang="en-IN" dirty="0"/>
              <a:t>The queue will be in memory by default, but interface will be provided for future extension using external libraries</a:t>
            </a:r>
          </a:p>
          <a:p>
            <a:r>
              <a:rPr lang="en-IN" dirty="0"/>
              <a:t>New http </a:t>
            </a:r>
            <a:r>
              <a:rPr lang="en-IN" dirty="0" err="1"/>
              <a:t>api</a:t>
            </a:r>
            <a:r>
              <a:rPr lang="en-IN" dirty="0"/>
              <a:t> to fetch E2Configuration (stretch goal)</a:t>
            </a:r>
          </a:p>
          <a:p>
            <a:pPr lvl="1"/>
            <a:r>
              <a:rPr lang="en-IN" dirty="0"/>
              <a:t> GET /e2config/</a:t>
            </a:r>
            <a:r>
              <a:rPr lang="en-IN" dirty="0" err="1"/>
              <a:t>enb</a:t>
            </a:r>
            <a:r>
              <a:rPr lang="en-IN" dirty="0"/>
              <a:t>/{</a:t>
            </a:r>
            <a:r>
              <a:rPr lang="en-IN" dirty="0" err="1"/>
              <a:t>ranName</a:t>
            </a:r>
            <a:r>
              <a:rPr lang="en-IN" dirty="0"/>
              <a:t>}   //stretch</a:t>
            </a:r>
          </a:p>
          <a:p>
            <a:pPr lvl="1"/>
            <a:r>
              <a:rPr lang="en-IN" dirty="0"/>
              <a:t> GET /e2config/</a:t>
            </a:r>
            <a:r>
              <a:rPr lang="en-IN" dirty="0" err="1"/>
              <a:t>gnb</a:t>
            </a:r>
            <a:r>
              <a:rPr lang="en-IN" dirty="0"/>
              <a:t>/{</a:t>
            </a:r>
            <a:r>
              <a:rPr lang="en-IN" dirty="0" err="1"/>
              <a:t>ranName</a:t>
            </a:r>
            <a:r>
              <a:rPr lang="en-IN" dirty="0"/>
              <a:t>}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50451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9C09-C2F1-4780-8D47-ACA2B878523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68575" tIns="68575" rIns="68575" bIns="68575" anchor="ctr" anchorCtr="0"/>
          <a:lstStyle/>
          <a:p>
            <a:r>
              <a:rPr lang="en-IN" sz="2000" dirty="0">
                <a:solidFill>
                  <a:srgbClr val="168FDF"/>
                </a:solidFill>
              </a:rPr>
              <a:t>E2Mgr Main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AAA7-360C-4FD8-A4AB-B9441DB8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E2setup model xml file needs to be changed, add ran OID and e2config </a:t>
            </a:r>
            <a:r>
              <a:rPr lang="en-IN" dirty="0" err="1"/>
              <a:t>pdu</a:t>
            </a:r>
            <a:r>
              <a:rPr lang="en-IN" dirty="0"/>
              <a:t> to be kept as string</a:t>
            </a:r>
          </a:p>
          <a:p>
            <a:endParaRPr lang="en-IN" dirty="0"/>
          </a:p>
          <a:p>
            <a:r>
              <a:rPr lang="en-IN" dirty="0"/>
              <a:t>Check needs to be added for new fields in the e2setup request and e2 service update and depreciation warning to be generated if using e2ap1.0</a:t>
            </a:r>
          </a:p>
          <a:p>
            <a:endParaRPr lang="en-IN" dirty="0"/>
          </a:p>
          <a:p>
            <a:r>
              <a:rPr lang="en-IN" dirty="0"/>
              <a:t>If </a:t>
            </a:r>
            <a:r>
              <a:rPr lang="en-IN" dirty="0" err="1"/>
              <a:t>api</a:t>
            </a:r>
            <a:r>
              <a:rPr lang="en-IN" dirty="0"/>
              <a:t> call comes for e2ap1.0, all e2ap1.1 new fields will be set to null</a:t>
            </a:r>
          </a:p>
          <a:p>
            <a:endParaRPr lang="en-IN" dirty="0"/>
          </a:p>
          <a:p>
            <a:r>
              <a:rPr lang="en-IN" dirty="0"/>
              <a:t>Need to add new UT for e2setup for newly added fields (e2config and </a:t>
            </a:r>
            <a:r>
              <a:rPr lang="en-IN" dirty="0" err="1"/>
              <a:t>ranF</a:t>
            </a:r>
            <a:r>
              <a:rPr lang="en-IN" dirty="0"/>
              <a:t> OID)</a:t>
            </a:r>
          </a:p>
          <a:p>
            <a:endParaRPr lang="en-IN" dirty="0"/>
          </a:p>
          <a:p>
            <a:r>
              <a:rPr lang="en-IN" dirty="0"/>
              <a:t>Not handling edge cases where e2ap1.0 and 1.1 are used by the same e2node at same time, </a:t>
            </a:r>
            <a:r>
              <a:rPr lang="en-IN" dirty="0" err="1"/>
              <a:t>i.e</a:t>
            </a:r>
            <a:r>
              <a:rPr lang="en-IN" dirty="0"/>
              <a:t> e2ap1.0 based setup request but config update request follows e2ap1.1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56683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The Linux Foundation">
      <a:dk1>
        <a:srgbClr val="3F3F3F"/>
      </a:dk1>
      <a:lt1>
        <a:srgbClr val="FFFFFF"/>
      </a:lt1>
      <a:dk2>
        <a:srgbClr val="00183C"/>
      </a:dk2>
      <a:lt2>
        <a:srgbClr val="FFFFFF"/>
      </a:lt2>
      <a:accent1>
        <a:srgbClr val="32A2FE"/>
      </a:accent1>
      <a:accent2>
        <a:srgbClr val="7F7F7F"/>
      </a:accent2>
      <a:accent3>
        <a:srgbClr val="A5A5A5"/>
      </a:accent3>
      <a:accent4>
        <a:srgbClr val="BFBFBF"/>
      </a:accent4>
      <a:accent5>
        <a:srgbClr val="D8D8D8"/>
      </a:accent5>
      <a:accent6>
        <a:srgbClr val="F2F2F2"/>
      </a:accent6>
      <a:hlink>
        <a:srgbClr val="168FDF"/>
      </a:hlink>
      <a:folHlink>
        <a:srgbClr val="168FD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The Linux Foundation">
      <a:dk1>
        <a:srgbClr val="3F3F3F"/>
      </a:dk1>
      <a:lt1>
        <a:srgbClr val="FFFFFF"/>
      </a:lt1>
      <a:dk2>
        <a:srgbClr val="00183C"/>
      </a:dk2>
      <a:lt2>
        <a:srgbClr val="FFFFFF"/>
      </a:lt2>
      <a:accent1>
        <a:srgbClr val="32A2FE"/>
      </a:accent1>
      <a:accent2>
        <a:srgbClr val="7F7F7F"/>
      </a:accent2>
      <a:accent3>
        <a:srgbClr val="A5A5A5"/>
      </a:accent3>
      <a:accent4>
        <a:srgbClr val="BFBFBF"/>
      </a:accent4>
      <a:accent5>
        <a:srgbClr val="D8D8D8"/>
      </a:accent5>
      <a:accent6>
        <a:srgbClr val="F2F2F2"/>
      </a:accent6>
      <a:hlink>
        <a:srgbClr val="168FDF"/>
      </a:hlink>
      <a:folHlink>
        <a:srgbClr val="168FD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e Linux Foundation">
    <a:dk1>
      <a:srgbClr val="3F3F3F"/>
    </a:dk1>
    <a:lt1>
      <a:srgbClr val="FFFFFF"/>
    </a:lt1>
    <a:dk2>
      <a:srgbClr val="00183C"/>
    </a:dk2>
    <a:lt2>
      <a:srgbClr val="FFFFFF"/>
    </a:lt2>
    <a:accent1>
      <a:srgbClr val="32A2FE"/>
    </a:accent1>
    <a:accent2>
      <a:srgbClr val="7F7F7F"/>
    </a:accent2>
    <a:accent3>
      <a:srgbClr val="A5A5A5"/>
    </a:accent3>
    <a:accent4>
      <a:srgbClr val="BFBFBF"/>
    </a:accent4>
    <a:accent5>
      <a:srgbClr val="D8D8D8"/>
    </a:accent5>
    <a:accent6>
      <a:srgbClr val="F2F2F2"/>
    </a:accent6>
    <a:hlink>
      <a:srgbClr val="168FDF"/>
    </a:hlink>
    <a:folHlink>
      <a:srgbClr val="168FDF"/>
    </a:folHlink>
  </a:clrScheme>
</a:themeOverride>
</file>

<file path=ppt/theme/themeOverride10.xml><?xml version="1.0" encoding="utf-8"?>
<a:themeOverride xmlns:a="http://schemas.openxmlformats.org/drawingml/2006/main">
  <a:clrScheme name="The Linux Foundation">
    <a:dk1>
      <a:srgbClr val="3F3F3F"/>
    </a:dk1>
    <a:lt1>
      <a:srgbClr val="FFFFFF"/>
    </a:lt1>
    <a:dk2>
      <a:srgbClr val="00183C"/>
    </a:dk2>
    <a:lt2>
      <a:srgbClr val="FFFFFF"/>
    </a:lt2>
    <a:accent1>
      <a:srgbClr val="32A2FE"/>
    </a:accent1>
    <a:accent2>
      <a:srgbClr val="7F7F7F"/>
    </a:accent2>
    <a:accent3>
      <a:srgbClr val="A5A5A5"/>
    </a:accent3>
    <a:accent4>
      <a:srgbClr val="BFBFBF"/>
    </a:accent4>
    <a:accent5>
      <a:srgbClr val="D8D8D8"/>
    </a:accent5>
    <a:accent6>
      <a:srgbClr val="F2F2F2"/>
    </a:accent6>
    <a:hlink>
      <a:srgbClr val="168FDF"/>
    </a:hlink>
    <a:folHlink>
      <a:srgbClr val="168FDF"/>
    </a:folHlink>
  </a:clrScheme>
</a:themeOverride>
</file>

<file path=ppt/theme/themeOverride11.xml><?xml version="1.0" encoding="utf-8"?>
<a:themeOverride xmlns:a="http://schemas.openxmlformats.org/drawingml/2006/main">
  <a:clrScheme name="The Linux Foundation">
    <a:dk1>
      <a:srgbClr val="3F3F3F"/>
    </a:dk1>
    <a:lt1>
      <a:srgbClr val="FFFFFF"/>
    </a:lt1>
    <a:dk2>
      <a:srgbClr val="00183C"/>
    </a:dk2>
    <a:lt2>
      <a:srgbClr val="FFFFFF"/>
    </a:lt2>
    <a:accent1>
      <a:srgbClr val="32A2FE"/>
    </a:accent1>
    <a:accent2>
      <a:srgbClr val="7F7F7F"/>
    </a:accent2>
    <a:accent3>
      <a:srgbClr val="A5A5A5"/>
    </a:accent3>
    <a:accent4>
      <a:srgbClr val="BFBFBF"/>
    </a:accent4>
    <a:accent5>
      <a:srgbClr val="D8D8D8"/>
    </a:accent5>
    <a:accent6>
      <a:srgbClr val="F2F2F2"/>
    </a:accent6>
    <a:hlink>
      <a:srgbClr val="168FDF"/>
    </a:hlink>
    <a:folHlink>
      <a:srgbClr val="168FDF"/>
    </a:folHlink>
  </a:clrScheme>
</a:themeOverride>
</file>

<file path=ppt/theme/themeOverride12.xml><?xml version="1.0" encoding="utf-8"?>
<a:themeOverride xmlns:a="http://schemas.openxmlformats.org/drawingml/2006/main">
  <a:clrScheme name="The Linux Foundation">
    <a:dk1>
      <a:srgbClr val="3F3F3F"/>
    </a:dk1>
    <a:lt1>
      <a:srgbClr val="FFFFFF"/>
    </a:lt1>
    <a:dk2>
      <a:srgbClr val="00183C"/>
    </a:dk2>
    <a:lt2>
      <a:srgbClr val="FFFFFF"/>
    </a:lt2>
    <a:accent1>
      <a:srgbClr val="32A2FE"/>
    </a:accent1>
    <a:accent2>
      <a:srgbClr val="7F7F7F"/>
    </a:accent2>
    <a:accent3>
      <a:srgbClr val="A5A5A5"/>
    </a:accent3>
    <a:accent4>
      <a:srgbClr val="BFBFBF"/>
    </a:accent4>
    <a:accent5>
      <a:srgbClr val="D8D8D8"/>
    </a:accent5>
    <a:accent6>
      <a:srgbClr val="F2F2F2"/>
    </a:accent6>
    <a:hlink>
      <a:srgbClr val="168FDF"/>
    </a:hlink>
    <a:folHlink>
      <a:srgbClr val="168FDF"/>
    </a:folHlink>
  </a:clrScheme>
</a:themeOverride>
</file>

<file path=ppt/theme/themeOverride13.xml><?xml version="1.0" encoding="utf-8"?>
<a:themeOverride xmlns:a="http://schemas.openxmlformats.org/drawingml/2006/main">
  <a:clrScheme name="The Linux Foundation">
    <a:dk1>
      <a:srgbClr val="3F3F3F"/>
    </a:dk1>
    <a:lt1>
      <a:srgbClr val="FFFFFF"/>
    </a:lt1>
    <a:dk2>
      <a:srgbClr val="00183C"/>
    </a:dk2>
    <a:lt2>
      <a:srgbClr val="FFFFFF"/>
    </a:lt2>
    <a:accent1>
      <a:srgbClr val="32A2FE"/>
    </a:accent1>
    <a:accent2>
      <a:srgbClr val="7F7F7F"/>
    </a:accent2>
    <a:accent3>
      <a:srgbClr val="A5A5A5"/>
    </a:accent3>
    <a:accent4>
      <a:srgbClr val="BFBFBF"/>
    </a:accent4>
    <a:accent5>
      <a:srgbClr val="D8D8D8"/>
    </a:accent5>
    <a:accent6>
      <a:srgbClr val="F2F2F2"/>
    </a:accent6>
    <a:hlink>
      <a:srgbClr val="168FDF"/>
    </a:hlink>
    <a:folHlink>
      <a:srgbClr val="168FDF"/>
    </a:folHlink>
  </a:clrScheme>
</a:themeOverride>
</file>

<file path=ppt/theme/themeOverride2.xml><?xml version="1.0" encoding="utf-8"?>
<a:themeOverride xmlns:a="http://schemas.openxmlformats.org/drawingml/2006/main">
  <a:clrScheme name="The Linux Foundation">
    <a:dk1>
      <a:srgbClr val="3F3F3F"/>
    </a:dk1>
    <a:lt1>
      <a:srgbClr val="FFFFFF"/>
    </a:lt1>
    <a:dk2>
      <a:srgbClr val="00183C"/>
    </a:dk2>
    <a:lt2>
      <a:srgbClr val="FFFFFF"/>
    </a:lt2>
    <a:accent1>
      <a:srgbClr val="32A2FE"/>
    </a:accent1>
    <a:accent2>
      <a:srgbClr val="7F7F7F"/>
    </a:accent2>
    <a:accent3>
      <a:srgbClr val="A5A5A5"/>
    </a:accent3>
    <a:accent4>
      <a:srgbClr val="BFBFBF"/>
    </a:accent4>
    <a:accent5>
      <a:srgbClr val="D8D8D8"/>
    </a:accent5>
    <a:accent6>
      <a:srgbClr val="F2F2F2"/>
    </a:accent6>
    <a:hlink>
      <a:srgbClr val="168FDF"/>
    </a:hlink>
    <a:folHlink>
      <a:srgbClr val="168FDF"/>
    </a:folHlink>
  </a:clrScheme>
</a:themeOverride>
</file>

<file path=ppt/theme/themeOverride3.xml><?xml version="1.0" encoding="utf-8"?>
<a:themeOverride xmlns:a="http://schemas.openxmlformats.org/drawingml/2006/main">
  <a:clrScheme name="The Linux Foundation">
    <a:dk1>
      <a:srgbClr val="3F3F3F"/>
    </a:dk1>
    <a:lt1>
      <a:srgbClr val="FFFFFF"/>
    </a:lt1>
    <a:dk2>
      <a:srgbClr val="00183C"/>
    </a:dk2>
    <a:lt2>
      <a:srgbClr val="FFFFFF"/>
    </a:lt2>
    <a:accent1>
      <a:srgbClr val="32A2FE"/>
    </a:accent1>
    <a:accent2>
      <a:srgbClr val="7F7F7F"/>
    </a:accent2>
    <a:accent3>
      <a:srgbClr val="A5A5A5"/>
    </a:accent3>
    <a:accent4>
      <a:srgbClr val="BFBFBF"/>
    </a:accent4>
    <a:accent5>
      <a:srgbClr val="D8D8D8"/>
    </a:accent5>
    <a:accent6>
      <a:srgbClr val="F2F2F2"/>
    </a:accent6>
    <a:hlink>
      <a:srgbClr val="168FDF"/>
    </a:hlink>
    <a:folHlink>
      <a:srgbClr val="168FDF"/>
    </a:folHlink>
  </a:clrScheme>
</a:themeOverride>
</file>

<file path=ppt/theme/themeOverride4.xml><?xml version="1.0" encoding="utf-8"?>
<a:themeOverride xmlns:a="http://schemas.openxmlformats.org/drawingml/2006/main">
  <a:clrScheme name="The Linux Foundation">
    <a:dk1>
      <a:srgbClr val="3F3F3F"/>
    </a:dk1>
    <a:lt1>
      <a:srgbClr val="FFFFFF"/>
    </a:lt1>
    <a:dk2>
      <a:srgbClr val="00183C"/>
    </a:dk2>
    <a:lt2>
      <a:srgbClr val="FFFFFF"/>
    </a:lt2>
    <a:accent1>
      <a:srgbClr val="32A2FE"/>
    </a:accent1>
    <a:accent2>
      <a:srgbClr val="7F7F7F"/>
    </a:accent2>
    <a:accent3>
      <a:srgbClr val="A5A5A5"/>
    </a:accent3>
    <a:accent4>
      <a:srgbClr val="BFBFBF"/>
    </a:accent4>
    <a:accent5>
      <a:srgbClr val="D8D8D8"/>
    </a:accent5>
    <a:accent6>
      <a:srgbClr val="F2F2F2"/>
    </a:accent6>
    <a:hlink>
      <a:srgbClr val="168FDF"/>
    </a:hlink>
    <a:folHlink>
      <a:srgbClr val="168FDF"/>
    </a:folHlink>
  </a:clrScheme>
</a:themeOverride>
</file>

<file path=ppt/theme/themeOverride5.xml><?xml version="1.0" encoding="utf-8"?>
<a:themeOverride xmlns:a="http://schemas.openxmlformats.org/drawingml/2006/main">
  <a:clrScheme name="The Linux Foundation">
    <a:dk1>
      <a:srgbClr val="3F3F3F"/>
    </a:dk1>
    <a:lt1>
      <a:srgbClr val="FFFFFF"/>
    </a:lt1>
    <a:dk2>
      <a:srgbClr val="00183C"/>
    </a:dk2>
    <a:lt2>
      <a:srgbClr val="FFFFFF"/>
    </a:lt2>
    <a:accent1>
      <a:srgbClr val="32A2FE"/>
    </a:accent1>
    <a:accent2>
      <a:srgbClr val="7F7F7F"/>
    </a:accent2>
    <a:accent3>
      <a:srgbClr val="A5A5A5"/>
    </a:accent3>
    <a:accent4>
      <a:srgbClr val="BFBFBF"/>
    </a:accent4>
    <a:accent5>
      <a:srgbClr val="D8D8D8"/>
    </a:accent5>
    <a:accent6>
      <a:srgbClr val="F2F2F2"/>
    </a:accent6>
    <a:hlink>
      <a:srgbClr val="168FDF"/>
    </a:hlink>
    <a:folHlink>
      <a:srgbClr val="168FDF"/>
    </a:folHlink>
  </a:clrScheme>
</a:themeOverride>
</file>

<file path=ppt/theme/themeOverride6.xml><?xml version="1.0" encoding="utf-8"?>
<a:themeOverride xmlns:a="http://schemas.openxmlformats.org/drawingml/2006/main">
  <a:clrScheme name="The Linux Foundation">
    <a:dk1>
      <a:srgbClr val="3F3F3F"/>
    </a:dk1>
    <a:lt1>
      <a:srgbClr val="FFFFFF"/>
    </a:lt1>
    <a:dk2>
      <a:srgbClr val="00183C"/>
    </a:dk2>
    <a:lt2>
      <a:srgbClr val="FFFFFF"/>
    </a:lt2>
    <a:accent1>
      <a:srgbClr val="32A2FE"/>
    </a:accent1>
    <a:accent2>
      <a:srgbClr val="7F7F7F"/>
    </a:accent2>
    <a:accent3>
      <a:srgbClr val="A5A5A5"/>
    </a:accent3>
    <a:accent4>
      <a:srgbClr val="BFBFBF"/>
    </a:accent4>
    <a:accent5>
      <a:srgbClr val="D8D8D8"/>
    </a:accent5>
    <a:accent6>
      <a:srgbClr val="F2F2F2"/>
    </a:accent6>
    <a:hlink>
      <a:srgbClr val="168FDF"/>
    </a:hlink>
    <a:folHlink>
      <a:srgbClr val="168FDF"/>
    </a:folHlink>
  </a:clrScheme>
</a:themeOverride>
</file>

<file path=ppt/theme/themeOverride7.xml><?xml version="1.0" encoding="utf-8"?>
<a:themeOverride xmlns:a="http://schemas.openxmlformats.org/drawingml/2006/main">
  <a:clrScheme name="The Linux Foundation">
    <a:dk1>
      <a:srgbClr val="3F3F3F"/>
    </a:dk1>
    <a:lt1>
      <a:srgbClr val="FFFFFF"/>
    </a:lt1>
    <a:dk2>
      <a:srgbClr val="00183C"/>
    </a:dk2>
    <a:lt2>
      <a:srgbClr val="FFFFFF"/>
    </a:lt2>
    <a:accent1>
      <a:srgbClr val="32A2FE"/>
    </a:accent1>
    <a:accent2>
      <a:srgbClr val="7F7F7F"/>
    </a:accent2>
    <a:accent3>
      <a:srgbClr val="A5A5A5"/>
    </a:accent3>
    <a:accent4>
      <a:srgbClr val="BFBFBF"/>
    </a:accent4>
    <a:accent5>
      <a:srgbClr val="D8D8D8"/>
    </a:accent5>
    <a:accent6>
      <a:srgbClr val="F2F2F2"/>
    </a:accent6>
    <a:hlink>
      <a:srgbClr val="168FDF"/>
    </a:hlink>
    <a:folHlink>
      <a:srgbClr val="168FDF"/>
    </a:folHlink>
  </a:clrScheme>
</a:themeOverride>
</file>

<file path=ppt/theme/themeOverride8.xml><?xml version="1.0" encoding="utf-8"?>
<a:themeOverride xmlns:a="http://schemas.openxmlformats.org/drawingml/2006/main">
  <a:clrScheme name="The Linux Foundation">
    <a:dk1>
      <a:srgbClr val="3F3F3F"/>
    </a:dk1>
    <a:lt1>
      <a:srgbClr val="FFFFFF"/>
    </a:lt1>
    <a:dk2>
      <a:srgbClr val="00183C"/>
    </a:dk2>
    <a:lt2>
      <a:srgbClr val="FFFFFF"/>
    </a:lt2>
    <a:accent1>
      <a:srgbClr val="32A2FE"/>
    </a:accent1>
    <a:accent2>
      <a:srgbClr val="7F7F7F"/>
    </a:accent2>
    <a:accent3>
      <a:srgbClr val="A5A5A5"/>
    </a:accent3>
    <a:accent4>
      <a:srgbClr val="BFBFBF"/>
    </a:accent4>
    <a:accent5>
      <a:srgbClr val="D8D8D8"/>
    </a:accent5>
    <a:accent6>
      <a:srgbClr val="F2F2F2"/>
    </a:accent6>
    <a:hlink>
      <a:srgbClr val="168FDF"/>
    </a:hlink>
    <a:folHlink>
      <a:srgbClr val="168FDF"/>
    </a:folHlink>
  </a:clrScheme>
</a:themeOverride>
</file>

<file path=ppt/theme/themeOverride9.xml><?xml version="1.0" encoding="utf-8"?>
<a:themeOverride xmlns:a="http://schemas.openxmlformats.org/drawingml/2006/main">
  <a:clrScheme name="The Linux Foundation">
    <a:dk1>
      <a:srgbClr val="3F3F3F"/>
    </a:dk1>
    <a:lt1>
      <a:srgbClr val="FFFFFF"/>
    </a:lt1>
    <a:dk2>
      <a:srgbClr val="00183C"/>
    </a:dk2>
    <a:lt2>
      <a:srgbClr val="FFFFFF"/>
    </a:lt2>
    <a:accent1>
      <a:srgbClr val="32A2FE"/>
    </a:accent1>
    <a:accent2>
      <a:srgbClr val="7F7F7F"/>
    </a:accent2>
    <a:accent3>
      <a:srgbClr val="A5A5A5"/>
    </a:accent3>
    <a:accent4>
      <a:srgbClr val="BFBFBF"/>
    </a:accent4>
    <a:accent5>
      <a:srgbClr val="D8D8D8"/>
    </a:accent5>
    <a:accent6>
      <a:srgbClr val="F2F2F2"/>
    </a:accent6>
    <a:hlink>
      <a:srgbClr val="168FDF"/>
    </a:hlink>
    <a:folHlink>
      <a:srgbClr val="168FD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2119</TotalTime>
  <Words>903</Words>
  <Application>Microsoft Macintosh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</vt:lpstr>
      <vt:lpstr>Open Sans Light</vt:lpstr>
      <vt:lpstr>Office Theme</vt:lpstr>
      <vt:lpstr>1_Office Theme</vt:lpstr>
      <vt:lpstr>E2AP 1.01 (O-RAN.WG3.E2AP-v01.01)</vt:lpstr>
      <vt:lpstr>Agenda</vt:lpstr>
      <vt:lpstr>E2 Node Configuration</vt:lpstr>
      <vt:lpstr>Flows Affected</vt:lpstr>
      <vt:lpstr>Code Flows</vt:lpstr>
      <vt:lpstr>Suggested Protobuf/Rnib Changes</vt:lpstr>
      <vt:lpstr>E2NodeConfigHandler xApp</vt:lpstr>
      <vt:lpstr>E2Mgr Main Changes</vt:lpstr>
      <vt:lpstr>E2Mgr Main Changes</vt:lpstr>
      <vt:lpstr>E2Term</vt:lpstr>
      <vt:lpstr>E2SIM</vt:lpstr>
      <vt:lpstr>Backwards Compatibility</vt:lpstr>
      <vt:lpstr>PowerPoint Presentation</vt:lpstr>
      <vt:lpstr>E2 Node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E2AP 1.01</dc:title>
  <dc:creator>Rahul Banerji</dc:creator>
  <cp:lastModifiedBy>Ibrahim Rijal</cp:lastModifiedBy>
  <cp:revision>44</cp:revision>
  <dcterms:created xsi:type="dcterms:W3CDTF">2020-12-28T08:58:36Z</dcterms:created>
  <dcterms:modified xsi:type="dcterms:W3CDTF">2024-05-26T14:56:02Z</dcterms:modified>
</cp:coreProperties>
</file>