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82" r:id="rId4"/>
    <p:sldId id="287" r:id="rId5"/>
    <p:sldId id="289" r:id="rId6"/>
    <p:sldId id="278" r:id="rId7"/>
    <p:sldId id="274" r:id="rId8"/>
    <p:sldId id="291" r:id="rId9"/>
    <p:sldId id="292" r:id="rId10"/>
    <p:sldId id="296" r:id="rId11"/>
    <p:sldId id="293" r:id="rId12"/>
    <p:sldId id="295" r:id="rId13"/>
    <p:sldId id="294" r:id="rId14"/>
    <p:sldId id="288" r:id="rId15"/>
    <p:sldId id="285" r:id="rId16"/>
    <p:sldId id="262" r:id="rId17"/>
    <p:sldId id="257" r:id="rId18"/>
    <p:sldId id="260" r:id="rId19"/>
    <p:sldId id="297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6327" autoAdjust="0"/>
  </p:normalViewPr>
  <p:slideViewPr>
    <p:cSldViewPr>
      <p:cViewPr varScale="1">
        <p:scale>
          <a:sx n="73" d="100"/>
          <a:sy n="73" d="100"/>
        </p:scale>
        <p:origin x="82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ig-data.as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476672"/>
            <a:ext cx="9792072" cy="1800200"/>
          </a:xfrm>
        </p:spPr>
        <p:txBody>
          <a:bodyPr/>
          <a:lstStyle/>
          <a:p>
            <a:r>
              <a:rPr lang="en-US" dirty="0" err="1"/>
              <a:t>Generalidades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3074" name="Picture 2" descr="Post image">
            <a:extLst>
              <a:ext uri="{FF2B5EF4-FFF2-40B4-BE49-F238E27FC236}">
                <a16:creationId xmlns:a16="http://schemas.microsoft.com/office/drawing/2014/main" id="{B467170E-DCCD-5A4F-BAD8-0F84780E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1124744"/>
            <a:ext cx="4602562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spongebob_2000years.mp4" descr="spongebob_2000years.mp4">
            <a:hlinkClick r:id="" action="ppaction://media"/>
            <a:extLst>
              <a:ext uri="{FF2B5EF4-FFF2-40B4-BE49-F238E27FC236}">
                <a16:creationId xmlns:a16="http://schemas.microsoft.com/office/drawing/2014/main" id="{F91B3045-775C-6A4C-897C-5B2AD3F852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17948" y="1844824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11524" y="1988840"/>
            <a:ext cx="4248472" cy="2304256"/>
          </a:xfrm>
        </p:spPr>
        <p:txBody>
          <a:bodyPr>
            <a:normAutofit/>
          </a:bodyPr>
          <a:lstStyle/>
          <a:p>
            <a:r>
              <a:rPr lang="en-US" dirty="0"/>
              <a:t>Model selection and creation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 testing plat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Parameter tuning/testing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36D72-83C8-274B-83B4-95162D60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7" y="3861048"/>
            <a:ext cx="5519936" cy="23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Evaluate how the model is performing related to business goals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a final decision to deploy or not</a:t>
            </a:r>
          </a:p>
        </p:txBody>
      </p:sp>
      <p:pic>
        <p:nvPicPr>
          <p:cNvPr id="11266" name="Picture 2" descr="Vector Graphics Evaluation Stock Illustration Educational ...">
            <a:extLst>
              <a:ext uri="{FF2B5EF4-FFF2-40B4-BE49-F238E27FC236}">
                <a16:creationId xmlns:a16="http://schemas.microsoft.com/office/drawing/2014/main" id="{F4EC4E26-2ADE-334C-95BA-0B242B07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1988840"/>
            <a:ext cx="4697736" cy="36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>
            <a:normAutofit/>
          </a:bodyPr>
          <a:lstStyle/>
          <a:p>
            <a:r>
              <a:rPr lang="en-US" dirty="0"/>
              <a:t>Planning deployment</a:t>
            </a:r>
          </a:p>
          <a:p>
            <a:r>
              <a:rPr lang="en-US" dirty="0"/>
              <a:t>Maintenance and monitoring</a:t>
            </a:r>
          </a:p>
          <a:p>
            <a:r>
              <a:rPr lang="en-US" dirty="0"/>
              <a:t>Final report</a:t>
            </a:r>
          </a:p>
          <a:p>
            <a:r>
              <a:rPr lang="en-US" dirty="0"/>
              <a:t>Project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4369B-A5DE-C942-87D8-C14C95E9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93052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enfoque</a:t>
            </a:r>
            <a:r>
              <a:rPr lang="en-US" dirty="0"/>
              <a:t> de Machine Learning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22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ML?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7748" y="1844824"/>
            <a:ext cx="6552727" cy="4104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ML es la </a:t>
            </a:r>
            <a:r>
              <a:rPr lang="en-US" dirty="0" err="1"/>
              <a:t>ciencia</a:t>
            </a:r>
            <a:r>
              <a:rPr lang="en-US" dirty="0"/>
              <a:t> (y </a:t>
            </a:r>
            <a:r>
              <a:rPr lang="en-US" dirty="0" err="1"/>
              <a:t>arte</a:t>
            </a:r>
            <a:r>
              <a:rPr lang="en-US" dirty="0"/>
              <a:t>) de </a:t>
            </a:r>
            <a:r>
              <a:rPr lang="en-US" dirty="0" err="1"/>
              <a:t>programar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 dados los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Es el campo de </a:t>
            </a:r>
            <a:r>
              <a:rPr lang="en-US" dirty="0" err="1" smtClean="0"/>
              <a:t>estudio</a:t>
            </a:r>
            <a:r>
              <a:rPr lang="en-US" dirty="0" smtClean="0"/>
              <a:t> </a:t>
            </a:r>
            <a:r>
              <a:rPr lang="en-US" dirty="0"/>
              <a:t>que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sin </a:t>
            </a:r>
            <a:r>
              <a:rPr lang="en-US" dirty="0" err="1" smtClean="0"/>
              <a:t>explícitamente</a:t>
            </a:r>
            <a:r>
              <a:rPr lang="en-US" dirty="0" smtClean="0"/>
              <a:t> </a:t>
            </a:r>
            <a:r>
              <a:rPr lang="en-US" dirty="0" err="1"/>
              <a:t>programar</a:t>
            </a:r>
            <a:r>
              <a:rPr lang="en-US" dirty="0"/>
              <a:t> los </a:t>
            </a:r>
            <a:r>
              <a:rPr lang="en-US" dirty="0" err="1"/>
              <a:t>patrones</a:t>
            </a:r>
            <a:r>
              <a:rPr lang="en-US" dirty="0"/>
              <a:t> (Arthur Samuel)</a:t>
            </a:r>
          </a:p>
          <a:p>
            <a:r>
              <a:rPr lang="en-US" dirty="0"/>
              <a:t>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computadora</a:t>
            </a:r>
            <a:r>
              <a:rPr lang="en-US" dirty="0"/>
              <a:t> se dice que </a:t>
            </a:r>
            <a:r>
              <a:rPr lang="en-US" dirty="0" err="1"/>
              <a:t>aprende</a:t>
            </a:r>
            <a:r>
              <a:rPr lang="en-US" dirty="0"/>
              <a:t> de la </a:t>
            </a:r>
            <a:r>
              <a:rPr lang="en-US" dirty="0" err="1"/>
              <a:t>experiencia</a:t>
            </a:r>
            <a:r>
              <a:rPr lang="en-US" dirty="0"/>
              <a:t> E con </a:t>
            </a:r>
            <a:r>
              <a:rPr lang="en-US" dirty="0" err="1" smtClean="0"/>
              <a:t>respecto</a:t>
            </a:r>
            <a:r>
              <a:rPr lang="en-US" dirty="0" smtClean="0"/>
              <a:t> </a:t>
            </a:r>
            <a:r>
              <a:rPr lang="en-US" dirty="0"/>
              <a:t>a la </a:t>
            </a:r>
            <a:r>
              <a:rPr lang="en-US" dirty="0" err="1"/>
              <a:t>tarea</a:t>
            </a:r>
            <a:r>
              <a:rPr lang="en-US" dirty="0"/>
              <a:t> T y una </a:t>
            </a:r>
            <a:r>
              <a:rPr lang="en-US" dirty="0" err="1"/>
              <a:t>medida</a:t>
            </a:r>
            <a:r>
              <a:rPr lang="en-US" dirty="0"/>
              <a:t> de </a:t>
            </a:r>
            <a:r>
              <a:rPr lang="en-US" dirty="0" err="1"/>
              <a:t>desempeño</a:t>
            </a:r>
            <a:r>
              <a:rPr lang="en-US" dirty="0"/>
              <a:t> P,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 es </a:t>
            </a:r>
            <a:r>
              <a:rPr lang="en-US" dirty="0" err="1"/>
              <a:t>medido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P, y </a:t>
            </a:r>
            <a:r>
              <a:rPr lang="en-US" dirty="0" err="1"/>
              <a:t>mejora</a:t>
            </a:r>
            <a:r>
              <a:rPr lang="en-US" dirty="0"/>
              <a:t> con E (Tom Mitchell)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DF9ADB9-8DBA-1F40-99B9-A1314FCF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1614968"/>
            <a:ext cx="254044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OAMÉRICA | MITCHELL, Tom M. : Machine Learning: An ...">
            <a:extLst>
              <a:ext uri="{FF2B5EF4-FFF2-40B4-BE49-F238E27FC236}">
                <a16:creationId xmlns:a16="http://schemas.microsoft.com/office/drawing/2014/main" id="{1C812DF8-DB9F-314E-91E7-45DADF04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2913980"/>
            <a:ext cx="3048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Science vs Machine Learning and Artificial Intelligence">
            <a:extLst>
              <a:ext uri="{FF2B5EF4-FFF2-40B4-BE49-F238E27FC236}">
                <a16:creationId xmlns:a16="http://schemas.microsoft.com/office/drawing/2014/main" id="{191FE797-F4E5-3A4E-829E-10261019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332656"/>
            <a:ext cx="5757638" cy="58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vr</a:t>
            </a:r>
            <a:r>
              <a:rPr lang="en-US" dirty="0"/>
              <a:t> </a:t>
            </a:r>
            <a:r>
              <a:rPr lang="en-US" dirty="0" err="1"/>
              <a:t>Estadística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364087" cy="4764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Estadística</a:t>
            </a:r>
            <a:r>
              <a:rPr lang="en-US" sz="2200" dirty="0"/>
              <a:t> (</a:t>
            </a:r>
            <a:r>
              <a:rPr lang="en-US" sz="2200" dirty="0" err="1"/>
              <a:t>Preocupados</a:t>
            </a:r>
            <a:r>
              <a:rPr lang="en-US" sz="2200" dirty="0"/>
              <a:t> por ”de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viene</a:t>
            </a:r>
            <a:r>
              <a:rPr lang="en-US" sz="2200" dirty="0"/>
              <a:t>”)</a:t>
            </a:r>
          </a:p>
          <a:p>
            <a:r>
              <a:rPr lang="en-US" sz="2200" dirty="0"/>
              <a:t>Dada una </a:t>
            </a:r>
            <a:r>
              <a:rPr lang="en-US" sz="2200" dirty="0" err="1"/>
              <a:t>muestra</a:t>
            </a:r>
            <a:r>
              <a:rPr lang="en-US" sz="2200" dirty="0"/>
              <a:t>, ¿</a:t>
            </a:r>
            <a:r>
              <a:rPr lang="en-US" sz="2200" dirty="0" err="1"/>
              <a:t>Qué</a:t>
            </a:r>
            <a:r>
              <a:rPr lang="en-US" sz="2200" dirty="0"/>
              <a:t> tan </a:t>
            </a:r>
            <a:r>
              <a:rPr lang="en-US" sz="2200" dirty="0" err="1"/>
              <a:t>seguros</a:t>
            </a:r>
            <a:r>
              <a:rPr lang="en-US" sz="2200" dirty="0"/>
              <a:t> </a:t>
            </a:r>
            <a:r>
              <a:rPr lang="en-US" sz="2200" dirty="0" err="1"/>
              <a:t>estamos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las </a:t>
            </a:r>
            <a:r>
              <a:rPr lang="en-US" sz="2200" dirty="0" err="1"/>
              <a:t>características</a:t>
            </a:r>
            <a:r>
              <a:rPr lang="en-US" sz="2200" dirty="0"/>
              <a:t> de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distribución</a:t>
            </a:r>
            <a:r>
              <a:rPr lang="en-US" sz="2200" dirty="0"/>
              <a:t>? </a:t>
            </a:r>
          </a:p>
          <a:p>
            <a:r>
              <a:rPr lang="en-US" sz="2200" dirty="0" err="1"/>
              <a:t>Medir</a:t>
            </a:r>
            <a:r>
              <a:rPr lang="en-US" sz="2200" dirty="0"/>
              <a:t> </a:t>
            </a:r>
            <a:r>
              <a:rPr lang="en-US" sz="2200" dirty="0" err="1"/>
              <a:t>aleatoridad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analítica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Ciencia</a:t>
            </a:r>
            <a:r>
              <a:rPr lang="en-US" sz="2200" dirty="0">
                <a:solidFill>
                  <a:schemeClr val="accent1"/>
                </a:solidFill>
              </a:rPr>
              <a:t> de </a:t>
            </a:r>
            <a:r>
              <a:rPr lang="en-US" sz="2200" dirty="0" err="1">
                <a:solidFill>
                  <a:schemeClr val="accent1"/>
                </a:solidFill>
              </a:rPr>
              <a:t>Datos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dirty="0" err="1"/>
              <a:t>preocupados</a:t>
            </a:r>
            <a:r>
              <a:rPr lang="en-US" sz="2200" dirty="0"/>
              <a:t> por el “que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viene</a:t>
            </a:r>
            <a:r>
              <a:rPr lang="en-US" sz="2200" dirty="0"/>
              <a:t>”)</a:t>
            </a:r>
          </a:p>
          <a:p>
            <a:r>
              <a:rPr lang="en-US" sz="2200" dirty="0"/>
              <a:t>Dada una </a:t>
            </a:r>
            <a:r>
              <a:rPr lang="en-US" sz="2200" dirty="0" err="1"/>
              <a:t>muestra</a:t>
            </a:r>
            <a:r>
              <a:rPr lang="en-US" sz="2200" dirty="0"/>
              <a:t>, ¿</a:t>
            </a:r>
            <a:r>
              <a:rPr lang="en-US" sz="2200" dirty="0" err="1"/>
              <a:t>Qué</a:t>
            </a:r>
            <a:r>
              <a:rPr lang="en-US" sz="2200" dirty="0"/>
              <a:t> tan </a:t>
            </a:r>
            <a:r>
              <a:rPr lang="en-US" sz="2200" dirty="0" err="1"/>
              <a:t>seguros</a:t>
            </a:r>
            <a:r>
              <a:rPr lang="en-US" sz="2200" dirty="0"/>
              <a:t> </a:t>
            </a:r>
            <a:r>
              <a:rPr lang="en-US" sz="2200" dirty="0" err="1"/>
              <a:t>podemos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predecir</a:t>
            </a:r>
            <a:r>
              <a:rPr lang="en-US" sz="2200" dirty="0"/>
              <a:t> </a:t>
            </a:r>
            <a:r>
              <a:rPr lang="en-US" sz="2200" dirty="0" err="1"/>
              <a:t>otras</a:t>
            </a:r>
            <a:r>
              <a:rPr lang="en-US" sz="2200" dirty="0"/>
              <a:t> </a:t>
            </a:r>
            <a:r>
              <a:rPr lang="en-US" sz="2200" dirty="0" err="1"/>
              <a:t>muestras</a:t>
            </a:r>
            <a:r>
              <a:rPr lang="en-US" sz="2200" dirty="0"/>
              <a:t>?</a:t>
            </a:r>
          </a:p>
          <a:p>
            <a:r>
              <a:rPr lang="en-US" sz="2200" dirty="0" err="1"/>
              <a:t>Predecir</a:t>
            </a:r>
            <a:r>
              <a:rPr lang="en-US" sz="2200" dirty="0"/>
              <a:t> </a:t>
            </a:r>
            <a:r>
              <a:rPr lang="en-US" sz="2200" dirty="0" err="1"/>
              <a:t>muestra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analítica</a:t>
            </a:r>
            <a:endParaRPr lang="en-US" sz="22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098" name="Picture 2" descr="Post image">
            <a:extLst>
              <a:ext uri="{FF2B5EF4-FFF2-40B4-BE49-F238E27FC236}">
                <a16:creationId xmlns:a16="http://schemas.microsoft.com/office/drawing/2014/main" id="{3C5DA069-C5FB-F040-901F-B985B79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0516" y="1628800"/>
            <a:ext cx="4959191" cy="511256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Sabores</a:t>
            </a:r>
            <a:r>
              <a:rPr lang="en-US" dirty="0"/>
              <a:t> de ML</a:t>
            </a:r>
          </a:p>
        </p:txBody>
      </p:sp>
      <p:pic>
        <p:nvPicPr>
          <p:cNvPr id="2050" name="Picture 2" descr="Machine Learning Algorithms Comparison | by Farhad Malik ...">
            <a:extLst>
              <a:ext uri="{FF2B5EF4-FFF2-40B4-BE49-F238E27FC236}">
                <a16:creationId xmlns:a16="http://schemas.microsoft.com/office/drawing/2014/main" id="{2703F2D7-06AD-2C4E-B12A-8C7EC461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06" y="1744815"/>
            <a:ext cx="8872612" cy="48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vimos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236295" cy="4267200"/>
          </a:xfrm>
        </p:spPr>
        <p:txBody>
          <a:bodyPr>
            <a:norm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que es la </a:t>
            </a:r>
            <a:r>
              <a:rPr lang="en-US" sz="3200" dirty="0" err="1"/>
              <a:t>Ciencia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r>
              <a:rPr lang="en-US" sz="3200" dirty="0"/>
              <a:t> (DC)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El </a:t>
            </a:r>
            <a:r>
              <a:rPr lang="en-US" sz="3200" dirty="0" err="1"/>
              <a:t>enfoque</a:t>
            </a:r>
            <a:r>
              <a:rPr lang="en-US" sz="3200" dirty="0"/>
              <a:t> de Machine Learning (ML)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¿Por </a:t>
            </a:r>
            <a:r>
              <a:rPr lang="en-US" sz="3200" dirty="0" err="1"/>
              <a:t>qué</a:t>
            </a:r>
            <a:r>
              <a:rPr lang="en-US" sz="3200" dirty="0"/>
              <a:t> usar Python </a:t>
            </a:r>
            <a:r>
              <a:rPr lang="en-US" sz="3200" dirty="0" err="1"/>
              <a:t>en</a:t>
            </a:r>
            <a:r>
              <a:rPr lang="en-US" sz="3200" dirty="0"/>
              <a:t> CD?</a:t>
            </a:r>
          </a:p>
        </p:txBody>
      </p:sp>
    </p:spTree>
    <p:extLst>
      <p:ext uri="{BB962C8B-B14F-4D97-AF65-F5344CB8AC3E}">
        <p14:creationId xmlns:p14="http://schemas.microsoft.com/office/powerpoint/2010/main" val="6683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77988" y="2307910"/>
            <a:ext cx="7236295" cy="4267200"/>
          </a:xfrm>
        </p:spPr>
        <p:txBody>
          <a:bodyPr>
            <a:norm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que es la </a:t>
            </a:r>
            <a:r>
              <a:rPr lang="en-US" sz="3200" dirty="0" err="1"/>
              <a:t>Ciencia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r>
              <a:rPr lang="en-US" sz="3200" dirty="0"/>
              <a:t> (DC)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El </a:t>
            </a:r>
            <a:r>
              <a:rPr lang="en-US" sz="3200" dirty="0" err="1"/>
              <a:t>enfoque</a:t>
            </a:r>
            <a:r>
              <a:rPr lang="en-US" sz="3200" dirty="0"/>
              <a:t> de Machine Learning (ML)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Definición de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722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DC?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52519" cy="4267200"/>
          </a:xfrm>
        </p:spPr>
        <p:txBody>
          <a:bodyPr>
            <a:normAutofit/>
          </a:bodyPr>
          <a:lstStyle/>
          <a:p>
            <a:r>
              <a:rPr lang="en-US" dirty="0"/>
              <a:t>DC es la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y </a:t>
            </a:r>
            <a:r>
              <a:rPr lang="en-US" dirty="0" err="1"/>
              <a:t>complejas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big data</a:t>
            </a:r>
            <a:r>
              <a:rPr lang="en-US" u="sng" dirty="0"/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de la </a:t>
            </a:r>
            <a:r>
              <a:rPr lang="en-US" dirty="0" err="1"/>
              <a:t>Estadística</a:t>
            </a:r>
            <a:r>
              <a:rPr lang="en-US" dirty="0"/>
              <a:t> y </a:t>
            </a:r>
            <a:r>
              <a:rPr lang="en-US" dirty="0" err="1"/>
              <a:t>Ciencias</a:t>
            </a:r>
            <a:r>
              <a:rPr lang="en-US" dirty="0"/>
              <a:t> de la </a:t>
            </a:r>
            <a:r>
              <a:rPr lang="en-US" dirty="0" err="1"/>
              <a:t>Computación</a:t>
            </a:r>
            <a:r>
              <a:rPr lang="en-US" dirty="0"/>
              <a:t>, para </a:t>
            </a:r>
            <a:r>
              <a:rPr lang="en-US" dirty="0" err="1"/>
              <a:t>interpretar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con fines de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 smtClean="0"/>
              <a:t>decisiones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2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abordar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de DC?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52519" cy="4267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CRISP-DM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b="1" dirty="0"/>
              <a:t>Cross Industry Standard Process for Data Mining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/>
              <a:t>es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 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mineria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describe los </a:t>
            </a:r>
            <a:r>
              <a:rPr lang="en-US" dirty="0" err="1"/>
              <a:t>enfoques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 los </a:t>
            </a:r>
            <a:r>
              <a:rPr lang="en-US" dirty="0" err="1"/>
              <a:t>expertos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minería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</a:p>
          <a:p>
            <a:r>
              <a:rPr lang="en-US" dirty="0"/>
              <a:t>Es 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. </a:t>
            </a:r>
          </a:p>
        </p:txBody>
      </p:sp>
      <p:pic>
        <p:nvPicPr>
          <p:cNvPr id="3076" name="Picture 4" descr="Understanding Machine Learning through Memes - Nybles - Medium">
            <a:extLst>
              <a:ext uri="{FF2B5EF4-FFF2-40B4-BE49-F238E27FC236}">
                <a16:creationId xmlns:a16="http://schemas.microsoft.com/office/drawing/2014/main" id="{B063E679-4FA9-3543-B95F-55BB7A30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554868"/>
            <a:ext cx="5461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D83B0-ACA4-9D47-B0FA-52257B941B89}"/>
              </a:ext>
            </a:extLst>
          </p:cNvPr>
          <p:cNvSpPr txBox="1"/>
          <p:nvPr/>
        </p:nvSpPr>
        <p:spPr>
          <a:xfrm>
            <a:off x="693812" y="2708920"/>
            <a:ext cx="15252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CRISP-DM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F645BD-D8CC-3E42-8A8E-6CB44BE3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02332"/>
            <a:ext cx="6453336" cy="645333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58E669-0850-5746-A719-077A453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45" y="202332"/>
            <a:ext cx="6302971" cy="631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business requirements</a:t>
            </a:r>
          </a:p>
          <a:p>
            <a:r>
              <a:rPr lang="en-US" dirty="0"/>
              <a:t>Analyzing supporting information</a:t>
            </a:r>
          </a:p>
          <a:p>
            <a:r>
              <a:rPr lang="en-US" dirty="0"/>
              <a:t>Converting to a Data Mining problem</a:t>
            </a:r>
          </a:p>
          <a:p>
            <a:r>
              <a:rPr lang="en-US" dirty="0"/>
              <a:t>Preparing a preliminary plan</a:t>
            </a:r>
          </a:p>
        </p:txBody>
      </p:sp>
      <p:pic>
        <p:nvPicPr>
          <p:cNvPr id="5122" name="Picture 2" descr="Overseas Game Manufacturing Demystified (or How to Avoid a ...">
            <a:extLst>
              <a:ext uri="{FF2B5EF4-FFF2-40B4-BE49-F238E27FC236}">
                <a16:creationId xmlns:a16="http://schemas.microsoft.com/office/drawing/2014/main" id="{A7205FC4-1D0A-4E4E-9C0B-23A1AF475E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1772816"/>
            <a:ext cx="3979168" cy="39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properties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Quality</a:t>
            </a:r>
          </a:p>
        </p:txBody>
      </p:sp>
      <p:pic>
        <p:nvPicPr>
          <p:cNvPr id="7170" name="Picture 2" descr="Big Data Analytic Tools For Market Research - eCMetrics">
            <a:extLst>
              <a:ext uri="{FF2B5EF4-FFF2-40B4-BE49-F238E27FC236}">
                <a16:creationId xmlns:a16="http://schemas.microsoft.com/office/drawing/2014/main" id="{BBC9FF3E-CCB9-6B42-B105-C8DD1A83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968500"/>
            <a:ext cx="60198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8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/>
          <a:lstStyle/>
          <a:p>
            <a:r>
              <a:rPr lang="en-US" dirty="0"/>
              <a:t>Final dataset selection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Preparing the data</a:t>
            </a:r>
          </a:p>
        </p:txBody>
      </p:sp>
      <p:pic>
        <p:nvPicPr>
          <p:cNvPr id="9218" name="Picture 2" descr="What is Data Preparation? | Alooma">
            <a:extLst>
              <a:ext uri="{FF2B5EF4-FFF2-40B4-BE49-F238E27FC236}">
                <a16:creationId xmlns:a16="http://schemas.microsoft.com/office/drawing/2014/main" id="{65A49901-40A8-2D46-8EA1-E47BC163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060848"/>
            <a:ext cx="4586134" cy="38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1701</TotalTime>
  <Words>297</Words>
  <Application>Microsoft Office PowerPoint</Application>
  <PresentationFormat>Personalizado</PresentationFormat>
  <Paragraphs>57</Paragraphs>
  <Slides>19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Chalkboard 16x9</vt:lpstr>
      <vt:lpstr>Generalidades de  Ciencia de Datos</vt:lpstr>
      <vt:lpstr>Objetivo de esta clase</vt:lpstr>
      <vt:lpstr>Definición de Ciencia de Datos</vt:lpstr>
      <vt:lpstr>¿Qué es DC?</vt:lpstr>
      <vt:lpstr>¿Cómo abordar un problema de DC?</vt:lpstr>
      <vt:lpstr>Presentación de PowerPoint</vt:lpstr>
      <vt:lpstr>Business understanding</vt:lpstr>
      <vt:lpstr>Data understanding</vt:lpstr>
      <vt:lpstr>Data preparation</vt:lpstr>
      <vt:lpstr>Data preparation</vt:lpstr>
      <vt:lpstr>Modelling</vt:lpstr>
      <vt:lpstr>Evaluation</vt:lpstr>
      <vt:lpstr>Deployment</vt:lpstr>
      <vt:lpstr>El enfoque de Machine Learning</vt:lpstr>
      <vt:lpstr>¿Qué es ML?</vt:lpstr>
      <vt:lpstr>Presentación de PowerPoint</vt:lpstr>
      <vt:lpstr>Ciencia de Datos vr Estadística</vt:lpstr>
      <vt:lpstr>Sabores de ML</vt:lpstr>
      <vt:lpstr>Que vimos en esta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MiRi 105</cp:lastModifiedBy>
  <cp:revision>30</cp:revision>
  <dcterms:created xsi:type="dcterms:W3CDTF">2021-03-05T21:06:02Z</dcterms:created>
  <dcterms:modified xsi:type="dcterms:W3CDTF">2021-07-26T04:07:17Z</dcterms:modified>
</cp:coreProperties>
</file>