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56" r:id="rId2"/>
    <p:sldId id="268" r:id="rId3"/>
    <p:sldId id="324" r:id="rId4"/>
    <p:sldId id="334" r:id="rId5"/>
    <p:sldId id="333" r:id="rId6"/>
    <p:sldId id="335" r:id="rId7"/>
    <p:sldId id="336" r:id="rId8"/>
    <p:sldId id="341" r:id="rId9"/>
    <p:sldId id="332" r:id="rId10"/>
    <p:sldId id="337" r:id="rId11"/>
    <p:sldId id="338" r:id="rId12"/>
    <p:sldId id="339" r:id="rId13"/>
    <p:sldId id="340"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77" autoAdjust="0"/>
    <p:restoredTop sz="96327" autoAdjust="0"/>
  </p:normalViewPr>
  <p:slideViewPr>
    <p:cSldViewPr>
      <p:cViewPr varScale="1">
        <p:scale>
          <a:sx n="152" d="100"/>
          <a:sy n="152" d="100"/>
        </p:scale>
        <p:origin x="1072" y="19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7/26/21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7/26/21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a:xfrm>
            <a:off x="1522413" y="6400801"/>
            <a:ext cx="5508103" cy="276226"/>
          </a:xfrm>
          <a:prstGeom prst="rect">
            <a:avLst/>
          </a:prstGeom>
        </p:spPr>
        <p:txBody>
          <a:bodyPr/>
          <a:lstStyle/>
          <a:p>
            <a:endParaRPr/>
          </a:p>
        </p:txBody>
      </p:sp>
      <p:sp>
        <p:nvSpPr>
          <p:cNvPr id="4" name="Date Placeholder 3"/>
          <p:cNvSpPr>
            <a:spLocks noGrp="1"/>
          </p:cNvSpPr>
          <p:nvPr>
            <p:ph type="dt" sz="half" idx="10"/>
          </p:nvPr>
        </p:nvSpPr>
        <p:spPr>
          <a:xfrm>
            <a:off x="7174532" y="6400801"/>
            <a:ext cx="1243859" cy="276226"/>
          </a:xfrm>
          <a:prstGeom prst="rect">
            <a:avLst/>
          </a:prstGeom>
        </p:spPr>
        <p:txBody>
          <a:bodyPr/>
          <a:lstStyle/>
          <a:p>
            <a:fld id="{9AFE8FB1-0A7A-443E-AAF7-31D4FA1AA312}" type="datetimeFigureOut">
              <a:rPr lang="en-US"/>
              <a:t>7/26/21</a:t>
            </a:fld>
            <a:endParaRPr/>
          </a:p>
        </p:txBody>
      </p:sp>
      <p:sp>
        <p:nvSpPr>
          <p:cNvPr id="6" name="Slide Number Placeholder 5"/>
          <p:cNvSpPr>
            <a:spLocks noGrp="1"/>
          </p:cNvSpPr>
          <p:nvPr>
            <p:ph type="sldNum" sz="quarter" idx="12"/>
          </p:nvPr>
        </p:nvSpPr>
        <p:spPr>
          <a:xfrm>
            <a:off x="8830716" y="6400801"/>
            <a:ext cx="1835698" cy="276226"/>
          </a:xfrm>
          <a:prstGeom prst="rect">
            <a:avLst/>
          </a:prstGeom>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a:xfrm>
            <a:off x="1522413" y="6400801"/>
            <a:ext cx="5508103" cy="276226"/>
          </a:xfrm>
          <a:prstGeom prst="rect">
            <a:avLst/>
          </a:prstGeom>
        </p:spPr>
        <p:txBody>
          <a:bodyPr/>
          <a:lstStyle/>
          <a:p>
            <a:endParaRPr/>
          </a:p>
        </p:txBody>
      </p:sp>
      <p:sp>
        <p:nvSpPr>
          <p:cNvPr id="4" name="Date Placeholder 3"/>
          <p:cNvSpPr>
            <a:spLocks noGrp="1"/>
          </p:cNvSpPr>
          <p:nvPr>
            <p:ph type="dt" sz="half" idx="10"/>
          </p:nvPr>
        </p:nvSpPr>
        <p:spPr>
          <a:xfrm>
            <a:off x="7174532" y="6400801"/>
            <a:ext cx="1243859" cy="276226"/>
          </a:xfrm>
          <a:prstGeom prst="rect">
            <a:avLst/>
          </a:prstGeom>
        </p:spPr>
        <p:txBody>
          <a:bodyPr/>
          <a:lstStyle/>
          <a:p>
            <a:fld id="{9AFE8FB1-0A7A-443E-AAF7-31D4FA1AA312}" type="datetimeFigureOut">
              <a:rPr lang="en-US"/>
              <a:t>7/26/21</a:t>
            </a:fld>
            <a:endParaRPr/>
          </a:p>
        </p:txBody>
      </p:sp>
      <p:sp>
        <p:nvSpPr>
          <p:cNvPr id="6" name="Slide Number Placeholder 5"/>
          <p:cNvSpPr>
            <a:spLocks noGrp="1"/>
          </p:cNvSpPr>
          <p:nvPr>
            <p:ph type="sldNum" sz="quarter" idx="12"/>
          </p:nvPr>
        </p:nvSpPr>
        <p:spPr>
          <a:xfrm>
            <a:off x="8830716" y="6400801"/>
            <a:ext cx="1835698" cy="276226"/>
          </a:xfrm>
          <a:prstGeom prst="rect">
            <a:avLst/>
          </a:prstGeom>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a:xfrm>
            <a:off x="1522413" y="6400801"/>
            <a:ext cx="5508103" cy="276226"/>
          </a:xfrm>
          <a:prstGeom prst="rect">
            <a:avLst/>
          </a:prstGeom>
        </p:spPr>
        <p:txBody>
          <a:bodyPr/>
          <a:lstStyle/>
          <a:p>
            <a:endParaRPr dirty="0"/>
          </a:p>
        </p:txBody>
      </p:sp>
      <p:sp>
        <p:nvSpPr>
          <p:cNvPr id="4" name="Date Placeholder 3"/>
          <p:cNvSpPr>
            <a:spLocks noGrp="1"/>
          </p:cNvSpPr>
          <p:nvPr>
            <p:ph type="dt" sz="half" idx="10"/>
          </p:nvPr>
        </p:nvSpPr>
        <p:spPr>
          <a:xfrm>
            <a:off x="7174532" y="6400801"/>
            <a:ext cx="1243859" cy="276226"/>
          </a:xfrm>
          <a:prstGeom prst="rect">
            <a:avLst/>
          </a:prstGeom>
        </p:spPr>
        <p:txBody>
          <a:bodyPr/>
          <a:lstStyle/>
          <a:p>
            <a:fld id="{9AFE8FB1-0A7A-443E-AAF7-31D4FA1AA312}" type="datetimeFigureOut">
              <a:rPr lang="en-US"/>
              <a:t>7/26/21</a:t>
            </a:fld>
            <a:endParaRPr/>
          </a:p>
        </p:txBody>
      </p:sp>
      <p:sp>
        <p:nvSpPr>
          <p:cNvPr id="6" name="Slide Number Placeholder 5"/>
          <p:cNvSpPr>
            <a:spLocks noGrp="1"/>
          </p:cNvSpPr>
          <p:nvPr>
            <p:ph type="sldNum" sz="quarter" idx="12"/>
          </p:nvPr>
        </p:nvSpPr>
        <p:spPr>
          <a:xfrm>
            <a:off x="8830716" y="6400801"/>
            <a:ext cx="1835698" cy="276226"/>
          </a:xfrm>
          <a:prstGeom prst="rect">
            <a:avLst/>
          </a:prstGeom>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1522413" y="6400801"/>
            <a:ext cx="5508103" cy="276226"/>
          </a:xfrm>
          <a:prstGeom prst="rect">
            <a:avLst/>
          </a:prstGeom>
        </p:spPr>
        <p:txBody>
          <a:bodyPr/>
          <a:lstStyle/>
          <a:p>
            <a:endParaRPr/>
          </a:p>
        </p:txBody>
      </p:sp>
      <p:sp>
        <p:nvSpPr>
          <p:cNvPr id="4" name="Date Placeholder 3"/>
          <p:cNvSpPr>
            <a:spLocks noGrp="1"/>
          </p:cNvSpPr>
          <p:nvPr>
            <p:ph type="dt" sz="half" idx="10"/>
          </p:nvPr>
        </p:nvSpPr>
        <p:spPr>
          <a:xfrm>
            <a:off x="7174532" y="6400801"/>
            <a:ext cx="1243859" cy="276226"/>
          </a:xfrm>
          <a:prstGeom prst="rect">
            <a:avLst/>
          </a:prstGeom>
        </p:spPr>
        <p:txBody>
          <a:bodyPr/>
          <a:lstStyle/>
          <a:p>
            <a:fld id="{9AFE8FB1-0A7A-443E-AAF7-31D4FA1AA312}" type="datetimeFigureOut">
              <a:rPr lang="en-US"/>
              <a:t>7/26/21</a:t>
            </a:fld>
            <a:endParaRPr/>
          </a:p>
        </p:txBody>
      </p:sp>
      <p:sp>
        <p:nvSpPr>
          <p:cNvPr id="6" name="Slide Number Placeholder 5"/>
          <p:cNvSpPr>
            <a:spLocks noGrp="1"/>
          </p:cNvSpPr>
          <p:nvPr>
            <p:ph type="sldNum" sz="quarter" idx="12"/>
          </p:nvPr>
        </p:nvSpPr>
        <p:spPr>
          <a:xfrm>
            <a:off x="8830716" y="6400801"/>
            <a:ext cx="1835698" cy="276226"/>
          </a:xfrm>
          <a:prstGeom prst="rect">
            <a:avLst/>
          </a:prstGeom>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a:xfrm>
            <a:off x="1522413" y="6400801"/>
            <a:ext cx="5508103" cy="276226"/>
          </a:xfrm>
          <a:prstGeom prst="rect">
            <a:avLst/>
          </a:prstGeom>
        </p:spPr>
        <p:txBody>
          <a:bodyPr/>
          <a:lstStyle/>
          <a:p>
            <a:endParaRPr/>
          </a:p>
        </p:txBody>
      </p:sp>
      <p:sp>
        <p:nvSpPr>
          <p:cNvPr id="5" name="Date Placeholder 4"/>
          <p:cNvSpPr>
            <a:spLocks noGrp="1"/>
          </p:cNvSpPr>
          <p:nvPr>
            <p:ph type="dt" sz="half" idx="10"/>
          </p:nvPr>
        </p:nvSpPr>
        <p:spPr>
          <a:xfrm>
            <a:off x="7174532" y="6400801"/>
            <a:ext cx="1243859" cy="276226"/>
          </a:xfrm>
          <a:prstGeom prst="rect">
            <a:avLst/>
          </a:prstGeom>
        </p:spPr>
        <p:txBody>
          <a:bodyPr/>
          <a:lstStyle/>
          <a:p>
            <a:fld id="{9AFE8FB1-0A7A-443E-AAF7-31D4FA1AA312}" type="datetimeFigureOut">
              <a:rPr lang="en-US"/>
              <a:t>7/26/21</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a:xfrm>
            <a:off x="1522413" y="6400801"/>
            <a:ext cx="5508103" cy="276226"/>
          </a:xfrm>
          <a:prstGeom prst="rect">
            <a:avLst/>
          </a:prstGeom>
        </p:spPr>
        <p:txBody>
          <a:bodyPr/>
          <a:lstStyle/>
          <a:p>
            <a:endParaRPr/>
          </a:p>
        </p:txBody>
      </p:sp>
      <p:sp>
        <p:nvSpPr>
          <p:cNvPr id="7" name="Date Placeholder 6"/>
          <p:cNvSpPr>
            <a:spLocks noGrp="1"/>
          </p:cNvSpPr>
          <p:nvPr>
            <p:ph type="dt" sz="half" idx="10"/>
          </p:nvPr>
        </p:nvSpPr>
        <p:spPr>
          <a:xfrm>
            <a:off x="7174532" y="6400801"/>
            <a:ext cx="1243859" cy="276226"/>
          </a:xfrm>
          <a:prstGeom prst="rect">
            <a:avLst/>
          </a:prstGeom>
        </p:spPr>
        <p:txBody>
          <a:bodyPr/>
          <a:lstStyle/>
          <a:p>
            <a:fld id="{9AFE8FB1-0A7A-443E-AAF7-31D4FA1AA312}" type="datetimeFigureOut">
              <a:rPr lang="en-US"/>
              <a:t>7/26/21</a:t>
            </a:fld>
            <a:endParaRPr/>
          </a:p>
        </p:txBody>
      </p:sp>
      <p:sp>
        <p:nvSpPr>
          <p:cNvPr id="9" name="Slide Number Placeholder 8"/>
          <p:cNvSpPr>
            <a:spLocks noGrp="1"/>
          </p:cNvSpPr>
          <p:nvPr>
            <p:ph type="sldNum" sz="quarter" idx="12"/>
          </p:nvPr>
        </p:nvSpPr>
        <p:spPr>
          <a:xfrm>
            <a:off x="8830716" y="6400801"/>
            <a:ext cx="1835698" cy="276226"/>
          </a:xfrm>
          <a:prstGeom prst="rect">
            <a:avLst/>
          </a:prstGeom>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a:xfrm>
            <a:off x="1522413" y="6400801"/>
            <a:ext cx="5508103" cy="276226"/>
          </a:xfrm>
          <a:prstGeom prst="rect">
            <a:avLst/>
          </a:prstGeom>
        </p:spPr>
        <p:txBody>
          <a:bodyPr/>
          <a:lstStyle/>
          <a:p>
            <a:endParaRPr/>
          </a:p>
        </p:txBody>
      </p:sp>
      <p:sp>
        <p:nvSpPr>
          <p:cNvPr id="3" name="Date Placeholder 2"/>
          <p:cNvSpPr>
            <a:spLocks noGrp="1"/>
          </p:cNvSpPr>
          <p:nvPr>
            <p:ph type="dt" sz="half" idx="10"/>
          </p:nvPr>
        </p:nvSpPr>
        <p:spPr>
          <a:xfrm>
            <a:off x="7174532" y="6400801"/>
            <a:ext cx="1243859" cy="276226"/>
          </a:xfrm>
          <a:prstGeom prst="rect">
            <a:avLst/>
          </a:prstGeom>
        </p:spPr>
        <p:txBody>
          <a:bodyPr/>
          <a:lstStyle/>
          <a:p>
            <a:fld id="{9AFE8FB1-0A7A-443E-AAF7-31D4FA1AA312}" type="datetimeFigureOut">
              <a:rPr lang="en-US"/>
              <a:t>7/26/21</a:t>
            </a:fld>
            <a:endParaRPr/>
          </a:p>
        </p:txBody>
      </p:sp>
      <p:sp>
        <p:nvSpPr>
          <p:cNvPr id="5" name="Slide Number Placeholder 4"/>
          <p:cNvSpPr>
            <a:spLocks noGrp="1"/>
          </p:cNvSpPr>
          <p:nvPr>
            <p:ph type="sldNum" sz="quarter" idx="12"/>
          </p:nvPr>
        </p:nvSpPr>
        <p:spPr>
          <a:xfrm>
            <a:off x="8830716" y="6400801"/>
            <a:ext cx="1835698" cy="276226"/>
          </a:xfrm>
          <a:prstGeom prst="rect">
            <a:avLst/>
          </a:prstGeom>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522413" y="6400801"/>
            <a:ext cx="5508103" cy="276226"/>
          </a:xfrm>
          <a:prstGeom prst="rect">
            <a:avLst/>
          </a:prstGeom>
        </p:spPr>
        <p:txBody>
          <a:bodyPr/>
          <a:lstStyle/>
          <a:p>
            <a:endParaRPr/>
          </a:p>
        </p:txBody>
      </p:sp>
      <p:sp>
        <p:nvSpPr>
          <p:cNvPr id="2" name="Date Placeholder 1"/>
          <p:cNvSpPr>
            <a:spLocks noGrp="1"/>
          </p:cNvSpPr>
          <p:nvPr>
            <p:ph type="dt" sz="half" idx="10"/>
          </p:nvPr>
        </p:nvSpPr>
        <p:spPr>
          <a:xfrm>
            <a:off x="7174532" y="6400801"/>
            <a:ext cx="1243859" cy="276226"/>
          </a:xfrm>
          <a:prstGeom prst="rect">
            <a:avLst/>
          </a:prstGeom>
        </p:spPr>
        <p:txBody>
          <a:bodyPr/>
          <a:lstStyle/>
          <a:p>
            <a:fld id="{9AFE8FB1-0A7A-443E-AAF7-31D4FA1AA312}" type="datetimeFigureOut">
              <a:rPr lang="en-US"/>
              <a:t>7/26/21</a:t>
            </a:fld>
            <a:endParaRPr/>
          </a:p>
        </p:txBody>
      </p:sp>
      <p:sp>
        <p:nvSpPr>
          <p:cNvPr id="4" name="Slide Number Placeholder 3"/>
          <p:cNvSpPr>
            <a:spLocks noGrp="1"/>
          </p:cNvSpPr>
          <p:nvPr>
            <p:ph type="sldNum" sz="quarter" idx="12"/>
          </p:nvPr>
        </p:nvSpPr>
        <p:spPr>
          <a:xfrm>
            <a:off x="8830716" y="6400801"/>
            <a:ext cx="1835698" cy="276226"/>
          </a:xfrm>
          <a:prstGeom prst="rect">
            <a:avLst/>
          </a:prstGeom>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a:xfrm>
            <a:off x="1522413" y="6400801"/>
            <a:ext cx="5508103" cy="276226"/>
          </a:xfrm>
          <a:prstGeom prst="rect">
            <a:avLst/>
          </a:prstGeom>
        </p:spPr>
        <p:txBody>
          <a:bodyPr/>
          <a:lstStyle/>
          <a:p>
            <a:endParaRPr/>
          </a:p>
        </p:txBody>
      </p:sp>
      <p:sp>
        <p:nvSpPr>
          <p:cNvPr id="5" name="Date Placeholder 4"/>
          <p:cNvSpPr>
            <a:spLocks noGrp="1"/>
          </p:cNvSpPr>
          <p:nvPr>
            <p:ph type="dt" sz="half" idx="10"/>
          </p:nvPr>
        </p:nvSpPr>
        <p:spPr>
          <a:xfrm>
            <a:off x="7174532" y="6400801"/>
            <a:ext cx="1243859" cy="276226"/>
          </a:xfrm>
          <a:prstGeom prst="rect">
            <a:avLst/>
          </a:prstGeom>
        </p:spPr>
        <p:txBody>
          <a:bodyPr/>
          <a:lstStyle/>
          <a:p>
            <a:fld id="{9AFE8FB1-0A7A-443E-AAF7-31D4FA1AA312}" type="datetimeFigureOut">
              <a:rPr lang="en-US"/>
              <a:t>7/26/21</a:t>
            </a:fld>
            <a:endParaRPr/>
          </a:p>
        </p:txBody>
      </p:sp>
      <p:sp>
        <p:nvSpPr>
          <p:cNvPr id="7" name="Slide Number Placeholder 6"/>
          <p:cNvSpPr>
            <a:spLocks noGrp="1"/>
          </p:cNvSpPr>
          <p:nvPr>
            <p:ph type="sldNum" sz="quarter" idx="12"/>
          </p:nvPr>
        </p:nvSpPr>
        <p:spPr>
          <a:xfrm>
            <a:off x="8830716" y="6400801"/>
            <a:ext cx="1835698" cy="276226"/>
          </a:xfrm>
          <a:prstGeom prst="rect">
            <a:avLst/>
          </a:prstGeom>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1522413" y="6400801"/>
            <a:ext cx="5508103" cy="276226"/>
          </a:xfrm>
          <a:prstGeom prst="rect">
            <a:avLst/>
          </a:prstGeom>
        </p:spPr>
        <p:txBody>
          <a:bodyPr/>
          <a:lstStyle/>
          <a:p>
            <a:endParaRPr/>
          </a:p>
        </p:txBody>
      </p:sp>
      <p:sp>
        <p:nvSpPr>
          <p:cNvPr id="5" name="Date Placeholder 4"/>
          <p:cNvSpPr>
            <a:spLocks noGrp="1"/>
          </p:cNvSpPr>
          <p:nvPr>
            <p:ph type="dt" sz="half" idx="10"/>
          </p:nvPr>
        </p:nvSpPr>
        <p:spPr>
          <a:xfrm>
            <a:off x="7174532" y="6400801"/>
            <a:ext cx="1243859" cy="276226"/>
          </a:xfrm>
          <a:prstGeom prst="rect">
            <a:avLst/>
          </a:prstGeom>
        </p:spPr>
        <p:txBody>
          <a:bodyPr/>
          <a:lstStyle/>
          <a:p>
            <a:fld id="{9AFE8FB1-0A7A-443E-AAF7-31D4FA1AA312}" type="datetimeFigureOut">
              <a:rPr lang="en-US"/>
              <a:t>7/26/21</a:t>
            </a:fld>
            <a:endParaRPr/>
          </a:p>
        </p:txBody>
      </p:sp>
      <p:sp>
        <p:nvSpPr>
          <p:cNvPr id="7" name="Slide Number Placeholder 6"/>
          <p:cNvSpPr>
            <a:spLocks noGrp="1"/>
          </p:cNvSpPr>
          <p:nvPr>
            <p:ph type="sldNum" sz="quarter" idx="12"/>
          </p:nvPr>
        </p:nvSpPr>
        <p:spPr>
          <a:xfrm>
            <a:off x="8830716" y="6400801"/>
            <a:ext cx="1835698" cy="276226"/>
          </a:xfrm>
          <a:prstGeom prst="rect">
            <a:avLst/>
          </a:prstGeom>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TextBox 6">
            <a:extLst>
              <a:ext uri="{FF2B5EF4-FFF2-40B4-BE49-F238E27FC236}">
                <a16:creationId xmlns:a16="http://schemas.microsoft.com/office/drawing/2014/main" id="{14D3B391-872B-5747-879C-C0591E2C514D}"/>
              </a:ext>
            </a:extLst>
          </p:cNvPr>
          <p:cNvSpPr txBox="1"/>
          <p:nvPr userDrawn="1"/>
        </p:nvSpPr>
        <p:spPr>
          <a:xfrm>
            <a:off x="13970" y="6470380"/>
            <a:ext cx="1619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mn-lt"/>
                <a:ea typeface="+mn-ea"/>
                <a:cs typeface="+mn-cs"/>
              </a:rPr>
              <a:t>Dr. Arrigo Coen</a:t>
            </a:r>
          </a:p>
        </p:txBody>
      </p:sp>
      <p:sp>
        <p:nvSpPr>
          <p:cNvPr id="8" name="TextBox 7">
            <a:extLst>
              <a:ext uri="{FF2B5EF4-FFF2-40B4-BE49-F238E27FC236}">
                <a16:creationId xmlns:a16="http://schemas.microsoft.com/office/drawing/2014/main" id="{7E0935A3-B66A-DD4F-A060-74E6F0A0A422}"/>
              </a:ext>
            </a:extLst>
          </p:cNvPr>
          <p:cNvSpPr txBox="1"/>
          <p:nvPr userDrawn="1"/>
        </p:nvSpPr>
        <p:spPr>
          <a:xfrm>
            <a:off x="2718924" y="6522181"/>
            <a:ext cx="184731" cy="424732"/>
          </a:xfrm>
          <a:prstGeom prst="rect">
            <a:avLst/>
          </a:prstGeom>
          <a:noFill/>
        </p:spPr>
        <p:txBody>
          <a:bodyPr wrap="none" rtlCol="0">
            <a:spAutoFit/>
          </a:bodyPr>
          <a:lstStyle/>
          <a:p>
            <a:pPr>
              <a:lnSpc>
                <a:spcPct val="90000"/>
              </a:lnSpc>
            </a:pPr>
            <a:endParaRPr lang="es-ES_tradnl" sz="2400" dirty="0"/>
          </a:p>
        </p:txBody>
      </p:sp>
      <p:sp>
        <p:nvSpPr>
          <p:cNvPr id="9" name="TextBox 8">
            <a:extLst>
              <a:ext uri="{FF2B5EF4-FFF2-40B4-BE49-F238E27FC236}">
                <a16:creationId xmlns:a16="http://schemas.microsoft.com/office/drawing/2014/main" id="{41DDAFE0-F0C4-3245-96C5-95700FEB9F39}"/>
              </a:ext>
            </a:extLst>
          </p:cNvPr>
          <p:cNvSpPr txBox="1"/>
          <p:nvPr userDrawn="1"/>
        </p:nvSpPr>
        <p:spPr>
          <a:xfrm>
            <a:off x="10054852" y="6498080"/>
            <a:ext cx="2205980" cy="341632"/>
          </a:xfrm>
          <a:prstGeom prst="rect">
            <a:avLst/>
          </a:prstGeom>
          <a:noFill/>
        </p:spPr>
        <p:txBody>
          <a:bodyPr wrap="square" rtlCol="0">
            <a:spAutoFit/>
          </a:bodyPr>
          <a:lstStyle/>
          <a:p>
            <a:pPr>
              <a:lnSpc>
                <a:spcPct val="90000"/>
              </a:lnSpc>
            </a:pPr>
            <a:r>
              <a:rPr lang="en-US" sz="1800" noProof="0" dirty="0"/>
              <a:t>Python Data Science </a:t>
            </a: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9836" y="1916832"/>
            <a:ext cx="10729192" cy="2520280"/>
          </a:xfrm>
        </p:spPr>
        <p:txBody>
          <a:bodyPr/>
          <a:lstStyle/>
          <a:p>
            <a:pPr algn="ctr"/>
            <a:r>
              <a:rPr lang="en-US" dirty="0" err="1"/>
              <a:t>Algoritmos</a:t>
            </a:r>
            <a:r>
              <a:rPr lang="en-US" dirty="0"/>
              <a:t> de </a:t>
            </a:r>
            <a:r>
              <a:rPr lang="en-US" dirty="0" err="1"/>
              <a:t>Clasificación</a:t>
            </a:r>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K Nearest Neighbor Illustration | Download Scientific Diagram">
            <a:extLst>
              <a:ext uri="{FF2B5EF4-FFF2-40B4-BE49-F238E27FC236}">
                <a16:creationId xmlns:a16="http://schemas.microsoft.com/office/drawing/2014/main" id="{F21E7CDF-D760-4E4C-B7DC-1D106BAF5A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1964" y="116632"/>
            <a:ext cx="7920880" cy="6638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58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916" y="188640"/>
            <a:ext cx="9143998" cy="1020762"/>
          </a:xfrm>
        </p:spPr>
        <p:txBody>
          <a:bodyPr/>
          <a:lstStyle/>
          <a:p>
            <a:r>
              <a:rPr lang="en-US" dirty="0"/>
              <a:t>K-Nearest Neighbors</a:t>
            </a:r>
          </a:p>
        </p:txBody>
      </p:sp>
      <p:sp>
        <p:nvSpPr>
          <p:cNvPr id="9" name="Title 1">
            <a:extLst>
              <a:ext uri="{FF2B5EF4-FFF2-40B4-BE49-F238E27FC236}">
                <a16:creationId xmlns:a16="http://schemas.microsoft.com/office/drawing/2014/main" id="{F9F53FA2-8123-B842-8ACD-51481DBDA37E}"/>
              </a:ext>
            </a:extLst>
          </p:cNvPr>
          <p:cNvSpPr txBox="1">
            <a:spLocks/>
          </p:cNvSpPr>
          <p:nvPr/>
        </p:nvSpPr>
        <p:spPr>
          <a:xfrm>
            <a:off x="261765" y="1484784"/>
            <a:ext cx="11665296" cy="165618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nSpc>
                <a:spcPct val="100000"/>
              </a:lnSpc>
            </a:pPr>
            <a:r>
              <a:rPr lang="es-ES_tradnl" sz="2400" dirty="0"/>
              <a:t>Ajuste:</a:t>
            </a:r>
          </a:p>
          <a:p>
            <a:pPr>
              <a:lnSpc>
                <a:spcPct val="100000"/>
              </a:lnSpc>
            </a:pPr>
            <a:endParaRPr lang="es-ES_tradnl" sz="2400" dirty="0"/>
          </a:p>
          <a:p>
            <a:pPr marL="342900" indent="-342900">
              <a:lnSpc>
                <a:spcPct val="100000"/>
              </a:lnSpc>
              <a:buFont typeface="Arial" panose="020B0604020202020204" pitchFamily="34" charset="0"/>
              <a:buChar char="•"/>
            </a:pPr>
            <a:r>
              <a:rPr lang="es-ES_tradnl" sz="2400" dirty="0"/>
              <a:t>Guarda todos los puntos y sus respectivas clases</a:t>
            </a:r>
            <a:br>
              <a:rPr lang="es-ES_tradnl" sz="2400" dirty="0"/>
            </a:br>
            <a:endParaRPr lang="es-ES_tradnl" sz="2400" dirty="0"/>
          </a:p>
          <a:p>
            <a:pPr marL="342900" indent="-342900">
              <a:lnSpc>
                <a:spcPct val="100000"/>
              </a:lnSpc>
              <a:buFont typeface="Arial" panose="020B0604020202020204" pitchFamily="34" charset="0"/>
              <a:buChar char="•"/>
            </a:pPr>
            <a:r>
              <a:rPr lang="es-ES_tradnl" sz="2400" dirty="0"/>
              <a:t>Se puede mejorar la búsqueda por medio de algoritmos de búsqueda</a:t>
            </a:r>
          </a:p>
        </p:txBody>
      </p:sp>
      <p:sp>
        <p:nvSpPr>
          <p:cNvPr id="6" name="Title 1">
            <a:extLst>
              <a:ext uri="{FF2B5EF4-FFF2-40B4-BE49-F238E27FC236}">
                <a16:creationId xmlns:a16="http://schemas.microsoft.com/office/drawing/2014/main" id="{3D8316B5-C764-584F-8D91-731643720FE5}"/>
              </a:ext>
            </a:extLst>
          </p:cNvPr>
          <p:cNvSpPr txBox="1">
            <a:spLocks/>
          </p:cNvSpPr>
          <p:nvPr/>
        </p:nvSpPr>
        <p:spPr>
          <a:xfrm>
            <a:off x="261765" y="3789040"/>
            <a:ext cx="11665296" cy="165618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nSpc>
                <a:spcPct val="100000"/>
              </a:lnSpc>
            </a:pPr>
            <a:r>
              <a:rPr lang="es-ES_tradnl" sz="2400" dirty="0"/>
              <a:t>Predicción:</a:t>
            </a:r>
          </a:p>
          <a:p>
            <a:pPr>
              <a:lnSpc>
                <a:spcPct val="100000"/>
              </a:lnSpc>
            </a:pPr>
            <a:endParaRPr lang="es-ES_tradnl" sz="2400" dirty="0"/>
          </a:p>
          <a:p>
            <a:pPr marL="342900" indent="-342900">
              <a:lnSpc>
                <a:spcPct val="100000"/>
              </a:lnSpc>
              <a:buFont typeface="Arial" panose="020B0604020202020204" pitchFamily="34" charset="0"/>
              <a:buChar char="•"/>
            </a:pPr>
            <a:r>
              <a:rPr lang="es-ES_tradnl" sz="2400" dirty="0"/>
              <a:t>Encuentra los k puntos más cercanos al punto que se quiere estimar</a:t>
            </a:r>
            <a:br>
              <a:rPr lang="es-ES_tradnl" sz="2400" dirty="0"/>
            </a:br>
            <a:endParaRPr lang="es-ES_tradnl" sz="2400" dirty="0"/>
          </a:p>
          <a:p>
            <a:pPr marL="342900" indent="-342900">
              <a:lnSpc>
                <a:spcPct val="100000"/>
              </a:lnSpc>
              <a:buFont typeface="Arial" panose="020B0604020202020204" pitchFamily="34" charset="0"/>
              <a:buChar char="•"/>
            </a:pPr>
            <a:r>
              <a:rPr lang="es-ES_tradnl" sz="2400" dirty="0"/>
              <a:t>Regresa la etiqueta que más se repita en los k puntos</a:t>
            </a:r>
          </a:p>
        </p:txBody>
      </p:sp>
    </p:spTree>
    <p:extLst>
      <p:ext uri="{BB962C8B-B14F-4D97-AF65-F5344CB8AC3E}">
        <p14:creationId xmlns:p14="http://schemas.microsoft.com/office/powerpoint/2010/main" val="262335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916" y="188640"/>
            <a:ext cx="9143998" cy="1020762"/>
          </a:xfrm>
        </p:spPr>
        <p:txBody>
          <a:bodyPr/>
          <a:lstStyle/>
          <a:p>
            <a:r>
              <a:rPr lang="en-US" dirty="0"/>
              <a:t>KNN con pesos</a:t>
            </a:r>
          </a:p>
        </p:txBody>
      </p:sp>
      <p:sp>
        <p:nvSpPr>
          <p:cNvPr id="9" name="Title 1">
            <a:extLst>
              <a:ext uri="{FF2B5EF4-FFF2-40B4-BE49-F238E27FC236}">
                <a16:creationId xmlns:a16="http://schemas.microsoft.com/office/drawing/2014/main" id="{F9F53FA2-8123-B842-8ACD-51481DBDA37E}"/>
              </a:ext>
            </a:extLst>
          </p:cNvPr>
          <p:cNvSpPr txBox="1">
            <a:spLocks/>
          </p:cNvSpPr>
          <p:nvPr/>
        </p:nvSpPr>
        <p:spPr>
          <a:xfrm>
            <a:off x="261765" y="1268760"/>
            <a:ext cx="11665296" cy="16561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nSpc>
                <a:spcPct val="100000"/>
              </a:lnSpc>
            </a:pPr>
            <a:r>
              <a:rPr lang="es-ES_tradnl" sz="2400" dirty="0"/>
              <a:t>Idea:</a:t>
            </a:r>
          </a:p>
          <a:p>
            <a:pPr>
              <a:lnSpc>
                <a:spcPct val="100000"/>
              </a:lnSpc>
            </a:pPr>
            <a:endParaRPr lang="es-ES_tradnl" sz="2400" dirty="0"/>
          </a:p>
          <a:p>
            <a:pPr marL="342900" indent="-342900">
              <a:lnSpc>
                <a:spcPct val="100000"/>
              </a:lnSpc>
              <a:buFont typeface="Arial" panose="020B0604020202020204" pitchFamily="34" charset="0"/>
              <a:buChar char="•"/>
            </a:pPr>
            <a:r>
              <a:rPr lang="es-ES_tradnl" sz="2400" dirty="0"/>
              <a:t>Vecinos más cercanos deberían importar más</a:t>
            </a:r>
          </a:p>
        </p:txBody>
      </p:sp>
      <p:sp>
        <p:nvSpPr>
          <p:cNvPr id="6" name="Title 1">
            <a:extLst>
              <a:ext uri="{FF2B5EF4-FFF2-40B4-BE49-F238E27FC236}">
                <a16:creationId xmlns:a16="http://schemas.microsoft.com/office/drawing/2014/main" id="{3D8316B5-C764-584F-8D91-731643720FE5}"/>
              </a:ext>
            </a:extLst>
          </p:cNvPr>
          <p:cNvSpPr txBox="1">
            <a:spLocks/>
          </p:cNvSpPr>
          <p:nvPr/>
        </p:nvSpPr>
        <p:spPr>
          <a:xfrm>
            <a:off x="261765" y="3140968"/>
            <a:ext cx="11665296" cy="108012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nSpc>
                <a:spcPct val="100000"/>
              </a:lnSpc>
            </a:pPr>
            <a:r>
              <a:rPr lang="es-ES_tradnl" sz="2400" dirty="0"/>
              <a:t>Solución:</a:t>
            </a:r>
          </a:p>
          <a:p>
            <a:pPr>
              <a:lnSpc>
                <a:spcPct val="100000"/>
              </a:lnSpc>
            </a:pPr>
            <a:endParaRPr lang="es-ES_tradnl" sz="2400" dirty="0"/>
          </a:p>
          <a:p>
            <a:pPr marL="342900" indent="-342900">
              <a:lnSpc>
                <a:spcPct val="100000"/>
              </a:lnSpc>
              <a:buFont typeface="Arial" panose="020B0604020202020204" pitchFamily="34" charset="0"/>
              <a:buChar char="•"/>
            </a:pPr>
            <a:r>
              <a:rPr lang="es-ES_tradnl" sz="2400" dirty="0"/>
              <a:t>Cambiar los pesos de cada vecino por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66ECA92-C50D-CE4B-A781-6317820838AC}"/>
                  </a:ext>
                </a:extLst>
              </p:cNvPr>
              <p:cNvSpPr txBox="1"/>
              <p:nvPr/>
            </p:nvSpPr>
            <p:spPr>
              <a:xfrm>
                <a:off x="4798268" y="4509120"/>
                <a:ext cx="1883721" cy="630044"/>
              </a:xfrm>
              <a:prstGeom prst="rect">
                <a:avLst/>
              </a:prstGeom>
              <a:noFill/>
            </p:spPr>
            <p:txBody>
              <a:bodyPr wrap="none" lIns="0" tIns="0" rIns="0" bIns="0" rtlCol="0">
                <a:spAutoFit/>
              </a:bodyPr>
              <a:lstStyle/>
              <a:p>
                <a:pPr>
                  <a:lnSpc>
                    <a:spcPct val="90000"/>
                  </a:lnSpc>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𝑑𝑖𝑠𝑡𝑎𝑛𝑐𝑖𝑎</m:t>
                          </m:r>
                          <m:r>
                            <a:rPr lang="en-US" sz="2400" b="0" i="1" smtClean="0">
                              <a:latin typeface="Cambria Math" panose="02040503050406030204" pitchFamily="18" charset="0"/>
                            </a:rPr>
                            <m:t>+</m:t>
                          </m:r>
                          <m:r>
                            <a:rPr lang="en-US" sz="2400" b="0" i="1" smtClean="0">
                              <a:latin typeface="Cambria Math" panose="02040503050406030204" pitchFamily="18" charset="0"/>
                            </a:rPr>
                            <m:t>𝑐</m:t>
                          </m:r>
                        </m:den>
                      </m:f>
                    </m:oMath>
                  </m:oMathPara>
                </a14:m>
                <a:endParaRPr lang="es-ES_tradnl" sz="2400" dirty="0"/>
              </a:p>
            </p:txBody>
          </p:sp>
        </mc:Choice>
        <mc:Fallback xmlns="">
          <p:sp>
            <p:nvSpPr>
              <p:cNvPr id="3" name="TextBox 2">
                <a:extLst>
                  <a:ext uri="{FF2B5EF4-FFF2-40B4-BE49-F238E27FC236}">
                    <a16:creationId xmlns:a16="http://schemas.microsoft.com/office/drawing/2014/main" id="{D66ECA92-C50D-CE4B-A781-6317820838AC}"/>
                  </a:ext>
                </a:extLst>
              </p:cNvPr>
              <p:cNvSpPr txBox="1">
                <a:spLocks noRot="1" noChangeAspect="1" noMove="1" noResize="1" noEditPoints="1" noAdjustHandles="1" noChangeArrowheads="1" noChangeShapeType="1" noTextEdit="1"/>
              </p:cNvSpPr>
              <p:nvPr/>
            </p:nvSpPr>
            <p:spPr>
              <a:xfrm>
                <a:off x="4798268" y="4509120"/>
                <a:ext cx="1883721" cy="630044"/>
              </a:xfrm>
              <a:prstGeom prst="rect">
                <a:avLst/>
              </a:prstGeom>
              <a:blipFill>
                <a:blip r:embed="rId2"/>
                <a:stretch>
                  <a:fillRect l="-3333" t="-10000" r="-667" b="-18000"/>
                </a:stretch>
              </a:blipFill>
            </p:spPr>
            <p:txBody>
              <a:bodyPr/>
              <a:lstStyle/>
              <a:p>
                <a:r>
                  <a:rPr lang="es-ES_tradnl">
                    <a:noFill/>
                  </a:rPr>
                  <a:t> </a:t>
                </a:r>
              </a:p>
            </p:txBody>
          </p:sp>
        </mc:Fallback>
      </mc:AlternateContent>
      <p:sp>
        <p:nvSpPr>
          <p:cNvPr id="7" name="Title 1">
            <a:extLst>
              <a:ext uri="{FF2B5EF4-FFF2-40B4-BE49-F238E27FC236}">
                <a16:creationId xmlns:a16="http://schemas.microsoft.com/office/drawing/2014/main" id="{F34CEA28-71C3-CF48-86AE-E097B480E483}"/>
              </a:ext>
            </a:extLst>
          </p:cNvPr>
          <p:cNvSpPr txBox="1">
            <a:spLocks/>
          </p:cNvSpPr>
          <p:nvPr/>
        </p:nvSpPr>
        <p:spPr>
          <a:xfrm>
            <a:off x="405780" y="5229200"/>
            <a:ext cx="11665296" cy="1296144"/>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nSpc>
                <a:spcPct val="100000"/>
              </a:lnSpc>
            </a:pPr>
            <a:r>
              <a:rPr lang="es-ES_tradnl" sz="2400" dirty="0" err="1"/>
              <a:t>Obs</a:t>
            </a:r>
            <a:r>
              <a:rPr lang="es-ES_tradnl" sz="2400" dirty="0"/>
              <a:t>:</a:t>
            </a:r>
          </a:p>
          <a:p>
            <a:pPr>
              <a:lnSpc>
                <a:spcPct val="100000"/>
              </a:lnSpc>
            </a:pPr>
            <a:endParaRPr lang="es-ES_tradnl" sz="2400" dirty="0"/>
          </a:p>
          <a:p>
            <a:pPr marL="342900" indent="-342900">
              <a:lnSpc>
                <a:spcPct val="100000"/>
              </a:lnSpc>
              <a:buFont typeface="Arial" panose="020B0604020202020204" pitchFamily="34" charset="0"/>
              <a:buChar char="•"/>
            </a:pPr>
            <a:r>
              <a:rPr lang="es-ES_tradnl" sz="2400" dirty="0"/>
              <a:t>KNN y KNN con pesos se puede usar para regresión utilizando la media de los valores de los vecinos</a:t>
            </a:r>
          </a:p>
        </p:txBody>
      </p:sp>
    </p:spTree>
    <p:extLst>
      <p:ext uri="{BB962C8B-B14F-4D97-AF65-F5344CB8AC3E}">
        <p14:creationId xmlns:p14="http://schemas.microsoft.com/office/powerpoint/2010/main" val="425363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3"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Objetivo</a:t>
            </a:r>
            <a:r>
              <a:rPr lang="en-US" dirty="0"/>
              <a:t> de </a:t>
            </a:r>
            <a:r>
              <a:rPr lang="en-US" dirty="0" err="1"/>
              <a:t>esta</a:t>
            </a:r>
            <a:r>
              <a:rPr lang="en-US" dirty="0"/>
              <a:t> </a:t>
            </a:r>
            <a:r>
              <a:rPr lang="en-US" dirty="0" err="1"/>
              <a:t>clase</a:t>
            </a:r>
            <a:r>
              <a:rPr lang="en-US" dirty="0"/>
              <a:t> es responder:</a:t>
            </a:r>
          </a:p>
        </p:txBody>
      </p:sp>
      <p:sp>
        <p:nvSpPr>
          <p:cNvPr id="5" name="Content Placeholder 4"/>
          <p:cNvSpPr>
            <a:spLocks noGrp="1"/>
          </p:cNvSpPr>
          <p:nvPr>
            <p:ph sz="half" idx="1"/>
          </p:nvPr>
        </p:nvSpPr>
        <p:spPr>
          <a:xfrm>
            <a:off x="1089857" y="2564904"/>
            <a:ext cx="10009112" cy="3240360"/>
          </a:xfrm>
        </p:spPr>
        <p:txBody>
          <a:bodyPr>
            <a:normAutofit/>
          </a:bodyPr>
          <a:lstStyle/>
          <a:p>
            <a:r>
              <a:rPr lang="en-US" sz="3600" dirty="0"/>
              <a:t>¿</a:t>
            </a:r>
            <a:r>
              <a:rPr lang="en-US" sz="3600" dirty="0" err="1"/>
              <a:t>Qué</a:t>
            </a:r>
            <a:r>
              <a:rPr lang="en-US" sz="3600" dirty="0"/>
              <a:t> son los </a:t>
            </a:r>
            <a:r>
              <a:rPr lang="en-US" sz="3600" dirty="0" err="1"/>
              <a:t>algoritmos</a:t>
            </a:r>
            <a:r>
              <a:rPr lang="en-US" sz="3600" dirty="0"/>
              <a:t> de </a:t>
            </a:r>
            <a:r>
              <a:rPr lang="en-US" sz="3600" dirty="0" err="1"/>
              <a:t>clasificación</a:t>
            </a:r>
            <a:r>
              <a:rPr lang="en-US" sz="3600" dirty="0"/>
              <a:t>?</a:t>
            </a:r>
            <a:br>
              <a:rPr lang="en-US" sz="3600" dirty="0"/>
            </a:br>
            <a:endParaRPr lang="en-US" sz="3600" dirty="0"/>
          </a:p>
          <a:p>
            <a:r>
              <a:rPr lang="en-US" sz="3600" dirty="0"/>
              <a:t>¿</a:t>
            </a:r>
            <a:r>
              <a:rPr lang="en-US" sz="3600" dirty="0" err="1"/>
              <a:t>Qué</a:t>
            </a:r>
            <a:r>
              <a:rPr lang="en-US" sz="3600" dirty="0"/>
              <a:t> </a:t>
            </a:r>
            <a:r>
              <a:rPr lang="en-US" sz="3600" dirty="0" err="1"/>
              <a:t>problema</a:t>
            </a:r>
            <a:r>
              <a:rPr lang="en-US" sz="3600" dirty="0"/>
              <a:t> surge </a:t>
            </a:r>
            <a:r>
              <a:rPr lang="en-US" sz="3600" dirty="0" err="1"/>
              <a:t>si</a:t>
            </a:r>
            <a:r>
              <a:rPr lang="en-US" sz="3600" dirty="0"/>
              <a:t> K es </a:t>
            </a:r>
            <a:r>
              <a:rPr lang="en-US" sz="3600" dirty="0" err="1"/>
              <a:t>grande</a:t>
            </a:r>
            <a:r>
              <a:rPr lang="en-US" sz="3600" dirty="0"/>
              <a:t> (y </a:t>
            </a:r>
            <a:r>
              <a:rPr lang="en-US" sz="3600" dirty="0" err="1"/>
              <a:t>si</a:t>
            </a:r>
            <a:r>
              <a:rPr lang="en-US" sz="3600" dirty="0"/>
              <a:t> es </a:t>
            </a:r>
            <a:r>
              <a:rPr lang="en-US" sz="3600" dirty="0" err="1"/>
              <a:t>chica</a:t>
            </a:r>
            <a:r>
              <a:rPr lang="en-US" sz="3600" dirty="0"/>
              <a:t>)?</a:t>
            </a:r>
            <a:br>
              <a:rPr lang="en-US" sz="3600" dirty="0"/>
            </a:br>
            <a:endParaRPr lang="en-US" sz="3600" dirty="0"/>
          </a:p>
          <a:p>
            <a:r>
              <a:rPr lang="en-US" sz="3600" dirty="0"/>
              <a:t>¿</a:t>
            </a:r>
            <a:r>
              <a:rPr lang="en-US" sz="3600" dirty="0" err="1"/>
              <a:t>Cómo</a:t>
            </a:r>
            <a:r>
              <a:rPr lang="en-US" sz="3600" dirty="0"/>
              <a:t> </a:t>
            </a:r>
            <a:r>
              <a:rPr lang="en-US" sz="3600" dirty="0" err="1"/>
              <a:t>elegir</a:t>
            </a:r>
            <a:r>
              <a:rPr lang="en-US" sz="3600" dirty="0"/>
              <a:t> K?</a:t>
            </a:r>
          </a:p>
          <a:p>
            <a:endParaRPr lang="en-US" sz="3600" dirty="0"/>
          </a:p>
        </p:txBody>
      </p:sp>
    </p:spTree>
    <p:extLst>
      <p:ext uri="{BB962C8B-B14F-4D97-AF65-F5344CB8AC3E}">
        <p14:creationId xmlns:p14="http://schemas.microsoft.com/office/powerpoint/2010/main" val="3258789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Objetivo</a:t>
            </a:r>
            <a:r>
              <a:rPr lang="en-US" dirty="0"/>
              <a:t> de </a:t>
            </a:r>
            <a:r>
              <a:rPr lang="en-US" dirty="0" err="1"/>
              <a:t>esta</a:t>
            </a:r>
            <a:r>
              <a:rPr lang="en-US" dirty="0"/>
              <a:t> </a:t>
            </a:r>
            <a:r>
              <a:rPr lang="en-US" dirty="0" err="1"/>
              <a:t>clase</a:t>
            </a:r>
            <a:r>
              <a:rPr lang="en-US" dirty="0"/>
              <a:t> es responder:</a:t>
            </a:r>
          </a:p>
        </p:txBody>
      </p:sp>
      <p:sp>
        <p:nvSpPr>
          <p:cNvPr id="5" name="Content Placeholder 4"/>
          <p:cNvSpPr>
            <a:spLocks noGrp="1"/>
          </p:cNvSpPr>
          <p:nvPr>
            <p:ph sz="half" idx="1"/>
          </p:nvPr>
        </p:nvSpPr>
        <p:spPr>
          <a:xfrm>
            <a:off x="1089857" y="2564904"/>
            <a:ext cx="10009112" cy="3240360"/>
          </a:xfrm>
        </p:spPr>
        <p:txBody>
          <a:bodyPr>
            <a:normAutofit/>
          </a:bodyPr>
          <a:lstStyle/>
          <a:p>
            <a:r>
              <a:rPr lang="en-US" sz="3600" dirty="0"/>
              <a:t>¿</a:t>
            </a:r>
            <a:r>
              <a:rPr lang="en-US" sz="3600" dirty="0" err="1"/>
              <a:t>Qué</a:t>
            </a:r>
            <a:r>
              <a:rPr lang="en-US" sz="3600" dirty="0"/>
              <a:t> son los </a:t>
            </a:r>
            <a:r>
              <a:rPr lang="en-US" sz="3600" dirty="0" err="1"/>
              <a:t>algoritmos</a:t>
            </a:r>
            <a:r>
              <a:rPr lang="en-US" sz="3600" dirty="0"/>
              <a:t> de </a:t>
            </a:r>
            <a:r>
              <a:rPr lang="en-US" sz="3600" dirty="0" err="1"/>
              <a:t>clasificación</a:t>
            </a:r>
            <a:r>
              <a:rPr lang="en-US" sz="3600" dirty="0"/>
              <a:t>?</a:t>
            </a:r>
            <a:br>
              <a:rPr lang="en-US" sz="3600" dirty="0"/>
            </a:br>
            <a:endParaRPr lang="en-US" sz="3600" dirty="0"/>
          </a:p>
          <a:p>
            <a:r>
              <a:rPr lang="en-US" sz="3600" dirty="0"/>
              <a:t>¿</a:t>
            </a:r>
            <a:r>
              <a:rPr lang="en-US" sz="3600" dirty="0" err="1"/>
              <a:t>Qué</a:t>
            </a:r>
            <a:r>
              <a:rPr lang="en-US" sz="3600" dirty="0"/>
              <a:t> </a:t>
            </a:r>
            <a:r>
              <a:rPr lang="en-US" sz="3600" dirty="0" err="1"/>
              <a:t>problema</a:t>
            </a:r>
            <a:r>
              <a:rPr lang="en-US" sz="3600" dirty="0"/>
              <a:t> surge </a:t>
            </a:r>
            <a:r>
              <a:rPr lang="en-US" sz="3600" dirty="0" err="1"/>
              <a:t>si</a:t>
            </a:r>
            <a:r>
              <a:rPr lang="en-US" sz="3600" dirty="0"/>
              <a:t> K es </a:t>
            </a:r>
            <a:r>
              <a:rPr lang="en-US" sz="3600" dirty="0" err="1"/>
              <a:t>grande</a:t>
            </a:r>
            <a:r>
              <a:rPr lang="en-US" sz="3600" dirty="0"/>
              <a:t> (y </a:t>
            </a:r>
            <a:r>
              <a:rPr lang="en-US" sz="3600" dirty="0" err="1"/>
              <a:t>si</a:t>
            </a:r>
            <a:r>
              <a:rPr lang="en-US" sz="3600" dirty="0"/>
              <a:t> es </a:t>
            </a:r>
            <a:r>
              <a:rPr lang="en-US" sz="3600" dirty="0" err="1"/>
              <a:t>chica</a:t>
            </a:r>
            <a:r>
              <a:rPr lang="en-US" sz="3600" dirty="0"/>
              <a:t>)?</a:t>
            </a:r>
            <a:br>
              <a:rPr lang="en-US" sz="3600" dirty="0"/>
            </a:br>
            <a:endParaRPr lang="en-US" sz="3600" dirty="0"/>
          </a:p>
          <a:p>
            <a:r>
              <a:rPr lang="en-US" sz="3600" dirty="0"/>
              <a:t>¿</a:t>
            </a:r>
            <a:r>
              <a:rPr lang="en-US" sz="3600" dirty="0" err="1"/>
              <a:t>Cómo</a:t>
            </a:r>
            <a:r>
              <a:rPr lang="en-US" sz="3600" dirty="0"/>
              <a:t> </a:t>
            </a:r>
            <a:r>
              <a:rPr lang="en-US" sz="3600" dirty="0" err="1"/>
              <a:t>elegir</a:t>
            </a:r>
            <a:r>
              <a:rPr lang="en-US" sz="3600" dirty="0"/>
              <a:t> K?</a:t>
            </a:r>
          </a:p>
          <a:p>
            <a:endParaRPr lang="en-US" sz="3600" dirty="0"/>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Algoritmos</a:t>
            </a:r>
            <a:r>
              <a:rPr lang="en-US" dirty="0"/>
              <a:t> de </a:t>
            </a:r>
            <a:r>
              <a:rPr lang="en-US" dirty="0" err="1"/>
              <a:t>Clasificación</a:t>
            </a:r>
            <a:endParaRPr lang="en-US" dirty="0"/>
          </a:p>
        </p:txBody>
      </p:sp>
      <p:sp>
        <p:nvSpPr>
          <p:cNvPr id="10" name="Title 1">
            <a:extLst>
              <a:ext uri="{FF2B5EF4-FFF2-40B4-BE49-F238E27FC236}">
                <a16:creationId xmlns:a16="http://schemas.microsoft.com/office/drawing/2014/main" id="{18E24205-4114-A640-931B-89579785FD84}"/>
              </a:ext>
            </a:extLst>
          </p:cNvPr>
          <p:cNvSpPr txBox="1">
            <a:spLocks/>
          </p:cNvSpPr>
          <p:nvPr/>
        </p:nvSpPr>
        <p:spPr>
          <a:xfrm>
            <a:off x="261765" y="1556792"/>
            <a:ext cx="11665296" cy="11521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nSpc>
                <a:spcPct val="100000"/>
              </a:lnSpc>
            </a:pPr>
            <a:r>
              <a:rPr lang="es-ES_tradnl" sz="2400" dirty="0"/>
              <a:t>Los dos grandes tipos de algoritmos supervisados son de regresión (para predecir valores) y clasificación (para predecir clases).</a:t>
            </a:r>
          </a:p>
        </p:txBody>
      </p:sp>
      <p:pic>
        <p:nvPicPr>
          <p:cNvPr id="1028" name="Picture 4" descr="Introduction | ML Universal Guides | Google Developers">
            <a:extLst>
              <a:ext uri="{FF2B5EF4-FFF2-40B4-BE49-F238E27FC236}">
                <a16:creationId xmlns:a16="http://schemas.microsoft.com/office/drawing/2014/main" id="{458B15C7-C30D-1441-9DE5-5163DF5F9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956" y="2636912"/>
            <a:ext cx="8112213" cy="405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686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Algoritmos</a:t>
            </a:r>
            <a:r>
              <a:rPr lang="en-US" dirty="0"/>
              <a:t> de </a:t>
            </a:r>
            <a:r>
              <a:rPr lang="en-US" dirty="0" err="1"/>
              <a:t>Clasificación</a:t>
            </a:r>
            <a:endParaRPr lang="en-US" dirty="0"/>
          </a:p>
        </p:txBody>
      </p:sp>
      <p:sp>
        <p:nvSpPr>
          <p:cNvPr id="10" name="Title 1">
            <a:extLst>
              <a:ext uri="{FF2B5EF4-FFF2-40B4-BE49-F238E27FC236}">
                <a16:creationId xmlns:a16="http://schemas.microsoft.com/office/drawing/2014/main" id="{18E24205-4114-A640-931B-89579785FD84}"/>
              </a:ext>
            </a:extLst>
          </p:cNvPr>
          <p:cNvSpPr txBox="1">
            <a:spLocks/>
          </p:cNvSpPr>
          <p:nvPr/>
        </p:nvSpPr>
        <p:spPr>
          <a:xfrm>
            <a:off x="261765" y="1556792"/>
            <a:ext cx="11665296" cy="47525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342900" indent="-342900">
              <a:lnSpc>
                <a:spcPct val="100000"/>
              </a:lnSpc>
              <a:buFont typeface="Arial" panose="020B0604020202020204" pitchFamily="34" charset="0"/>
              <a:buChar char="•"/>
            </a:pPr>
            <a:r>
              <a:rPr lang="es-ES_tradnl" sz="2400" dirty="0"/>
              <a:t>Supongamos que tenemos dos variables continuas independientes x1 y x2</a:t>
            </a:r>
            <a:br>
              <a:rPr lang="es-ES_tradnl" sz="2400" dirty="0"/>
            </a:br>
            <a:br>
              <a:rPr lang="es-ES_tradnl" sz="2400" dirty="0"/>
            </a:br>
            <a:endParaRPr lang="es-ES_tradnl" sz="2400" dirty="0"/>
          </a:p>
          <a:p>
            <a:pPr marL="342900" indent="-342900">
              <a:lnSpc>
                <a:spcPct val="100000"/>
              </a:lnSpc>
              <a:buFont typeface="Arial" panose="020B0604020202020204" pitchFamily="34" charset="0"/>
              <a:buChar char="•"/>
            </a:pPr>
            <a:r>
              <a:rPr lang="es-ES_tradnl" sz="2400" dirty="0"/>
              <a:t>Además, tenemos una variable dependiente “y” tal que toma los valores “azul” o “rojo”</a:t>
            </a:r>
            <a:br>
              <a:rPr lang="es-ES_tradnl" sz="2400" dirty="0"/>
            </a:br>
            <a:br>
              <a:rPr lang="es-ES_tradnl" sz="2400" dirty="0"/>
            </a:br>
            <a:endParaRPr lang="es-ES_tradnl" sz="2400" dirty="0"/>
          </a:p>
          <a:p>
            <a:pPr marL="342900" indent="-342900">
              <a:lnSpc>
                <a:spcPct val="100000"/>
              </a:lnSpc>
              <a:buFont typeface="Arial" panose="020B0604020202020204" pitchFamily="34" charset="0"/>
              <a:buChar char="•"/>
            </a:pPr>
            <a:r>
              <a:rPr lang="es-ES_tradnl" sz="2400" dirty="0"/>
              <a:t>¿Cuál seria una manera de clasificar los siguientes casos?</a:t>
            </a:r>
          </a:p>
        </p:txBody>
      </p:sp>
    </p:spTree>
    <p:extLst>
      <p:ext uri="{BB962C8B-B14F-4D97-AF65-F5344CB8AC3E}">
        <p14:creationId xmlns:p14="http://schemas.microsoft.com/office/powerpoint/2010/main" val="2381984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lassification with Machine Learning">
            <a:extLst>
              <a:ext uri="{FF2B5EF4-FFF2-40B4-BE49-F238E27FC236}">
                <a16:creationId xmlns:a16="http://schemas.microsoft.com/office/drawing/2014/main" id="{091CB2B7-9438-E148-A80A-900AE598DC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53" t="8236" r="8182" b="6013"/>
          <a:stretch/>
        </p:blipFill>
        <p:spPr bwMode="auto">
          <a:xfrm>
            <a:off x="1299882" y="564776"/>
            <a:ext cx="9574306" cy="5880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58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ris Species Classification — Machine Learning Model | by ...">
            <a:extLst>
              <a:ext uri="{FF2B5EF4-FFF2-40B4-BE49-F238E27FC236}">
                <a16:creationId xmlns:a16="http://schemas.microsoft.com/office/drawing/2014/main" id="{E2875679-ED37-1647-9F44-43A3EB91A6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788" y="1052736"/>
            <a:ext cx="11410542" cy="5100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192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F484213-9D16-694F-BE15-D6AF3FE5A0F6}"/>
              </a:ext>
            </a:extLst>
          </p:cNvPr>
          <p:cNvSpPr txBox="1">
            <a:spLocks/>
          </p:cNvSpPr>
          <p:nvPr/>
        </p:nvSpPr>
        <p:spPr>
          <a:xfrm>
            <a:off x="261764" y="116632"/>
            <a:ext cx="11809311" cy="6552728"/>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nSpc>
                <a:spcPct val="100000"/>
              </a:lnSpc>
            </a:pPr>
            <a:r>
              <a:rPr lang="en-US" sz="2400" dirty="0" err="1"/>
              <a:t>sepal_length,sepal_width,petal_length,petal_width,species</a:t>
            </a:r>
            <a:r>
              <a:rPr lang="en-US" sz="2400" dirty="0"/>
              <a:t> </a:t>
            </a:r>
          </a:p>
          <a:p>
            <a:pPr>
              <a:lnSpc>
                <a:spcPct val="100000"/>
              </a:lnSpc>
            </a:pPr>
            <a:r>
              <a:rPr lang="en-US" sz="2400" dirty="0"/>
              <a:t>5.1,3.5,1.4,0.2,setosa 4.9,3.0,1.4,0.2,setosa 4.7,3.2,1.3,0.2,setosa 4.6,3.1,1.5,0.2,setosa 5.0,3.6,1.4,0.2,setosa 5.4,3.9,1.7,0.4,setosa 4.6,3.4,1.4,0.3,setosa 5.0,3.4,1.5,0.2,setosa 4.4,2.9,1.4,0.2,setosa 4.9,3.1,1.5,0.1,setosa 5.4,3.7,1.5,0.2,setosa 4.8,3.4,1.6,0.2,setosa 4.8,3.0,1.4,0.1,setosa 4.3,3.0,1.1,0.1,setosa 5.8,4.0,1.2,0.2,setosa 5.7,4.4,1.5,0.4,setosa 5.4,3.9,1.3,0.4,setosa 5.1,3.5,1.4,0.3,setosa 5.7,3.8,1.7,0.3,setosa 5.1,3.8,1.5,0.3,setosa 5.4,3.4,1.7,0.2,setosa 5.1,3.7,1.5,0.4,setosa 4.6,3.6,1.0,0.2,setosa 5.1,3.3,1.7,0.5,setosa 4.8,3.4,1.9,0.2,setosa 5.0,3.0,1.6,0.2,setosa 5.0,3.4,1.6,0.4,setosa 5.2,3.5,1.5,0.2,setosa 5.2,3.4,1.4,0.2,setosa 4.7,3.2,1.6,0.2,setosa 4.8,3.1,1.6,0.2,setosa 5.4,3.4,1.5,0.4,setosa 5.2,4.1,1.5,0.1,setosa 5.5,4.2,1.4,0.2,setosa 4.9,3.1,1.5,0.1,setosa 5.0,3.2,1.2,0.2,setosa 5.5,3.5,1.3,0.2,setosa 4.9,3.1,1.5,0.1,setosa 4.4,3.0,1.3,0.2,setosa 5.1,3.4,1.5,0.2,setosa 5.0,3.5,1.3,0.3,setosa 4.5,2.3,1.3,0.3,setosa 4.4,3.2,1.3,0.2,setosa 5.0,3.5,1.6,0.6,setosa 5.1,3.8,1.9,0.4,setosa 4.8,3.0,1.4,0.3,setosa 5.1,3.8,1.6,0.2,setosa 4.6,3.2,1.4,0.2,setosa 5.3,3.7,1.5,0.2,setosa 5.0,3.3,1.4,0.2,setosa 7.0,3.2,4.7,1.4,versicolor 6.4,3.2,4.5,1.5,versicolor 6.9,3.1,4.9,1.5,versicolor 5.5,2.3,4.0,1.3,versicolor 6.5,2.8,4.6,1.5,versicolor 5.7,2.8,4.5,1.3,versicolor 6.3,3.3,4.7,1.6,versicolor 4.9,2.4,3.3,1.0,versicolor 6.6,2.9,4.6,1.3,versicolor 5.2,2.7,3.9,1.4,versicolor 5.0,2.0,3.5,1.0,versicolor 5.9,3.0,4.2,1.5,versicolor 6.0,2.2,4.0,1.0,versicolor 6.1,2.9,4.7,1.4,versicolor 5.6,2.9,3.6,1.3,versicolor 6.7,3.1,4.4,1.4,versicolor 5.6,3.0,4.5,1.5,versicolor 5.8,2.7,4.1,1.0,versicolor 6.2,2.2,4.5,1.5,versicolor 5.6,2.5,3.9,1.1,versicolor 5.9,3.2,4.8,1.8,versicolor 6.1,2.8,4.0,1.3,versicolor 6.3,2.5,4.9,1.5,versicolor 6.1,2.8,4.7,1.2,versicolor 6.4,2.9,4.3,1.3,versicolor 6.6,3.0,4.4,1.4,versicolor 6.8,2.8,4.8,1.4,versicolor 6.7,3.0,5.0,1.7,versicolor 6.0,2.9,4.5,1.5,versicolor 5.7,2.6,3.5,1.0,versicolor 5.5,2.4,3.8,1.1,versicolor 5.5,2.4,3.7,1.0,versicolor 5.8,2.7,3.9,1.2,versicolor 6.0,2.7,5.1,1.6,versicolor 5.4,3.0,4.5,1.5,versicolor 6.0,3.4,4.5,1.6,versicolor 6.7,3.1,4.7,1.5,versicolor 6.3,2.3,4.4,1.3,versicolor 5.6,3.0,4.1,1.3,versicolor 5.5,2.5,4.0,1.3,versicolor 5.5,2.6,4.4,1.2,versicolor 6.1,3.0,4.6,1.4,versicolor 5.8,2.6,4.0,1.2,versicolor 5.0,2.3,3.3,1.0,versicolor 5.6,2.7,4.2,1.3,versicolor 5.7,3.0,4.2,1.2,versicolor 5.7,2.9,4.2,1.3,versicolor 6.2,2.9,4.3,1.3,versicolor 5.1,2.5,3.0,1.1,versicolor 5.7,2.8,4.1,1.3,versicolor 6.3,3.3,6.0,2.5,virginica 5.8,2.7,5.1,1.9,virginica 7.1,3.0,5.9,2.1,virginica 6.3,2.9,5.6,1.8,virginica 6.5,3.0,5.8,2.2,virginica 7.6,3.0,6.6,2.1,virginica 4.9,2.5,4.5,1.7,virginica 7.3,2.9,6.3,1.8,virginica 6.7,2.5,5.8,1.8,virginica 7.2,3.6,6.1,2.5,virginica 6.5,3.2,5.1,2.0,virginica 6.4,2.7,5.3,1.9,virginica 6.8,3.0,5.5,2.1,virginica 5.7,2.5,5.0,2.0,virginica 5.8,2.8,5.1,2.4,virginica 6.4,3.2,5.3,2.3,virginica 6.5,3.0,5.5,1.8,virginica 7.7,3.8,6.7,2.2,virginica 7.7,2.6,6.9,2.3,virginica 6.0,2.2,5.0,1.5,virginica 6.9,3.2,5.7,2.3,virginica 5.6,2.8,4.9,2.0,virginica 7.7,2.8,6.7,2.0,virginica 6.3,2.7,4.9,1.8,virginica 6.7,3.3,5.7,2.1,virginica 7.2,3.2,6.0,1.8,virginica 6.2,2.8,4.8,1.8,virginica 6.1,3.0,4.9,1.8,virginica 6.4,2.8,5.6,2.1,virginica 7.2,3.0,5.8,1.6,virginica 7.4,2.8,6.1,1.9,virginica 7.9,3.8,6.4,2.0,virginica 6.4,2.8,5.6,2.2,virginica 6.3,2.8,5.1,1.5,virginica 6.1,2.6,5.6,1.4,virginica 7.7,3.0,6.1,2.3,virginica 6.3,3.4,5.6,2.4,virginica 6.4,3.1,5.5,1.8,virginica 6.0,3.0,4.8,1.8,virginica 6.9,3.1,5.4,2.1,virginica 6.7,3.1,5.6,2.4,virginica 6.9,3.1,5.1,2.3,virginica 5.8,2.7,5.1,1.9,virginica 6.8,3.2,5.9,2.3,virginica 6.7,3.3,5.7,2.5,virginica 6.7,3.0,5.2,2.3,virginica 6.3,2.5,5.0,1.9,virginica 6.5,3.0,5.2,2.0,virginica 6.2,3.4,5.4,2.3,virginica 5.9,3.0,5.1,1.8,virginica</a:t>
            </a:r>
            <a:endParaRPr lang="es-ES_tradnl" sz="2400" dirty="0"/>
          </a:p>
        </p:txBody>
      </p:sp>
    </p:spTree>
    <p:extLst>
      <p:ext uri="{BB962C8B-B14F-4D97-AF65-F5344CB8AC3E}">
        <p14:creationId xmlns:p14="http://schemas.microsoft.com/office/powerpoint/2010/main" val="2951905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9836" y="1916832"/>
            <a:ext cx="10729192" cy="2520280"/>
          </a:xfrm>
        </p:spPr>
        <p:txBody>
          <a:bodyPr/>
          <a:lstStyle/>
          <a:p>
            <a:pPr algn="ctr"/>
            <a:r>
              <a:rPr lang="en-US" dirty="0"/>
              <a:t>K-Nearest Neighbors</a:t>
            </a:r>
          </a:p>
        </p:txBody>
      </p:sp>
    </p:spTree>
    <p:extLst>
      <p:ext uri="{BB962C8B-B14F-4D97-AF65-F5344CB8AC3E}">
        <p14:creationId xmlns:p14="http://schemas.microsoft.com/office/powerpoint/2010/main" val="195632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916" y="188640"/>
            <a:ext cx="9143998" cy="1020762"/>
          </a:xfrm>
        </p:spPr>
        <p:txBody>
          <a:bodyPr/>
          <a:lstStyle/>
          <a:p>
            <a:r>
              <a:rPr lang="en-US" dirty="0"/>
              <a:t>K-Nearest Neighbors</a:t>
            </a:r>
          </a:p>
        </p:txBody>
      </p:sp>
      <p:sp>
        <p:nvSpPr>
          <p:cNvPr id="9" name="Title 1">
            <a:extLst>
              <a:ext uri="{FF2B5EF4-FFF2-40B4-BE49-F238E27FC236}">
                <a16:creationId xmlns:a16="http://schemas.microsoft.com/office/drawing/2014/main" id="{F9F53FA2-8123-B842-8ACD-51481DBDA37E}"/>
              </a:ext>
            </a:extLst>
          </p:cNvPr>
          <p:cNvSpPr txBox="1">
            <a:spLocks/>
          </p:cNvSpPr>
          <p:nvPr/>
        </p:nvSpPr>
        <p:spPr>
          <a:xfrm>
            <a:off x="261765" y="1484784"/>
            <a:ext cx="11665296" cy="115212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nSpc>
                <a:spcPct val="100000"/>
              </a:lnSpc>
            </a:pPr>
            <a:r>
              <a:rPr lang="es-ES_tradnl" sz="2400" dirty="0"/>
              <a:t>KNN es un algoritmo el cual para hacer predicciones busca “puntos” en los datos de ajuste los cuales sean más cercanos al nuevo dato y toma la moda de estos datos</a:t>
            </a:r>
          </a:p>
        </p:txBody>
      </p:sp>
      <p:pic>
        <p:nvPicPr>
          <p:cNvPr id="6148" name="Picture 4" descr="K Nearest Neighbors">
            <a:extLst>
              <a:ext uri="{FF2B5EF4-FFF2-40B4-BE49-F238E27FC236}">
                <a16:creationId xmlns:a16="http://schemas.microsoft.com/office/drawing/2014/main" id="{F6CC7792-9646-434B-9AD2-C1E55F687A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92" r="11348"/>
          <a:stretch/>
        </p:blipFill>
        <p:spPr bwMode="auto">
          <a:xfrm>
            <a:off x="3142084" y="2564904"/>
            <a:ext cx="6840760" cy="417323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C5BD04EE-5ACE-1443-820F-07B5544F8A33}"/>
              </a:ext>
            </a:extLst>
          </p:cNvPr>
          <p:cNvSpPr txBox="1">
            <a:spLocks/>
          </p:cNvSpPr>
          <p:nvPr/>
        </p:nvSpPr>
        <p:spPr>
          <a:xfrm>
            <a:off x="261764" y="3068960"/>
            <a:ext cx="2664296" cy="19442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nSpc>
                <a:spcPct val="100000"/>
              </a:lnSpc>
            </a:pPr>
            <a:r>
              <a:rPr lang="es-ES_tradnl" sz="2400" dirty="0"/>
              <a:t>K es el número de “vecinos” que escojo</a:t>
            </a:r>
          </a:p>
        </p:txBody>
      </p:sp>
    </p:spTree>
    <p:extLst>
      <p:ext uri="{BB962C8B-B14F-4D97-AF65-F5344CB8AC3E}">
        <p14:creationId xmlns:p14="http://schemas.microsoft.com/office/powerpoint/2010/main" val="30748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16x9</Template>
  <TotalTime>4493</TotalTime>
  <Words>755</Words>
  <Application>Microsoft Macintosh PowerPoint</Application>
  <PresentationFormat>Custom</PresentationFormat>
  <Paragraphs>41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Cambria Math</vt:lpstr>
      <vt:lpstr>Consolas</vt:lpstr>
      <vt:lpstr>Corbel</vt:lpstr>
      <vt:lpstr>Chalkboard 16x9</vt:lpstr>
      <vt:lpstr>Algoritmos de Clasificación</vt:lpstr>
      <vt:lpstr>Objetivo de esta clase es responder:</vt:lpstr>
      <vt:lpstr>Algoritmos de Clasificación</vt:lpstr>
      <vt:lpstr>Algoritmos de Clasificación</vt:lpstr>
      <vt:lpstr>PowerPoint Presentation</vt:lpstr>
      <vt:lpstr>PowerPoint Presentation</vt:lpstr>
      <vt:lpstr>PowerPoint Presentation</vt:lpstr>
      <vt:lpstr>K-Nearest Neighbors</vt:lpstr>
      <vt:lpstr>K-Nearest Neighbors</vt:lpstr>
      <vt:lpstr>PowerPoint Presentation</vt:lpstr>
      <vt:lpstr>K-Nearest Neighbors</vt:lpstr>
      <vt:lpstr>KNN con pesos</vt:lpstr>
      <vt:lpstr>Objetivo de esta clase es responder: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Generalidades de ML</dc:title>
  <dc:creator>ARRIGO COEN CORIA</dc:creator>
  <cp:lastModifiedBy>ARRIGO COEN CORIA</cp:lastModifiedBy>
  <cp:revision>85</cp:revision>
  <dcterms:created xsi:type="dcterms:W3CDTF">2021-03-05T21:06:02Z</dcterms:created>
  <dcterms:modified xsi:type="dcterms:W3CDTF">2021-07-27T01:04:55Z</dcterms:modified>
</cp:coreProperties>
</file>