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8" r:id="rId3"/>
    <p:sldId id="351" r:id="rId4"/>
    <p:sldId id="324" r:id="rId5"/>
    <p:sldId id="352" r:id="rId6"/>
    <p:sldId id="353" r:id="rId7"/>
    <p:sldId id="357" r:id="rId8"/>
    <p:sldId id="358" r:id="rId9"/>
    <p:sldId id="342" r:id="rId10"/>
    <p:sldId id="354" r:id="rId11"/>
    <p:sldId id="355" r:id="rId12"/>
    <p:sldId id="356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9" autoAdjust="0"/>
    <p:restoredTop sz="96327" autoAdjust="0"/>
  </p:normalViewPr>
  <p:slideViewPr>
    <p:cSldViewPr>
      <p:cViewPr varScale="1">
        <p:scale>
          <a:sx n="142" d="100"/>
          <a:sy n="142" d="100"/>
        </p:scale>
        <p:origin x="192" y="4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8/4/21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8/4/21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8/4/21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8/4/21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8/4/21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8/4/21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8/4/21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8/4/21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8/4/21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8/4/21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8/4/21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8/4/21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3B391-872B-5747-879C-C0591E2C514D}"/>
              </a:ext>
            </a:extLst>
          </p:cNvPr>
          <p:cNvSpPr txBox="1"/>
          <p:nvPr userDrawn="1"/>
        </p:nvSpPr>
        <p:spPr>
          <a:xfrm>
            <a:off x="13970" y="6470380"/>
            <a:ext cx="161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Arrigo Coen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935A3-B66A-DD4F-A060-74E6F0A0A422}"/>
              </a:ext>
            </a:extLst>
          </p:cNvPr>
          <p:cNvSpPr txBox="1"/>
          <p:nvPr userDrawn="1"/>
        </p:nvSpPr>
        <p:spPr>
          <a:xfrm>
            <a:off x="2718924" y="6522181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s-ES_tradnl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DAFE0-F0C4-3245-96C5-95700FEB9F39}"/>
              </a:ext>
            </a:extLst>
          </p:cNvPr>
          <p:cNvSpPr txBox="1"/>
          <p:nvPr userDrawn="1"/>
        </p:nvSpPr>
        <p:spPr>
          <a:xfrm>
            <a:off x="10054852" y="6498080"/>
            <a:ext cx="220598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noProof="0" dirty="0"/>
              <a:t>Python Data Science </a:t>
            </a:r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916" y="3501008"/>
            <a:ext cx="9289032" cy="1008112"/>
          </a:xfrm>
        </p:spPr>
        <p:txBody>
          <a:bodyPr/>
          <a:lstStyle/>
          <a:p>
            <a:r>
              <a:rPr lang="en-US" dirty="0" err="1"/>
              <a:t>Medidas</a:t>
            </a:r>
            <a:r>
              <a:rPr lang="en-US" dirty="0"/>
              <a:t> de </a:t>
            </a:r>
            <a:r>
              <a:rPr lang="en-US" dirty="0" err="1"/>
              <a:t>presición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04" y="274638"/>
            <a:ext cx="10729192" cy="1020762"/>
          </a:xfrm>
        </p:spPr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comparar</a:t>
            </a:r>
            <a:r>
              <a:rPr lang="en-US" dirty="0"/>
              <a:t> </a:t>
            </a:r>
            <a:r>
              <a:rPr lang="en-US" dirty="0" err="1"/>
              <a:t>curvas</a:t>
            </a:r>
            <a:r>
              <a:rPr lang="en-US" dirty="0"/>
              <a:t> ROC?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A69766-AB91-0145-B3A0-599279DC483E}"/>
              </a:ext>
            </a:extLst>
          </p:cNvPr>
          <p:cNvSpPr/>
          <p:nvPr/>
        </p:nvSpPr>
        <p:spPr>
          <a:xfrm>
            <a:off x="1917948" y="1628800"/>
            <a:ext cx="8154907" cy="4968552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5" name="Picture 4" descr="AUC-ROC Curve: Visually Explained | Learn Machine Learning">
            <a:extLst>
              <a:ext uri="{FF2B5EF4-FFF2-40B4-BE49-F238E27FC236}">
                <a16:creationId xmlns:a16="http://schemas.microsoft.com/office/drawing/2014/main" id="{83C5A0D2-89F7-744A-A945-627CE72CF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270" y="1549999"/>
            <a:ext cx="6493126" cy="491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09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04" y="274638"/>
            <a:ext cx="10729192" cy="1020762"/>
          </a:xfrm>
        </p:spPr>
        <p:txBody>
          <a:bodyPr/>
          <a:lstStyle/>
          <a:p>
            <a:r>
              <a:rPr lang="en-US" dirty="0"/>
              <a:t>AUC (area under the ROC Curve)</a:t>
            </a:r>
          </a:p>
        </p:txBody>
      </p:sp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EE6C5DAB-1D0C-4B47-AFFD-8F51225C3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2420888"/>
            <a:ext cx="4968552" cy="4032948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4AD6FC15-C0FD-E64C-AFBA-E2A3976F0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8" y="2420888"/>
            <a:ext cx="4956728" cy="39330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3DAE2D-897E-4F4F-876E-8C1C29483C93}"/>
              </a:ext>
            </a:extLst>
          </p:cNvPr>
          <p:cNvSpPr txBox="1"/>
          <p:nvPr/>
        </p:nvSpPr>
        <p:spPr>
          <a:xfrm>
            <a:off x="621804" y="1700808"/>
            <a:ext cx="7606580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2400" dirty="0"/>
              <a:t>Facilita la comparación entre MODELOS</a:t>
            </a:r>
          </a:p>
        </p:txBody>
      </p:sp>
    </p:spTree>
    <p:extLst>
      <p:ext uri="{BB962C8B-B14F-4D97-AF65-F5344CB8AC3E}">
        <p14:creationId xmlns:p14="http://schemas.microsoft.com/office/powerpoint/2010/main" val="421932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es responder: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89857" y="2564904"/>
            <a:ext cx="10009112" cy="3240360"/>
          </a:xfrm>
        </p:spPr>
        <p:txBody>
          <a:bodyPr>
            <a:normAutofit/>
          </a:bodyPr>
          <a:lstStyle/>
          <a:p>
            <a:r>
              <a:rPr lang="en-US" sz="3600" dirty="0"/>
              <a:t>¿</a:t>
            </a:r>
            <a:r>
              <a:rPr lang="en-US" sz="3600" dirty="0" err="1"/>
              <a:t>Cómo</a:t>
            </a:r>
            <a:r>
              <a:rPr lang="en-US" sz="3600" dirty="0"/>
              <a:t> se define </a:t>
            </a:r>
            <a:r>
              <a:rPr lang="en-US" sz="3600" dirty="0" err="1"/>
              <a:t>presición</a:t>
            </a:r>
            <a:r>
              <a:rPr lang="en-US" sz="3600" dirty="0"/>
              <a:t>, recall, y F1?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¿</a:t>
            </a:r>
            <a:r>
              <a:rPr lang="en-US" sz="3600" dirty="0" err="1"/>
              <a:t>Cómo</a:t>
            </a:r>
            <a:r>
              <a:rPr lang="en-US" sz="3600" dirty="0"/>
              <a:t> </a:t>
            </a:r>
            <a:r>
              <a:rPr lang="en-US" sz="3600" dirty="0" err="1"/>
              <a:t>interpretar</a:t>
            </a:r>
            <a:r>
              <a:rPr lang="en-US" sz="3600" dirty="0"/>
              <a:t> una </a:t>
            </a:r>
            <a:r>
              <a:rPr lang="en-US" sz="3600" dirty="0" err="1"/>
              <a:t>matriz</a:t>
            </a:r>
            <a:r>
              <a:rPr lang="en-US" sz="3600" dirty="0"/>
              <a:t> de </a:t>
            </a:r>
            <a:r>
              <a:rPr lang="en-US" sz="3600" dirty="0" err="1"/>
              <a:t>confusión</a:t>
            </a:r>
            <a:r>
              <a:rPr lang="en-US" sz="3600" dirty="0"/>
              <a:t>?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¿</a:t>
            </a:r>
            <a:r>
              <a:rPr lang="en-US" sz="3600" dirty="0" err="1"/>
              <a:t>Qué</a:t>
            </a:r>
            <a:r>
              <a:rPr lang="en-US" sz="3600" dirty="0"/>
              <a:t> es ROC y AUC?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221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es responder: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89857" y="2564904"/>
            <a:ext cx="10009112" cy="3240360"/>
          </a:xfrm>
        </p:spPr>
        <p:txBody>
          <a:bodyPr>
            <a:normAutofit/>
          </a:bodyPr>
          <a:lstStyle/>
          <a:p>
            <a:r>
              <a:rPr lang="en-US" sz="3600" dirty="0"/>
              <a:t>¿</a:t>
            </a:r>
            <a:r>
              <a:rPr lang="en-US" sz="3600" dirty="0" err="1"/>
              <a:t>Cómo</a:t>
            </a:r>
            <a:r>
              <a:rPr lang="en-US" sz="3600" dirty="0"/>
              <a:t> se define </a:t>
            </a:r>
            <a:r>
              <a:rPr lang="en-US" sz="3600" dirty="0" err="1"/>
              <a:t>presición</a:t>
            </a:r>
            <a:r>
              <a:rPr lang="en-US" sz="3600" dirty="0"/>
              <a:t>, recall, y F1?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¿</a:t>
            </a:r>
            <a:r>
              <a:rPr lang="en-US" sz="3600" dirty="0" err="1"/>
              <a:t>Cómo</a:t>
            </a:r>
            <a:r>
              <a:rPr lang="en-US" sz="3600" dirty="0"/>
              <a:t> </a:t>
            </a:r>
            <a:r>
              <a:rPr lang="en-US" sz="3600" dirty="0" err="1"/>
              <a:t>interpretar</a:t>
            </a:r>
            <a:r>
              <a:rPr lang="en-US" sz="3600" dirty="0"/>
              <a:t> una </a:t>
            </a:r>
            <a:r>
              <a:rPr lang="en-US" sz="3600" dirty="0" err="1"/>
              <a:t>matriz</a:t>
            </a:r>
            <a:r>
              <a:rPr lang="en-US" sz="3600" dirty="0"/>
              <a:t> de </a:t>
            </a:r>
            <a:r>
              <a:rPr lang="en-US" sz="3600" dirty="0" err="1"/>
              <a:t>confusión</a:t>
            </a:r>
            <a:r>
              <a:rPr lang="en-US" sz="3600" dirty="0"/>
              <a:t>?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¿</a:t>
            </a:r>
            <a:r>
              <a:rPr lang="en-US" sz="3600" dirty="0" err="1"/>
              <a:t>Qué</a:t>
            </a:r>
            <a:r>
              <a:rPr lang="en-US" sz="3600" dirty="0"/>
              <a:t> es ROC y AUC?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916" y="188640"/>
            <a:ext cx="9143998" cy="1020762"/>
          </a:xfrm>
        </p:spPr>
        <p:txBody>
          <a:bodyPr/>
          <a:lstStyle/>
          <a:p>
            <a:r>
              <a:rPr lang="en-US" dirty="0" err="1"/>
              <a:t>Medidas</a:t>
            </a:r>
            <a:r>
              <a:rPr lang="en-US" dirty="0"/>
              <a:t> de </a:t>
            </a:r>
            <a:r>
              <a:rPr lang="en-US" dirty="0" err="1"/>
              <a:t>presición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9F53FA2-8123-B842-8ACD-51481DBDA37E}"/>
              </a:ext>
            </a:extLst>
          </p:cNvPr>
          <p:cNvSpPr txBox="1">
            <a:spLocks/>
          </p:cNvSpPr>
          <p:nvPr/>
        </p:nvSpPr>
        <p:spPr>
          <a:xfrm>
            <a:off x="261765" y="1484784"/>
            <a:ext cx="11665296" cy="4968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En el caso de modelos de </a:t>
            </a:r>
            <a:r>
              <a:rPr lang="es-ES_tradnl" sz="2400" dirty="0" err="1"/>
              <a:t>clasificiación</a:t>
            </a:r>
            <a:r>
              <a:rPr lang="es-ES_tradnl" sz="2400" dirty="0"/>
              <a:t> es necesario saber que tan bien nuestros modelos logran predecir y errar en cada una de las clases</a:t>
            </a:r>
            <a:br>
              <a:rPr lang="es-ES_tradnl" sz="2400" dirty="0"/>
            </a:br>
            <a:endParaRPr lang="es-ES_tradnl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TN / True </a:t>
            </a:r>
            <a:r>
              <a:rPr lang="es-ES_tradnl" sz="2400" dirty="0" err="1"/>
              <a:t>Negative</a:t>
            </a:r>
            <a:r>
              <a:rPr lang="es-ES_tradnl" sz="2400" dirty="0"/>
              <a:t> /Negativos Verdaderos: </a:t>
            </a:r>
            <a:br>
              <a:rPr lang="es-ES_tradnl" sz="2400" dirty="0"/>
            </a:br>
            <a:r>
              <a:rPr lang="es-ES_tradnl" sz="2400" dirty="0"/>
              <a:t>el valor es negativo y se predijo negativo</a:t>
            </a:r>
            <a:br>
              <a:rPr lang="es-ES_tradnl" sz="2400" dirty="0"/>
            </a:br>
            <a:endParaRPr lang="es-ES_tradnl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TP / True Positive / Positivos Verdaderos: </a:t>
            </a:r>
            <a:br>
              <a:rPr lang="es-ES_tradnl" sz="2400" dirty="0"/>
            </a:br>
            <a:r>
              <a:rPr lang="es-ES_tradnl" sz="2400" dirty="0"/>
              <a:t>el valor es positivo y se predijo </a:t>
            </a:r>
            <a:r>
              <a:rPr lang="es-ES_tradnl" sz="2400" dirty="0" err="1"/>
              <a:t>posivito</a:t>
            </a:r>
            <a:br>
              <a:rPr lang="es-ES_tradnl" sz="2400" dirty="0"/>
            </a:br>
            <a:endParaRPr lang="es-ES_tradnl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FN / False </a:t>
            </a:r>
            <a:r>
              <a:rPr lang="es-ES_tradnl" sz="2400" dirty="0" err="1"/>
              <a:t>Negative</a:t>
            </a:r>
            <a:r>
              <a:rPr lang="es-ES_tradnl" sz="2400" dirty="0"/>
              <a:t> / Negativos Falsos:</a:t>
            </a:r>
            <a:br>
              <a:rPr lang="es-ES_tradnl" sz="2400" dirty="0"/>
            </a:br>
            <a:r>
              <a:rPr lang="es-ES_tradnl" sz="2400" dirty="0"/>
              <a:t>el valor es positivo y se predijo negativo</a:t>
            </a:r>
            <a:br>
              <a:rPr lang="es-ES_tradnl" sz="2400" dirty="0"/>
            </a:br>
            <a:endParaRPr lang="es-ES_tradnl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FP / False Positive / Positivos Falsos:</a:t>
            </a:r>
            <a:br>
              <a:rPr lang="es-ES_tradnl" sz="2400" dirty="0"/>
            </a:br>
            <a:r>
              <a:rPr lang="es-ES_tradnl" sz="2400" dirty="0"/>
              <a:t>el valor es negativo y se predijo positivo</a:t>
            </a:r>
          </a:p>
        </p:txBody>
      </p:sp>
    </p:spTree>
    <p:extLst>
      <p:ext uri="{BB962C8B-B14F-4D97-AF65-F5344CB8AC3E}">
        <p14:creationId xmlns:p14="http://schemas.microsoft.com/office/powerpoint/2010/main" val="361546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Medidas</a:t>
            </a:r>
            <a:r>
              <a:rPr lang="en-US" dirty="0"/>
              <a:t> de </a:t>
            </a:r>
            <a:r>
              <a:rPr lang="en-US" dirty="0" err="1"/>
              <a:t>presición</a:t>
            </a:r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00B8B9C-3AA4-A14D-985F-88D4BD934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1700808"/>
            <a:ext cx="7320498" cy="481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8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de </a:t>
            </a:r>
            <a:r>
              <a:rPr lang="en-US" dirty="0" err="1"/>
              <a:t>Confusión</a:t>
            </a:r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31C8E49-6CE4-0847-B0EC-448960DD3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8" y="1844824"/>
            <a:ext cx="4305300" cy="190500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77C68B2-B1B5-EE46-8040-BEBB9D777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64" y="4005064"/>
            <a:ext cx="4320480" cy="2538492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6A771392-649B-1848-A1F9-C96AC26B9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844824"/>
            <a:ext cx="44069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score</a:t>
            </a:r>
          </a:p>
        </p:txBody>
      </p:sp>
      <p:pic>
        <p:nvPicPr>
          <p:cNvPr id="2050" name="Picture 2" descr="F1 Score Equation">
            <a:extLst>
              <a:ext uri="{FF2B5EF4-FFF2-40B4-BE49-F238E27FC236}">
                <a16:creationId xmlns:a16="http://schemas.microsoft.com/office/drawing/2014/main" id="{38ACE65F-A772-5A49-B013-99F2EB4CA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24" y="3933056"/>
            <a:ext cx="894872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61BA79-FA21-9E49-AA70-2647234F91B8}"/>
              </a:ext>
            </a:extLst>
          </p:cNvPr>
          <p:cNvSpPr txBox="1"/>
          <p:nvPr/>
        </p:nvSpPr>
        <p:spPr>
          <a:xfrm>
            <a:off x="477788" y="1772816"/>
            <a:ext cx="11593288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F1 combina las medidas de precisión y </a:t>
            </a:r>
            <a:r>
              <a:rPr lang="es-ES_tradnl" sz="2400" dirty="0" err="1"/>
              <a:t>recall</a:t>
            </a:r>
            <a:r>
              <a:rPr lang="es-ES_tradnl" sz="2400" dirty="0"/>
              <a:t> en un sólo valor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ES_tradnl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Facilita el poder comparar el rendimiento combinado de la precisión y la exhaustividad entre varias soluciones</a:t>
            </a:r>
            <a:br>
              <a:rPr lang="es-ES_tradnl" sz="2400" dirty="0"/>
            </a:br>
            <a:endParaRPr lang="es-ES_tradnl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Es la media armónica entre la precisión y la exhaustividad</a:t>
            </a:r>
          </a:p>
          <a:p>
            <a:pPr>
              <a:lnSpc>
                <a:spcPct val="90000"/>
              </a:lnSpc>
            </a:pP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44196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Umbral</a:t>
            </a:r>
          </a:p>
        </p:txBody>
      </p:sp>
      <p:pic>
        <p:nvPicPr>
          <p:cNvPr id="6146" name="Picture 2" descr="AUC-ROC Curve: Visually Explained | Learn Machine Learning">
            <a:extLst>
              <a:ext uri="{FF2B5EF4-FFF2-40B4-BE49-F238E27FC236}">
                <a16:creationId xmlns:a16="http://schemas.microsoft.com/office/drawing/2014/main" id="{58F554B7-5B65-A643-B9CF-751CC2787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64" y="1412776"/>
            <a:ext cx="7840117" cy="526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42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Umbral</a:t>
            </a:r>
          </a:p>
        </p:txBody>
      </p:sp>
      <p:pic>
        <p:nvPicPr>
          <p:cNvPr id="7170" name="Picture 2" descr="Assessing and Comparing Classifier Performance with ROC ...">
            <a:extLst>
              <a:ext uri="{FF2B5EF4-FFF2-40B4-BE49-F238E27FC236}">
                <a16:creationId xmlns:a16="http://schemas.microsoft.com/office/drawing/2014/main" id="{D8865620-5D52-E143-9FA5-363584476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36" y="1700808"/>
            <a:ext cx="6938270" cy="495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60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04" y="274638"/>
            <a:ext cx="10729192" cy="1020762"/>
          </a:xfrm>
        </p:spPr>
        <p:txBody>
          <a:bodyPr/>
          <a:lstStyle/>
          <a:p>
            <a:r>
              <a:rPr lang="en-US" dirty="0"/>
              <a:t>ROC (receiver operating characteristic curve)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2821D-94D9-0445-A342-592B9BE17FC1}"/>
              </a:ext>
            </a:extLst>
          </p:cNvPr>
          <p:cNvSpPr txBox="1"/>
          <p:nvPr/>
        </p:nvSpPr>
        <p:spPr>
          <a:xfrm>
            <a:off x="0" y="1700808"/>
            <a:ext cx="511256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2400" dirty="0"/>
              <a:t>Tasa de Verdaderos Positivos (precisión)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AA02925-9004-2F49-9E87-F467B5769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84" y="2400300"/>
            <a:ext cx="3183384" cy="9841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E15DBD-D43C-6544-B9C3-EF9A548E7234}"/>
              </a:ext>
            </a:extLst>
          </p:cNvPr>
          <p:cNvSpPr txBox="1"/>
          <p:nvPr/>
        </p:nvSpPr>
        <p:spPr>
          <a:xfrm>
            <a:off x="72008" y="3933056"/>
            <a:ext cx="475252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2400" dirty="0"/>
              <a:t>Tasa de Falsos Positivos </a:t>
            </a:r>
          </a:p>
          <a:p>
            <a:pPr>
              <a:lnSpc>
                <a:spcPct val="90000"/>
              </a:lnSpc>
            </a:pPr>
            <a:r>
              <a:rPr lang="es-ES_tradnl" sz="2400" dirty="0"/>
              <a:t>(</a:t>
            </a:r>
            <a:r>
              <a:rPr lang="es-ES_tradnl" sz="2400" dirty="0" err="1"/>
              <a:t>recall</a:t>
            </a:r>
            <a:r>
              <a:rPr lang="es-ES_tradnl" sz="2400" dirty="0"/>
              <a:t> / exhaustividad)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487BF5CE-FD8C-F845-8440-7CC5A6B1E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5013176"/>
            <a:ext cx="3295525" cy="1019050"/>
          </a:xfrm>
          <a:prstGeom prst="rect">
            <a:avLst/>
          </a:prstGeom>
        </p:spPr>
      </p:pic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EE6C5DAB-1D0C-4B47-AFFD-8F51225C3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2276872"/>
            <a:ext cx="5590357" cy="453766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2F9515E-B3A2-CC4B-8BC1-B0D29E4EE35A}"/>
              </a:ext>
            </a:extLst>
          </p:cNvPr>
          <p:cNvSpPr txBox="1"/>
          <p:nvPr/>
        </p:nvSpPr>
        <p:spPr>
          <a:xfrm>
            <a:off x="5590356" y="1772816"/>
            <a:ext cx="64807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2400" dirty="0"/>
              <a:t>ROC grafica TPR </a:t>
            </a:r>
            <a:r>
              <a:rPr lang="es-ES_tradnl" sz="2400" dirty="0" err="1"/>
              <a:t>vr</a:t>
            </a:r>
            <a:r>
              <a:rPr lang="es-ES_tradnl" sz="2400" dirty="0"/>
              <a:t> TFP para distintos umbrales</a:t>
            </a:r>
          </a:p>
        </p:txBody>
      </p:sp>
    </p:spTree>
    <p:extLst>
      <p:ext uri="{BB962C8B-B14F-4D97-AF65-F5344CB8AC3E}">
        <p14:creationId xmlns:p14="http://schemas.microsoft.com/office/powerpoint/2010/main" val="136844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2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16x9</Template>
  <TotalTime>5104</TotalTime>
  <Words>272</Words>
  <Application>Microsoft Macintosh PowerPoint</Application>
  <PresentationFormat>Custom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Consolas</vt:lpstr>
      <vt:lpstr>Corbel</vt:lpstr>
      <vt:lpstr>Chalkboard 16x9</vt:lpstr>
      <vt:lpstr>Medidas de presición</vt:lpstr>
      <vt:lpstr>Objetivo de esta clase es responder:</vt:lpstr>
      <vt:lpstr>Medidas de presición</vt:lpstr>
      <vt:lpstr>Medidas de presición</vt:lpstr>
      <vt:lpstr>Matrices de Confusión</vt:lpstr>
      <vt:lpstr>F1 score</vt:lpstr>
      <vt:lpstr>Umbral</vt:lpstr>
      <vt:lpstr>Umbral</vt:lpstr>
      <vt:lpstr>ROC (receiver operating characteristic curve)</vt:lpstr>
      <vt:lpstr>¿Cómo comparar curvas ROC?</vt:lpstr>
      <vt:lpstr>AUC (area under the ROC Curve)</vt:lpstr>
      <vt:lpstr>Objetivo de esta clase es responder: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Generalidades de ML</dc:title>
  <dc:creator>ARRIGO COEN CORIA</dc:creator>
  <cp:lastModifiedBy>ARRIGO COEN CORIA</cp:lastModifiedBy>
  <cp:revision>100</cp:revision>
  <dcterms:created xsi:type="dcterms:W3CDTF">2021-03-05T21:06:02Z</dcterms:created>
  <dcterms:modified xsi:type="dcterms:W3CDTF">2021-08-04T19:12:18Z</dcterms:modified>
</cp:coreProperties>
</file>