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56" r:id="rId2"/>
    <p:sldId id="268" r:id="rId3"/>
    <p:sldId id="332" r:id="rId4"/>
    <p:sldId id="324" r:id="rId5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{1BD7E111-0CB8-44D6-8891-C1BB2F81B7CC}">
      <p1710:readonlyRecommended xmlns:p1710="http://schemas.microsoft.com/office/powerpoint/2017/10/main" val="1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815" autoAdjust="0"/>
    <p:restoredTop sz="96327" autoAdjust="0"/>
  </p:normalViewPr>
  <p:slideViewPr>
    <p:cSldViewPr>
      <p:cViewPr varScale="1">
        <p:scale>
          <a:sx n="139" d="100"/>
          <a:sy n="139" d="100"/>
        </p:scale>
        <p:origin x="200" y="464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7/14/21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7/14/21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22413" y="6400801"/>
            <a:ext cx="5508103" cy="276226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174532" y="6400801"/>
            <a:ext cx="1243859" cy="276226"/>
          </a:xfrm>
          <a:prstGeom prst="rect">
            <a:avLst/>
          </a:prstGeom>
        </p:spPr>
        <p:txBody>
          <a:bodyPr/>
          <a:lstStyle/>
          <a:p>
            <a:fld id="{9AFE8FB1-0A7A-443E-AAF7-31D4FA1AA312}" type="datetimeFigureOut">
              <a:rPr lang="en-US"/>
              <a:t>7/14/21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830716" y="6400801"/>
            <a:ext cx="1835698" cy="276226"/>
          </a:xfrm>
          <a:prstGeom prst="rect">
            <a:avLst/>
          </a:prstGeom>
        </p:spPr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22413" y="6400801"/>
            <a:ext cx="5508103" cy="276226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174532" y="6400801"/>
            <a:ext cx="1243859" cy="276226"/>
          </a:xfrm>
          <a:prstGeom prst="rect">
            <a:avLst/>
          </a:prstGeom>
        </p:spPr>
        <p:txBody>
          <a:bodyPr/>
          <a:lstStyle/>
          <a:p>
            <a:fld id="{9AFE8FB1-0A7A-443E-AAF7-31D4FA1AA312}" type="datetimeFigureOut">
              <a:rPr lang="en-US"/>
              <a:t>7/14/21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830716" y="6400801"/>
            <a:ext cx="1835698" cy="276226"/>
          </a:xfrm>
          <a:prstGeom prst="rect">
            <a:avLst/>
          </a:prstGeom>
        </p:spPr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22413" y="6400801"/>
            <a:ext cx="5508103" cy="276226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174532" y="6400801"/>
            <a:ext cx="1243859" cy="276226"/>
          </a:xfrm>
          <a:prstGeom prst="rect">
            <a:avLst/>
          </a:prstGeom>
        </p:spPr>
        <p:txBody>
          <a:bodyPr/>
          <a:lstStyle/>
          <a:p>
            <a:fld id="{9AFE8FB1-0A7A-443E-AAF7-31D4FA1AA312}" type="datetimeFigureOut">
              <a:rPr lang="en-US"/>
              <a:t>7/14/21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830716" y="6400801"/>
            <a:ext cx="1835698" cy="276226"/>
          </a:xfrm>
          <a:prstGeom prst="rect">
            <a:avLst/>
          </a:prstGeom>
        </p:spPr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22413" y="6400801"/>
            <a:ext cx="5508103" cy="276226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174532" y="6400801"/>
            <a:ext cx="1243859" cy="276226"/>
          </a:xfrm>
          <a:prstGeom prst="rect">
            <a:avLst/>
          </a:prstGeom>
        </p:spPr>
        <p:txBody>
          <a:bodyPr/>
          <a:lstStyle/>
          <a:p>
            <a:fld id="{9AFE8FB1-0A7A-443E-AAF7-31D4FA1AA312}" type="datetimeFigureOut">
              <a:rPr lang="en-US"/>
              <a:t>7/14/21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830716" y="6400801"/>
            <a:ext cx="1835698" cy="276226"/>
          </a:xfrm>
          <a:prstGeom prst="rect">
            <a:avLst/>
          </a:prstGeom>
        </p:spPr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22413" y="6400801"/>
            <a:ext cx="5508103" cy="276226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174532" y="6400801"/>
            <a:ext cx="1243859" cy="276226"/>
          </a:xfrm>
          <a:prstGeom prst="rect">
            <a:avLst/>
          </a:prstGeom>
        </p:spPr>
        <p:txBody>
          <a:bodyPr/>
          <a:lstStyle/>
          <a:p>
            <a:fld id="{9AFE8FB1-0A7A-443E-AAF7-31D4FA1AA312}" type="datetimeFigureOut">
              <a:rPr lang="en-US"/>
              <a:t>7/14/21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522413" y="6400801"/>
            <a:ext cx="5508103" cy="276226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174532" y="6400801"/>
            <a:ext cx="1243859" cy="276226"/>
          </a:xfrm>
          <a:prstGeom prst="rect">
            <a:avLst/>
          </a:prstGeom>
        </p:spPr>
        <p:txBody>
          <a:bodyPr/>
          <a:lstStyle/>
          <a:p>
            <a:fld id="{9AFE8FB1-0A7A-443E-AAF7-31D4FA1AA312}" type="datetimeFigureOut">
              <a:rPr lang="en-US"/>
              <a:t>7/14/21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830716" y="6400801"/>
            <a:ext cx="1835698" cy="276226"/>
          </a:xfrm>
          <a:prstGeom prst="rect">
            <a:avLst/>
          </a:prstGeom>
        </p:spPr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522413" y="6400801"/>
            <a:ext cx="5508103" cy="276226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174532" y="6400801"/>
            <a:ext cx="1243859" cy="276226"/>
          </a:xfrm>
          <a:prstGeom prst="rect">
            <a:avLst/>
          </a:prstGeom>
        </p:spPr>
        <p:txBody>
          <a:bodyPr/>
          <a:lstStyle/>
          <a:p>
            <a:fld id="{9AFE8FB1-0A7A-443E-AAF7-31D4FA1AA312}" type="datetimeFigureOut">
              <a:rPr lang="en-US"/>
              <a:t>7/14/21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830716" y="6400801"/>
            <a:ext cx="1835698" cy="276226"/>
          </a:xfrm>
          <a:prstGeom prst="rect">
            <a:avLst/>
          </a:prstGeom>
        </p:spPr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522413" y="6400801"/>
            <a:ext cx="5508103" cy="276226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174532" y="6400801"/>
            <a:ext cx="1243859" cy="276226"/>
          </a:xfrm>
          <a:prstGeom prst="rect">
            <a:avLst/>
          </a:prstGeom>
        </p:spPr>
        <p:txBody>
          <a:bodyPr/>
          <a:lstStyle/>
          <a:p>
            <a:fld id="{9AFE8FB1-0A7A-443E-AAF7-31D4FA1AA312}" type="datetimeFigureOut">
              <a:rPr lang="en-US"/>
              <a:t>7/14/21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0716" y="6400801"/>
            <a:ext cx="1835698" cy="276226"/>
          </a:xfrm>
          <a:prstGeom prst="rect">
            <a:avLst/>
          </a:prstGeom>
        </p:spPr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22413" y="6400801"/>
            <a:ext cx="5508103" cy="276226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174532" y="6400801"/>
            <a:ext cx="1243859" cy="276226"/>
          </a:xfrm>
          <a:prstGeom prst="rect">
            <a:avLst/>
          </a:prstGeom>
        </p:spPr>
        <p:txBody>
          <a:bodyPr/>
          <a:lstStyle/>
          <a:p>
            <a:fld id="{9AFE8FB1-0A7A-443E-AAF7-31D4FA1AA312}" type="datetimeFigureOut">
              <a:rPr lang="en-US"/>
              <a:t>7/14/21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830716" y="6400801"/>
            <a:ext cx="1835698" cy="276226"/>
          </a:xfrm>
          <a:prstGeom prst="rect">
            <a:avLst/>
          </a:prstGeom>
        </p:spPr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22413" y="6400801"/>
            <a:ext cx="5508103" cy="276226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174532" y="6400801"/>
            <a:ext cx="1243859" cy="276226"/>
          </a:xfrm>
          <a:prstGeom prst="rect">
            <a:avLst/>
          </a:prstGeom>
        </p:spPr>
        <p:txBody>
          <a:bodyPr/>
          <a:lstStyle/>
          <a:p>
            <a:fld id="{9AFE8FB1-0A7A-443E-AAF7-31D4FA1AA312}" type="datetimeFigureOut">
              <a:rPr lang="en-US"/>
              <a:t>7/14/21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830716" y="6400801"/>
            <a:ext cx="1835698" cy="276226"/>
          </a:xfrm>
          <a:prstGeom prst="rect">
            <a:avLst/>
          </a:prstGeom>
        </p:spPr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D3B391-872B-5747-879C-C0591E2C514D}"/>
              </a:ext>
            </a:extLst>
          </p:cNvPr>
          <p:cNvSpPr txBox="1"/>
          <p:nvPr userDrawn="1"/>
        </p:nvSpPr>
        <p:spPr>
          <a:xfrm>
            <a:off x="13970" y="6470380"/>
            <a:ext cx="1619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Dr. Arrigo Coen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0935A3-B66A-DD4F-A060-74E6F0A0A422}"/>
              </a:ext>
            </a:extLst>
          </p:cNvPr>
          <p:cNvSpPr txBox="1"/>
          <p:nvPr userDrawn="1"/>
        </p:nvSpPr>
        <p:spPr>
          <a:xfrm>
            <a:off x="2718924" y="6522181"/>
            <a:ext cx="184731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endParaRPr lang="es-ES_tradnl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DDAFE0-F0C4-3245-96C5-95700FEB9F39}"/>
              </a:ext>
            </a:extLst>
          </p:cNvPr>
          <p:cNvSpPr txBox="1"/>
          <p:nvPr userDrawn="1"/>
        </p:nvSpPr>
        <p:spPr>
          <a:xfrm>
            <a:off x="10054852" y="6498080"/>
            <a:ext cx="2205980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800" noProof="0" dirty="0"/>
              <a:t>Python Data Science </a:t>
            </a:r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9836" y="1916832"/>
            <a:ext cx="9792072" cy="2520280"/>
          </a:xfrm>
        </p:spPr>
        <p:txBody>
          <a:bodyPr/>
          <a:lstStyle/>
          <a:p>
            <a:pPr algn="ctr"/>
            <a:r>
              <a:rPr lang="en-US" dirty="0"/>
              <a:t>Polynomial Regression</a:t>
            </a:r>
            <a:br>
              <a:rPr lang="en-US" dirty="0"/>
            </a:br>
            <a:r>
              <a:rPr lang="en-US" dirty="0"/>
              <a:t>y</a:t>
            </a:r>
            <a:br>
              <a:rPr lang="en-US" dirty="0"/>
            </a:br>
            <a:r>
              <a:rPr lang="en-US" dirty="0" err="1"/>
              <a:t>Curvas</a:t>
            </a:r>
            <a:r>
              <a:rPr lang="en-US" dirty="0"/>
              <a:t> de </a:t>
            </a:r>
            <a:r>
              <a:rPr lang="en-US" dirty="0" err="1"/>
              <a:t>Aprendizaje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Objetivo</a:t>
            </a:r>
            <a:r>
              <a:rPr lang="en-US" dirty="0"/>
              <a:t> de </a:t>
            </a:r>
            <a:r>
              <a:rPr lang="en-US" dirty="0" err="1"/>
              <a:t>esta</a:t>
            </a:r>
            <a:r>
              <a:rPr lang="en-US" dirty="0"/>
              <a:t> </a:t>
            </a:r>
            <a:r>
              <a:rPr lang="en-US" dirty="0" err="1"/>
              <a:t>clase</a:t>
            </a:r>
            <a:r>
              <a:rPr lang="en-US" dirty="0"/>
              <a:t> es responder: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089857" y="2564904"/>
            <a:ext cx="10009112" cy="2232248"/>
          </a:xfrm>
        </p:spPr>
        <p:txBody>
          <a:bodyPr>
            <a:normAutofit/>
          </a:bodyPr>
          <a:lstStyle/>
          <a:p>
            <a:r>
              <a:rPr lang="en-US" sz="3600" dirty="0"/>
              <a:t>¿</a:t>
            </a:r>
            <a:r>
              <a:rPr lang="es-ES_tradnl" sz="3600" dirty="0"/>
              <a:t>Cómo</a:t>
            </a:r>
            <a:r>
              <a:rPr lang="en-US" sz="3600" dirty="0"/>
              <a:t> </a:t>
            </a:r>
            <a:r>
              <a:rPr lang="es-ES_tradnl" sz="3600" dirty="0"/>
              <a:t>aplicar</a:t>
            </a:r>
            <a:r>
              <a:rPr lang="en-US" sz="3600" dirty="0"/>
              <a:t> </a:t>
            </a:r>
            <a:r>
              <a:rPr lang="en-US" sz="3600" dirty="0" err="1"/>
              <a:t>regresión</a:t>
            </a:r>
            <a:r>
              <a:rPr lang="en-US" sz="3600" dirty="0"/>
              <a:t> </a:t>
            </a:r>
            <a:r>
              <a:rPr lang="en-US" sz="3600" dirty="0" err="1"/>
              <a:t>polinómica</a:t>
            </a:r>
            <a:r>
              <a:rPr lang="en-US" sz="3600" dirty="0"/>
              <a:t>?</a:t>
            </a:r>
            <a:br>
              <a:rPr lang="en-US" sz="3600" dirty="0"/>
            </a:br>
            <a:endParaRPr lang="en-US" sz="3600" dirty="0"/>
          </a:p>
          <a:p>
            <a:r>
              <a:rPr lang="en-US" sz="3600" dirty="0"/>
              <a:t>¿</a:t>
            </a:r>
            <a:r>
              <a:rPr lang="en-US" sz="3600" dirty="0" err="1"/>
              <a:t>En</a:t>
            </a:r>
            <a:r>
              <a:rPr lang="en-US" sz="3600" dirty="0"/>
              <a:t> </a:t>
            </a:r>
            <a:r>
              <a:rPr lang="en-US" sz="3600" dirty="0" err="1"/>
              <a:t>qué</a:t>
            </a:r>
            <a:r>
              <a:rPr lang="en-US" sz="3600" dirty="0"/>
              <a:t> </a:t>
            </a:r>
            <a:r>
              <a:rPr lang="en-US" sz="3600" dirty="0" err="1"/>
              <a:t>casos</a:t>
            </a:r>
            <a:r>
              <a:rPr lang="en-US" sz="3600" dirty="0"/>
              <a:t> se </a:t>
            </a:r>
            <a:r>
              <a:rPr lang="en-US" sz="3600" dirty="0" err="1"/>
              <a:t>puede</a:t>
            </a:r>
            <a:r>
              <a:rPr lang="en-US" sz="3600" dirty="0"/>
              <a:t> </a:t>
            </a:r>
            <a:r>
              <a:rPr lang="en-US" sz="3600" dirty="0" err="1"/>
              <a:t>ocupar</a:t>
            </a:r>
            <a:r>
              <a:rPr lang="en-US" sz="36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23730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916" y="188640"/>
            <a:ext cx="9143998" cy="1020762"/>
          </a:xfrm>
        </p:spPr>
        <p:txBody>
          <a:bodyPr/>
          <a:lstStyle/>
          <a:p>
            <a:r>
              <a:rPr lang="en-US" dirty="0" err="1"/>
              <a:t>Regresión</a:t>
            </a:r>
            <a:r>
              <a:rPr lang="en-US" dirty="0"/>
              <a:t> </a:t>
            </a:r>
            <a:r>
              <a:rPr lang="en-US" dirty="0" err="1"/>
              <a:t>Polinomial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9F53FA2-8123-B842-8ACD-51481DBDA37E}"/>
              </a:ext>
            </a:extLst>
          </p:cNvPr>
          <p:cNvSpPr txBox="1">
            <a:spLocks/>
          </p:cNvSpPr>
          <p:nvPr/>
        </p:nvSpPr>
        <p:spPr>
          <a:xfrm>
            <a:off x="261765" y="1484784"/>
            <a:ext cx="11665296" cy="11521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s-ES_tradnl" sz="2400" dirty="0"/>
              <a:t>La RP es una manera de transformar las variables para mejorar el ajuste de una regresión lineal. En ella se consideran los posibles productos de variables.</a:t>
            </a:r>
          </a:p>
        </p:txBody>
      </p:sp>
      <p:pic>
        <p:nvPicPr>
          <p:cNvPr id="1032" name="Picture 8" descr="Formulation of Normal Equation Method for Linear ...">
            <a:extLst>
              <a:ext uri="{FF2B5EF4-FFF2-40B4-BE49-F238E27FC236}">
                <a16:creationId xmlns:a16="http://schemas.microsoft.com/office/drawing/2014/main" id="{97F4D546-DA8E-9D4D-893A-EFB111710B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5061" y="2708920"/>
            <a:ext cx="9438703" cy="3741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484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Curvas</a:t>
            </a:r>
            <a:r>
              <a:rPr lang="en-US" dirty="0"/>
              <a:t> de </a:t>
            </a:r>
            <a:r>
              <a:rPr lang="en-US" dirty="0" err="1"/>
              <a:t>aprendizaje</a:t>
            </a:r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8E24205-4114-A640-931B-89579785FD84}"/>
              </a:ext>
            </a:extLst>
          </p:cNvPr>
          <p:cNvSpPr txBox="1">
            <a:spLocks/>
          </p:cNvSpPr>
          <p:nvPr/>
        </p:nvSpPr>
        <p:spPr>
          <a:xfrm>
            <a:off x="261765" y="1556792"/>
            <a:ext cx="11665296" cy="11521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s-ES_tradnl" sz="2400" dirty="0"/>
              <a:t>Al utilizar regresión </a:t>
            </a:r>
            <a:r>
              <a:rPr lang="es-ES_tradnl" sz="2400" dirty="0" err="1"/>
              <a:t>polinomial</a:t>
            </a:r>
            <a:r>
              <a:rPr lang="es-ES_tradnl" sz="2400" dirty="0"/>
              <a:t> se puede tener problemas de sobreajuste. Las curvas de aprendizaje son una forma de evitar estos problemas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29DD7FC-41F2-C541-879F-1ACD1F6BA20C}"/>
              </a:ext>
            </a:extLst>
          </p:cNvPr>
          <p:cNvSpPr txBox="1">
            <a:spLocks/>
          </p:cNvSpPr>
          <p:nvPr/>
        </p:nvSpPr>
        <p:spPr>
          <a:xfrm>
            <a:off x="261765" y="2564904"/>
            <a:ext cx="5760639" cy="3096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s-ES_tradnl" sz="2400" dirty="0"/>
              <a:t>Estas curvas permiten saber si estamos sobre- o sub- ajustando. Se grafica el error de entrenamiento y de prueba con respecto al numero de datos a los que se ajusta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6AD61ED-A687-0242-9AFF-477E17DF04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6460" y="2708920"/>
            <a:ext cx="4953000" cy="3378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826686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Chalkboard 16x9</Template>
  <TotalTime>4120</TotalTime>
  <Words>116</Words>
  <Application>Microsoft Macintosh PowerPoint</Application>
  <PresentationFormat>Custom</PresentationFormat>
  <Paragraphs>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Consolas</vt:lpstr>
      <vt:lpstr>Corbel</vt:lpstr>
      <vt:lpstr>Chalkboard 16x9</vt:lpstr>
      <vt:lpstr>Polynomial Regression y Curvas de Aprendizaje</vt:lpstr>
      <vt:lpstr>Objetivo de esta clase es responder:</vt:lpstr>
      <vt:lpstr>Regresión Polinomial</vt:lpstr>
      <vt:lpstr>Curvas de aprendizaje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Generalidades de ML</dc:title>
  <dc:creator>ARRIGO COEN CORIA</dc:creator>
  <cp:lastModifiedBy>ARRIGO COEN CORIA</cp:lastModifiedBy>
  <cp:revision>76</cp:revision>
  <dcterms:created xsi:type="dcterms:W3CDTF">2021-03-05T21:06:02Z</dcterms:created>
  <dcterms:modified xsi:type="dcterms:W3CDTF">2021-07-15T00:59:50Z</dcterms:modified>
</cp:coreProperties>
</file>