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4" r:id="rId3"/>
    <p:sldId id="342" r:id="rId4"/>
    <p:sldId id="344" r:id="rId5"/>
    <p:sldId id="324" r:id="rId6"/>
    <p:sldId id="337" r:id="rId7"/>
    <p:sldId id="339" r:id="rId8"/>
    <p:sldId id="338" r:id="rId9"/>
    <p:sldId id="341" r:id="rId10"/>
    <p:sldId id="34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0" autoAdjust="0"/>
    <p:restoredTop sz="96327" autoAdjust="0"/>
  </p:normalViewPr>
  <p:slideViewPr>
    <p:cSldViewPr>
      <p:cViewPr varScale="1">
        <p:scale>
          <a:sx n="152" d="100"/>
          <a:sy n="152" d="100"/>
        </p:scale>
        <p:origin x="1360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7/29/21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7/29/21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0.png"/><Relationship Id="rId7" Type="http://schemas.openxmlformats.org/officeDocument/2006/relationships/image" Target="../media/image3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1916832"/>
            <a:ext cx="9792072" cy="2520280"/>
          </a:xfrm>
        </p:spPr>
        <p:txBody>
          <a:bodyPr/>
          <a:lstStyle/>
          <a:p>
            <a:pPr algn="ctr"/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348880"/>
            <a:ext cx="10009112" cy="3744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err="1"/>
              <a:t>Entender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calcular</a:t>
            </a:r>
            <a:r>
              <a:rPr lang="en-US" sz="3600" dirty="0"/>
              <a:t> y las </a:t>
            </a:r>
            <a:r>
              <a:rPr lang="en-US" sz="3600" dirty="0" err="1"/>
              <a:t>diferencias</a:t>
            </a:r>
            <a:r>
              <a:rPr lang="en-US" sz="3600" dirty="0"/>
              <a:t> de: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Gradient Descent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Stochastic Gradient Descent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Mini-batch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5436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764" y="1916832"/>
            <a:ext cx="10440144" cy="2520280"/>
          </a:xfrm>
        </p:spPr>
        <p:txBody>
          <a:bodyPr/>
          <a:lstStyle/>
          <a:p>
            <a:pPr algn="ctr"/>
            <a:r>
              <a:rPr lang="en-US" dirty="0"/>
              <a:t>Familia de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40740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348880"/>
            <a:ext cx="10009112" cy="3744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err="1"/>
              <a:t>Entender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calcular</a:t>
            </a:r>
            <a:r>
              <a:rPr lang="en-US" sz="3600" dirty="0"/>
              <a:t> y las </a:t>
            </a:r>
            <a:r>
              <a:rPr lang="en-US" sz="3600" dirty="0" err="1"/>
              <a:t>diferencias</a:t>
            </a:r>
            <a:r>
              <a:rPr lang="en-US" sz="3600" dirty="0"/>
              <a:t> de: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Gradient Descent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Stochastic Gradient Descent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Mini-batch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4927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6C9C80F-9142-F846-B676-DF295148F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828" y="2204864"/>
                <a:ext cx="10297144" cy="25663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Linealidad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Homocedasticidad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(</a:t>
                </a:r>
                <a:r>
                  <a:rPr lang="en-US" sz="3200" dirty="0" err="1"/>
                  <a:t>varianza</a:t>
                </a:r>
                <a:r>
                  <a:rPr lang="en-US" sz="3200" dirty="0"/>
                  <a:t> de los residuals es la </a:t>
                </a:r>
                <a:r>
                  <a:rPr lang="en-US" sz="3200" dirty="0" err="1"/>
                  <a:t>misma</a:t>
                </a:r>
                <a:r>
                  <a:rPr lang="en-US" sz="3200" dirty="0"/>
                  <a:t> para </a:t>
                </a:r>
                <a:r>
                  <a:rPr lang="en-US" sz="3200" dirty="0" err="1"/>
                  <a:t>todas</a:t>
                </a:r>
                <a:r>
                  <a:rPr lang="en-US" sz="3200" dirty="0"/>
                  <a:t> las x’s)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Independencia</a:t>
                </a:r>
                <a:r>
                  <a:rPr lang="en-US" sz="3200" dirty="0"/>
                  <a:t> entre las </a:t>
                </a:r>
                <a:r>
                  <a:rPr lang="en-US" sz="3200" dirty="0" err="1"/>
                  <a:t>observaciones</a:t>
                </a: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Normalidad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6C9C80F-9142-F846-B676-DF295148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2204864"/>
                <a:ext cx="10297144" cy="2566392"/>
              </a:xfrm>
              <a:prstGeom prst="rect">
                <a:avLst/>
              </a:prstGeom>
              <a:blipFill>
                <a:blip r:embed="rId2"/>
                <a:stretch>
                  <a:fillRect l="-1355" t="-7882" b="-9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B4B29D0D-1BE5-F04E-9561-71E25F905E26}"/>
              </a:ext>
            </a:extLst>
          </p:cNvPr>
          <p:cNvSpPr txBox="1">
            <a:spLocks/>
          </p:cNvSpPr>
          <p:nvPr/>
        </p:nvSpPr>
        <p:spPr>
          <a:xfrm>
            <a:off x="1413892" y="5013176"/>
            <a:ext cx="4032448" cy="58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Función</a:t>
            </a:r>
            <a:r>
              <a:rPr lang="en-US" dirty="0"/>
              <a:t> de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D07839-B59B-4642-A5E8-A6EBB5221DC4}"/>
                  </a:ext>
                </a:extLst>
              </p:cNvPr>
              <p:cNvSpPr txBox="1"/>
              <p:nvPr/>
            </p:nvSpPr>
            <p:spPr>
              <a:xfrm>
                <a:off x="5878388" y="5157192"/>
                <a:ext cx="4228641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D07839-B59B-4642-A5E8-A6EBB5221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88" y="5157192"/>
                <a:ext cx="4228641" cy="443198"/>
              </a:xfrm>
              <a:prstGeom prst="rect">
                <a:avLst/>
              </a:prstGeom>
              <a:blipFill>
                <a:blip r:embed="rId3"/>
                <a:stretch>
                  <a:fillRect t="-36111" b="-3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190917-60CB-B940-B922-15F1B249A753}"/>
                  </a:ext>
                </a:extLst>
              </p:cNvPr>
              <p:cNvSpPr txBox="1"/>
              <p:nvPr/>
            </p:nvSpPr>
            <p:spPr>
              <a:xfrm>
                <a:off x="4438228" y="1628800"/>
                <a:ext cx="2474068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190917-60CB-B940-B922-15F1B249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1628800"/>
                <a:ext cx="2474068" cy="443198"/>
              </a:xfrm>
              <a:prstGeom prst="rect">
                <a:avLst/>
              </a:prstGeom>
              <a:blipFill>
                <a:blip r:embed="rId4"/>
                <a:stretch>
                  <a:fillRect l="-2041" t="-11111" b="-36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9F9F4E7A-111F-9645-BE53-729E2DDF2090}"/>
              </a:ext>
            </a:extLst>
          </p:cNvPr>
          <p:cNvSpPr txBox="1">
            <a:spLocks/>
          </p:cNvSpPr>
          <p:nvPr/>
        </p:nvSpPr>
        <p:spPr>
          <a:xfrm>
            <a:off x="1413892" y="5805264"/>
            <a:ext cx="4032448" cy="58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Estimador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FB32F-A02E-F14B-8A4C-FABA60445391}"/>
                  </a:ext>
                </a:extLst>
              </p:cNvPr>
              <p:cNvSpPr txBox="1"/>
              <p:nvPr/>
            </p:nvSpPr>
            <p:spPr>
              <a:xfrm>
                <a:off x="5734372" y="5949280"/>
                <a:ext cx="3744416" cy="467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FB32F-A02E-F14B-8A4C-FABA6044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72" y="5949280"/>
                <a:ext cx="3744416" cy="467179"/>
              </a:xfrm>
              <a:prstGeom prst="rect">
                <a:avLst/>
              </a:prstGeom>
              <a:blipFill>
                <a:blip r:embed="rId5"/>
                <a:stretch>
                  <a:fillRect t="-34211" b="-342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Gradient Descent Algorithm. - akshaynathr">
            <a:extLst>
              <a:ext uri="{FF2B5EF4-FFF2-40B4-BE49-F238E27FC236}">
                <a16:creationId xmlns:a16="http://schemas.microsoft.com/office/drawing/2014/main" id="{6D8DEB22-5528-3D43-9044-42271163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59309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ient Descent | Machine Learning Medium">
            <a:extLst>
              <a:ext uri="{FF2B5EF4-FFF2-40B4-BE49-F238E27FC236}">
                <a16:creationId xmlns:a16="http://schemas.microsoft.com/office/drawing/2014/main" id="{7D6D6AF4-03F8-AA40-85DD-5FEFF060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01" y="1628800"/>
            <a:ext cx="65024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ultivariate Linear Regression, MSE, Gradient Descent and ...">
            <a:extLst>
              <a:ext uri="{FF2B5EF4-FFF2-40B4-BE49-F238E27FC236}">
                <a16:creationId xmlns:a16="http://schemas.microsoft.com/office/drawing/2014/main" id="{AF8E76B0-17A2-7A43-A651-BB02008A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12188825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7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Consideraciones</a:t>
            </a:r>
            <a:r>
              <a:rPr lang="en-US" dirty="0"/>
              <a:t> al </a:t>
            </a:r>
            <a:r>
              <a:rPr lang="en-US" dirty="0" err="1"/>
              <a:t>aplicar</a:t>
            </a:r>
            <a:r>
              <a:rPr lang="en-US" dirty="0"/>
              <a:t> GD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06AA31F-74A6-8A42-8A54-7560EC609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8" r="10401" b="576"/>
          <a:stretch/>
        </p:blipFill>
        <p:spPr>
          <a:xfrm>
            <a:off x="333772" y="2060848"/>
            <a:ext cx="5468470" cy="3131459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153EA5D-F3D9-294B-BDA7-49B7E34A2E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8" r="10288"/>
          <a:stretch/>
        </p:blipFill>
        <p:spPr>
          <a:xfrm>
            <a:off x="6454452" y="2564904"/>
            <a:ext cx="5522259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Consideraciones</a:t>
            </a:r>
            <a:r>
              <a:rPr lang="en-US" dirty="0"/>
              <a:t> al </a:t>
            </a:r>
            <a:r>
              <a:rPr lang="en-US" dirty="0" err="1"/>
              <a:t>aplicar</a:t>
            </a:r>
            <a:r>
              <a:rPr lang="en-US" dirty="0"/>
              <a:t> GD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4CD732-B5E6-2A4E-A432-55E9E79EDF29}"/>
              </a:ext>
            </a:extLst>
          </p:cNvPr>
          <p:cNvSpPr txBox="1">
            <a:spLocks/>
          </p:cNvSpPr>
          <p:nvPr/>
        </p:nvSpPr>
        <p:spPr>
          <a:xfrm>
            <a:off x="261765" y="1556792"/>
            <a:ext cx="11665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Para calcular el gradiente de descenso se necesitan calcular las derivadas parciales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9CB6D13-81A4-584B-B079-D43258122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50" y="1988840"/>
            <a:ext cx="7223212" cy="1600820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7C73EC4-CDDF-AA46-A4AF-31C956D9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" y="3752564"/>
            <a:ext cx="5857948" cy="309634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548C7E9-7020-5C44-BF11-1E4D2E29B673}"/>
              </a:ext>
            </a:extLst>
          </p:cNvPr>
          <p:cNvSpPr txBox="1">
            <a:spLocks/>
          </p:cNvSpPr>
          <p:nvPr/>
        </p:nvSpPr>
        <p:spPr>
          <a:xfrm>
            <a:off x="6094412" y="3933056"/>
            <a:ext cx="5760639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Es importante notar que se calculan las derivadas con respecto a cada variable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EE9B5A-CBAC-9845-915C-36D5F2D70667}"/>
              </a:ext>
            </a:extLst>
          </p:cNvPr>
          <p:cNvSpPr txBox="1">
            <a:spLocks/>
          </p:cNvSpPr>
          <p:nvPr/>
        </p:nvSpPr>
        <p:spPr>
          <a:xfrm>
            <a:off x="6166420" y="5229200"/>
            <a:ext cx="5760639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El calcular las derivadas con respecto a todos los datos es costoso</a:t>
            </a:r>
          </a:p>
        </p:txBody>
      </p:sp>
    </p:spTree>
    <p:extLst>
      <p:ext uri="{BB962C8B-B14F-4D97-AF65-F5344CB8AC3E}">
        <p14:creationId xmlns:p14="http://schemas.microsoft.com/office/powerpoint/2010/main" val="37696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Consideraciones</a:t>
            </a:r>
            <a:r>
              <a:rPr lang="en-US" dirty="0"/>
              <a:t> al </a:t>
            </a:r>
            <a:r>
              <a:rPr lang="en-US" dirty="0" err="1"/>
              <a:t>aplicar</a:t>
            </a:r>
            <a:r>
              <a:rPr lang="en-US" dirty="0"/>
              <a:t> GD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C474C5F-1779-E24F-B91A-A1ECDF078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628800"/>
            <a:ext cx="4176464" cy="11620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26278E9-0201-8F4C-963F-B0CBA8AAC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924944"/>
            <a:ext cx="8693331" cy="33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4CD732-B5E6-2A4E-A432-55E9E79EDF29}"/>
              </a:ext>
            </a:extLst>
          </p:cNvPr>
          <p:cNvSpPr txBox="1">
            <a:spLocks/>
          </p:cNvSpPr>
          <p:nvPr/>
        </p:nvSpPr>
        <p:spPr>
          <a:xfrm>
            <a:off x="261765" y="1556792"/>
            <a:ext cx="11665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A diferencia de GD, SGD elige aleatoriamente solo una de las derivadas parciales para hacer el siguiente paso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48C7E9-7020-5C44-BF11-1E4D2E29B673}"/>
              </a:ext>
            </a:extLst>
          </p:cNvPr>
          <p:cNvSpPr txBox="1">
            <a:spLocks/>
          </p:cNvSpPr>
          <p:nvPr/>
        </p:nvSpPr>
        <p:spPr>
          <a:xfrm>
            <a:off x="6310436" y="2420888"/>
            <a:ext cx="5760639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Al trabajar con una sola dirección, SGD utiliza meno datos por lo cual es más rápido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EE9B5A-CBAC-9845-915C-36D5F2D70667}"/>
              </a:ext>
            </a:extLst>
          </p:cNvPr>
          <p:cNvSpPr txBox="1">
            <a:spLocks/>
          </p:cNvSpPr>
          <p:nvPr/>
        </p:nvSpPr>
        <p:spPr>
          <a:xfrm>
            <a:off x="6310436" y="3501008"/>
            <a:ext cx="5760639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Esto también permite hacer el ajuste a bases de datos gigantescas ya que no requerimos tanta memoria en cada paso</a:t>
            </a:r>
          </a:p>
        </p:txBody>
      </p:sp>
      <p:pic>
        <p:nvPicPr>
          <p:cNvPr id="6" name="Picture 5" descr="Icon, Teams&#10;&#10;Description automatically generated">
            <a:extLst>
              <a:ext uri="{FF2B5EF4-FFF2-40B4-BE49-F238E27FC236}">
                <a16:creationId xmlns:a16="http://schemas.microsoft.com/office/drawing/2014/main" id="{95420B38-71FE-854A-B0A3-CC7A06EA2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5" r="22454"/>
          <a:stretch/>
        </p:blipFill>
        <p:spPr>
          <a:xfrm>
            <a:off x="625942" y="2492896"/>
            <a:ext cx="5468471" cy="398620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DA6B72D-A254-A642-BCE8-F507A3BA6479}"/>
              </a:ext>
            </a:extLst>
          </p:cNvPr>
          <p:cNvSpPr txBox="1">
            <a:spLocks/>
          </p:cNvSpPr>
          <p:nvPr/>
        </p:nvSpPr>
        <p:spPr>
          <a:xfrm>
            <a:off x="6310437" y="5301208"/>
            <a:ext cx="568863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La aleatoriedad de SGD le permite trabajar con funciones de costo irregulares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2631961-1534-3740-AB3A-8C9DDEFB6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65" y="1456"/>
            <a:ext cx="3078759" cy="16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Gradient Descent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4CD732-B5E6-2A4E-A432-55E9E79EDF29}"/>
              </a:ext>
            </a:extLst>
          </p:cNvPr>
          <p:cNvSpPr txBox="1">
            <a:spLocks/>
          </p:cNvSpPr>
          <p:nvPr/>
        </p:nvSpPr>
        <p:spPr>
          <a:xfrm>
            <a:off x="261765" y="1556792"/>
            <a:ext cx="11665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Otra versión de </a:t>
            </a:r>
            <a:r>
              <a:rPr lang="es-ES_tradnl" sz="2400" dirty="0" err="1"/>
              <a:t>Gradient</a:t>
            </a:r>
            <a:r>
              <a:rPr lang="es-ES_tradnl" sz="2400" dirty="0"/>
              <a:t> </a:t>
            </a:r>
            <a:r>
              <a:rPr lang="es-ES_tradnl" sz="2400" dirty="0" err="1"/>
              <a:t>Descent</a:t>
            </a:r>
            <a:r>
              <a:rPr lang="es-ES_tradnl" sz="2400" dirty="0"/>
              <a:t> es </a:t>
            </a:r>
            <a:r>
              <a:rPr lang="en-US" sz="2400" dirty="0"/>
              <a:t>Mini-batch, a </a:t>
            </a:r>
            <a:r>
              <a:rPr lang="en-US" sz="2400" dirty="0" err="1"/>
              <a:t>diferencia</a:t>
            </a:r>
            <a:r>
              <a:rPr lang="en-US" sz="2400" dirty="0"/>
              <a:t> de SGD Mini-batch </a:t>
            </a:r>
            <a:r>
              <a:rPr lang="en-US" sz="2400" dirty="0" err="1"/>
              <a:t>elige</a:t>
            </a:r>
            <a:r>
              <a:rPr lang="en-US" sz="2400" dirty="0"/>
              <a:t> </a:t>
            </a:r>
            <a:r>
              <a:rPr lang="en-US" sz="2400" dirty="0" err="1"/>
              <a:t>aleatoriamente</a:t>
            </a:r>
            <a:r>
              <a:rPr lang="en-US" sz="2400" dirty="0"/>
              <a:t> un </a:t>
            </a:r>
            <a:r>
              <a:rPr lang="en-US" sz="2400" dirty="0" err="1"/>
              <a:t>grupo</a:t>
            </a:r>
            <a:r>
              <a:rPr lang="en-US" sz="2400" dirty="0"/>
              <a:t> de </a:t>
            </a:r>
            <a:r>
              <a:rPr lang="en-US" sz="2400" dirty="0" err="1"/>
              <a:t>derivadas</a:t>
            </a:r>
            <a:r>
              <a:rPr lang="en-US" sz="2400" dirty="0"/>
              <a:t> </a:t>
            </a:r>
            <a:r>
              <a:rPr lang="en-US" sz="2400" dirty="0" err="1"/>
              <a:t>parciales</a:t>
            </a:r>
            <a:endParaRPr lang="es-ES_tradnl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548C7E9-7020-5C44-BF11-1E4D2E29B673}"/>
              </a:ext>
            </a:extLst>
          </p:cNvPr>
          <p:cNvSpPr txBox="1">
            <a:spLocks/>
          </p:cNvSpPr>
          <p:nvPr/>
        </p:nvSpPr>
        <p:spPr>
          <a:xfrm>
            <a:off x="621804" y="2708920"/>
            <a:ext cx="5760639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Al trabajar con varias direcciones se puede aprovechar computo matricial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A6B72D-A254-A642-BCE8-F507A3BA6479}"/>
              </a:ext>
            </a:extLst>
          </p:cNvPr>
          <p:cNvSpPr txBox="1">
            <a:spLocks/>
          </p:cNvSpPr>
          <p:nvPr/>
        </p:nvSpPr>
        <p:spPr>
          <a:xfrm>
            <a:off x="621804" y="4005064"/>
            <a:ext cx="56886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Es menos errático que SGD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A9D13A-AEEF-B44F-A3E4-34FCD53848A8}"/>
              </a:ext>
            </a:extLst>
          </p:cNvPr>
          <p:cNvSpPr txBox="1">
            <a:spLocks/>
          </p:cNvSpPr>
          <p:nvPr/>
        </p:nvSpPr>
        <p:spPr>
          <a:xfrm>
            <a:off x="621804" y="4869160"/>
            <a:ext cx="568863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Puede tardar más en salir de mínimos locales que SGD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4D9B3D8-F84D-1947-AB03-A5BA9BD5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2636912"/>
            <a:ext cx="6094412" cy="3150359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65A5B9CC-40D7-774E-8EAC-4B397330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65" y="1456"/>
            <a:ext cx="3078759" cy="16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5889</TotalTime>
  <Words>280</Words>
  <Application>Microsoft Macintosh PowerPoint</Application>
  <PresentationFormat>Custom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Consolas</vt:lpstr>
      <vt:lpstr>Corbel</vt:lpstr>
      <vt:lpstr>Chalkboard 16x9</vt:lpstr>
      <vt:lpstr>Gradient Descent</vt:lpstr>
      <vt:lpstr>Familia de Gradient Descent</vt:lpstr>
      <vt:lpstr>Objetivo de esta clase es responder:</vt:lpstr>
      <vt:lpstr>Regresión Lineal</vt:lpstr>
      <vt:lpstr>Consideraciones al aplicar GD</vt:lpstr>
      <vt:lpstr>Consideraciones al aplicar GD</vt:lpstr>
      <vt:lpstr>Consideraciones al aplicar GD</vt:lpstr>
      <vt:lpstr>Stochastic Gradient Descent</vt:lpstr>
      <vt:lpstr>Mini-batch Gradient Descent</vt:lpstr>
      <vt:lpstr>Objetivo de esta clase es responder: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92</cp:revision>
  <dcterms:created xsi:type="dcterms:W3CDTF">2021-03-05T21:06:02Z</dcterms:created>
  <dcterms:modified xsi:type="dcterms:W3CDTF">2021-07-29T23:08:00Z</dcterms:modified>
</cp:coreProperties>
</file>