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68" r:id="rId3"/>
    <p:sldId id="332" r:id="rId4"/>
    <p:sldId id="333" r:id="rId5"/>
    <p:sldId id="334"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0" autoAdjust="0"/>
    <p:restoredTop sz="96327" autoAdjust="0"/>
  </p:normalViewPr>
  <p:slideViewPr>
    <p:cSldViewPr>
      <p:cViewPr varScale="1">
        <p:scale>
          <a:sx n="152" d="100"/>
          <a:sy n="152" d="100"/>
        </p:scale>
        <p:origin x="1184" y="19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7/19/21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7/19/21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dirty="0"/>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a:xfrm>
            <a:off x="1522413" y="6400801"/>
            <a:ext cx="5508103" cy="276226"/>
          </a:xfrm>
          <a:prstGeom prst="rect">
            <a:avLst/>
          </a:prstGeom>
        </p:spPr>
        <p:txBody>
          <a:bodyPr/>
          <a:lstStyle/>
          <a:p>
            <a:endParaRPr/>
          </a:p>
        </p:txBody>
      </p:sp>
      <p:sp>
        <p:nvSpPr>
          <p:cNvPr id="7" name="Date Placeholder 6"/>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9" name="Slide Number Placeholder 8"/>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a:xfrm>
            <a:off x="1522413" y="6400801"/>
            <a:ext cx="5508103" cy="276226"/>
          </a:xfrm>
          <a:prstGeom prst="rect">
            <a:avLst/>
          </a:prstGeom>
        </p:spPr>
        <p:txBody>
          <a:bodyPr/>
          <a:lstStyle/>
          <a:p>
            <a:endParaRPr/>
          </a:p>
        </p:txBody>
      </p:sp>
      <p:sp>
        <p:nvSpPr>
          <p:cNvPr id="3" name="Date Placeholder 2"/>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5" name="Slide Number Placeholder 4"/>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2413" y="6400801"/>
            <a:ext cx="5508103" cy="276226"/>
          </a:xfrm>
          <a:prstGeom prst="rect">
            <a:avLst/>
          </a:prstGeom>
        </p:spPr>
        <p:txBody>
          <a:bodyPr/>
          <a:lstStyle/>
          <a:p>
            <a:endParaRPr/>
          </a:p>
        </p:txBody>
      </p:sp>
      <p:sp>
        <p:nvSpPr>
          <p:cNvPr id="2" name="Date Placeholder 1"/>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4" name="Slide Number Placeholder 3"/>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7" name="Slide Number Placeholder 6"/>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7/19/21</a:t>
            </a:fld>
            <a:endParaRPr/>
          </a:p>
        </p:txBody>
      </p:sp>
      <p:sp>
        <p:nvSpPr>
          <p:cNvPr id="7" name="Slide Number Placeholder 6"/>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TextBox 6">
            <a:extLst>
              <a:ext uri="{FF2B5EF4-FFF2-40B4-BE49-F238E27FC236}">
                <a16:creationId xmlns:a16="http://schemas.microsoft.com/office/drawing/2014/main" id="{14D3B391-872B-5747-879C-C0591E2C514D}"/>
              </a:ext>
            </a:extLst>
          </p:cNvPr>
          <p:cNvSpPr txBox="1"/>
          <p:nvPr userDrawn="1"/>
        </p:nvSpPr>
        <p:spPr>
          <a:xfrm>
            <a:off x="13970" y="6470380"/>
            <a:ext cx="1619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n-lt"/>
                <a:ea typeface="+mn-ea"/>
                <a:cs typeface="+mn-cs"/>
              </a:rPr>
              <a:t>Dr. Arrigo Coen</a:t>
            </a:r>
          </a:p>
        </p:txBody>
      </p:sp>
      <p:sp>
        <p:nvSpPr>
          <p:cNvPr id="8" name="TextBox 7">
            <a:extLst>
              <a:ext uri="{FF2B5EF4-FFF2-40B4-BE49-F238E27FC236}">
                <a16:creationId xmlns:a16="http://schemas.microsoft.com/office/drawing/2014/main" id="{7E0935A3-B66A-DD4F-A060-74E6F0A0A422}"/>
              </a:ext>
            </a:extLst>
          </p:cNvPr>
          <p:cNvSpPr txBox="1"/>
          <p:nvPr userDrawn="1"/>
        </p:nvSpPr>
        <p:spPr>
          <a:xfrm>
            <a:off x="2718924" y="6522181"/>
            <a:ext cx="184731" cy="424732"/>
          </a:xfrm>
          <a:prstGeom prst="rect">
            <a:avLst/>
          </a:prstGeom>
          <a:noFill/>
        </p:spPr>
        <p:txBody>
          <a:bodyPr wrap="none" rtlCol="0">
            <a:spAutoFit/>
          </a:bodyPr>
          <a:lstStyle/>
          <a:p>
            <a:pPr>
              <a:lnSpc>
                <a:spcPct val="90000"/>
              </a:lnSpc>
            </a:pPr>
            <a:endParaRPr lang="es-ES_tradnl" sz="2400" dirty="0"/>
          </a:p>
        </p:txBody>
      </p:sp>
      <p:sp>
        <p:nvSpPr>
          <p:cNvPr id="9" name="TextBox 8">
            <a:extLst>
              <a:ext uri="{FF2B5EF4-FFF2-40B4-BE49-F238E27FC236}">
                <a16:creationId xmlns:a16="http://schemas.microsoft.com/office/drawing/2014/main" id="{41DDAFE0-F0C4-3245-96C5-95700FEB9F39}"/>
              </a:ext>
            </a:extLst>
          </p:cNvPr>
          <p:cNvSpPr txBox="1"/>
          <p:nvPr userDrawn="1"/>
        </p:nvSpPr>
        <p:spPr>
          <a:xfrm>
            <a:off x="10054852" y="6498080"/>
            <a:ext cx="2205980" cy="341632"/>
          </a:xfrm>
          <a:prstGeom prst="rect">
            <a:avLst/>
          </a:prstGeom>
          <a:noFill/>
        </p:spPr>
        <p:txBody>
          <a:bodyPr wrap="square" rtlCol="0">
            <a:spAutoFit/>
          </a:bodyPr>
          <a:lstStyle/>
          <a:p>
            <a:pPr>
              <a:lnSpc>
                <a:spcPct val="90000"/>
              </a:lnSpc>
            </a:pPr>
            <a:r>
              <a:rPr lang="en-US" sz="1800" noProof="0" dirty="0"/>
              <a:t>Python Data Science </a:t>
            </a: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916832"/>
            <a:ext cx="9792072" cy="2520280"/>
          </a:xfrm>
        </p:spPr>
        <p:txBody>
          <a:bodyPr/>
          <a:lstStyle/>
          <a:p>
            <a:pPr algn="ctr"/>
            <a:r>
              <a:rPr lang="en-US" dirty="0"/>
              <a:t>R^2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Objetivo</a:t>
            </a:r>
            <a:r>
              <a:rPr lang="en-US" dirty="0"/>
              <a:t> de </a:t>
            </a:r>
            <a:r>
              <a:rPr lang="en-US" dirty="0" err="1"/>
              <a:t>esta</a:t>
            </a:r>
            <a:r>
              <a:rPr lang="en-US" dirty="0"/>
              <a:t> </a:t>
            </a:r>
            <a:r>
              <a:rPr lang="en-US" dirty="0" err="1"/>
              <a:t>clase</a:t>
            </a:r>
            <a:r>
              <a:rPr lang="en-US" dirty="0"/>
              <a:t> es responder:</a:t>
            </a:r>
          </a:p>
        </p:txBody>
      </p:sp>
      <p:sp>
        <p:nvSpPr>
          <p:cNvPr id="5" name="Content Placeholder 4"/>
          <p:cNvSpPr>
            <a:spLocks noGrp="1"/>
          </p:cNvSpPr>
          <p:nvPr>
            <p:ph sz="half" idx="1"/>
          </p:nvPr>
        </p:nvSpPr>
        <p:spPr>
          <a:xfrm>
            <a:off x="1089857" y="2564904"/>
            <a:ext cx="10009112" cy="2232248"/>
          </a:xfrm>
        </p:spPr>
        <p:txBody>
          <a:bodyPr>
            <a:normAutofit lnSpcReduction="10000"/>
          </a:bodyPr>
          <a:lstStyle/>
          <a:p>
            <a:r>
              <a:rPr lang="en-US" sz="3600" dirty="0"/>
              <a:t>¿</a:t>
            </a:r>
            <a:r>
              <a:rPr lang="es-ES_tradnl" sz="3600" dirty="0"/>
              <a:t>Cómo</a:t>
            </a:r>
            <a:r>
              <a:rPr lang="en-US" sz="3600" dirty="0"/>
              <a:t> se </a:t>
            </a:r>
            <a:r>
              <a:rPr lang="en-US" sz="3600" dirty="0" err="1"/>
              <a:t>calcula</a:t>
            </a:r>
            <a:r>
              <a:rPr lang="en-US" sz="3600" dirty="0"/>
              <a:t> el </a:t>
            </a:r>
            <a:r>
              <a:rPr lang="en-US" sz="3600" dirty="0" err="1"/>
              <a:t>coeficiente</a:t>
            </a:r>
            <a:r>
              <a:rPr lang="en-US" sz="3600" dirty="0"/>
              <a:t> de </a:t>
            </a:r>
            <a:r>
              <a:rPr lang="en-US" sz="3600" dirty="0" err="1"/>
              <a:t>determinación</a:t>
            </a:r>
            <a:r>
              <a:rPr lang="en-US" sz="3600" dirty="0"/>
              <a:t> R^2?</a:t>
            </a:r>
            <a:br>
              <a:rPr lang="en-US" sz="3600" dirty="0"/>
            </a:br>
            <a:endParaRPr lang="en-US" sz="3600" dirty="0"/>
          </a:p>
          <a:p>
            <a:r>
              <a:rPr lang="en-US" sz="3600" dirty="0"/>
              <a:t>¿</a:t>
            </a:r>
            <a:r>
              <a:rPr lang="en-US" sz="3600" dirty="0" err="1"/>
              <a:t>Qué</a:t>
            </a:r>
            <a:r>
              <a:rPr lang="en-US" sz="3600" dirty="0"/>
              <a:t> </a:t>
            </a:r>
            <a:r>
              <a:rPr lang="en-US" sz="3600" dirty="0" err="1"/>
              <a:t>interpretación</a:t>
            </a:r>
            <a:r>
              <a:rPr lang="en-US" sz="3600" dirty="0"/>
              <a:t> </a:t>
            </a:r>
            <a:r>
              <a:rPr lang="en-US" sz="3600" dirty="0" err="1"/>
              <a:t>tiene</a:t>
            </a:r>
            <a:r>
              <a:rPr lang="en-US" sz="3600" dirty="0"/>
              <a:t> R^2?</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8640"/>
            <a:ext cx="9143998" cy="1020762"/>
          </a:xfrm>
        </p:spPr>
        <p:txBody>
          <a:bodyPr/>
          <a:lstStyle/>
          <a:p>
            <a:r>
              <a:rPr lang="en-US" dirty="0"/>
              <a:t>R^2 </a:t>
            </a:r>
          </a:p>
        </p:txBody>
      </p:sp>
      <p:sp>
        <p:nvSpPr>
          <p:cNvPr id="9" name="Title 1">
            <a:extLst>
              <a:ext uri="{FF2B5EF4-FFF2-40B4-BE49-F238E27FC236}">
                <a16:creationId xmlns:a16="http://schemas.microsoft.com/office/drawing/2014/main" id="{F9F53FA2-8123-B842-8ACD-51481DBDA37E}"/>
              </a:ext>
            </a:extLst>
          </p:cNvPr>
          <p:cNvSpPr txBox="1">
            <a:spLocks/>
          </p:cNvSpPr>
          <p:nvPr/>
        </p:nvSpPr>
        <p:spPr>
          <a:xfrm>
            <a:off x="333772" y="2060848"/>
            <a:ext cx="11665296" cy="3960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nSpc>
                <a:spcPct val="100000"/>
              </a:lnSpc>
              <a:buFont typeface="Arial" panose="020B0604020202020204" pitchFamily="34" charset="0"/>
              <a:buChar char="•"/>
            </a:pPr>
            <a:r>
              <a:rPr lang="es-ES_tradnl" sz="2400" dirty="0"/>
              <a:t>R^2 es el porcentaje de variación dada entre dos variables</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Es más fácil de interpretar que R ya que implica una relación lineal entre sus valores</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R^2  representa la proporción de la varianza de “y” que ha sido cubierta por las variables independientes del modelo</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Si R^2=.8 esto significa que un 80% del incremento en “y” es dado por incremento en las variables “X”</a:t>
            </a:r>
          </a:p>
          <a:p>
            <a:pPr>
              <a:lnSpc>
                <a:spcPct val="100000"/>
              </a:lnSpc>
            </a:pPr>
            <a:endParaRPr lang="es-ES_tradnl" sz="2400" dirty="0"/>
          </a:p>
          <a:p>
            <a:pPr>
              <a:lnSpc>
                <a:spcPct val="100000"/>
              </a:lnSpc>
            </a:pPr>
            <a:endParaRPr lang="es-ES_tradnl" sz="2400" dirty="0"/>
          </a:p>
        </p:txBody>
      </p:sp>
      <p:pic>
        <p:nvPicPr>
          <p:cNvPr id="1028" name="Picture 4" descr="R-Squared and Adjusted R-Squared - Analytics Vidhya - Medium">
            <a:extLst>
              <a:ext uri="{FF2B5EF4-FFF2-40B4-BE49-F238E27FC236}">
                <a16:creationId xmlns:a16="http://schemas.microsoft.com/office/drawing/2014/main" id="{4353907D-C9C7-044E-B792-1CFFF796B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72" y="1844824"/>
            <a:ext cx="6019800" cy="1193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Identify Multiple Correlation Coefficients">
            <a:extLst>
              <a:ext uri="{FF2B5EF4-FFF2-40B4-BE49-F238E27FC236}">
                <a16:creationId xmlns:a16="http://schemas.microsoft.com/office/drawing/2014/main" id="{874C11E2-6B9D-0542-A6B3-2F6DC54C1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3717032"/>
            <a:ext cx="7472907" cy="209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8640"/>
            <a:ext cx="9143998" cy="1020762"/>
          </a:xfrm>
        </p:spPr>
        <p:txBody>
          <a:bodyPr/>
          <a:lstStyle/>
          <a:p>
            <a:r>
              <a:rPr lang="en-US" dirty="0"/>
              <a:t>R^2 </a:t>
            </a:r>
          </a:p>
        </p:txBody>
      </p:sp>
      <p:sp>
        <p:nvSpPr>
          <p:cNvPr id="9" name="Title 1">
            <a:extLst>
              <a:ext uri="{FF2B5EF4-FFF2-40B4-BE49-F238E27FC236}">
                <a16:creationId xmlns:a16="http://schemas.microsoft.com/office/drawing/2014/main" id="{F9F53FA2-8123-B842-8ACD-51481DBDA37E}"/>
              </a:ext>
            </a:extLst>
          </p:cNvPr>
          <p:cNvSpPr txBox="1">
            <a:spLocks/>
          </p:cNvSpPr>
          <p:nvPr/>
        </p:nvSpPr>
        <p:spPr>
          <a:xfrm>
            <a:off x="333772" y="1844824"/>
            <a:ext cx="11665296" cy="194421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nSpc>
                <a:spcPct val="100000"/>
              </a:lnSpc>
              <a:buFont typeface="Arial" panose="020B0604020202020204" pitchFamily="34" charset="0"/>
              <a:buChar char="•"/>
            </a:pPr>
            <a:r>
              <a:rPr lang="es-ES_tradnl" sz="2400" dirty="0"/>
              <a:t>R^2 nos guía para saber que tan bien se ajusta el modelo</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R^2  su valor máximo es 1 </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Un modelo constante va a tener R^2 = 0</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Si R^2=.8 esto significa que un 80% del incremento en “y” es dado por incremento en las variables “X”</a:t>
            </a:r>
          </a:p>
          <a:p>
            <a:pPr marL="342900" indent="-342900">
              <a:lnSpc>
                <a:spcPct val="100000"/>
              </a:lnSpc>
              <a:buFont typeface="Arial" panose="020B0604020202020204" pitchFamily="34" charset="0"/>
              <a:buChar char="•"/>
            </a:pPr>
            <a:endParaRPr lang="es-ES_tradnl" sz="2400" dirty="0"/>
          </a:p>
        </p:txBody>
      </p:sp>
      <p:sp>
        <p:nvSpPr>
          <p:cNvPr id="7" name="Title 1">
            <a:extLst>
              <a:ext uri="{FF2B5EF4-FFF2-40B4-BE49-F238E27FC236}">
                <a16:creationId xmlns:a16="http://schemas.microsoft.com/office/drawing/2014/main" id="{8CE2BA67-E364-7442-848B-4745C6907374}"/>
              </a:ext>
            </a:extLst>
          </p:cNvPr>
          <p:cNvSpPr txBox="1">
            <a:spLocks/>
          </p:cNvSpPr>
          <p:nvPr/>
        </p:nvSpPr>
        <p:spPr>
          <a:xfrm>
            <a:off x="333772" y="3645024"/>
            <a:ext cx="11665296" cy="259228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Siempre que se agregan variables R^2 aumenta, por eso es que es recomendable usar R^2 ajustada ya que esta evita el agregar variables </a:t>
            </a:r>
            <a:r>
              <a:rPr lang="es-ES_tradnl" sz="2400" dirty="0" err="1"/>
              <a:t>inecesarias</a:t>
            </a:r>
            <a:endParaRPr lang="es-ES_tradnl" sz="2400" dirty="0"/>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a:t>Si se agregan variables </a:t>
            </a:r>
            <a:r>
              <a:rPr lang="es-ES_tradnl" sz="2400" dirty="0" err="1"/>
              <a:t>inecesarias</a:t>
            </a:r>
            <a:r>
              <a:rPr lang="es-ES_tradnl" sz="2400" dirty="0"/>
              <a:t> R^2 ajustada disminuye</a:t>
            </a:r>
          </a:p>
          <a:p>
            <a:pPr marL="342900" indent="-342900">
              <a:lnSpc>
                <a:spcPct val="100000"/>
              </a:lnSpc>
              <a:buFont typeface="Arial" panose="020B0604020202020204" pitchFamily="34" charset="0"/>
              <a:buChar char="•"/>
            </a:pPr>
            <a:r>
              <a:rPr lang="es-ES_tradnl" sz="2400" dirty="0"/>
              <a:t>Si se agregan variables necesarias R^2 ajustada aumenta</a:t>
            </a:r>
          </a:p>
          <a:p>
            <a:pPr marL="342900" indent="-342900">
              <a:lnSpc>
                <a:spcPct val="100000"/>
              </a:lnSpc>
              <a:buFont typeface="Arial" panose="020B0604020202020204" pitchFamily="34" charset="0"/>
              <a:buChar char="•"/>
            </a:pPr>
            <a:endParaRPr lang="es-ES_tradnl" sz="2400" dirty="0"/>
          </a:p>
          <a:p>
            <a:pPr marL="342900" indent="-342900">
              <a:lnSpc>
                <a:spcPct val="100000"/>
              </a:lnSpc>
              <a:buFont typeface="Arial" panose="020B0604020202020204" pitchFamily="34" charset="0"/>
              <a:buChar char="•"/>
            </a:pPr>
            <a:r>
              <a:rPr lang="es-ES_tradnl" sz="2400" dirty="0" err="1"/>
              <a:t>Obs</a:t>
            </a:r>
            <a:r>
              <a:rPr lang="es-ES_tradnl" sz="2400" dirty="0"/>
              <a:t>: El coeficiente de correlación lineal de Pearson mide que tan fuerte es la relación lineal entre dos variables, mientras que el coeficiente de determinación mide cuanta varianza explica un modelo cualquiera (no necesariamente lineal, no necesariamente una variable explicativa). R^2=r^2 dos valores coinciden cuando se estudia un modelo lineal con dos variables</a:t>
            </a:r>
          </a:p>
        </p:txBody>
      </p:sp>
    </p:spTree>
    <p:extLst>
      <p:ext uri="{BB962C8B-B14F-4D97-AF65-F5344CB8AC3E}">
        <p14:creationId xmlns:p14="http://schemas.microsoft.com/office/powerpoint/2010/main" val="39959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Objetivo</a:t>
            </a:r>
            <a:r>
              <a:rPr lang="en-US" dirty="0"/>
              <a:t> de </a:t>
            </a:r>
            <a:r>
              <a:rPr lang="en-US" dirty="0" err="1"/>
              <a:t>esta</a:t>
            </a:r>
            <a:r>
              <a:rPr lang="en-US" dirty="0"/>
              <a:t> </a:t>
            </a:r>
            <a:r>
              <a:rPr lang="en-US" dirty="0" err="1"/>
              <a:t>clase</a:t>
            </a:r>
            <a:r>
              <a:rPr lang="en-US" dirty="0"/>
              <a:t> es responder:</a:t>
            </a:r>
          </a:p>
        </p:txBody>
      </p:sp>
      <p:sp>
        <p:nvSpPr>
          <p:cNvPr id="5" name="Content Placeholder 4"/>
          <p:cNvSpPr>
            <a:spLocks noGrp="1"/>
          </p:cNvSpPr>
          <p:nvPr>
            <p:ph sz="half" idx="1"/>
          </p:nvPr>
        </p:nvSpPr>
        <p:spPr>
          <a:xfrm>
            <a:off x="1089857" y="2564904"/>
            <a:ext cx="10009112" cy="2232248"/>
          </a:xfrm>
        </p:spPr>
        <p:txBody>
          <a:bodyPr>
            <a:normAutofit lnSpcReduction="10000"/>
          </a:bodyPr>
          <a:lstStyle/>
          <a:p>
            <a:r>
              <a:rPr lang="en-US" sz="3600" dirty="0"/>
              <a:t>¿</a:t>
            </a:r>
            <a:r>
              <a:rPr lang="es-ES_tradnl" sz="3600" dirty="0"/>
              <a:t>Cómo</a:t>
            </a:r>
            <a:r>
              <a:rPr lang="en-US" sz="3600" dirty="0"/>
              <a:t> se </a:t>
            </a:r>
            <a:r>
              <a:rPr lang="en-US" sz="3600" dirty="0" err="1"/>
              <a:t>calcula</a:t>
            </a:r>
            <a:r>
              <a:rPr lang="en-US" sz="3600" dirty="0"/>
              <a:t> el </a:t>
            </a:r>
            <a:r>
              <a:rPr lang="en-US" sz="3600" dirty="0" err="1"/>
              <a:t>coeficiente</a:t>
            </a:r>
            <a:r>
              <a:rPr lang="en-US" sz="3600" dirty="0"/>
              <a:t> de </a:t>
            </a:r>
            <a:r>
              <a:rPr lang="en-US" sz="3600" dirty="0" err="1"/>
              <a:t>determinación</a:t>
            </a:r>
            <a:r>
              <a:rPr lang="en-US" sz="3600" dirty="0"/>
              <a:t> R^2?</a:t>
            </a:r>
            <a:br>
              <a:rPr lang="en-US" sz="3600" dirty="0"/>
            </a:br>
            <a:endParaRPr lang="en-US" sz="3600" dirty="0"/>
          </a:p>
          <a:p>
            <a:r>
              <a:rPr lang="en-US" sz="3600" dirty="0"/>
              <a:t>¿</a:t>
            </a:r>
            <a:r>
              <a:rPr lang="en-US" sz="3600" dirty="0" err="1"/>
              <a:t>Qué</a:t>
            </a:r>
            <a:r>
              <a:rPr lang="en-US" sz="3600" dirty="0"/>
              <a:t> </a:t>
            </a:r>
            <a:r>
              <a:rPr lang="en-US" sz="3600" dirty="0" err="1"/>
              <a:t>interpretación</a:t>
            </a:r>
            <a:r>
              <a:rPr lang="en-US" sz="3600" dirty="0"/>
              <a:t> </a:t>
            </a:r>
            <a:r>
              <a:rPr lang="en-US" sz="3600" dirty="0" err="1"/>
              <a:t>tiene</a:t>
            </a:r>
            <a:r>
              <a:rPr lang="en-US" sz="3600" dirty="0"/>
              <a:t> R^2?</a:t>
            </a:r>
          </a:p>
        </p:txBody>
      </p:sp>
    </p:spTree>
    <p:extLst>
      <p:ext uri="{BB962C8B-B14F-4D97-AF65-F5344CB8AC3E}">
        <p14:creationId xmlns:p14="http://schemas.microsoft.com/office/powerpoint/2010/main" val="1197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4638</TotalTime>
  <Words>318</Words>
  <Application>Microsoft Macintosh PowerPoint</Application>
  <PresentationFormat>Custom</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Consolas</vt:lpstr>
      <vt:lpstr>Corbel</vt:lpstr>
      <vt:lpstr>Chalkboard 16x9</vt:lpstr>
      <vt:lpstr>R^2</vt:lpstr>
      <vt:lpstr>Objetivo de esta clase es responder:</vt:lpstr>
      <vt:lpstr>R^2 </vt:lpstr>
      <vt:lpstr>R^2 </vt:lpstr>
      <vt:lpstr>Objetivo de esta clase es responder: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Generalidades de ML</dc:title>
  <dc:creator>ARRIGO COEN CORIA</dc:creator>
  <cp:lastModifiedBy>ARRIGO COEN CORIA</cp:lastModifiedBy>
  <cp:revision>88</cp:revision>
  <dcterms:created xsi:type="dcterms:W3CDTF">2021-03-05T21:06:02Z</dcterms:created>
  <dcterms:modified xsi:type="dcterms:W3CDTF">2021-07-19T15:43:52Z</dcterms:modified>
</cp:coreProperties>
</file>