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8" r:id="rId3"/>
    <p:sldId id="332" r:id="rId4"/>
    <p:sldId id="335" r:id="rId5"/>
    <p:sldId id="324" r:id="rId6"/>
    <p:sldId id="336" r:id="rId7"/>
    <p:sldId id="286" r:id="rId8"/>
    <p:sldId id="331" r:id="rId9"/>
    <p:sldId id="326" r:id="rId10"/>
    <p:sldId id="297" r:id="rId11"/>
    <p:sldId id="327" r:id="rId12"/>
    <p:sldId id="325" r:id="rId13"/>
    <p:sldId id="333" r:id="rId14"/>
    <p:sldId id="334" r:id="rId15"/>
    <p:sldId id="329" r:id="rId16"/>
    <p:sldId id="330" r:id="rId17"/>
    <p:sldId id="323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0" autoAdjust="0"/>
    <p:restoredTop sz="96327" autoAdjust="0"/>
  </p:normalViewPr>
  <p:slideViewPr>
    <p:cSldViewPr>
      <p:cViewPr varScale="1">
        <p:scale>
          <a:sx n="152" d="100"/>
          <a:sy n="152" d="100"/>
        </p:scale>
        <p:origin x="760" y="1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7/12/21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7/12/21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7/12/21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7/12/21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7/12/21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7/12/21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7/12/21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7/12/21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7/12/21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7/12/21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7/12/21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7/12/21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3B391-872B-5747-879C-C0591E2C514D}"/>
              </a:ext>
            </a:extLst>
          </p:cNvPr>
          <p:cNvSpPr txBox="1"/>
          <p:nvPr userDrawn="1"/>
        </p:nvSpPr>
        <p:spPr>
          <a:xfrm>
            <a:off x="13970" y="6470380"/>
            <a:ext cx="161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Arrigo Coen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935A3-B66A-DD4F-A060-74E6F0A0A422}"/>
              </a:ext>
            </a:extLst>
          </p:cNvPr>
          <p:cNvSpPr txBox="1"/>
          <p:nvPr userDrawn="1"/>
        </p:nvSpPr>
        <p:spPr>
          <a:xfrm>
            <a:off x="2718924" y="6522181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s-ES_tradnl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DAFE0-F0C4-3245-96C5-95700FEB9F39}"/>
              </a:ext>
            </a:extLst>
          </p:cNvPr>
          <p:cNvSpPr txBox="1"/>
          <p:nvPr userDrawn="1"/>
        </p:nvSpPr>
        <p:spPr>
          <a:xfrm>
            <a:off x="10054852" y="6498080"/>
            <a:ext cx="220598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noProof="0" dirty="0"/>
              <a:t>Python Data Science </a:t>
            </a:r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0.png"/><Relationship Id="rId7" Type="http://schemas.openxmlformats.org/officeDocument/2006/relationships/image" Target="../media/image4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36" y="2636912"/>
            <a:ext cx="9792072" cy="1800200"/>
          </a:xfrm>
        </p:spPr>
        <p:txBody>
          <a:bodyPr/>
          <a:lstStyle/>
          <a:p>
            <a:r>
              <a:rPr lang="en-US" dirty="0"/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60648"/>
            <a:ext cx="9143998" cy="602704"/>
          </a:xfrm>
        </p:spPr>
        <p:txBody>
          <a:bodyPr/>
          <a:lstStyle/>
          <a:p>
            <a:r>
              <a:rPr lang="en-US" dirty="0" err="1"/>
              <a:t>Sesgo</a:t>
            </a:r>
            <a:r>
              <a:rPr lang="en-US" dirty="0"/>
              <a:t> </a:t>
            </a:r>
            <a:r>
              <a:rPr lang="en-US" dirty="0" err="1"/>
              <a:t>vr</a:t>
            </a:r>
            <a:r>
              <a:rPr lang="en-US" dirty="0"/>
              <a:t> </a:t>
            </a:r>
            <a:r>
              <a:rPr lang="en-US" dirty="0" err="1"/>
              <a:t>Varianza</a:t>
            </a:r>
            <a:endParaRPr lang="en-US" dirty="0"/>
          </a:p>
        </p:txBody>
      </p:sp>
      <p:pic>
        <p:nvPicPr>
          <p:cNvPr id="1028" name="Picture 4" descr="Understanding the Bias-Variance Tradeoff - Towards Data ...">
            <a:extLst>
              <a:ext uri="{FF2B5EF4-FFF2-40B4-BE49-F238E27FC236}">
                <a16:creationId xmlns:a16="http://schemas.microsoft.com/office/drawing/2014/main" id="{850991F6-BA20-544B-9BC4-44453900D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2060848"/>
            <a:ext cx="1054100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as-variance trade-off… I'm always confusing the two ...">
            <a:extLst>
              <a:ext uri="{FF2B5EF4-FFF2-40B4-BE49-F238E27FC236}">
                <a16:creationId xmlns:a16="http://schemas.microsoft.com/office/drawing/2014/main" id="{78656F92-D7CF-2248-BB66-AC6E6B85E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908720"/>
            <a:ext cx="6505211" cy="53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as-Variance Tradeoff in Machine Learning">
            <a:extLst>
              <a:ext uri="{FF2B5EF4-FFF2-40B4-BE49-F238E27FC236}">
                <a16:creationId xmlns:a16="http://schemas.microsoft.com/office/drawing/2014/main" id="{AC8676EF-E5A7-254F-895B-B874672A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836712"/>
            <a:ext cx="77978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33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65F5-9881-C846-AFBD-EDA666FB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905000"/>
            <a:ext cx="9540553" cy="2667000"/>
          </a:xfrm>
        </p:spPr>
        <p:txBody>
          <a:bodyPr/>
          <a:lstStyle/>
          <a:p>
            <a:r>
              <a:rPr lang="es-ES_tradnl" dirty="0"/>
              <a:t>Ridge </a:t>
            </a:r>
            <a:r>
              <a:rPr lang="es-ES_tradnl" dirty="0" err="1"/>
              <a:t>Regression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42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9F53FA2-8123-B842-8ACD-51481DBDA37E}"/>
              </a:ext>
            </a:extLst>
          </p:cNvPr>
          <p:cNvSpPr txBox="1">
            <a:spLocks/>
          </p:cNvSpPr>
          <p:nvPr/>
        </p:nvSpPr>
        <p:spPr>
          <a:xfrm>
            <a:off x="261765" y="1484784"/>
            <a:ext cx="11665296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/>
              <a:t>Ridge y Lasso son </a:t>
            </a:r>
            <a:r>
              <a:rPr lang="en-US" sz="2400" dirty="0" err="1"/>
              <a:t>metodos</a:t>
            </a:r>
            <a:r>
              <a:rPr lang="en-US" sz="2400" dirty="0"/>
              <a:t> que </a:t>
            </a:r>
            <a:r>
              <a:rPr lang="en-US" sz="2400" dirty="0" err="1"/>
              <a:t>limitan</a:t>
            </a:r>
            <a:r>
              <a:rPr lang="en-US" sz="2400" dirty="0"/>
              <a:t> (</a:t>
            </a:r>
            <a:r>
              <a:rPr lang="en-US" sz="2400" dirty="0" err="1"/>
              <a:t>regularizan</a:t>
            </a:r>
            <a:r>
              <a:rPr lang="en-US" sz="2400" dirty="0"/>
              <a:t>) los </a:t>
            </a:r>
            <a:r>
              <a:rPr lang="en-US" sz="2400" dirty="0" err="1"/>
              <a:t>valores</a:t>
            </a:r>
            <a:r>
              <a:rPr lang="en-US" sz="2400" dirty="0"/>
              <a:t> </a:t>
            </a:r>
            <a:r>
              <a:rPr lang="en-US" sz="2400" dirty="0" err="1"/>
              <a:t>estimados</a:t>
            </a:r>
            <a:r>
              <a:rPr lang="en-US" sz="2400" dirty="0"/>
              <a:t>; </a:t>
            </a:r>
            <a:r>
              <a:rPr lang="en-US" sz="2400" dirty="0" err="1"/>
              <a:t>equivalentemente</a:t>
            </a:r>
            <a:r>
              <a:rPr lang="en-US" sz="2400" dirty="0"/>
              <a:t>, </a:t>
            </a:r>
            <a:r>
              <a:rPr lang="en-US" sz="2400" dirty="0" err="1"/>
              <a:t>encojen</a:t>
            </a:r>
            <a:r>
              <a:rPr lang="en-US" sz="2400" dirty="0"/>
              <a:t> los </a:t>
            </a:r>
            <a:r>
              <a:rPr lang="en-US" sz="2400" dirty="0" err="1"/>
              <a:t>valores</a:t>
            </a:r>
            <a:r>
              <a:rPr lang="en-US" sz="2400" dirty="0"/>
              <a:t> de los </a:t>
            </a:r>
            <a:r>
              <a:rPr lang="en-US" sz="2400" dirty="0" err="1"/>
              <a:t>estimadores</a:t>
            </a:r>
            <a:r>
              <a:rPr lang="en-US" sz="2400" dirty="0"/>
              <a:t> de los </a:t>
            </a:r>
            <a:r>
              <a:rPr lang="en-US" sz="2400" dirty="0" err="1"/>
              <a:t>parámetros</a:t>
            </a:r>
            <a:r>
              <a:rPr lang="en-US" sz="2400" dirty="0"/>
              <a:t> a cero.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A7568B25-F792-E84F-8F71-353BA6CD52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5761" y="4077072"/>
                <a:ext cx="11737304" cy="77943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 err="1"/>
                  <a:t>donde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es el parametron de tunning el </a:t>
                </a:r>
                <a:r>
                  <a:rPr lang="en-US" sz="2400" dirty="0" err="1"/>
                  <a:t>cual</a:t>
                </a:r>
                <a:r>
                  <a:rPr lang="en-US" sz="2400" dirty="0"/>
                  <a:t> es </a:t>
                </a:r>
                <a:r>
                  <a:rPr lang="en-US" sz="2400" dirty="0" err="1"/>
                  <a:t>elegido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aparte</a:t>
                </a:r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(</a:t>
                </a:r>
                <a:r>
                  <a:rPr lang="en-US" sz="2400" dirty="0" err="1"/>
                  <a:t>eg.</a:t>
                </a:r>
                <a:r>
                  <a:rPr lang="en-US" sz="2400" dirty="0"/>
                  <a:t> Cross validation) </a:t>
                </a:r>
              </a:p>
            </p:txBody>
          </p:sp>
        </mc:Choice>
        <mc:Fallback xmlns="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A7568B25-F792-E84F-8F71-353BA6CD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61" y="4077072"/>
                <a:ext cx="11737304" cy="779438"/>
              </a:xfrm>
              <a:prstGeom prst="rect">
                <a:avLst/>
              </a:prstGeom>
              <a:blipFill>
                <a:blip r:embed="rId2"/>
                <a:stretch>
                  <a:fillRect l="-757" t="-9677" b="-1612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67F4715-EED5-3441-8E3B-FCCFFDB80E1C}"/>
              </a:ext>
            </a:extLst>
          </p:cNvPr>
          <p:cNvSpPr txBox="1">
            <a:spLocks/>
          </p:cNvSpPr>
          <p:nvPr/>
        </p:nvSpPr>
        <p:spPr>
          <a:xfrm>
            <a:off x="279645" y="2872142"/>
            <a:ext cx="4824536" cy="484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Función</a:t>
            </a:r>
            <a:r>
              <a:rPr lang="en-US" sz="2400" dirty="0"/>
              <a:t> de error de Ridge: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85A138-7B2C-8E45-B29F-216C2C8A1334}"/>
                  </a:ext>
                </a:extLst>
              </p:cNvPr>
              <p:cNvSpPr txBox="1"/>
              <p:nvPr/>
            </p:nvSpPr>
            <p:spPr>
              <a:xfrm>
                <a:off x="3159965" y="3560366"/>
                <a:ext cx="5256584" cy="3880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∑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85A138-7B2C-8E45-B29F-216C2C8A1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65" y="3560366"/>
                <a:ext cx="5256584" cy="388055"/>
              </a:xfrm>
              <a:prstGeom prst="rect">
                <a:avLst/>
              </a:prstGeom>
              <a:blipFill>
                <a:blip r:embed="rId3"/>
                <a:stretch>
                  <a:fillRect t="-15625" b="-2812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3D034B5D-58CA-0F47-AE0C-8106619C43CA}"/>
              </a:ext>
            </a:extLst>
          </p:cNvPr>
          <p:cNvSpPr txBox="1">
            <a:spLocks/>
          </p:cNvSpPr>
          <p:nvPr/>
        </p:nvSpPr>
        <p:spPr>
          <a:xfrm>
            <a:off x="225761" y="4941168"/>
            <a:ext cx="1173730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/>
              <a:t>Se </a:t>
            </a:r>
            <a:r>
              <a:rPr lang="en-US" sz="2400" dirty="0" err="1"/>
              <a:t>recomienda</a:t>
            </a:r>
            <a:r>
              <a:rPr lang="en-US" sz="2400" dirty="0"/>
              <a:t> la </a:t>
            </a:r>
            <a:r>
              <a:rPr lang="en-US" sz="2400" dirty="0" err="1"/>
              <a:t>estandarización</a:t>
            </a:r>
            <a:r>
              <a:rPr lang="en-US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6253A9-47D1-C14A-85B9-6DE37CB396FF}"/>
                  </a:ext>
                </a:extLst>
              </p:cNvPr>
              <p:cNvSpPr txBox="1"/>
              <p:nvPr/>
            </p:nvSpPr>
            <p:spPr>
              <a:xfrm>
                <a:off x="2710036" y="5542960"/>
                <a:ext cx="6552728" cy="13150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es-ES_tradnl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6253A9-47D1-C14A-85B9-6DE37CB39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036" y="5542960"/>
                <a:ext cx="6552728" cy="1315040"/>
              </a:xfrm>
              <a:prstGeom prst="rect">
                <a:avLst/>
              </a:prstGeom>
              <a:blipFill>
                <a:blip r:embed="rId4"/>
                <a:stretch>
                  <a:fillRect t="-9615" b="-3942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26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7" grpId="0"/>
      <p:bldP spid="8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7D26DD-43E1-3244-9D9E-964946DE3191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6" name="Picture 2" descr="3.1. Cross-validation: evaluating estimator performance ...">
            <a:extLst>
              <a:ext uri="{FF2B5EF4-FFF2-40B4-BE49-F238E27FC236}">
                <a16:creationId xmlns:a16="http://schemas.microsoft.com/office/drawing/2014/main" id="{8E1F2396-879D-3D4D-A749-5A489F7A6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35728"/>
            <a:ext cx="9901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69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3.1. Cross-validation: evaluating estimator performance ...">
            <a:extLst>
              <a:ext uri="{FF2B5EF4-FFF2-40B4-BE49-F238E27FC236}">
                <a16:creationId xmlns:a16="http://schemas.microsoft.com/office/drawing/2014/main" id="{F33BA2FA-2D07-A04D-A799-8F5DDCDDD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35728"/>
            <a:ext cx="9901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57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65F5-9881-C846-AFBD-EDA666FB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905000"/>
            <a:ext cx="9540553" cy="2667000"/>
          </a:xfrm>
        </p:spPr>
        <p:txBody>
          <a:bodyPr/>
          <a:lstStyle/>
          <a:p>
            <a:r>
              <a:rPr lang="es-ES_tradnl" dirty="0"/>
              <a:t>Lasso </a:t>
            </a:r>
            <a:r>
              <a:rPr lang="es-ES_tradnl" dirty="0" err="1"/>
              <a:t>Regression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7754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F9F53FA2-8123-B842-8ACD-51481DBDA3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765" y="1484784"/>
                <a:ext cx="11665296" cy="15841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/>
                  <a:t>Lasso </a:t>
                </a:r>
                <a:r>
                  <a:rPr lang="en-US" sz="2400" dirty="0" err="1"/>
                  <a:t>tiene</a:t>
                </a:r>
                <a:r>
                  <a:rPr lang="en-US" sz="2400" dirty="0"/>
                  <a:t> la </a:t>
                </a:r>
                <a:r>
                  <a:rPr lang="en-US" sz="2400" dirty="0" err="1"/>
                  <a:t>ventaja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hacer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selección</a:t>
                </a:r>
                <a:r>
                  <a:rPr lang="en-US" sz="2400" dirty="0"/>
                  <a:t> de variables; a </a:t>
                </a:r>
                <a:r>
                  <a:rPr lang="en-US" sz="2400" dirty="0" err="1"/>
                  <a:t>diferencia</a:t>
                </a:r>
                <a:r>
                  <a:rPr lang="en-US" sz="2400" dirty="0"/>
                  <a:t> de Ridge, Lasso </a:t>
                </a:r>
                <a:r>
                  <a:rPr lang="en-US" sz="2400" dirty="0" err="1"/>
                  <a:t>logra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hacer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algunos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coeficientes</a:t>
                </a:r>
                <a:r>
                  <a:rPr lang="en-US" sz="2400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igual</a:t>
                </a:r>
                <a:r>
                  <a:rPr lang="en-US" sz="2400" dirty="0"/>
                  <a:t> a cero. </a:t>
                </a: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F9F53FA2-8123-B842-8ACD-51481DBDA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65" y="1484784"/>
                <a:ext cx="11665296" cy="1584176"/>
              </a:xfrm>
              <a:prstGeom prst="rect">
                <a:avLst/>
              </a:prstGeom>
              <a:blipFill>
                <a:blip r:embed="rId2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A7568B25-F792-E84F-8F71-353BA6CD52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5761" y="4077072"/>
                <a:ext cx="11737304" cy="77943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 err="1"/>
                  <a:t>donde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es el parametron de tunning el </a:t>
                </a:r>
                <a:r>
                  <a:rPr lang="en-US" sz="2400" dirty="0" err="1"/>
                  <a:t>cual</a:t>
                </a:r>
                <a:r>
                  <a:rPr lang="en-US" sz="2400" dirty="0"/>
                  <a:t> es </a:t>
                </a:r>
                <a:r>
                  <a:rPr lang="en-US" sz="2400" dirty="0" err="1"/>
                  <a:t>elegido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aparte</a:t>
                </a:r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(</a:t>
                </a:r>
                <a:r>
                  <a:rPr lang="en-US" sz="2400" dirty="0" err="1"/>
                  <a:t>eg.</a:t>
                </a:r>
                <a:r>
                  <a:rPr lang="en-US" sz="2400" dirty="0"/>
                  <a:t> Cross validation) </a:t>
                </a:r>
              </a:p>
            </p:txBody>
          </p:sp>
        </mc:Choice>
        <mc:Fallback xmlns="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A7568B25-F792-E84F-8F71-353BA6CD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61" y="4077072"/>
                <a:ext cx="11737304" cy="779438"/>
              </a:xfrm>
              <a:prstGeom prst="rect">
                <a:avLst/>
              </a:prstGeom>
              <a:blipFill>
                <a:blip r:embed="rId3"/>
                <a:stretch>
                  <a:fillRect l="-757" t="-9677" b="-1612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67F4715-EED5-3441-8E3B-FCCFFDB80E1C}"/>
              </a:ext>
            </a:extLst>
          </p:cNvPr>
          <p:cNvSpPr txBox="1">
            <a:spLocks/>
          </p:cNvSpPr>
          <p:nvPr/>
        </p:nvSpPr>
        <p:spPr>
          <a:xfrm>
            <a:off x="279645" y="2872142"/>
            <a:ext cx="4824536" cy="484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Función</a:t>
            </a:r>
            <a:r>
              <a:rPr lang="en-US" sz="2400" dirty="0"/>
              <a:t> de error de Lasso: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85A138-7B2C-8E45-B29F-216C2C8A1334}"/>
                  </a:ext>
                </a:extLst>
              </p:cNvPr>
              <p:cNvSpPr txBox="1"/>
              <p:nvPr/>
            </p:nvSpPr>
            <p:spPr>
              <a:xfrm>
                <a:off x="3159965" y="3560366"/>
                <a:ext cx="5256584" cy="3829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∑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85A138-7B2C-8E45-B29F-216C2C8A1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65" y="3560366"/>
                <a:ext cx="5256584" cy="382925"/>
              </a:xfrm>
              <a:prstGeom prst="rect">
                <a:avLst/>
              </a:prstGeom>
              <a:blipFill>
                <a:blip r:embed="rId4"/>
                <a:stretch>
                  <a:fillRect t="-16129" b="-2903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4299A716-8450-7449-938E-FD0B1F704968}"/>
              </a:ext>
            </a:extLst>
          </p:cNvPr>
          <p:cNvSpPr txBox="1">
            <a:spLocks/>
          </p:cNvSpPr>
          <p:nvPr/>
        </p:nvSpPr>
        <p:spPr>
          <a:xfrm>
            <a:off x="225761" y="4941168"/>
            <a:ext cx="1173730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 err="1"/>
              <a:t>También</a:t>
            </a:r>
            <a:r>
              <a:rPr lang="en-US" sz="2400" dirty="0"/>
              <a:t> se </a:t>
            </a:r>
            <a:r>
              <a:rPr lang="en-US" sz="2400" dirty="0" err="1"/>
              <a:t>recomienda</a:t>
            </a:r>
            <a:r>
              <a:rPr lang="en-US" sz="2400" dirty="0"/>
              <a:t> la </a:t>
            </a:r>
            <a:r>
              <a:rPr lang="en-US" sz="2400" dirty="0" err="1"/>
              <a:t>estandarización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098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7" grpId="0"/>
      <p:bldP spid="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9E7A58C-2CE4-E549-9CE1-0419D5A76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9857" y="2564904"/>
            <a:ext cx="10009112" cy="2232248"/>
          </a:xfrm>
        </p:spPr>
        <p:txBody>
          <a:bodyPr>
            <a:normAutofit/>
          </a:bodyPr>
          <a:lstStyle/>
          <a:p>
            <a:r>
              <a:rPr lang="en-US" sz="3600" dirty="0"/>
              <a:t>¿</a:t>
            </a:r>
            <a:r>
              <a:rPr lang="en-US" sz="3600" dirty="0" err="1"/>
              <a:t>Cómo</a:t>
            </a:r>
            <a:r>
              <a:rPr lang="en-US" sz="3600" dirty="0"/>
              <a:t> </a:t>
            </a:r>
            <a:r>
              <a:rPr lang="en-US" sz="3600" dirty="0" err="1"/>
              <a:t>evitar</a:t>
            </a:r>
            <a:r>
              <a:rPr lang="en-US" sz="3600" dirty="0"/>
              <a:t> el </a:t>
            </a:r>
            <a:r>
              <a:rPr lang="en-US" sz="3600" dirty="0" err="1"/>
              <a:t>sobre</a:t>
            </a:r>
            <a:r>
              <a:rPr lang="en-US" sz="3600" dirty="0"/>
              <a:t> </a:t>
            </a:r>
            <a:r>
              <a:rPr lang="en-US" sz="3600" dirty="0" err="1"/>
              <a:t>ajuste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una RL?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¿</a:t>
            </a:r>
            <a:r>
              <a:rPr lang="en-US" sz="3600" dirty="0" err="1"/>
              <a:t>Cuáles</a:t>
            </a:r>
            <a:r>
              <a:rPr lang="en-US" sz="3600" dirty="0"/>
              <a:t> son las </a:t>
            </a:r>
            <a:r>
              <a:rPr lang="en-US" sz="3600" dirty="0" err="1"/>
              <a:t>propiedades</a:t>
            </a:r>
            <a:r>
              <a:rPr lang="en-US" sz="3600" dirty="0"/>
              <a:t> de Lasso y Ridge?</a:t>
            </a:r>
          </a:p>
        </p:txBody>
      </p:sp>
    </p:spTree>
    <p:extLst>
      <p:ext uri="{BB962C8B-B14F-4D97-AF65-F5344CB8AC3E}">
        <p14:creationId xmlns:p14="http://schemas.microsoft.com/office/powerpoint/2010/main" val="14292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es responder: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89857" y="2564904"/>
            <a:ext cx="10009112" cy="2232248"/>
          </a:xfrm>
        </p:spPr>
        <p:txBody>
          <a:bodyPr>
            <a:normAutofit/>
          </a:bodyPr>
          <a:lstStyle/>
          <a:p>
            <a:r>
              <a:rPr lang="en-US" sz="3600" dirty="0"/>
              <a:t>¿</a:t>
            </a:r>
            <a:r>
              <a:rPr lang="es-ES_tradnl" sz="3600" dirty="0"/>
              <a:t>Cómo</a:t>
            </a:r>
            <a:r>
              <a:rPr lang="en-US" sz="3600" dirty="0"/>
              <a:t> </a:t>
            </a:r>
            <a:r>
              <a:rPr lang="es-ES_tradnl" sz="3600" dirty="0"/>
              <a:t>aplicar</a:t>
            </a:r>
            <a:r>
              <a:rPr lang="en-US" sz="3600" dirty="0"/>
              <a:t> cross validation?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¿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qué</a:t>
            </a:r>
            <a:r>
              <a:rPr lang="en-US" sz="3600" dirty="0"/>
              <a:t> </a:t>
            </a:r>
            <a:r>
              <a:rPr lang="en-US" sz="3600" dirty="0" err="1"/>
              <a:t>casos</a:t>
            </a:r>
            <a:r>
              <a:rPr lang="en-US" sz="3600" dirty="0"/>
              <a:t> se </a:t>
            </a:r>
            <a:r>
              <a:rPr lang="en-US" sz="3600" dirty="0" err="1"/>
              <a:t>puede</a:t>
            </a:r>
            <a:r>
              <a:rPr lang="en-US" sz="3600" dirty="0"/>
              <a:t> </a:t>
            </a:r>
            <a:r>
              <a:rPr lang="en-US" sz="3600" dirty="0" err="1"/>
              <a:t>ocupar</a:t>
            </a:r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916" y="188640"/>
            <a:ext cx="9143998" cy="1020762"/>
          </a:xfrm>
        </p:spPr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9F53FA2-8123-B842-8ACD-51481DBDA37E}"/>
              </a:ext>
            </a:extLst>
          </p:cNvPr>
          <p:cNvSpPr txBox="1">
            <a:spLocks/>
          </p:cNvSpPr>
          <p:nvPr/>
        </p:nvSpPr>
        <p:spPr>
          <a:xfrm>
            <a:off x="261765" y="1484784"/>
            <a:ext cx="1166529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_tradnl" sz="2400" dirty="0"/>
              <a:t>Cross </a:t>
            </a:r>
            <a:r>
              <a:rPr lang="es-ES_tradnl" sz="2400" dirty="0" err="1"/>
              <a:t>validation</a:t>
            </a:r>
            <a:r>
              <a:rPr lang="es-ES_tradnl" sz="2400" dirty="0"/>
              <a:t> es un método para comparar modelos de ML, el cual muestra que tan bien se ajustan los modelos a subconjuntos de datos.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898190C-F08E-864C-8BCE-7F902C19976A}"/>
              </a:ext>
            </a:extLst>
          </p:cNvPr>
          <p:cNvSpPr txBox="1">
            <a:spLocks/>
          </p:cNvSpPr>
          <p:nvPr/>
        </p:nvSpPr>
        <p:spPr>
          <a:xfrm>
            <a:off x="523529" y="5877272"/>
            <a:ext cx="1166529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_tradnl" sz="2400" dirty="0"/>
              <a:t>Notación: k-</a:t>
            </a:r>
            <a:r>
              <a:rPr lang="es-ES_tradnl" sz="2400" dirty="0" err="1"/>
              <a:t>Fold</a:t>
            </a:r>
            <a:r>
              <a:rPr lang="es-ES_tradnl" sz="2400" dirty="0"/>
              <a:t> o </a:t>
            </a:r>
            <a:r>
              <a:rPr lang="es-ES_tradnl" sz="2400" dirty="0" err="1"/>
              <a:t>Leave-One-Out</a:t>
            </a:r>
            <a:r>
              <a:rPr lang="es-ES_tradnl" sz="2400" dirty="0"/>
              <a:t> 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E365EFF-3084-BA46-8688-B33F206EE270}"/>
              </a:ext>
            </a:extLst>
          </p:cNvPr>
          <p:cNvSpPr txBox="1">
            <a:spLocks/>
          </p:cNvSpPr>
          <p:nvPr/>
        </p:nvSpPr>
        <p:spPr>
          <a:xfrm>
            <a:off x="945841" y="3140968"/>
            <a:ext cx="10297144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/>
              <a:t>Partir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prueba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k </a:t>
            </a:r>
            <a:r>
              <a:rPr lang="en-US" dirty="0" err="1"/>
              <a:t>partes</a:t>
            </a:r>
            <a:r>
              <a:rPr lang="en-US" dirty="0"/>
              <a:t> (Fold-1, Fold-2, … , Fold-k)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Ajusta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/>
              <a:t>Fold-2 al </a:t>
            </a:r>
            <a:r>
              <a:rPr lang="en-US" dirty="0"/>
              <a:t>Fold-k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Encuentra</a:t>
            </a:r>
            <a:r>
              <a:rPr lang="en-US" dirty="0"/>
              <a:t> el error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Fold-1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Repite</a:t>
            </a:r>
            <a:r>
              <a:rPr lang="en-US" dirty="0"/>
              <a:t> los pasos 2 y 3 </a:t>
            </a:r>
            <a:r>
              <a:rPr lang="en-US" dirty="0" err="1"/>
              <a:t>usando</a:t>
            </a:r>
            <a:r>
              <a:rPr lang="en-US" dirty="0"/>
              <a:t> Fold-2, Fold-3, … , Fold-k y sus </a:t>
            </a:r>
            <a:r>
              <a:rPr lang="en-US" dirty="0" err="1"/>
              <a:t>complementos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 error de CV es el </a:t>
            </a:r>
            <a:r>
              <a:rPr lang="en-US" dirty="0" err="1"/>
              <a:t>promedio</a:t>
            </a:r>
            <a:r>
              <a:rPr lang="en-US" dirty="0"/>
              <a:t> de  los </a:t>
            </a:r>
            <a:r>
              <a:rPr lang="en-US" dirty="0" err="1"/>
              <a:t>errores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48FAB6-472C-4340-A01D-DF771EC3189E}"/>
              </a:ext>
            </a:extLst>
          </p:cNvPr>
          <p:cNvSpPr txBox="1">
            <a:spLocks/>
          </p:cNvSpPr>
          <p:nvPr/>
        </p:nvSpPr>
        <p:spPr>
          <a:xfrm>
            <a:off x="621804" y="2636912"/>
            <a:ext cx="1166529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_tradnl" sz="2400" dirty="0"/>
              <a:t>Pasos de CV:</a:t>
            </a:r>
          </a:p>
        </p:txBody>
      </p:sp>
    </p:spTree>
    <p:extLst>
      <p:ext uri="{BB962C8B-B14F-4D97-AF65-F5344CB8AC3E}">
        <p14:creationId xmlns:p14="http://schemas.microsoft.com/office/powerpoint/2010/main" val="30748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7D26DD-43E1-3244-9D9E-964946DE3191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6" name="Picture 2" descr="3.1. Cross-validation: evaluating estimator performance ...">
            <a:extLst>
              <a:ext uri="{FF2B5EF4-FFF2-40B4-BE49-F238E27FC236}">
                <a16:creationId xmlns:a16="http://schemas.microsoft.com/office/drawing/2014/main" id="{8E1F2396-879D-3D4D-A749-5A489F7A6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35728"/>
            <a:ext cx="9901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51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y Cons de Cross Validation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701924" y="1844824"/>
            <a:ext cx="6552727" cy="410445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F9F53FA2-8123-B842-8ACD-51481DBDA3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764" y="1556792"/>
                <a:ext cx="11665296" cy="18722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s-ES_tradnl" sz="2000" dirty="0"/>
                  <a:t>Pros:</a:t>
                </a:r>
              </a:p>
              <a:p>
                <a:pPr marL="457200" indent="-4572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s-ES_tradnl" sz="2000" dirty="0"/>
                  <a:t>Muy buena para comparar modelos (</a:t>
                </a:r>
                <a:r>
                  <a:rPr lang="es-ES_tradnl" sz="2000" dirty="0" err="1"/>
                  <a:t>eg</a:t>
                </a:r>
                <a:r>
                  <a:rPr lang="es-ES_tradnl" sz="2000" dirty="0"/>
                  <a:t>. Ridge </a:t>
                </a:r>
                <a:r>
                  <a:rPr lang="es-ES_tradnl" sz="2000" i="1" dirty="0" err="1"/>
                  <a:t>vr</a:t>
                </a:r>
                <a:r>
                  <a:rPr lang="es-ES_tradnl" sz="2000" dirty="0"/>
                  <a:t> Lasso)</a:t>
                </a:r>
                <a:br>
                  <a:rPr lang="es-ES_tradnl" sz="2000" dirty="0"/>
                </a:br>
                <a:endParaRPr lang="es-ES_tradnl" sz="2000" dirty="0"/>
              </a:p>
              <a:p>
                <a:pPr marL="457200" indent="-4572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s-ES_tradnl" sz="2000" dirty="0"/>
                  <a:t>Muy buena para encontrar </a:t>
                </a:r>
                <a:r>
                  <a:rPr lang="es-ES_tradnl" sz="2000" dirty="0" err="1"/>
                  <a:t>hyperparámetros</a:t>
                </a:r>
                <a:r>
                  <a:rPr lang="es-ES_tradnl" sz="2000" dirty="0"/>
                  <a:t> (</a:t>
                </a:r>
                <a:r>
                  <a:rPr lang="es-ES_tradnl" sz="2000" dirty="0" err="1"/>
                  <a:t>eg</a:t>
                </a:r>
                <a:r>
                  <a:rPr lang="es-ES_tradnl" sz="2000" dirty="0"/>
                  <a:t>. </a:t>
                </a:r>
                <a14:m>
                  <m:oMath xmlns:m="http://schemas.openxmlformats.org/officeDocument/2006/math">
                    <m:r>
                      <a:rPr lang="es-ES_tradnl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_tradnl" sz="2000" dirty="0"/>
                  <a:t> en Lasso </a:t>
                </a:r>
                <a:r>
                  <a:rPr lang="es-ES_tradnl" sz="2000" dirty="0" err="1"/>
                  <a:t>regression</a:t>
                </a:r>
                <a:r>
                  <a:rPr lang="es-ES_tradnl" sz="2000" dirty="0"/>
                  <a:t>) </a:t>
                </a: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F9F53FA2-8123-B842-8ACD-51481DBDA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64" y="1556792"/>
                <a:ext cx="11665296" cy="1872208"/>
              </a:xfrm>
              <a:prstGeom prst="rect">
                <a:avLst/>
              </a:prstGeom>
              <a:blipFill>
                <a:blip r:embed="rId2"/>
                <a:stretch>
                  <a:fillRect l="-54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4A66879D-8F54-A340-83AA-3481D28BB9A5}"/>
              </a:ext>
            </a:extLst>
          </p:cNvPr>
          <p:cNvSpPr txBox="1">
            <a:spLocks/>
          </p:cNvSpPr>
          <p:nvPr/>
        </p:nvSpPr>
        <p:spPr>
          <a:xfrm>
            <a:off x="333772" y="3284984"/>
            <a:ext cx="9433048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_tradnl" sz="2000" dirty="0" err="1"/>
              <a:t>Cons</a:t>
            </a:r>
            <a:r>
              <a:rPr lang="es-ES_tradnl" sz="2000" dirty="0"/>
              <a:t>: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000" dirty="0"/>
              <a:t>Hace que el ajuste tarde más </a:t>
            </a:r>
            <a:r>
              <a:rPr lang="es-ES_tradnl" sz="2000" dirty="0" err="1"/>
              <a:t>tienpo</a:t>
            </a:r>
            <a:br>
              <a:rPr lang="es-ES_tradnl" sz="2000" dirty="0"/>
            </a:br>
            <a:endParaRPr lang="es-ES_tradnl" sz="20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000" dirty="0"/>
              <a:t>Es un poco más difícil entender los resultados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568B25-F792-E84F-8F71-353BA6CD523A}"/>
              </a:ext>
            </a:extLst>
          </p:cNvPr>
          <p:cNvSpPr txBox="1">
            <a:spLocks/>
          </p:cNvSpPr>
          <p:nvPr/>
        </p:nvSpPr>
        <p:spPr>
          <a:xfrm>
            <a:off x="405780" y="5085184"/>
            <a:ext cx="9433048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_tradnl" sz="2000" dirty="0" err="1"/>
              <a:t>Obs</a:t>
            </a:r>
            <a:r>
              <a:rPr lang="es-ES_tradnl" sz="2000" dirty="0"/>
              <a:t>: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000" dirty="0"/>
              <a:t>Se recomienda usar entre 5 y 10 </a:t>
            </a:r>
            <a:r>
              <a:rPr lang="es-ES_tradnl" sz="2000" dirty="0" err="1"/>
              <a:t>Folds</a:t>
            </a:r>
            <a:br>
              <a:rPr lang="es-ES_tradnl" sz="2000" dirty="0"/>
            </a:br>
            <a:endParaRPr lang="es-ES_tradnl" sz="20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_tradnl" sz="2000" dirty="0"/>
              <a:t>Mejora usando muestreo estratificado</a:t>
            </a:r>
          </a:p>
        </p:txBody>
      </p:sp>
    </p:spTree>
    <p:extLst>
      <p:ext uri="{BB962C8B-B14F-4D97-AF65-F5344CB8AC3E}">
        <p14:creationId xmlns:p14="http://schemas.microsoft.com/office/powerpoint/2010/main" val="282668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es responder: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89857" y="2564904"/>
            <a:ext cx="10009112" cy="2232248"/>
          </a:xfrm>
        </p:spPr>
        <p:txBody>
          <a:bodyPr>
            <a:normAutofit/>
          </a:bodyPr>
          <a:lstStyle/>
          <a:p>
            <a:r>
              <a:rPr lang="en-US" sz="3600" dirty="0"/>
              <a:t>¿</a:t>
            </a:r>
            <a:r>
              <a:rPr lang="en-US" sz="3600" dirty="0" err="1"/>
              <a:t>Cómo</a:t>
            </a:r>
            <a:r>
              <a:rPr lang="en-US" sz="3600" dirty="0"/>
              <a:t> </a:t>
            </a:r>
            <a:r>
              <a:rPr lang="en-US" sz="3600" dirty="0" err="1"/>
              <a:t>aplicar</a:t>
            </a:r>
            <a:r>
              <a:rPr lang="en-US" sz="3600" dirty="0"/>
              <a:t> Cross Validation?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¿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qué</a:t>
            </a:r>
            <a:r>
              <a:rPr lang="en-US" sz="3600" dirty="0"/>
              <a:t> </a:t>
            </a:r>
            <a:r>
              <a:rPr lang="en-US" sz="3600" dirty="0" err="1"/>
              <a:t>casos</a:t>
            </a:r>
            <a:r>
              <a:rPr lang="en-US" sz="3600" dirty="0"/>
              <a:t> se </a:t>
            </a:r>
            <a:r>
              <a:rPr lang="en-US" sz="3600" dirty="0" err="1"/>
              <a:t>puede</a:t>
            </a:r>
            <a:r>
              <a:rPr lang="en-US" sz="3600" dirty="0"/>
              <a:t> </a:t>
            </a:r>
            <a:r>
              <a:rPr lang="en-US" sz="3600" dirty="0" err="1"/>
              <a:t>ocupar</a:t>
            </a:r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6427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Regresión</a:t>
            </a:r>
            <a:r>
              <a:rPr lang="en-US" dirty="0"/>
              <a:t>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26C9C80F-9142-F846-B676-DF295148F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828" y="2204864"/>
                <a:ext cx="10297144" cy="25663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Linealidad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err="1"/>
                  <a:t>Homocedasticidad</a:t>
                </a:r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3200" dirty="0"/>
                  <a:t>(</a:t>
                </a:r>
                <a:r>
                  <a:rPr lang="en-US" sz="3200" dirty="0" err="1"/>
                  <a:t>varianza</a:t>
                </a:r>
                <a:r>
                  <a:rPr lang="en-US" sz="3200" dirty="0"/>
                  <a:t> de los residuals es la </a:t>
                </a:r>
                <a:r>
                  <a:rPr lang="en-US" sz="3200" dirty="0" err="1"/>
                  <a:t>misma</a:t>
                </a:r>
                <a:r>
                  <a:rPr lang="en-US" sz="3200" dirty="0"/>
                  <a:t> para </a:t>
                </a:r>
                <a:r>
                  <a:rPr lang="en-US" sz="3200" dirty="0" err="1"/>
                  <a:t>todas</a:t>
                </a:r>
                <a:r>
                  <a:rPr lang="en-US" sz="3200" dirty="0"/>
                  <a:t> las x’s)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err="1"/>
                  <a:t>Independencia</a:t>
                </a:r>
                <a:r>
                  <a:rPr lang="en-US" sz="3200" dirty="0"/>
                  <a:t> entre las </a:t>
                </a:r>
                <a:r>
                  <a:rPr lang="en-US" sz="3200" dirty="0" err="1"/>
                  <a:t>observaciones</a:t>
                </a:r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err="1"/>
                  <a:t>Normalidad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26C9C80F-9142-F846-B676-DF295148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28" y="2204864"/>
                <a:ext cx="10297144" cy="2566392"/>
              </a:xfrm>
              <a:prstGeom prst="rect">
                <a:avLst/>
              </a:prstGeom>
              <a:blipFill>
                <a:blip r:embed="rId2"/>
                <a:stretch>
                  <a:fillRect l="-1355" t="-7882" b="-98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B4B29D0D-1BE5-F04E-9561-71E25F905E26}"/>
              </a:ext>
            </a:extLst>
          </p:cNvPr>
          <p:cNvSpPr txBox="1">
            <a:spLocks/>
          </p:cNvSpPr>
          <p:nvPr/>
        </p:nvSpPr>
        <p:spPr>
          <a:xfrm>
            <a:off x="1413892" y="5013176"/>
            <a:ext cx="4032448" cy="5887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Función</a:t>
            </a:r>
            <a:r>
              <a:rPr lang="en-US" dirty="0"/>
              <a:t> de error: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D07839-B59B-4642-A5E8-A6EBB5221DC4}"/>
                  </a:ext>
                </a:extLst>
              </p:cNvPr>
              <p:cNvSpPr txBox="1"/>
              <p:nvPr/>
            </p:nvSpPr>
            <p:spPr>
              <a:xfrm>
                <a:off x="5878388" y="5157192"/>
                <a:ext cx="4228641" cy="443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D07839-B59B-4642-A5E8-A6EBB5221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388" y="5157192"/>
                <a:ext cx="4228641" cy="443198"/>
              </a:xfrm>
              <a:prstGeom prst="rect">
                <a:avLst/>
              </a:prstGeom>
              <a:blipFill>
                <a:blip r:embed="rId3"/>
                <a:stretch>
                  <a:fillRect t="-36111" b="-33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190917-60CB-B940-B922-15F1B249A753}"/>
                  </a:ext>
                </a:extLst>
              </p:cNvPr>
              <p:cNvSpPr txBox="1"/>
              <p:nvPr/>
            </p:nvSpPr>
            <p:spPr>
              <a:xfrm>
                <a:off x="4438228" y="1628800"/>
                <a:ext cx="2474068" cy="443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_tradnl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190917-60CB-B940-B922-15F1B249A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28" y="1628800"/>
                <a:ext cx="2474068" cy="443198"/>
              </a:xfrm>
              <a:prstGeom prst="rect">
                <a:avLst/>
              </a:prstGeom>
              <a:blipFill>
                <a:blip r:embed="rId4"/>
                <a:stretch>
                  <a:fillRect l="-2041" t="-11111" b="-36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9F9F4E7A-111F-9645-BE53-729E2DDF2090}"/>
              </a:ext>
            </a:extLst>
          </p:cNvPr>
          <p:cNvSpPr txBox="1">
            <a:spLocks/>
          </p:cNvSpPr>
          <p:nvPr/>
        </p:nvSpPr>
        <p:spPr>
          <a:xfrm>
            <a:off x="1413892" y="5805264"/>
            <a:ext cx="4032448" cy="5887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Estimador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CFB32F-A02E-F14B-8A4C-FABA60445391}"/>
                  </a:ext>
                </a:extLst>
              </p:cNvPr>
              <p:cNvSpPr txBox="1"/>
              <p:nvPr/>
            </p:nvSpPr>
            <p:spPr>
              <a:xfrm>
                <a:off x="5734372" y="5949280"/>
                <a:ext cx="3744416" cy="4671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ES_tradnl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CFB32F-A02E-F14B-8A4C-FABA60445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372" y="5949280"/>
                <a:ext cx="3744416" cy="467179"/>
              </a:xfrm>
              <a:prstGeom prst="rect">
                <a:avLst/>
              </a:prstGeom>
              <a:blipFill>
                <a:blip r:embed="rId5"/>
                <a:stretch>
                  <a:fillRect t="-34211" b="-342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33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Regresión</a:t>
            </a:r>
            <a:r>
              <a:rPr lang="en-US" dirty="0"/>
              <a:t>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26C9C80F-9142-F846-B676-DF295148F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828" y="2204864"/>
                <a:ext cx="10297144" cy="25663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56816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Linealidad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err="1"/>
                  <a:t>Homocedasticidad</a:t>
                </a:r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3200" dirty="0"/>
                  <a:t>(</a:t>
                </a:r>
                <a:r>
                  <a:rPr lang="en-US" sz="3200" dirty="0" err="1"/>
                  <a:t>varianza</a:t>
                </a:r>
                <a:r>
                  <a:rPr lang="en-US" sz="3200" dirty="0"/>
                  <a:t> de los residuals es la </a:t>
                </a:r>
                <a:r>
                  <a:rPr lang="en-US" sz="3200" dirty="0" err="1"/>
                  <a:t>misma</a:t>
                </a:r>
                <a:r>
                  <a:rPr lang="en-US" sz="3200" dirty="0"/>
                  <a:t> para </a:t>
                </a:r>
                <a:r>
                  <a:rPr lang="en-US" sz="3200" dirty="0" err="1"/>
                  <a:t>todas</a:t>
                </a:r>
                <a:r>
                  <a:rPr lang="en-US" sz="3200" dirty="0"/>
                  <a:t> las x’s)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err="1"/>
                  <a:t>Independencia</a:t>
                </a:r>
                <a:r>
                  <a:rPr lang="en-US" sz="3200" dirty="0"/>
                  <a:t> entre las </a:t>
                </a:r>
                <a:r>
                  <a:rPr lang="en-US" sz="3200" dirty="0" err="1"/>
                  <a:t>observaciones</a:t>
                </a:r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err="1"/>
                  <a:t>Normalidad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26C9C80F-9142-F846-B676-DF295148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28" y="2204864"/>
                <a:ext cx="10297144" cy="2566392"/>
              </a:xfrm>
              <a:prstGeom prst="rect">
                <a:avLst/>
              </a:prstGeom>
              <a:blipFill>
                <a:blip r:embed="rId2"/>
                <a:stretch>
                  <a:fillRect l="-1355" t="-7882" b="-98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B4B29D0D-1BE5-F04E-9561-71E25F905E26}"/>
              </a:ext>
            </a:extLst>
          </p:cNvPr>
          <p:cNvSpPr txBox="1">
            <a:spLocks/>
          </p:cNvSpPr>
          <p:nvPr/>
        </p:nvSpPr>
        <p:spPr>
          <a:xfrm>
            <a:off x="1413892" y="5013176"/>
            <a:ext cx="4032448" cy="5887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Función</a:t>
            </a:r>
            <a:r>
              <a:rPr lang="en-US" dirty="0"/>
              <a:t> de error: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D07839-B59B-4642-A5E8-A6EBB5221DC4}"/>
                  </a:ext>
                </a:extLst>
              </p:cNvPr>
              <p:cNvSpPr txBox="1"/>
              <p:nvPr/>
            </p:nvSpPr>
            <p:spPr>
              <a:xfrm>
                <a:off x="5878388" y="5157192"/>
                <a:ext cx="4228641" cy="443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D07839-B59B-4642-A5E8-A6EBB5221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388" y="5157192"/>
                <a:ext cx="4228641" cy="443198"/>
              </a:xfrm>
              <a:prstGeom prst="rect">
                <a:avLst/>
              </a:prstGeom>
              <a:blipFill>
                <a:blip r:embed="rId3"/>
                <a:stretch>
                  <a:fillRect t="-36111" b="-33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190917-60CB-B940-B922-15F1B249A753}"/>
                  </a:ext>
                </a:extLst>
              </p:cNvPr>
              <p:cNvSpPr txBox="1"/>
              <p:nvPr/>
            </p:nvSpPr>
            <p:spPr>
              <a:xfrm>
                <a:off x="4438228" y="1628800"/>
                <a:ext cx="2474068" cy="443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_tradnl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190917-60CB-B940-B922-15F1B249A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28" y="1628800"/>
                <a:ext cx="2474068" cy="443198"/>
              </a:xfrm>
              <a:prstGeom prst="rect">
                <a:avLst/>
              </a:prstGeom>
              <a:blipFill>
                <a:blip r:embed="rId4"/>
                <a:stretch>
                  <a:fillRect l="-2041" t="-11111" b="-36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9F9F4E7A-111F-9645-BE53-729E2DDF2090}"/>
              </a:ext>
            </a:extLst>
          </p:cNvPr>
          <p:cNvSpPr txBox="1">
            <a:spLocks/>
          </p:cNvSpPr>
          <p:nvPr/>
        </p:nvSpPr>
        <p:spPr>
          <a:xfrm>
            <a:off x="1413892" y="5805264"/>
            <a:ext cx="4032448" cy="5887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Estimador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CFB32F-A02E-F14B-8A4C-FABA60445391}"/>
                  </a:ext>
                </a:extLst>
              </p:cNvPr>
              <p:cNvSpPr txBox="1"/>
              <p:nvPr/>
            </p:nvSpPr>
            <p:spPr>
              <a:xfrm>
                <a:off x="5734372" y="5949280"/>
                <a:ext cx="3744416" cy="4671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ES_tradnl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CFB32F-A02E-F14B-8A4C-FABA60445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372" y="5949280"/>
                <a:ext cx="3744416" cy="467179"/>
              </a:xfrm>
              <a:prstGeom prst="rect">
                <a:avLst/>
              </a:prstGeom>
              <a:blipFill>
                <a:blip r:embed="rId5"/>
                <a:stretch>
                  <a:fillRect t="-34211" b="-342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Gradient Descent Algorithm. - akshaynathr">
            <a:extLst>
              <a:ext uri="{FF2B5EF4-FFF2-40B4-BE49-F238E27FC236}">
                <a16:creationId xmlns:a16="http://schemas.microsoft.com/office/drawing/2014/main" id="{6D8DEB22-5528-3D43-9044-422711632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59309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adient Descent | Machine Learning Medium">
            <a:extLst>
              <a:ext uri="{FF2B5EF4-FFF2-40B4-BE49-F238E27FC236}">
                <a16:creationId xmlns:a16="http://schemas.microsoft.com/office/drawing/2014/main" id="{7D6D6AF4-03F8-AA40-85DD-5FEFF060F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601" y="1628800"/>
            <a:ext cx="6502400" cy="47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ultivariate Linear Regression, MSE, Gradient Descent and ...">
            <a:extLst>
              <a:ext uri="{FF2B5EF4-FFF2-40B4-BE49-F238E27FC236}">
                <a16:creationId xmlns:a16="http://schemas.microsoft.com/office/drawing/2014/main" id="{AF8E76B0-17A2-7A43-A651-BB02008AE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12188825" cy="41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7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65F5-9881-C846-AFBD-EDA666FB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905000"/>
            <a:ext cx="9540553" cy="2667000"/>
          </a:xfrm>
        </p:spPr>
        <p:txBody>
          <a:bodyPr/>
          <a:lstStyle/>
          <a:p>
            <a:r>
              <a:rPr lang="es-ES_tradnl" dirty="0"/>
              <a:t>Equilibrio entre el sesgo y varianza</a:t>
            </a:r>
          </a:p>
        </p:txBody>
      </p:sp>
    </p:spTree>
    <p:extLst>
      <p:ext uri="{BB962C8B-B14F-4D97-AF65-F5344CB8AC3E}">
        <p14:creationId xmlns:p14="http://schemas.microsoft.com/office/powerpoint/2010/main" val="373965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16x9</Template>
  <TotalTime>3620</TotalTime>
  <Words>495</Words>
  <Application>Microsoft Macintosh PowerPoint</Application>
  <PresentationFormat>Custom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Consolas</vt:lpstr>
      <vt:lpstr>Corbel</vt:lpstr>
      <vt:lpstr>Chalkboard 16x9</vt:lpstr>
      <vt:lpstr>Cross Validation</vt:lpstr>
      <vt:lpstr>Objetivo de esta clase es responder:</vt:lpstr>
      <vt:lpstr>Cross Validation</vt:lpstr>
      <vt:lpstr>PowerPoint Presentation</vt:lpstr>
      <vt:lpstr>Pros y Cons de Cross Validation</vt:lpstr>
      <vt:lpstr>Objetivo de esta clase es responder:</vt:lpstr>
      <vt:lpstr>Regresión Lineal</vt:lpstr>
      <vt:lpstr>Regresión Lineal</vt:lpstr>
      <vt:lpstr>Equilibrio entre el sesgo y varianza</vt:lpstr>
      <vt:lpstr>Sesgo vr Varianza</vt:lpstr>
      <vt:lpstr>Ridge Regression</vt:lpstr>
      <vt:lpstr>Ridge Regression</vt:lpstr>
      <vt:lpstr>PowerPoint Presentation</vt:lpstr>
      <vt:lpstr>PowerPoint Presentation</vt:lpstr>
      <vt:lpstr>Lasso Regression</vt:lpstr>
      <vt:lpstr>Lasso Regression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Generalidades de ML</dc:title>
  <dc:creator>ARRIGO COEN CORIA</dc:creator>
  <cp:lastModifiedBy>ARRIGO COEN CORIA</cp:lastModifiedBy>
  <cp:revision>69</cp:revision>
  <dcterms:created xsi:type="dcterms:W3CDTF">2021-03-05T21:06:02Z</dcterms:created>
  <dcterms:modified xsi:type="dcterms:W3CDTF">2021-07-13T00:59:32Z</dcterms:modified>
</cp:coreProperties>
</file>