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98" r:id="rId4"/>
    <p:sldId id="286" r:id="rId5"/>
    <p:sldId id="324" r:id="rId6"/>
    <p:sldId id="326" r:id="rId7"/>
    <p:sldId id="297" r:id="rId8"/>
    <p:sldId id="327" r:id="rId9"/>
    <p:sldId id="325" r:id="rId10"/>
    <p:sldId id="329" r:id="rId11"/>
    <p:sldId id="330" r:id="rId12"/>
    <p:sldId id="32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 autoAdjust="0"/>
    <p:restoredTop sz="96327" autoAdjust="0"/>
  </p:normalViewPr>
  <p:slideViewPr>
    <p:cSldViewPr>
      <p:cViewPr varScale="1">
        <p:scale>
          <a:sx n="130" d="100"/>
          <a:sy n="130" d="100"/>
        </p:scale>
        <p:origin x="192" y="6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7/9/21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2636912"/>
            <a:ext cx="9792072" cy="1800200"/>
          </a:xfrm>
        </p:spPr>
        <p:txBody>
          <a:bodyPr/>
          <a:lstStyle/>
          <a:p>
            <a:r>
              <a:rPr lang="en-US" dirty="0"/>
              <a:t>Lasso &amp;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Lasso </a:t>
            </a:r>
            <a:r>
              <a:rPr lang="es-ES_tradnl" dirty="0" err="1"/>
              <a:t>Regression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7754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F9F53FA2-8123-B842-8ACD-51481DBDA3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765" y="1484784"/>
                <a:ext cx="11665296" cy="15841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Lasso </a:t>
                </a:r>
                <a:r>
                  <a:rPr lang="en-US" sz="2400" dirty="0" err="1"/>
                  <a:t>tiene</a:t>
                </a:r>
                <a:r>
                  <a:rPr lang="en-US" sz="2400" dirty="0"/>
                  <a:t> la </a:t>
                </a:r>
                <a:r>
                  <a:rPr lang="en-US" sz="2400" dirty="0" err="1"/>
                  <a:t>ventaja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hacer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selección</a:t>
                </a:r>
                <a:r>
                  <a:rPr lang="en-US" sz="2400" dirty="0"/>
                  <a:t> de variables; a </a:t>
                </a:r>
                <a:r>
                  <a:rPr lang="en-US" sz="2400" dirty="0" err="1"/>
                  <a:t>diferencia</a:t>
                </a:r>
                <a:r>
                  <a:rPr lang="en-US" sz="2400" dirty="0"/>
                  <a:t> de Ridge, Lasso </a:t>
                </a:r>
                <a:r>
                  <a:rPr lang="en-US" sz="2400" dirty="0" err="1"/>
                  <a:t>logra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hacer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algunos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coeficientes</a:t>
                </a:r>
                <a:r>
                  <a:rPr lang="en-US" sz="24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igual</a:t>
                </a:r>
                <a:r>
                  <a:rPr lang="en-US" sz="2400" dirty="0"/>
                  <a:t> a cero. </a:t>
                </a:r>
              </a:p>
            </p:txBody>
          </p:sp>
        </mc:Choice>
        <mc:Fallback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F9F53FA2-8123-B842-8ACD-51481DBD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5" y="1484784"/>
                <a:ext cx="11665296" cy="1584176"/>
              </a:xfrm>
              <a:prstGeom prst="rect">
                <a:avLst/>
              </a:prstGeo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7568B25-F792-E84F-8F71-353BA6CD5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761" y="4077072"/>
                <a:ext cx="11737304" cy="7794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 err="1"/>
                  <a:t>donde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es el parametron de tunning el </a:t>
                </a:r>
                <a:r>
                  <a:rPr lang="en-US" sz="2400" dirty="0" err="1"/>
                  <a:t>cual</a:t>
                </a:r>
                <a:r>
                  <a:rPr lang="en-US" sz="2400" dirty="0"/>
                  <a:t> es </a:t>
                </a:r>
                <a:r>
                  <a:rPr lang="en-US" sz="2400" dirty="0" err="1"/>
                  <a:t>elegido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aparte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 err="1"/>
                  <a:t>eg.</a:t>
                </a:r>
                <a:r>
                  <a:rPr lang="en-US" sz="2400" dirty="0"/>
                  <a:t> Cross validation) </a:t>
                </a:r>
              </a:p>
            </p:txBody>
          </p:sp>
        </mc:Choice>
        <mc:Fallback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7568B25-F792-E84F-8F71-353BA6CD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1" y="4077072"/>
                <a:ext cx="11737304" cy="779438"/>
              </a:xfrm>
              <a:prstGeom prst="rect">
                <a:avLst/>
              </a:prstGeom>
              <a:blipFill>
                <a:blip r:embed="rId3"/>
                <a:stretch>
                  <a:fillRect l="-757" t="-9677" b="-1612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67F4715-EED5-3441-8E3B-FCCFFDB80E1C}"/>
              </a:ext>
            </a:extLst>
          </p:cNvPr>
          <p:cNvSpPr txBox="1">
            <a:spLocks/>
          </p:cNvSpPr>
          <p:nvPr/>
        </p:nvSpPr>
        <p:spPr>
          <a:xfrm>
            <a:off x="279645" y="2872142"/>
            <a:ext cx="4824536" cy="484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Función</a:t>
            </a:r>
            <a:r>
              <a:rPr lang="en-US" sz="2400" dirty="0"/>
              <a:t> de error de Lasso: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5A138-7B2C-8E45-B29F-216C2C8A1334}"/>
                  </a:ext>
                </a:extLst>
              </p:cNvPr>
              <p:cNvSpPr txBox="1"/>
              <p:nvPr/>
            </p:nvSpPr>
            <p:spPr>
              <a:xfrm>
                <a:off x="3159965" y="3560366"/>
                <a:ext cx="5256584" cy="382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5A138-7B2C-8E45-B29F-216C2C8A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65" y="3560366"/>
                <a:ext cx="5256584" cy="382925"/>
              </a:xfrm>
              <a:prstGeom prst="rect">
                <a:avLst/>
              </a:prstGeom>
              <a:blipFill>
                <a:blip r:embed="rId4"/>
                <a:stretch>
                  <a:fillRect t="-16129" b="-2903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4299A716-8450-7449-938E-FD0B1F704968}"/>
              </a:ext>
            </a:extLst>
          </p:cNvPr>
          <p:cNvSpPr txBox="1">
            <a:spLocks/>
          </p:cNvSpPr>
          <p:nvPr/>
        </p:nvSpPr>
        <p:spPr>
          <a:xfrm>
            <a:off x="225761" y="4941168"/>
            <a:ext cx="117373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err="1"/>
              <a:t>También</a:t>
            </a:r>
            <a:r>
              <a:rPr lang="en-US" sz="2400" dirty="0"/>
              <a:t> se </a:t>
            </a:r>
            <a:r>
              <a:rPr lang="en-US" sz="2400" dirty="0" err="1"/>
              <a:t>recomienda</a:t>
            </a:r>
            <a:r>
              <a:rPr lang="en-US" sz="2400" dirty="0"/>
              <a:t> la </a:t>
            </a:r>
            <a:r>
              <a:rPr lang="en-US" sz="2400" dirty="0" err="1"/>
              <a:t>estandarización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09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7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9E7A58C-2CE4-E549-9CE1-0419D5A76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2232248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evitar</a:t>
            </a:r>
            <a:r>
              <a:rPr lang="en-US" sz="3600" dirty="0"/>
              <a:t> el </a:t>
            </a:r>
            <a:r>
              <a:rPr lang="en-US" sz="3600" dirty="0" err="1"/>
              <a:t>sobre</a:t>
            </a:r>
            <a:r>
              <a:rPr lang="en-US" sz="3600" dirty="0"/>
              <a:t> </a:t>
            </a:r>
            <a:r>
              <a:rPr lang="en-US" sz="3600" dirty="0" err="1"/>
              <a:t>ajuste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una RL?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Cuáles</a:t>
            </a:r>
            <a:r>
              <a:rPr lang="en-US" sz="3600" dirty="0"/>
              <a:t> son las </a:t>
            </a:r>
            <a:r>
              <a:rPr lang="en-US" sz="3600" dirty="0" err="1"/>
              <a:t>propiedades</a:t>
            </a:r>
            <a:r>
              <a:rPr lang="en-US" sz="3600" dirty="0"/>
              <a:t> de Lasso y Ridge?</a:t>
            </a:r>
          </a:p>
        </p:txBody>
      </p:sp>
    </p:spTree>
    <p:extLst>
      <p:ext uri="{BB962C8B-B14F-4D97-AF65-F5344CB8AC3E}">
        <p14:creationId xmlns:p14="http://schemas.microsoft.com/office/powerpoint/2010/main" val="14292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2232248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evitar</a:t>
            </a:r>
            <a:r>
              <a:rPr lang="en-US" sz="3600" dirty="0"/>
              <a:t> el </a:t>
            </a:r>
            <a:r>
              <a:rPr lang="en-US" sz="3600" dirty="0" err="1"/>
              <a:t>sobre</a:t>
            </a:r>
            <a:r>
              <a:rPr lang="en-US" sz="3600" dirty="0"/>
              <a:t> </a:t>
            </a:r>
            <a:r>
              <a:rPr lang="en-US" sz="3600" dirty="0" err="1"/>
              <a:t>ajuste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una RL?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Cuáles</a:t>
            </a:r>
            <a:r>
              <a:rPr lang="en-US" sz="3600" dirty="0"/>
              <a:t> son las </a:t>
            </a:r>
            <a:r>
              <a:rPr lang="en-US" sz="3600" dirty="0" err="1"/>
              <a:t>propiedades</a:t>
            </a:r>
            <a:r>
              <a:rPr lang="en-US" sz="3600" dirty="0"/>
              <a:t> de Lasso y Ridge?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Regresión Lineal</a:t>
            </a:r>
          </a:p>
        </p:txBody>
      </p:sp>
    </p:spTree>
    <p:extLst>
      <p:ext uri="{BB962C8B-B14F-4D97-AF65-F5344CB8AC3E}">
        <p14:creationId xmlns:p14="http://schemas.microsoft.com/office/powerpoint/2010/main" val="5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6C9C80F-9142-F846-B676-DF295148F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828" y="2204864"/>
                <a:ext cx="10297144" cy="25663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Linealidad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Homocedasticidad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(</a:t>
                </a:r>
                <a:r>
                  <a:rPr lang="en-US" sz="3200" dirty="0" err="1"/>
                  <a:t>varianza</a:t>
                </a:r>
                <a:r>
                  <a:rPr lang="en-US" sz="3200" dirty="0"/>
                  <a:t> de los residuals es la </a:t>
                </a:r>
                <a:r>
                  <a:rPr lang="en-US" sz="3200" dirty="0" err="1"/>
                  <a:t>misma</a:t>
                </a:r>
                <a:r>
                  <a:rPr lang="en-US" sz="3200" dirty="0"/>
                  <a:t> para </a:t>
                </a:r>
                <a:r>
                  <a:rPr lang="en-US" sz="3200" dirty="0" err="1"/>
                  <a:t>todas</a:t>
                </a:r>
                <a:r>
                  <a:rPr lang="en-US" sz="3200" dirty="0"/>
                  <a:t> las x’s)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Independencia</a:t>
                </a:r>
                <a:r>
                  <a:rPr lang="en-US" sz="3200" dirty="0"/>
                  <a:t> entre las </a:t>
                </a:r>
                <a:r>
                  <a:rPr lang="en-US" sz="3200" dirty="0" err="1"/>
                  <a:t>observaciones</a:t>
                </a: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Normalidad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6C9C80F-9142-F846-B676-DF295148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2204864"/>
                <a:ext cx="10297144" cy="2566392"/>
              </a:xfrm>
              <a:prstGeom prst="rect">
                <a:avLst/>
              </a:prstGeom>
              <a:blipFill>
                <a:blip r:embed="rId2"/>
                <a:stretch>
                  <a:fillRect l="-1355" t="-7882" b="-9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B4B29D0D-1BE5-F04E-9561-71E25F905E26}"/>
              </a:ext>
            </a:extLst>
          </p:cNvPr>
          <p:cNvSpPr txBox="1">
            <a:spLocks/>
          </p:cNvSpPr>
          <p:nvPr/>
        </p:nvSpPr>
        <p:spPr>
          <a:xfrm>
            <a:off x="1413892" y="5013176"/>
            <a:ext cx="4032448" cy="58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Función</a:t>
            </a:r>
            <a:r>
              <a:rPr lang="en-US" dirty="0"/>
              <a:t> de error: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D07839-B59B-4642-A5E8-A6EBB5221DC4}"/>
                  </a:ext>
                </a:extLst>
              </p:cNvPr>
              <p:cNvSpPr txBox="1"/>
              <p:nvPr/>
            </p:nvSpPr>
            <p:spPr>
              <a:xfrm>
                <a:off x="5878388" y="5157192"/>
                <a:ext cx="4228641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D07839-B59B-4642-A5E8-A6EBB5221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88" y="5157192"/>
                <a:ext cx="4228641" cy="443198"/>
              </a:xfrm>
              <a:prstGeom prst="rect">
                <a:avLst/>
              </a:prstGeom>
              <a:blipFill>
                <a:blip r:embed="rId3"/>
                <a:stretch>
                  <a:fillRect t="-36111" b="-3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190917-60CB-B940-B922-15F1B249A753}"/>
                  </a:ext>
                </a:extLst>
              </p:cNvPr>
              <p:cNvSpPr txBox="1"/>
              <p:nvPr/>
            </p:nvSpPr>
            <p:spPr>
              <a:xfrm>
                <a:off x="4438228" y="1628800"/>
                <a:ext cx="2474068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190917-60CB-B940-B922-15F1B249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1628800"/>
                <a:ext cx="2474068" cy="443198"/>
              </a:xfrm>
              <a:prstGeom prst="rect">
                <a:avLst/>
              </a:prstGeom>
              <a:blipFill>
                <a:blip r:embed="rId4"/>
                <a:stretch>
                  <a:fillRect l="-2041" t="-11111" b="-36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9F9F4E7A-111F-9645-BE53-729E2DDF2090}"/>
              </a:ext>
            </a:extLst>
          </p:cNvPr>
          <p:cNvSpPr txBox="1">
            <a:spLocks/>
          </p:cNvSpPr>
          <p:nvPr/>
        </p:nvSpPr>
        <p:spPr>
          <a:xfrm>
            <a:off x="1413892" y="5805264"/>
            <a:ext cx="4032448" cy="58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Estimador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FB32F-A02E-F14B-8A4C-FABA60445391}"/>
                  </a:ext>
                </a:extLst>
              </p:cNvPr>
              <p:cNvSpPr txBox="1"/>
              <p:nvPr/>
            </p:nvSpPr>
            <p:spPr>
              <a:xfrm>
                <a:off x="5734372" y="5949280"/>
                <a:ext cx="3744416" cy="467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_tradnl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FB32F-A02E-F14B-8A4C-FABA6044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72" y="5949280"/>
                <a:ext cx="3744416" cy="467179"/>
              </a:xfrm>
              <a:prstGeom prst="rect">
                <a:avLst/>
              </a:prstGeom>
              <a:blipFill>
                <a:blip r:embed="rId5"/>
                <a:stretch>
                  <a:fillRect t="-34211" b="-342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Gradient Descent Algorithm. - akshaynathr">
            <a:extLst>
              <a:ext uri="{FF2B5EF4-FFF2-40B4-BE49-F238E27FC236}">
                <a16:creationId xmlns:a16="http://schemas.microsoft.com/office/drawing/2014/main" id="{6D8DEB22-5528-3D43-9044-42271163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59309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ient Descent | Machine Learning Medium">
            <a:extLst>
              <a:ext uri="{FF2B5EF4-FFF2-40B4-BE49-F238E27FC236}">
                <a16:creationId xmlns:a16="http://schemas.microsoft.com/office/drawing/2014/main" id="{7D6D6AF4-03F8-AA40-85DD-5FEFF060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01" y="1628800"/>
            <a:ext cx="65024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ultivariate Linear Regression, MSE, Gradient Descent and ...">
            <a:extLst>
              <a:ext uri="{FF2B5EF4-FFF2-40B4-BE49-F238E27FC236}">
                <a16:creationId xmlns:a16="http://schemas.microsoft.com/office/drawing/2014/main" id="{AF8E76B0-17A2-7A43-A651-BB02008A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12188825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3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y Cons de LR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1924" y="1844824"/>
            <a:ext cx="6552727" cy="41044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261764" y="1556792"/>
            <a:ext cx="11665296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Muy</a:t>
            </a:r>
            <a:r>
              <a:rPr lang="en-US" sz="2000" dirty="0"/>
              <a:t> Buena para </a:t>
            </a:r>
            <a:r>
              <a:rPr lang="en-US" sz="2000" dirty="0" err="1"/>
              <a:t>datos</a:t>
            </a:r>
            <a:r>
              <a:rPr lang="en-US" sz="2000" dirty="0"/>
              <a:t> que se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separar</a:t>
            </a:r>
            <a:r>
              <a:rPr lang="en-US" sz="2000" dirty="0"/>
              <a:t> </a:t>
            </a:r>
            <a:r>
              <a:rPr lang="en-US" sz="2000" dirty="0" err="1"/>
              <a:t>linealmente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Fácil</a:t>
            </a:r>
            <a:r>
              <a:rPr lang="en-US" sz="2000" dirty="0"/>
              <a:t> de </a:t>
            </a:r>
            <a:r>
              <a:rPr lang="en-US" sz="2000" dirty="0" err="1"/>
              <a:t>implementar</a:t>
            </a:r>
            <a:r>
              <a:rPr lang="en-US" sz="2000" dirty="0"/>
              <a:t> y de </a:t>
            </a:r>
            <a:r>
              <a:rPr lang="en-US" sz="2000" dirty="0" err="1"/>
              <a:t>entrenar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mejorar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</a:t>
            </a:r>
            <a:r>
              <a:rPr lang="en-US" sz="2000" dirty="0" err="1"/>
              <a:t>técnicas</a:t>
            </a:r>
            <a:r>
              <a:rPr lang="en-US" sz="2000" dirty="0"/>
              <a:t> de </a:t>
            </a:r>
            <a:r>
              <a:rPr lang="en-US" sz="2000" dirty="0" err="1"/>
              <a:t>reducción</a:t>
            </a:r>
            <a:r>
              <a:rPr lang="en-US" sz="2000" dirty="0"/>
              <a:t> de dimension, cross validation y </a:t>
            </a:r>
            <a:r>
              <a:rPr lang="en-US" sz="2000" dirty="0" err="1"/>
              <a:t>regularización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66879D-8F54-A340-83AA-3481D28BB9A5}"/>
              </a:ext>
            </a:extLst>
          </p:cNvPr>
          <p:cNvSpPr txBox="1">
            <a:spLocks/>
          </p:cNvSpPr>
          <p:nvPr/>
        </p:nvSpPr>
        <p:spPr>
          <a:xfrm>
            <a:off x="333772" y="3284984"/>
            <a:ext cx="943304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requerir</a:t>
            </a:r>
            <a:r>
              <a:rPr lang="en-US" sz="2000" dirty="0"/>
              <a:t> Feature Engineering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 </a:t>
            </a:r>
            <a:r>
              <a:rPr lang="en-US" sz="2000" dirty="0" err="1"/>
              <a:t>rendimiento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las variables son </a:t>
            </a:r>
            <a:r>
              <a:rPr lang="en-US" sz="2000" dirty="0" err="1"/>
              <a:t>dependientes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 </a:t>
            </a:r>
            <a:r>
              <a:rPr lang="en-US" sz="2000" dirty="0" err="1"/>
              <a:t>rendimiento</a:t>
            </a:r>
            <a:r>
              <a:rPr lang="en-US" sz="2000" dirty="0"/>
              <a:t> con outliers y </a:t>
            </a:r>
            <a:r>
              <a:rPr lang="en-US" sz="2000" dirty="0" err="1"/>
              <a:t>tiende</a:t>
            </a:r>
            <a:r>
              <a:rPr lang="en-US" sz="2000" dirty="0"/>
              <a:t> a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ajustar</a:t>
            </a:r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568B25-F792-E84F-8F71-353BA6CD523A}"/>
              </a:ext>
            </a:extLst>
          </p:cNvPr>
          <p:cNvSpPr txBox="1">
            <a:spLocks/>
          </p:cNvSpPr>
          <p:nvPr/>
        </p:nvSpPr>
        <p:spPr>
          <a:xfrm>
            <a:off x="405780" y="5085184"/>
            <a:ext cx="943304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err="1"/>
              <a:t>Otros</a:t>
            </a:r>
            <a:r>
              <a:rPr lang="en-US" sz="2000" dirty="0"/>
              <a:t>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Requiere</a:t>
            </a:r>
            <a:r>
              <a:rPr lang="en-US" sz="2000" dirty="0"/>
              <a:t> </a:t>
            </a:r>
            <a:r>
              <a:rPr lang="en-US" sz="2000" dirty="0" err="1"/>
              <a:t>escalamiento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Es sensible a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faltantes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66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Equilibrio entre el sesgo y varianza</a:t>
            </a:r>
          </a:p>
        </p:txBody>
      </p:sp>
    </p:spTree>
    <p:extLst>
      <p:ext uri="{BB962C8B-B14F-4D97-AF65-F5344CB8AC3E}">
        <p14:creationId xmlns:p14="http://schemas.microsoft.com/office/powerpoint/2010/main" val="373965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60648"/>
            <a:ext cx="9143998" cy="602704"/>
          </a:xfrm>
        </p:spPr>
        <p:txBody>
          <a:bodyPr/>
          <a:lstStyle/>
          <a:p>
            <a:r>
              <a:rPr lang="en-US" dirty="0" err="1"/>
              <a:t>Sesgo</a:t>
            </a:r>
            <a:r>
              <a:rPr lang="en-US" dirty="0"/>
              <a:t> </a:t>
            </a:r>
            <a:r>
              <a:rPr lang="en-US" dirty="0" err="1"/>
              <a:t>vr</a:t>
            </a:r>
            <a:r>
              <a:rPr lang="en-US" dirty="0"/>
              <a:t> </a:t>
            </a:r>
            <a:r>
              <a:rPr lang="en-US" dirty="0" err="1"/>
              <a:t>Varianza</a:t>
            </a:r>
            <a:endParaRPr lang="en-US" dirty="0"/>
          </a:p>
        </p:txBody>
      </p:sp>
      <p:pic>
        <p:nvPicPr>
          <p:cNvPr id="1028" name="Picture 4" descr="Understanding the Bias-Variance Tradeoff - Towards Data ...">
            <a:extLst>
              <a:ext uri="{FF2B5EF4-FFF2-40B4-BE49-F238E27FC236}">
                <a16:creationId xmlns:a16="http://schemas.microsoft.com/office/drawing/2014/main" id="{850991F6-BA20-544B-9BC4-44453900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060848"/>
            <a:ext cx="10541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as-variance trade-off… I'm always confusing the two ...">
            <a:extLst>
              <a:ext uri="{FF2B5EF4-FFF2-40B4-BE49-F238E27FC236}">
                <a16:creationId xmlns:a16="http://schemas.microsoft.com/office/drawing/2014/main" id="{78656F92-D7CF-2248-BB66-AC6E6B85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908720"/>
            <a:ext cx="6505211" cy="53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as-Variance Tradeoff in Machine Learning">
            <a:extLst>
              <a:ext uri="{FF2B5EF4-FFF2-40B4-BE49-F238E27FC236}">
                <a16:creationId xmlns:a16="http://schemas.microsoft.com/office/drawing/2014/main" id="{AC8676EF-E5A7-254F-895B-B874672A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836712"/>
            <a:ext cx="77978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Ridge </a:t>
            </a:r>
            <a:r>
              <a:rPr lang="es-ES_tradnl" dirty="0" err="1"/>
              <a:t>Regression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2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261765" y="1484784"/>
            <a:ext cx="11665296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Ridge y Lasso son </a:t>
            </a:r>
            <a:r>
              <a:rPr lang="en-US" sz="2400" dirty="0" err="1"/>
              <a:t>metodos</a:t>
            </a:r>
            <a:r>
              <a:rPr lang="en-US" sz="2400" dirty="0"/>
              <a:t> que </a:t>
            </a:r>
            <a:r>
              <a:rPr lang="en-US" sz="2400" dirty="0" err="1"/>
              <a:t>limitan</a:t>
            </a:r>
            <a:r>
              <a:rPr lang="en-US" sz="2400" dirty="0"/>
              <a:t> (</a:t>
            </a:r>
            <a:r>
              <a:rPr lang="en-US" sz="2400" dirty="0" err="1"/>
              <a:t>regularizan</a:t>
            </a:r>
            <a:r>
              <a:rPr lang="en-US" sz="2400" dirty="0"/>
              <a:t>) los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estimados</a:t>
            </a:r>
            <a:r>
              <a:rPr lang="en-US" sz="2400" dirty="0"/>
              <a:t>; </a:t>
            </a:r>
            <a:r>
              <a:rPr lang="en-US" sz="2400" dirty="0" err="1"/>
              <a:t>equivalentemente</a:t>
            </a:r>
            <a:r>
              <a:rPr lang="en-US" sz="2400" dirty="0"/>
              <a:t>, </a:t>
            </a:r>
            <a:r>
              <a:rPr lang="en-US" sz="2400" dirty="0" err="1"/>
              <a:t>encojen</a:t>
            </a:r>
            <a:r>
              <a:rPr lang="en-US" sz="2400" dirty="0"/>
              <a:t> los </a:t>
            </a:r>
            <a:r>
              <a:rPr lang="en-US" sz="2400" dirty="0" err="1"/>
              <a:t>valores</a:t>
            </a:r>
            <a:r>
              <a:rPr lang="en-US" sz="2400" dirty="0"/>
              <a:t> de los </a:t>
            </a:r>
            <a:r>
              <a:rPr lang="en-US" sz="2400" dirty="0" err="1"/>
              <a:t>estimadores</a:t>
            </a:r>
            <a:r>
              <a:rPr lang="en-US" sz="2400" dirty="0"/>
              <a:t> de los </a:t>
            </a:r>
            <a:r>
              <a:rPr lang="en-US" sz="2400" dirty="0" err="1"/>
              <a:t>parámetros</a:t>
            </a:r>
            <a:r>
              <a:rPr lang="en-US" sz="2400" dirty="0"/>
              <a:t> a cero.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7568B25-F792-E84F-8F71-353BA6CD5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761" y="4077072"/>
                <a:ext cx="11737304" cy="7794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 err="1"/>
                  <a:t>donde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es el parametron de tunning el </a:t>
                </a:r>
                <a:r>
                  <a:rPr lang="en-US" sz="2400" dirty="0" err="1"/>
                  <a:t>cual</a:t>
                </a:r>
                <a:r>
                  <a:rPr lang="en-US" sz="2400" dirty="0"/>
                  <a:t> es </a:t>
                </a:r>
                <a:r>
                  <a:rPr lang="en-US" sz="2400" dirty="0" err="1"/>
                  <a:t>elegido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aparte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 err="1"/>
                  <a:t>eg.</a:t>
                </a:r>
                <a:r>
                  <a:rPr lang="en-US" sz="2400" dirty="0"/>
                  <a:t> Cross validation) </a:t>
                </a:r>
              </a:p>
            </p:txBody>
          </p:sp>
        </mc:Choice>
        <mc:Fallback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7568B25-F792-E84F-8F71-353BA6CD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1" y="4077072"/>
                <a:ext cx="11737304" cy="779438"/>
              </a:xfrm>
              <a:prstGeom prst="rect">
                <a:avLst/>
              </a:prstGeom>
              <a:blipFill>
                <a:blip r:embed="rId2"/>
                <a:stretch>
                  <a:fillRect l="-757" t="-9677" b="-1612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67F4715-EED5-3441-8E3B-FCCFFDB80E1C}"/>
              </a:ext>
            </a:extLst>
          </p:cNvPr>
          <p:cNvSpPr txBox="1">
            <a:spLocks/>
          </p:cNvSpPr>
          <p:nvPr/>
        </p:nvSpPr>
        <p:spPr>
          <a:xfrm>
            <a:off x="279645" y="2872142"/>
            <a:ext cx="4824536" cy="484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Función</a:t>
            </a:r>
            <a:r>
              <a:rPr lang="en-US" sz="2400" dirty="0"/>
              <a:t> de error de Ridge: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5A138-7B2C-8E45-B29F-216C2C8A1334}"/>
                  </a:ext>
                </a:extLst>
              </p:cNvPr>
              <p:cNvSpPr txBox="1"/>
              <p:nvPr/>
            </p:nvSpPr>
            <p:spPr>
              <a:xfrm>
                <a:off x="3159965" y="3560366"/>
                <a:ext cx="5256584" cy="388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_tradn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5A138-7B2C-8E45-B29F-216C2C8A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65" y="3560366"/>
                <a:ext cx="5256584" cy="388055"/>
              </a:xfrm>
              <a:prstGeom prst="rect">
                <a:avLst/>
              </a:prstGeom>
              <a:blipFill>
                <a:blip r:embed="rId3"/>
                <a:stretch>
                  <a:fillRect t="-15625" b="-2812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3D034B5D-58CA-0F47-AE0C-8106619C43CA}"/>
              </a:ext>
            </a:extLst>
          </p:cNvPr>
          <p:cNvSpPr txBox="1">
            <a:spLocks/>
          </p:cNvSpPr>
          <p:nvPr/>
        </p:nvSpPr>
        <p:spPr>
          <a:xfrm>
            <a:off x="225761" y="4941168"/>
            <a:ext cx="117373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Se </a:t>
            </a:r>
            <a:r>
              <a:rPr lang="en-US" sz="2400" dirty="0" err="1"/>
              <a:t>recomienda</a:t>
            </a:r>
            <a:r>
              <a:rPr lang="en-US" sz="2400" dirty="0"/>
              <a:t> la </a:t>
            </a:r>
            <a:r>
              <a:rPr lang="en-US" sz="2400" dirty="0" err="1"/>
              <a:t>estandarización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6253A9-47D1-C14A-85B9-6DE37CB396FF}"/>
                  </a:ext>
                </a:extLst>
              </p:cNvPr>
              <p:cNvSpPr txBox="1"/>
              <p:nvPr/>
            </p:nvSpPr>
            <p:spPr>
              <a:xfrm>
                <a:off x="2710036" y="5542960"/>
                <a:ext cx="6552728" cy="1315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s-ES_tradnl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6253A9-47D1-C14A-85B9-6DE37CB39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36" y="5542960"/>
                <a:ext cx="6552728" cy="1315040"/>
              </a:xfrm>
              <a:prstGeom prst="rect">
                <a:avLst/>
              </a:prstGeom>
              <a:blipFill>
                <a:blip r:embed="rId4"/>
                <a:stretch>
                  <a:fillRect t="-9615" b="-3942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7" grpId="0"/>
      <p:bldP spid="8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3364</TotalTime>
  <Words>334</Words>
  <Application>Microsoft Macintosh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Consolas</vt:lpstr>
      <vt:lpstr>Corbel</vt:lpstr>
      <vt:lpstr>Chalkboard 16x9</vt:lpstr>
      <vt:lpstr>Lasso &amp; Ridge Regression</vt:lpstr>
      <vt:lpstr>Objetivo de esta clase es responder:</vt:lpstr>
      <vt:lpstr>Regresión Lineal</vt:lpstr>
      <vt:lpstr>Regresión Lineal</vt:lpstr>
      <vt:lpstr>Pros y Cons de LR</vt:lpstr>
      <vt:lpstr>Equilibrio entre el sesgo y varianza</vt:lpstr>
      <vt:lpstr>Sesgo vr Varianza</vt:lpstr>
      <vt:lpstr>Ridge Regression</vt:lpstr>
      <vt:lpstr>Ridge Regression</vt:lpstr>
      <vt:lpstr>Lasso Regression</vt:lpstr>
      <vt:lpstr>Lasso Regression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62</cp:revision>
  <dcterms:created xsi:type="dcterms:W3CDTF">2021-03-05T21:06:02Z</dcterms:created>
  <dcterms:modified xsi:type="dcterms:W3CDTF">2021-07-09T17:39:35Z</dcterms:modified>
</cp:coreProperties>
</file>