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351" r:id="rId4"/>
    <p:sldId id="366" r:id="rId5"/>
    <p:sldId id="360" r:id="rId6"/>
    <p:sldId id="359" r:id="rId7"/>
    <p:sldId id="361" r:id="rId8"/>
    <p:sldId id="362" r:id="rId9"/>
    <p:sldId id="363" r:id="rId10"/>
    <p:sldId id="353" r:id="rId11"/>
    <p:sldId id="364" r:id="rId12"/>
    <p:sldId id="368" r:id="rId13"/>
    <p:sldId id="367" r:id="rId14"/>
    <p:sldId id="369" r:id="rId15"/>
    <p:sldId id="370" r:id="rId16"/>
    <p:sldId id="371" r:id="rId17"/>
    <p:sldId id="36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6327" autoAdjust="0"/>
  </p:normalViewPr>
  <p:slideViewPr>
    <p:cSldViewPr>
      <p:cViewPr varScale="1">
        <p:scale>
          <a:sx n="148" d="100"/>
          <a:sy n="148" d="100"/>
        </p:scale>
        <p:origin x="200" y="2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8/12/21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8/12/21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8/12/21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3501008"/>
            <a:ext cx="9289032" cy="1008112"/>
          </a:xfrm>
        </p:spPr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0116616" cy="102076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1BA79-FA21-9E49-AA70-2647234F91B8}"/>
              </a:ext>
            </a:extLst>
          </p:cNvPr>
          <p:cNvSpPr txBox="1"/>
          <p:nvPr/>
        </p:nvSpPr>
        <p:spPr>
          <a:xfrm>
            <a:off x="477788" y="2564904"/>
            <a:ext cx="1159328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Ordenar los valores de la columna de manera descendiente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Calcular los puntos medios entre cada pareja de valores contiguos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Usar estos valores medios para obtener umbrales de corte</a:t>
            </a:r>
          </a:p>
          <a:p>
            <a:pPr>
              <a:lnSpc>
                <a:spcPct val="90000"/>
              </a:lnSpc>
            </a:pP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Calcular las GI para cada uno de estos umbrales</a:t>
            </a:r>
          </a:p>
          <a:p>
            <a:pPr>
              <a:lnSpc>
                <a:spcPct val="90000"/>
              </a:lnSpc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4419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0116616" cy="102076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columnas</a:t>
            </a:r>
            <a:r>
              <a:rPr lang="en-US" dirty="0"/>
              <a:t> ordinals/</a:t>
            </a:r>
            <a:r>
              <a:rPr lang="en-US" dirty="0" err="1"/>
              <a:t>nominales</a:t>
            </a:r>
            <a:r>
              <a:rPr lang="en-US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1BA79-FA21-9E49-AA70-2647234F91B8}"/>
              </a:ext>
            </a:extLst>
          </p:cNvPr>
          <p:cNvSpPr txBox="1"/>
          <p:nvPr/>
        </p:nvSpPr>
        <p:spPr>
          <a:xfrm>
            <a:off x="477788" y="2060848"/>
            <a:ext cx="115932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Para  valores ordinales: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Usar los valores ordinales como puntos de umbral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75B34-47A8-4E40-9296-4B8FA1F1539F}"/>
              </a:ext>
            </a:extLst>
          </p:cNvPr>
          <p:cNvSpPr txBox="1"/>
          <p:nvPr/>
        </p:nvSpPr>
        <p:spPr>
          <a:xfrm>
            <a:off x="549796" y="3861048"/>
            <a:ext cx="11593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Para  valores nominales: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Usar los todas las posibles combinaciones de uniones de conjuntos para calcular umbrales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468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2852936"/>
            <a:ext cx="9289032" cy="1656184"/>
          </a:xfrm>
        </p:spPr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para </a:t>
            </a:r>
            <a:r>
              <a:rPr lang="en-US" dirty="0" err="1"/>
              <a:t>regrisión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0116616" cy="102076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una </a:t>
            </a:r>
            <a:r>
              <a:rPr lang="en-US" dirty="0" err="1"/>
              <a:t>regresión</a:t>
            </a:r>
            <a:r>
              <a:rPr lang="en-US" dirty="0"/>
              <a:t> con DT?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1BA79-FA21-9E49-AA70-2647234F91B8}"/>
              </a:ext>
            </a:extLst>
          </p:cNvPr>
          <p:cNvSpPr txBox="1"/>
          <p:nvPr/>
        </p:nvSpPr>
        <p:spPr>
          <a:xfrm>
            <a:off x="477788" y="2060848"/>
            <a:ext cx="11593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El procedimiento cambia en: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El tratamiento para la selección de umbrales es el mismo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La penalización ya no es usando la impureza de </a:t>
            </a:r>
            <a:r>
              <a:rPr lang="es-ES_tradnl" sz="2400" dirty="0" err="1"/>
              <a:t>Gini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Dado un nodo se calcula la varianza de cada </a:t>
            </a:r>
            <a:r>
              <a:rPr lang="es-ES_tradnl" sz="2400" dirty="0" err="1"/>
              <a:t>subnodo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Se elige el nodo con menor varianza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06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 para </a:t>
            </a:r>
            <a:r>
              <a:rPr lang="en-US" dirty="0" err="1"/>
              <a:t>regresión</a:t>
            </a:r>
            <a:endParaRPr lang="en-US" dirty="0"/>
          </a:p>
        </p:txBody>
      </p:sp>
      <p:pic>
        <p:nvPicPr>
          <p:cNvPr id="1026" name="Picture 2" descr="Regression tree using Gini's index | R-bloggers">
            <a:extLst>
              <a:ext uri="{FF2B5EF4-FFF2-40B4-BE49-F238E27FC236}">
                <a16:creationId xmlns:a16="http://schemas.microsoft.com/office/drawing/2014/main" id="{93B198B0-2B20-3441-810C-B4E799AE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47" y="1556792"/>
            <a:ext cx="8811131" cy="48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 para </a:t>
            </a:r>
            <a:r>
              <a:rPr lang="en-US" dirty="0" err="1"/>
              <a:t>regresión</a:t>
            </a:r>
            <a:endParaRPr lang="en-US" dirty="0"/>
          </a:p>
        </p:txBody>
      </p:sp>
      <p:pic>
        <p:nvPicPr>
          <p:cNvPr id="2050" name="Picture 2" descr="Gradient Boosted Regression Trees in scikit-learn">
            <a:extLst>
              <a:ext uri="{FF2B5EF4-FFF2-40B4-BE49-F238E27FC236}">
                <a16:creationId xmlns:a16="http://schemas.microsoft.com/office/drawing/2014/main" id="{F6DE368F-BBEF-2A44-B5C8-13DE53EA0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 t="10507" r="6340" b="4542"/>
          <a:stretch/>
        </p:blipFill>
        <p:spPr bwMode="auto">
          <a:xfrm>
            <a:off x="2710036" y="1772816"/>
            <a:ext cx="6482362" cy="48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6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 para </a:t>
            </a:r>
            <a:r>
              <a:rPr lang="en-US" dirty="0" err="1"/>
              <a:t>regresión</a:t>
            </a:r>
            <a:endParaRPr lang="en-US" dirty="0"/>
          </a:p>
        </p:txBody>
      </p:sp>
      <p:pic>
        <p:nvPicPr>
          <p:cNvPr id="2052" name="Picture 4" descr="What are regression trees? - Healthcare Economist">
            <a:extLst>
              <a:ext uri="{FF2B5EF4-FFF2-40B4-BE49-F238E27FC236}">
                <a16:creationId xmlns:a16="http://schemas.microsoft.com/office/drawing/2014/main" id="{F39866B2-50CE-D84A-91FD-C5D078424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3" b="33640"/>
          <a:stretch/>
        </p:blipFill>
        <p:spPr bwMode="auto">
          <a:xfrm>
            <a:off x="2782044" y="1700808"/>
            <a:ext cx="7037688" cy="455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324036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un árbol de </a:t>
            </a:r>
            <a:r>
              <a:rPr lang="en-US" sz="3600" dirty="0" err="1"/>
              <a:t>descisión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calcular</a:t>
            </a:r>
            <a:r>
              <a:rPr lang="en-US" sz="3600" dirty="0"/>
              <a:t> la </a:t>
            </a:r>
            <a:r>
              <a:rPr lang="en-US" sz="3600" dirty="0" err="1"/>
              <a:t>impureza</a:t>
            </a:r>
            <a:r>
              <a:rPr lang="en-US" sz="3600" dirty="0"/>
              <a:t> de Gini para </a:t>
            </a:r>
            <a:r>
              <a:rPr lang="en-US" sz="3600" dirty="0" err="1"/>
              <a:t>nodo</a:t>
            </a:r>
            <a:r>
              <a:rPr lang="en-US" sz="3600" dirty="0"/>
              <a:t>/</a:t>
            </a:r>
            <a:r>
              <a:rPr lang="en-US" sz="3600" dirty="0" err="1"/>
              <a:t>subnodo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</a:t>
            </a:r>
            <a:r>
              <a:rPr lang="en-US" sz="3600" dirty="0" err="1"/>
              <a:t>hacer</a:t>
            </a:r>
            <a:r>
              <a:rPr lang="en-US" sz="3600" dirty="0"/>
              <a:t> con </a:t>
            </a:r>
            <a:r>
              <a:rPr lang="en-US" sz="3600" dirty="0" err="1"/>
              <a:t>columnas</a:t>
            </a:r>
            <a:r>
              <a:rPr lang="en-US" sz="3600" dirty="0"/>
              <a:t> </a:t>
            </a:r>
            <a:r>
              <a:rPr lang="en-US" sz="3600" dirty="0" err="1"/>
              <a:t>nominales</a:t>
            </a:r>
            <a:r>
              <a:rPr lang="en-US" sz="3600" dirty="0"/>
              <a:t>/</a:t>
            </a:r>
            <a:r>
              <a:rPr lang="en-US" sz="3600" dirty="0" err="1"/>
              <a:t>ordinales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59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324036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un árbol de </a:t>
            </a:r>
            <a:r>
              <a:rPr lang="en-US" sz="3600" dirty="0" err="1"/>
              <a:t>descisión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calcular</a:t>
            </a:r>
            <a:r>
              <a:rPr lang="en-US" sz="3600" dirty="0"/>
              <a:t> la </a:t>
            </a:r>
            <a:r>
              <a:rPr lang="en-US" sz="3600" dirty="0" err="1"/>
              <a:t>impureza</a:t>
            </a:r>
            <a:r>
              <a:rPr lang="en-US" sz="3600" dirty="0"/>
              <a:t> de Gini para </a:t>
            </a:r>
            <a:r>
              <a:rPr lang="en-US" sz="3600" dirty="0" err="1"/>
              <a:t>nodo</a:t>
            </a:r>
            <a:r>
              <a:rPr lang="en-US" sz="3600" dirty="0"/>
              <a:t>/</a:t>
            </a:r>
            <a:r>
              <a:rPr lang="en-US" sz="3600" dirty="0" err="1"/>
              <a:t>subnodo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</a:t>
            </a:r>
            <a:r>
              <a:rPr lang="en-US" sz="3600" dirty="0" err="1"/>
              <a:t>hacer</a:t>
            </a:r>
            <a:r>
              <a:rPr lang="en-US" sz="3600" dirty="0"/>
              <a:t> con </a:t>
            </a:r>
            <a:r>
              <a:rPr lang="en-US" sz="3600" dirty="0" err="1"/>
              <a:t>columnas</a:t>
            </a:r>
            <a:r>
              <a:rPr lang="en-US" sz="3600" dirty="0"/>
              <a:t> </a:t>
            </a:r>
            <a:r>
              <a:rPr lang="en-US" sz="3600" dirty="0" err="1"/>
              <a:t>nominales</a:t>
            </a:r>
            <a:r>
              <a:rPr lang="en-US" sz="3600" dirty="0"/>
              <a:t>/</a:t>
            </a:r>
            <a:r>
              <a:rPr lang="en-US" sz="3600" dirty="0" err="1"/>
              <a:t>ordinales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333772" y="1412776"/>
            <a:ext cx="5472608" cy="49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Los Árboles de Decisión son modelos los cuales usan </a:t>
            </a:r>
            <a:br>
              <a:rPr lang="es-ES_tradnl" sz="2400" dirty="0"/>
            </a:br>
            <a:r>
              <a:rPr lang="es-ES_tradnl" sz="2400" dirty="0"/>
              <a:t>múltiples decisiones binarias para hacer una predicción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Su estructura es definida por la raíz, nodos, </a:t>
            </a:r>
            <a:r>
              <a:rPr lang="es-ES_tradnl" sz="2400" dirty="0" err="1"/>
              <a:t>subnodos</a:t>
            </a:r>
            <a:r>
              <a:rPr lang="es-ES_tradnl" sz="2400" dirty="0"/>
              <a:t> y hojas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Cada nodo contiene un condicional tipo IF</a:t>
            </a:r>
            <a:br>
              <a:rPr lang="es-ES_tradnl" sz="2400" dirty="0"/>
            </a:br>
            <a:endParaRPr lang="es-ES_tradnl" sz="2400" dirty="0"/>
          </a:p>
        </p:txBody>
      </p:sp>
      <p:pic>
        <p:nvPicPr>
          <p:cNvPr id="1030" name="Picture 6" descr="Decision Trees: Lesson 101. Decision Trees (DTs) are a ...">
            <a:extLst>
              <a:ext uri="{FF2B5EF4-FFF2-40B4-BE49-F238E27FC236}">
                <a16:creationId xmlns:a16="http://schemas.microsoft.com/office/drawing/2014/main" id="{1A5EB32C-6267-E54C-A941-5A8552B3C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5"/>
          <a:stretch/>
        </p:blipFill>
        <p:spPr bwMode="auto">
          <a:xfrm>
            <a:off x="5878388" y="1628799"/>
            <a:ext cx="5760640" cy="471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4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endParaRPr lang="en-US" dirty="0"/>
          </a:p>
        </p:txBody>
      </p:sp>
      <p:pic>
        <p:nvPicPr>
          <p:cNvPr id="1028" name="Picture 4" descr="Una introducción a los Árboles de Decisión | DABIA">
            <a:extLst>
              <a:ext uri="{FF2B5EF4-FFF2-40B4-BE49-F238E27FC236}">
                <a16:creationId xmlns:a16="http://schemas.microsoft.com/office/drawing/2014/main" id="{7B79B8E7-E576-C74B-A264-F8A40FBD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1268759"/>
            <a:ext cx="10441160" cy="52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7197EC-B82D-A148-92D1-FBFE41EF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628800"/>
            <a:ext cx="8686503" cy="47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nodos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D0FFE-C862-AB48-ABE3-9DC46A2D29A2}"/>
              </a:ext>
            </a:extLst>
          </p:cNvPr>
          <p:cNvSpPr txBox="1"/>
          <p:nvPr/>
        </p:nvSpPr>
        <p:spPr>
          <a:xfrm>
            <a:off x="477788" y="1772816"/>
            <a:ext cx="1159328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_tradnl" sz="2400" dirty="0"/>
              <a:t>Calcular impureza de </a:t>
            </a:r>
            <a:r>
              <a:rPr lang="es-ES_tradnl" sz="2400" dirty="0" err="1"/>
              <a:t>Gini</a:t>
            </a:r>
            <a:r>
              <a:rPr lang="es-ES_tradnl" sz="2400" dirty="0"/>
              <a:t> para los posibles valores del nodo y </a:t>
            </a:r>
            <a:r>
              <a:rPr lang="es-ES_tradnl" sz="2400" dirty="0" err="1"/>
              <a:t>subnodos</a:t>
            </a:r>
            <a:br>
              <a:rPr lang="es-ES_tradnl" sz="2400" dirty="0"/>
            </a:br>
            <a:endParaRPr lang="es-ES_tradnl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_tradnl" sz="2400" dirty="0"/>
              <a:t>Elegir el condicional con la menor impureza de </a:t>
            </a:r>
            <a:r>
              <a:rPr lang="es-ES_tradnl" sz="2400" dirty="0" err="1"/>
              <a:t>Gini</a:t>
            </a:r>
            <a:br>
              <a:rPr lang="es-ES_tradnl" sz="2400" dirty="0"/>
            </a:br>
            <a:endParaRPr lang="es-ES_tradnl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_tradnl" sz="2400" dirty="0"/>
              <a:t>Si la impureza de </a:t>
            </a:r>
            <a:r>
              <a:rPr lang="es-ES_tradnl" sz="2400" dirty="0" err="1"/>
              <a:t>Gini</a:t>
            </a:r>
            <a:r>
              <a:rPr lang="es-ES_tradnl" sz="2400" dirty="0"/>
              <a:t> es menor a la impureza actual, agregar nodo</a:t>
            </a:r>
          </a:p>
          <a:p>
            <a:pPr>
              <a:lnSpc>
                <a:spcPct val="90000"/>
              </a:lnSpc>
            </a:pPr>
            <a:endParaRPr lang="es-ES_tradn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2A0AF2-EEDC-BA4A-B638-EF48479A5C30}"/>
                  </a:ext>
                </a:extLst>
              </p:cNvPr>
              <p:cNvSpPr txBox="1"/>
              <p:nvPr/>
            </p:nvSpPr>
            <p:spPr>
              <a:xfrm>
                <a:off x="3214092" y="4149080"/>
                <a:ext cx="616111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𝑚𝑒𝑑𝑖𝑎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𝑝𝑜𝑛𝑑𝑒𝑟𝑎𝑑𝑎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𝑠𝑢𝑏𝑛𝑜𝑑𝑜𝑠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2A0AF2-EEDC-BA4A-B638-EF48479A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2" y="4149080"/>
                <a:ext cx="6161110" cy="332399"/>
              </a:xfrm>
              <a:prstGeom prst="rect">
                <a:avLst/>
              </a:prstGeom>
              <a:blipFill>
                <a:blip r:embed="rId2"/>
                <a:stretch>
                  <a:fillRect l="-616" t="-18519" r="-616" b="-444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85D1D4-0013-4243-8D93-8DE6333E2470}"/>
                  </a:ext>
                </a:extLst>
              </p:cNvPr>
              <p:cNvSpPr txBox="1"/>
              <p:nvPr/>
            </p:nvSpPr>
            <p:spPr>
              <a:xfrm>
                <a:off x="2681042" y="5013176"/>
                <a:ext cx="682674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𝑠𝑢𝑏𝑛𝑜𝑑𝑜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𝑝𝑜𝑠𝑖𝑡𝑖𝑣𝑜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𝑛𝑒𝑔𝑎𝑡𝑖𝑣𝑜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85D1D4-0013-4243-8D93-8DE6333E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42" y="5013176"/>
                <a:ext cx="6826741" cy="332399"/>
              </a:xfrm>
              <a:prstGeom prst="rect">
                <a:avLst/>
              </a:prstGeom>
              <a:blipFill>
                <a:blip r:embed="rId3"/>
                <a:stretch>
                  <a:fillRect t="-18519" b="-444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9E2DCA-7AB4-F748-86FB-1CB55A9A1B07}"/>
              </a:ext>
            </a:extLst>
          </p:cNvPr>
          <p:cNvSpPr/>
          <p:nvPr/>
        </p:nvSpPr>
        <p:spPr>
          <a:xfrm>
            <a:off x="405780" y="980728"/>
            <a:ext cx="5112568" cy="4608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BBE-B9B1-F34E-976B-E112AB4C6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47770"/>
              </p:ext>
            </p:extLst>
          </p:nvPr>
        </p:nvGraphicFramePr>
        <p:xfrm>
          <a:off x="477788" y="1124744"/>
          <a:ext cx="4966047" cy="4267204"/>
        </p:xfrm>
        <a:graphic>
          <a:graphicData uri="http://schemas.openxmlformats.org/drawingml/2006/table">
            <a:tbl>
              <a:tblPr/>
              <a:tblGrid>
                <a:gridCol w="1355818">
                  <a:extLst>
                    <a:ext uri="{9D8B030D-6E8A-4147-A177-3AD203B41FA5}">
                      <a16:colId xmlns:a16="http://schemas.microsoft.com/office/drawing/2014/main" val="677036163"/>
                    </a:ext>
                  </a:extLst>
                </a:gridCol>
                <a:gridCol w="1387533">
                  <a:extLst>
                    <a:ext uri="{9D8B030D-6E8A-4147-A177-3AD203B41FA5}">
                      <a16:colId xmlns:a16="http://schemas.microsoft.com/office/drawing/2014/main" val="4251205193"/>
                    </a:ext>
                  </a:extLst>
                </a:gridCol>
                <a:gridCol w="1532894">
                  <a:extLst>
                    <a:ext uri="{9D8B030D-6E8A-4147-A177-3AD203B41FA5}">
                      <a16:colId xmlns:a16="http://schemas.microsoft.com/office/drawing/2014/main" val="1100467928"/>
                    </a:ext>
                  </a:extLst>
                </a:gridCol>
                <a:gridCol w="689802">
                  <a:extLst>
                    <a:ext uri="{9D8B030D-6E8A-4147-A177-3AD203B41FA5}">
                      <a16:colId xmlns:a16="http://schemas.microsoft.com/office/drawing/2014/main" val="1852066238"/>
                    </a:ext>
                  </a:extLst>
                </a:gridCol>
              </a:tblGrid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en el pecho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3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3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bloquedas</a:t>
                      </a:r>
                      <a:endParaRPr lang="en-US" sz="13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8074"/>
                  </a:ext>
                </a:extLst>
              </a:tr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21225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835593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91143"/>
                  </a:ext>
                </a:extLst>
              </a:tr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77007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59218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5668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8788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70365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48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14783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65956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3141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68023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728935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8045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0879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7311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5118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991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48998"/>
              </p:ext>
            </p:extLst>
          </p:nvPr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01859"/>
              </p:ext>
            </p:extLst>
          </p:nvPr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2199"/>
              </p:ext>
            </p:extLst>
          </p:nvPr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6559"/>
              </p:ext>
            </p:extLst>
          </p:nvPr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44535"/>
              </p:ext>
            </p:extLst>
          </p:nvPr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73992A-5397-E74C-B129-1828FA7E6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7481"/>
              </p:ext>
            </p:extLst>
          </p:nvPr>
        </p:nvGraphicFramePr>
        <p:xfrm>
          <a:off x="6526460" y="3140968"/>
          <a:ext cx="1800200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37                127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43FE957-536A-C040-BF3D-5AB3783D0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81876"/>
              </p:ext>
            </p:extLst>
          </p:nvPr>
        </p:nvGraphicFramePr>
        <p:xfrm>
          <a:off x="8038628" y="2420888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B5A2E-5608-8B43-AE7F-EC1B39870CC2}"/>
              </a:ext>
            </a:extLst>
          </p:cNvPr>
          <p:cNvCxnSpPr>
            <a:cxnSpLocks/>
          </p:cNvCxnSpPr>
          <p:nvPr/>
        </p:nvCxnSpPr>
        <p:spPr>
          <a:xfrm flipH="1">
            <a:off x="77505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3AB27-BB53-5B4C-B9CB-3162E84C7A06}"/>
              </a:ext>
            </a:extLst>
          </p:cNvPr>
          <p:cNvCxnSpPr>
            <a:cxnSpLocks/>
          </p:cNvCxnSpPr>
          <p:nvPr/>
        </p:nvCxnSpPr>
        <p:spPr>
          <a:xfrm>
            <a:off x="95507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549E92-A012-724C-81BD-66A71137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29317"/>
              </p:ext>
            </p:extLst>
          </p:nvPr>
        </p:nvGraphicFramePr>
        <p:xfrm>
          <a:off x="7534572" y="2564904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B81431E-5556-504B-B698-0BCC77935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83349"/>
              </p:ext>
            </p:extLst>
          </p:nvPr>
        </p:nvGraphicFramePr>
        <p:xfrm>
          <a:off x="10126860" y="2564904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AFE5678-24B6-5143-9F64-D5274ABDC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1306"/>
              </p:ext>
            </p:extLst>
          </p:nvPr>
        </p:nvGraphicFramePr>
        <p:xfrm>
          <a:off x="9694812" y="3140968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100              33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B8463C0-9578-FB44-9CE2-38F5FB87E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17383"/>
              </p:ext>
            </p:extLst>
          </p:nvPr>
        </p:nvGraphicFramePr>
        <p:xfrm>
          <a:off x="6526460" y="5229200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92                 31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809FB8-7591-834C-932D-DD3CAEFA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1252"/>
              </p:ext>
            </p:extLst>
          </p:nvPr>
        </p:nvGraphicFramePr>
        <p:xfrm>
          <a:off x="8038628" y="4509120"/>
          <a:ext cx="1800200" cy="2667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E0804-9F68-2242-9AA3-D6C8FEB990F1}"/>
              </a:ext>
            </a:extLst>
          </p:cNvPr>
          <p:cNvCxnSpPr>
            <a:cxnSpLocks/>
          </p:cNvCxnSpPr>
          <p:nvPr/>
        </p:nvCxnSpPr>
        <p:spPr>
          <a:xfrm flipH="1">
            <a:off x="77505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F0CAC5-5749-0943-A0BB-C64AF7767D7C}"/>
              </a:ext>
            </a:extLst>
          </p:cNvPr>
          <p:cNvCxnSpPr>
            <a:cxnSpLocks/>
          </p:cNvCxnSpPr>
          <p:nvPr/>
        </p:nvCxnSpPr>
        <p:spPr>
          <a:xfrm>
            <a:off x="95507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23EDC3-5CAE-8E46-B9DE-436DEA91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55287"/>
              </p:ext>
            </p:extLst>
          </p:nvPr>
        </p:nvGraphicFramePr>
        <p:xfrm>
          <a:off x="7534572" y="465313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23AA3D-BD9E-5C43-B682-91F95746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05623"/>
              </p:ext>
            </p:extLst>
          </p:nvPr>
        </p:nvGraphicFramePr>
        <p:xfrm>
          <a:off x="10126860" y="465313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720338-9E85-AE47-BB08-1EF700E38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95028"/>
              </p:ext>
            </p:extLst>
          </p:nvPr>
        </p:nvGraphicFramePr>
        <p:xfrm>
          <a:off x="9694812" y="5229200"/>
          <a:ext cx="223224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45               129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/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/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/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/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/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3D93C-A3FE-BD4A-80A4-931D1914D518}"/>
                  </a:ext>
                </a:extLst>
              </p:cNvPr>
              <p:cNvSpPr txBox="1"/>
              <p:nvPr/>
            </p:nvSpPr>
            <p:spPr>
              <a:xfrm>
                <a:off x="261764" y="3140968"/>
                <a:ext cx="682674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𝑠𝑢𝑏𝑛𝑜𝑑𝑜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𝑝𝑜𝑠𝑖𝑡𝑖𝑣𝑜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𝑛𝑒𝑔𝑎𝑡𝑖𝑣𝑜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3D93C-A3FE-BD4A-80A4-931D1914D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4" y="3140968"/>
                <a:ext cx="6826741" cy="332399"/>
              </a:xfrm>
              <a:prstGeom prst="rect">
                <a:avLst/>
              </a:prstGeom>
              <a:blipFill>
                <a:blip r:embed="rId2"/>
                <a:stretch>
                  <a:fillRect t="-18519" b="-444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5D4F8-E04E-2342-80F0-5BB999B4D63C}"/>
                  </a:ext>
                </a:extLst>
              </p:cNvPr>
              <p:cNvSpPr txBox="1"/>
              <p:nvPr/>
            </p:nvSpPr>
            <p:spPr>
              <a:xfrm>
                <a:off x="1989956" y="4005064"/>
                <a:ext cx="4915320" cy="703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105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5D4F8-E04E-2342-80F0-5BB999B4D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4005064"/>
                <a:ext cx="4915320" cy="703975"/>
              </a:xfrm>
              <a:prstGeom prst="rect">
                <a:avLst/>
              </a:prstGeom>
              <a:blipFill>
                <a:blip r:embed="rId3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805F6-8CAD-704D-8186-2B4945438ECC}"/>
              </a:ext>
            </a:extLst>
          </p:cNvPr>
          <p:cNvCxnSpPr>
            <a:cxnSpLocks/>
          </p:cNvCxnSpPr>
          <p:nvPr/>
        </p:nvCxnSpPr>
        <p:spPr>
          <a:xfrm flipV="1">
            <a:off x="1917948" y="1628800"/>
            <a:ext cx="4464496" cy="1368152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8616A-5DA8-034B-AA53-096822645DB6}"/>
                  </a:ext>
                </a:extLst>
              </p:cNvPr>
              <p:cNvSpPr txBox="1"/>
              <p:nvPr/>
            </p:nvSpPr>
            <p:spPr>
              <a:xfrm>
                <a:off x="2061964" y="5229200"/>
                <a:ext cx="11178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=0.395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8616A-5DA8-034B-AA53-09682264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5229200"/>
                <a:ext cx="1117807" cy="332399"/>
              </a:xfrm>
              <a:prstGeom prst="rect">
                <a:avLst/>
              </a:prstGeom>
              <a:blipFill>
                <a:blip r:embed="rId4"/>
                <a:stretch>
                  <a:fillRect l="-3371" t="-3704" r="-6742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DDF2-2701-C74C-BDE1-E30280D1B297}"/>
                  </a:ext>
                </a:extLst>
              </p:cNvPr>
              <p:cNvSpPr txBox="1"/>
              <p:nvPr/>
            </p:nvSpPr>
            <p:spPr>
              <a:xfrm>
                <a:off x="6526460" y="2276872"/>
                <a:ext cx="133741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0" dirty="0"/>
                  <a:t>GI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=0.395</m:t>
                    </m:r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DDF2-2701-C74C-BDE1-E30280D1B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0" y="2276872"/>
                <a:ext cx="1337417" cy="332399"/>
              </a:xfrm>
              <a:prstGeom prst="rect">
                <a:avLst/>
              </a:prstGeom>
              <a:blipFill>
                <a:blip r:embed="rId5"/>
                <a:stretch>
                  <a:fillRect l="-14151" t="-37037" r="-6604" b="-5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B3B963-2578-9248-ADB4-DE01D83A913E}"/>
                  </a:ext>
                </a:extLst>
              </p:cNvPr>
              <p:cNvSpPr txBox="1"/>
              <p:nvPr/>
            </p:nvSpPr>
            <p:spPr>
              <a:xfrm>
                <a:off x="9766820" y="2276872"/>
                <a:ext cx="133741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0" dirty="0"/>
                  <a:t>GI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=0.336</m:t>
                    </m:r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B3B963-2578-9248-ADB4-DE01D83A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20" y="2276872"/>
                <a:ext cx="1337417" cy="332399"/>
              </a:xfrm>
              <a:prstGeom prst="rect">
                <a:avLst/>
              </a:prstGeom>
              <a:blipFill>
                <a:blip r:embed="rId6"/>
                <a:stretch>
                  <a:fillRect l="-13084" t="-37037" r="-6542" b="-5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8358E-EA4A-D740-BDFE-B8A5DEBE47D6}"/>
                  </a:ext>
                </a:extLst>
              </p:cNvPr>
              <p:cNvSpPr txBox="1"/>
              <p:nvPr/>
            </p:nvSpPr>
            <p:spPr>
              <a:xfrm>
                <a:off x="477788" y="3501008"/>
                <a:ext cx="6128922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144+159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s-ES_tradnl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0.395</m:t>
                    </m:r>
                  </m:oMath>
                </a14:m>
                <a:r>
                  <a:rPr lang="es-ES_tradnl" sz="24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159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144+159</m:t>
                            </m:r>
                          </m:den>
                        </m:f>
                      </m:e>
                    </m:d>
                  </m:oMath>
                </a14:m>
                <a:r>
                  <a:rPr lang="es-ES_tradnl" sz="2400" dirty="0"/>
                  <a:t>x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s-ES_tradnl" sz="2400" dirty="0"/>
                  <a:t>36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8358E-EA4A-D740-BDFE-B8A5DEBE4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3501008"/>
                <a:ext cx="6128922" cy="511230"/>
              </a:xfrm>
              <a:prstGeom prst="rect">
                <a:avLst/>
              </a:prstGeom>
              <a:blipFill>
                <a:blip r:embed="rId7"/>
                <a:stretch>
                  <a:fillRect l="-1653" t="-4878" r="-2066" b="-1951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35C462-893F-1443-B55C-BAF51E98AAA1}"/>
                  </a:ext>
                </a:extLst>
              </p:cNvPr>
              <p:cNvSpPr txBox="1"/>
              <p:nvPr/>
            </p:nvSpPr>
            <p:spPr>
              <a:xfrm>
                <a:off x="1629916" y="4581128"/>
                <a:ext cx="11178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=0.364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35C462-893F-1443-B55C-BAF51E98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4581128"/>
                <a:ext cx="1117807" cy="332399"/>
              </a:xfrm>
              <a:prstGeom prst="rect">
                <a:avLst/>
              </a:prstGeom>
              <a:blipFill>
                <a:blip r:embed="rId8"/>
                <a:stretch>
                  <a:fillRect l="-3371" r="-5618" b="-74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33" grpId="0"/>
      <p:bldP spid="33" grpId="1"/>
      <p:bldP spid="35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/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/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/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/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/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73992A-5397-E74C-B129-1828FA7E616C}"/>
              </a:ext>
            </a:extLst>
          </p:cNvPr>
          <p:cNvGraphicFramePr>
            <a:graphicFrameLocks noGrp="1"/>
          </p:cNvGraphicFramePr>
          <p:nvPr/>
        </p:nvGraphicFramePr>
        <p:xfrm>
          <a:off x="6526460" y="3140968"/>
          <a:ext cx="1800200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37                127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43FE957-536A-C040-BF3D-5AB3783D09F6}"/>
              </a:ext>
            </a:extLst>
          </p:cNvPr>
          <p:cNvGraphicFramePr>
            <a:graphicFrameLocks noGrp="1"/>
          </p:cNvGraphicFramePr>
          <p:nvPr/>
        </p:nvGraphicFramePr>
        <p:xfrm>
          <a:off x="8038628" y="2420888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B5A2E-5608-8B43-AE7F-EC1B39870CC2}"/>
              </a:ext>
            </a:extLst>
          </p:cNvPr>
          <p:cNvCxnSpPr>
            <a:cxnSpLocks/>
          </p:cNvCxnSpPr>
          <p:nvPr/>
        </p:nvCxnSpPr>
        <p:spPr>
          <a:xfrm flipH="1">
            <a:off x="77505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3AB27-BB53-5B4C-B9CB-3162E84C7A06}"/>
              </a:ext>
            </a:extLst>
          </p:cNvPr>
          <p:cNvCxnSpPr>
            <a:cxnSpLocks/>
          </p:cNvCxnSpPr>
          <p:nvPr/>
        </p:nvCxnSpPr>
        <p:spPr>
          <a:xfrm>
            <a:off x="95507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549E92-A012-724C-81BD-66A711374C5D}"/>
              </a:ext>
            </a:extLst>
          </p:cNvPr>
          <p:cNvGraphicFramePr>
            <a:graphicFrameLocks noGrp="1"/>
          </p:cNvGraphicFramePr>
          <p:nvPr/>
        </p:nvGraphicFramePr>
        <p:xfrm>
          <a:off x="7534572" y="2564904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B81431E-5556-504B-B698-0BCC7793597C}"/>
              </a:ext>
            </a:extLst>
          </p:cNvPr>
          <p:cNvGraphicFramePr>
            <a:graphicFrameLocks noGrp="1"/>
          </p:cNvGraphicFramePr>
          <p:nvPr/>
        </p:nvGraphicFramePr>
        <p:xfrm>
          <a:off x="10126860" y="2564904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AFE5678-24B6-5143-9F64-D5274ABDCA73}"/>
              </a:ext>
            </a:extLst>
          </p:cNvPr>
          <p:cNvGraphicFramePr>
            <a:graphicFrameLocks noGrp="1"/>
          </p:cNvGraphicFramePr>
          <p:nvPr/>
        </p:nvGraphicFramePr>
        <p:xfrm>
          <a:off x="9694812" y="3140968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100              33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B8463C0-9578-FB44-9CE2-38F5FB87EA96}"/>
              </a:ext>
            </a:extLst>
          </p:cNvPr>
          <p:cNvGraphicFramePr>
            <a:graphicFrameLocks noGrp="1"/>
          </p:cNvGraphicFramePr>
          <p:nvPr/>
        </p:nvGraphicFramePr>
        <p:xfrm>
          <a:off x="6526460" y="5229200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92                 31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809FB8-7591-834C-932D-DD3CAEFA39B9}"/>
              </a:ext>
            </a:extLst>
          </p:cNvPr>
          <p:cNvGraphicFramePr>
            <a:graphicFrameLocks noGrp="1"/>
          </p:cNvGraphicFramePr>
          <p:nvPr/>
        </p:nvGraphicFramePr>
        <p:xfrm>
          <a:off x="8038628" y="4509120"/>
          <a:ext cx="1800200" cy="2667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E0804-9F68-2242-9AA3-D6C8FEB990F1}"/>
              </a:ext>
            </a:extLst>
          </p:cNvPr>
          <p:cNvCxnSpPr>
            <a:cxnSpLocks/>
          </p:cNvCxnSpPr>
          <p:nvPr/>
        </p:nvCxnSpPr>
        <p:spPr>
          <a:xfrm flipH="1">
            <a:off x="77505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F0CAC5-5749-0943-A0BB-C64AF7767D7C}"/>
              </a:ext>
            </a:extLst>
          </p:cNvPr>
          <p:cNvCxnSpPr>
            <a:cxnSpLocks/>
          </p:cNvCxnSpPr>
          <p:nvPr/>
        </p:nvCxnSpPr>
        <p:spPr>
          <a:xfrm>
            <a:off x="95507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23EDC3-5CAE-8E46-B9DE-436DEA917937}"/>
              </a:ext>
            </a:extLst>
          </p:cNvPr>
          <p:cNvGraphicFramePr>
            <a:graphicFrameLocks noGrp="1"/>
          </p:cNvGraphicFramePr>
          <p:nvPr/>
        </p:nvGraphicFramePr>
        <p:xfrm>
          <a:off x="7534572" y="465313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23AA3D-BD9E-5C43-B682-91F95746F1A5}"/>
              </a:ext>
            </a:extLst>
          </p:cNvPr>
          <p:cNvGraphicFramePr>
            <a:graphicFrameLocks noGrp="1"/>
          </p:cNvGraphicFramePr>
          <p:nvPr/>
        </p:nvGraphicFramePr>
        <p:xfrm>
          <a:off x="10126860" y="465313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720338-9E85-AE47-BB08-1EF700E3879D}"/>
              </a:ext>
            </a:extLst>
          </p:cNvPr>
          <p:cNvGraphicFramePr>
            <a:graphicFrameLocks noGrp="1"/>
          </p:cNvGraphicFramePr>
          <p:nvPr/>
        </p:nvGraphicFramePr>
        <p:xfrm>
          <a:off x="9694812" y="5229200"/>
          <a:ext cx="223224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45               129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D43A49-BD86-EE48-84D5-E4F19844FC45}"/>
              </a:ext>
            </a:extLst>
          </p:cNvPr>
          <p:cNvSpPr txBox="1"/>
          <p:nvPr/>
        </p:nvSpPr>
        <p:spPr>
          <a:xfrm>
            <a:off x="3718148" y="32166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0.364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247989-5C0F-7343-964E-E356BF0E6733}"/>
              </a:ext>
            </a:extLst>
          </p:cNvPr>
          <p:cNvSpPr txBox="1"/>
          <p:nvPr/>
        </p:nvSpPr>
        <p:spPr>
          <a:xfrm>
            <a:off x="3790156" y="4280638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0.381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98502-3AEA-0D4B-80D4-BCB2DFC0453F}"/>
              </a:ext>
            </a:extLst>
          </p:cNvPr>
          <p:cNvSpPr txBox="1"/>
          <p:nvPr/>
        </p:nvSpPr>
        <p:spPr>
          <a:xfrm>
            <a:off x="3862164" y="2408430"/>
            <a:ext cx="23762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E2F75-44BA-0E4D-B884-A43D0220BE3A}"/>
              </a:ext>
            </a:extLst>
          </p:cNvPr>
          <p:cNvSpPr txBox="1"/>
          <p:nvPr/>
        </p:nvSpPr>
        <p:spPr>
          <a:xfrm>
            <a:off x="117748" y="2276872"/>
            <a:ext cx="28083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Elegimos esta por ser la más chica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1DC55D-5A97-C944-841A-C46C913635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38028" y="2620796"/>
            <a:ext cx="1224136" cy="0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5429</TotalTime>
  <Words>671</Words>
  <Application>Microsoft Macintosh PowerPoint</Application>
  <PresentationFormat>Custom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Corbel</vt:lpstr>
      <vt:lpstr>Helvetica Neue</vt:lpstr>
      <vt:lpstr>Chalkboard 16x9</vt:lpstr>
      <vt:lpstr>Árboles de Decisión</vt:lpstr>
      <vt:lpstr>Objetivo de esta clase es responder:</vt:lpstr>
      <vt:lpstr>Árboles de Decisión</vt:lpstr>
      <vt:lpstr>Árboles de Decisión</vt:lpstr>
      <vt:lpstr>Árboles de Decisión</vt:lpstr>
      <vt:lpstr>Generación de nodos</vt:lpstr>
      <vt:lpstr>PowerPoint Presentation</vt:lpstr>
      <vt:lpstr>PowerPoint Presentation</vt:lpstr>
      <vt:lpstr>PowerPoint Presentation</vt:lpstr>
      <vt:lpstr>¿Qué hacer con nodos de columnas numéricas?</vt:lpstr>
      <vt:lpstr>¿Qué hacer con nodos de columnas ordinals/nominales?</vt:lpstr>
      <vt:lpstr>Árboles de Decisión  para regrisión</vt:lpstr>
      <vt:lpstr>¿Cómo hacer una regresión con DT?</vt:lpstr>
      <vt:lpstr>Árboles de Decisión para regresión</vt:lpstr>
      <vt:lpstr>Árboles de Decisión para regresión</vt:lpstr>
      <vt:lpstr>Árboles de Decisión para regresión</vt:lpstr>
      <vt:lpstr>Objetivo de esta clase es responder: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102</cp:revision>
  <dcterms:created xsi:type="dcterms:W3CDTF">2021-03-05T21:06:02Z</dcterms:created>
  <dcterms:modified xsi:type="dcterms:W3CDTF">2021-08-12T23:49:44Z</dcterms:modified>
</cp:coreProperties>
</file>