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351" r:id="rId4"/>
    <p:sldId id="366" r:id="rId5"/>
    <p:sldId id="372" r:id="rId6"/>
    <p:sldId id="360" r:id="rId7"/>
    <p:sldId id="359" r:id="rId8"/>
    <p:sldId id="361" r:id="rId9"/>
    <p:sldId id="362" r:id="rId10"/>
    <p:sldId id="363" r:id="rId11"/>
    <p:sldId id="353" r:id="rId12"/>
    <p:sldId id="373" r:id="rId13"/>
    <p:sldId id="37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8" autoAdjust="0"/>
    <p:restoredTop sz="96327" autoAdjust="0"/>
  </p:normalViewPr>
  <p:slideViewPr>
    <p:cSldViewPr>
      <p:cViewPr varScale="1">
        <p:scale>
          <a:sx n="150" d="100"/>
          <a:sy n="150" d="100"/>
        </p:scale>
        <p:origin x="176" y="2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8/19/21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3501008"/>
            <a:ext cx="9289032" cy="1008112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/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/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/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/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/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73992A-5397-E74C-B129-1828FA7E616C}"/>
              </a:ext>
            </a:extLst>
          </p:cNvPr>
          <p:cNvGraphicFramePr>
            <a:graphicFrameLocks noGrp="1"/>
          </p:cNvGraphicFramePr>
          <p:nvPr/>
        </p:nvGraphicFramePr>
        <p:xfrm>
          <a:off x="6526460" y="3140968"/>
          <a:ext cx="1800200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37                127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43FE957-536A-C040-BF3D-5AB3783D09F6}"/>
              </a:ext>
            </a:extLst>
          </p:cNvPr>
          <p:cNvGraphicFramePr>
            <a:graphicFrameLocks noGrp="1"/>
          </p:cNvGraphicFramePr>
          <p:nvPr/>
        </p:nvGraphicFramePr>
        <p:xfrm>
          <a:off x="8038628" y="2420888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B5A2E-5608-8B43-AE7F-EC1B39870CC2}"/>
              </a:ext>
            </a:extLst>
          </p:cNvPr>
          <p:cNvCxnSpPr>
            <a:cxnSpLocks/>
          </p:cNvCxnSpPr>
          <p:nvPr/>
        </p:nvCxnSpPr>
        <p:spPr>
          <a:xfrm flipH="1">
            <a:off x="77505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3AB27-BB53-5B4C-B9CB-3162E84C7A06}"/>
              </a:ext>
            </a:extLst>
          </p:cNvPr>
          <p:cNvCxnSpPr>
            <a:cxnSpLocks/>
          </p:cNvCxnSpPr>
          <p:nvPr/>
        </p:nvCxnSpPr>
        <p:spPr>
          <a:xfrm>
            <a:off x="95507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B549E92-A012-724C-81BD-66A711374C5D}"/>
              </a:ext>
            </a:extLst>
          </p:cNvPr>
          <p:cNvGraphicFramePr>
            <a:graphicFrameLocks noGrp="1"/>
          </p:cNvGraphicFramePr>
          <p:nvPr/>
        </p:nvGraphicFramePr>
        <p:xfrm>
          <a:off x="7534572" y="2564904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B81431E-5556-504B-B698-0BCC7793597C}"/>
              </a:ext>
            </a:extLst>
          </p:cNvPr>
          <p:cNvGraphicFramePr>
            <a:graphicFrameLocks noGrp="1"/>
          </p:cNvGraphicFramePr>
          <p:nvPr/>
        </p:nvGraphicFramePr>
        <p:xfrm>
          <a:off x="10126860" y="2564904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AFE5678-24B6-5143-9F64-D5274ABDCA73}"/>
              </a:ext>
            </a:extLst>
          </p:cNvPr>
          <p:cNvGraphicFramePr>
            <a:graphicFrameLocks noGrp="1"/>
          </p:cNvGraphicFramePr>
          <p:nvPr/>
        </p:nvGraphicFramePr>
        <p:xfrm>
          <a:off x="9694812" y="3140968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100              33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B8463C0-9578-FB44-9CE2-38F5FB87EA96}"/>
              </a:ext>
            </a:extLst>
          </p:cNvPr>
          <p:cNvGraphicFramePr>
            <a:graphicFrameLocks noGrp="1"/>
          </p:cNvGraphicFramePr>
          <p:nvPr/>
        </p:nvGraphicFramePr>
        <p:xfrm>
          <a:off x="6526460" y="5229200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92                 31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809FB8-7591-834C-932D-DD3CAEFA39B9}"/>
              </a:ext>
            </a:extLst>
          </p:cNvPr>
          <p:cNvGraphicFramePr>
            <a:graphicFrameLocks noGrp="1"/>
          </p:cNvGraphicFramePr>
          <p:nvPr/>
        </p:nvGraphicFramePr>
        <p:xfrm>
          <a:off x="8038628" y="4509120"/>
          <a:ext cx="1800200" cy="2667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E0804-9F68-2242-9AA3-D6C8FEB990F1}"/>
              </a:ext>
            </a:extLst>
          </p:cNvPr>
          <p:cNvCxnSpPr>
            <a:cxnSpLocks/>
          </p:cNvCxnSpPr>
          <p:nvPr/>
        </p:nvCxnSpPr>
        <p:spPr>
          <a:xfrm flipH="1">
            <a:off x="77505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F0CAC5-5749-0943-A0BB-C64AF7767D7C}"/>
              </a:ext>
            </a:extLst>
          </p:cNvPr>
          <p:cNvCxnSpPr>
            <a:cxnSpLocks/>
          </p:cNvCxnSpPr>
          <p:nvPr/>
        </p:nvCxnSpPr>
        <p:spPr>
          <a:xfrm>
            <a:off x="95507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23EDC3-5CAE-8E46-B9DE-436DEA917937}"/>
              </a:ext>
            </a:extLst>
          </p:cNvPr>
          <p:cNvGraphicFramePr>
            <a:graphicFrameLocks noGrp="1"/>
          </p:cNvGraphicFramePr>
          <p:nvPr/>
        </p:nvGraphicFramePr>
        <p:xfrm>
          <a:off x="7534572" y="465313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623AA3D-BD9E-5C43-B682-91F95746F1A5}"/>
              </a:ext>
            </a:extLst>
          </p:cNvPr>
          <p:cNvGraphicFramePr>
            <a:graphicFrameLocks noGrp="1"/>
          </p:cNvGraphicFramePr>
          <p:nvPr/>
        </p:nvGraphicFramePr>
        <p:xfrm>
          <a:off x="10126860" y="465313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720338-9E85-AE47-BB08-1EF700E3879D}"/>
              </a:ext>
            </a:extLst>
          </p:cNvPr>
          <p:cNvGraphicFramePr>
            <a:graphicFrameLocks noGrp="1"/>
          </p:cNvGraphicFramePr>
          <p:nvPr/>
        </p:nvGraphicFramePr>
        <p:xfrm>
          <a:off x="9694812" y="5229200"/>
          <a:ext cx="223224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45               129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D43A49-BD86-EE48-84D5-E4F19844FC45}"/>
              </a:ext>
            </a:extLst>
          </p:cNvPr>
          <p:cNvSpPr txBox="1"/>
          <p:nvPr/>
        </p:nvSpPr>
        <p:spPr>
          <a:xfrm>
            <a:off x="3718148" y="32166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0.364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247989-5C0F-7343-964E-E356BF0E6733}"/>
              </a:ext>
            </a:extLst>
          </p:cNvPr>
          <p:cNvSpPr txBox="1"/>
          <p:nvPr/>
        </p:nvSpPr>
        <p:spPr>
          <a:xfrm>
            <a:off x="3790156" y="4280638"/>
            <a:ext cx="28083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0.381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98502-3AEA-0D4B-80D4-BCB2DFC0453F}"/>
              </a:ext>
            </a:extLst>
          </p:cNvPr>
          <p:cNvSpPr txBox="1"/>
          <p:nvPr/>
        </p:nvSpPr>
        <p:spPr>
          <a:xfrm>
            <a:off x="3862164" y="2408430"/>
            <a:ext cx="23762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E2F75-44BA-0E4D-B884-A43D0220BE3A}"/>
              </a:ext>
            </a:extLst>
          </p:cNvPr>
          <p:cNvSpPr txBox="1"/>
          <p:nvPr/>
        </p:nvSpPr>
        <p:spPr>
          <a:xfrm>
            <a:off x="117748" y="2276872"/>
            <a:ext cx="28083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Elegimos esta por ser la más chica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1DC55D-5A97-C944-841A-C46C913635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38028" y="2620796"/>
            <a:ext cx="1224136" cy="0"/>
          </a:xfrm>
          <a:prstGeom prst="straightConnector1">
            <a:avLst/>
          </a:prstGeom>
          <a:ln w="571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74638"/>
            <a:ext cx="10116616" cy="1020762"/>
          </a:xfrm>
        </p:spPr>
        <p:txBody>
          <a:bodyPr/>
          <a:lstStyle/>
          <a:p>
            <a:r>
              <a:rPr lang="en-US" dirty="0"/>
              <a:t>AdaBoost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1BA79-FA21-9E49-AA70-2647234F91B8}"/>
                  </a:ext>
                </a:extLst>
              </p:cNvPr>
              <p:cNvSpPr txBox="1"/>
              <p:nvPr/>
            </p:nvSpPr>
            <p:spPr>
              <a:xfrm>
                <a:off x="477788" y="1556792"/>
                <a:ext cx="11593288" cy="255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_tradnl" sz="2400" dirty="0"/>
                  <a:t>Para asignar los pesos de cada </a:t>
                </a:r>
                <a:r>
                  <a:rPr lang="es-ES_tradnl" sz="2400" dirty="0" err="1"/>
                  <a:t>stump</a:t>
                </a:r>
                <a:r>
                  <a:rPr lang="es-ES_tradnl" sz="2400" dirty="0"/>
                  <a:t> se hace lo siguiente:</a:t>
                </a:r>
              </a:p>
              <a:p>
                <a:pPr>
                  <a:lnSpc>
                    <a:spcPct val="90000"/>
                  </a:lnSpc>
                </a:pPr>
                <a:endParaRPr lang="es-ES_tradnl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Se inicializa los pesos de cada muestra con un peso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_tradnl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s-ES_tradnl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s-ES_tradnl" sz="2400" dirty="0"/>
                  <a:t> a cada renglón (m=total de muestras)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Cada </a:t>
                </a:r>
                <a:r>
                  <a:rPr lang="es-ES_tradnl" sz="2400" dirty="0" err="1"/>
                  <a:t>stump</a:t>
                </a:r>
                <a:r>
                  <a:rPr lang="es-ES_tradnl" sz="2400" dirty="0"/>
                  <a:t>-j 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Una vez generado el </a:t>
                </a:r>
                <a:r>
                  <a:rPr lang="es-ES_tradnl" sz="2400" dirty="0" err="1"/>
                  <a:t>stump</a:t>
                </a:r>
                <a:r>
                  <a:rPr lang="es-ES_tradnl" sz="2400" dirty="0"/>
                  <a:t>-j se actualizan los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_tradnl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>
                  <a:lnSpc>
                    <a:spcPct val="90000"/>
                  </a:lnSpc>
                </a:pPr>
                <a:endParaRPr lang="es-ES_tradn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1BA79-FA21-9E49-AA70-2647234F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1556792"/>
                <a:ext cx="11593288" cy="2557944"/>
              </a:xfrm>
              <a:prstGeom prst="rect">
                <a:avLst/>
              </a:prstGeom>
              <a:blipFill>
                <a:blip r:embed="rId2"/>
                <a:stretch>
                  <a:fillRect l="-766" t="-297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837C44C-D376-6E4B-86C3-6785F1C3C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4077072"/>
            <a:ext cx="7124700" cy="1993900"/>
          </a:xfrm>
          <a:prstGeom prst="rect">
            <a:avLst/>
          </a:prstGeom>
        </p:spPr>
      </p:pic>
      <p:pic>
        <p:nvPicPr>
          <p:cNvPr id="6" name="Picture 5" descr="Schematic&#10;&#10;Description automatically generated">
            <a:extLst>
              <a:ext uri="{FF2B5EF4-FFF2-40B4-BE49-F238E27FC236}">
                <a16:creationId xmlns:a16="http://schemas.microsoft.com/office/drawing/2014/main" id="{69EF2569-EB33-2A4C-A80C-EA64E895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2780928"/>
            <a:ext cx="2946400" cy="11049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ED3BD8C2-4ABF-2340-80CF-EA3C97CC1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4221088"/>
            <a:ext cx="2921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74638"/>
            <a:ext cx="10116616" cy="1020762"/>
          </a:xfrm>
        </p:spPr>
        <p:txBody>
          <a:bodyPr/>
          <a:lstStyle/>
          <a:p>
            <a:r>
              <a:rPr lang="en-US" dirty="0"/>
              <a:t>AdaBoost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1BA79-FA21-9E49-AA70-2647234F91B8}"/>
                  </a:ext>
                </a:extLst>
              </p:cNvPr>
              <p:cNvSpPr txBox="1"/>
              <p:nvPr/>
            </p:nvSpPr>
            <p:spPr>
              <a:xfrm>
                <a:off x="477788" y="1556792"/>
                <a:ext cx="115932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es-ES_tradnl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Los nuevos pesos de las muestras hacen que el </a:t>
                </a:r>
                <a:r>
                  <a:rPr lang="es-ES_tradnl" sz="2400" dirty="0" err="1"/>
                  <a:t>remuestreo</a:t>
                </a:r>
                <a:r>
                  <a:rPr lang="es-ES_tradnl" sz="2400" dirty="0"/>
                  <a:t> tenga pesos distintos</a:t>
                </a:r>
                <a:endParaRPr lang="en-US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s-ES_tradnl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Cada </a:t>
                </a:r>
                <a:r>
                  <a:rPr lang="es-ES_tradnl" sz="2400" dirty="0" err="1"/>
                  <a:t>stump</a:t>
                </a:r>
                <a:r>
                  <a:rPr lang="es-ES_tradnl" sz="2400" dirty="0"/>
                  <a:t>-j 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sz="2400" dirty="0"/>
                  <a:t> el cual es utilizado para calcular la predicción</a:t>
                </a:r>
                <a:br>
                  <a:rPr lang="es-ES_tradnl" sz="2400" dirty="0"/>
                </a:br>
                <a:endParaRPr lang="es-ES_tradn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1BA79-FA21-9E49-AA70-2647234F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1556792"/>
                <a:ext cx="11593288" cy="1754326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47CCAB-78E4-3B46-9DCE-47B0F931A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3284984"/>
            <a:ext cx="5562600" cy="1714500"/>
          </a:xfrm>
          <a:prstGeom prst="rect">
            <a:avLst/>
          </a:prstGeom>
        </p:spPr>
      </p:pic>
      <p:pic>
        <p:nvPicPr>
          <p:cNvPr id="10" name="Picture 9" descr="A picture containing text, sky, several&#10;&#10;Description automatically generated">
            <a:extLst>
              <a:ext uri="{FF2B5EF4-FFF2-40B4-BE49-F238E27FC236}">
                <a16:creationId xmlns:a16="http://schemas.microsoft.com/office/drawing/2014/main" id="{97AD381F-365E-FF44-97C1-92989A6B9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3068960"/>
            <a:ext cx="5806381" cy="34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8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1808820"/>
            <a:ext cx="10009112" cy="4500500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se </a:t>
            </a:r>
            <a:r>
              <a:rPr lang="en-US" sz="3600" dirty="0" err="1"/>
              <a:t>obtiene</a:t>
            </a:r>
            <a:r>
              <a:rPr lang="en-US" sz="3600" dirty="0"/>
              <a:t> una </a:t>
            </a:r>
            <a:r>
              <a:rPr lang="en-US" sz="3600" dirty="0" err="1"/>
              <a:t>muestra</a:t>
            </a:r>
            <a:r>
              <a:rPr lang="en-US" sz="3600" dirty="0"/>
              <a:t> bootstrap?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</a:t>
            </a:r>
            <a:r>
              <a:rPr lang="en-US" sz="3600" dirty="0" err="1"/>
              <a:t>baggin</a:t>
            </a:r>
            <a:r>
              <a:rPr lang="en-US" sz="3600" dirty="0"/>
              <a:t>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predecir</a:t>
            </a:r>
            <a:r>
              <a:rPr lang="en-US" sz="3600" dirty="0"/>
              <a:t> </a:t>
            </a:r>
            <a:r>
              <a:rPr lang="en-US" sz="3600" dirty="0" err="1"/>
              <a:t>utilizando</a:t>
            </a:r>
            <a:r>
              <a:rPr lang="en-US" sz="3600" dirty="0"/>
              <a:t> un random forest?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Cuáles</a:t>
            </a:r>
            <a:r>
              <a:rPr lang="en-US" sz="3600" dirty="0"/>
              <a:t> son los pasos para AdaBoost?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0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1808820"/>
            <a:ext cx="10009112" cy="4500500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se </a:t>
            </a:r>
            <a:r>
              <a:rPr lang="en-US" sz="3600" dirty="0" err="1"/>
              <a:t>obtiene</a:t>
            </a:r>
            <a:r>
              <a:rPr lang="en-US" sz="3600" dirty="0"/>
              <a:t> una </a:t>
            </a:r>
            <a:r>
              <a:rPr lang="en-US" sz="3600" dirty="0" err="1"/>
              <a:t>muestra</a:t>
            </a:r>
            <a:r>
              <a:rPr lang="en-US" sz="3600" dirty="0"/>
              <a:t> bootstrap?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</a:t>
            </a:r>
            <a:r>
              <a:rPr lang="en-US" sz="3600" dirty="0" err="1"/>
              <a:t>baggin</a:t>
            </a:r>
            <a:r>
              <a:rPr lang="en-US" sz="3600" dirty="0"/>
              <a:t>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predecir</a:t>
            </a:r>
            <a:r>
              <a:rPr lang="en-US" sz="3600" dirty="0"/>
              <a:t> </a:t>
            </a:r>
            <a:r>
              <a:rPr lang="en-US" sz="3600" dirty="0" err="1"/>
              <a:t>utilizando</a:t>
            </a:r>
            <a:r>
              <a:rPr lang="en-US" sz="3600" dirty="0"/>
              <a:t> un random forest?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Cuáles</a:t>
            </a:r>
            <a:r>
              <a:rPr lang="en-US" sz="3600" dirty="0"/>
              <a:t> son los pasos para AdaBoost?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333772" y="1412776"/>
            <a:ext cx="11233248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El algoritmo de </a:t>
            </a:r>
            <a:r>
              <a:rPr lang="es-ES_tradnl" sz="2400" dirty="0" err="1"/>
              <a:t>Bootstrap</a:t>
            </a:r>
            <a:r>
              <a:rPr lang="es-ES_tradnl" sz="2400" dirty="0"/>
              <a:t> sirve para obtener nuevas </a:t>
            </a:r>
            <a:r>
              <a:rPr lang="es-ES_tradnl" sz="2400" dirty="0" err="1"/>
              <a:t>pseudo</a:t>
            </a:r>
            <a:r>
              <a:rPr lang="es-ES_tradnl" sz="2400" dirty="0"/>
              <a:t> muestras utilizando observaciones previas</a:t>
            </a:r>
            <a:br>
              <a:rPr lang="es-ES_tradnl" sz="2400" dirty="0"/>
            </a:br>
            <a:endParaRPr lang="es-ES_tradnl" sz="2400" dirty="0"/>
          </a:p>
        </p:txBody>
      </p:sp>
      <p:pic>
        <p:nvPicPr>
          <p:cNvPr id="1026" name="Picture 2" descr="An example of bootstrap sampling. Since objects are ...">
            <a:extLst>
              <a:ext uri="{FF2B5EF4-FFF2-40B4-BE49-F238E27FC236}">
                <a16:creationId xmlns:a16="http://schemas.microsoft.com/office/drawing/2014/main" id="{0D28DFF2-2CA2-F644-A592-351CFEB5E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780928"/>
            <a:ext cx="107950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Why The Phrase 'Pull Yourself Up By Your Bootstraps' Is ...">
            <a:extLst>
              <a:ext uri="{FF2B5EF4-FFF2-40B4-BE49-F238E27FC236}">
                <a16:creationId xmlns:a16="http://schemas.microsoft.com/office/drawing/2014/main" id="{8B5B06D6-81F8-C64D-8020-8EB652DFC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52936"/>
            <a:ext cx="6480720" cy="340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4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3E688-4AFD-DA4F-BEE9-69A96BAF74B7}"/>
              </a:ext>
            </a:extLst>
          </p:cNvPr>
          <p:cNvSpPr txBox="1">
            <a:spLocks/>
          </p:cNvSpPr>
          <p:nvPr/>
        </p:nvSpPr>
        <p:spPr>
          <a:xfrm>
            <a:off x="45740" y="1340768"/>
            <a:ext cx="5904656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Para cada árbol de nuestro bosque: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Hacemos una muestra </a:t>
            </a:r>
            <a:r>
              <a:rPr lang="es-ES_tradnl" sz="2400" dirty="0" err="1"/>
              <a:t>bootstrap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Elegimos aleatoriamente m columnas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Ajustamos un árbol de decisión con esta muestra y las m columnas</a:t>
            </a:r>
          </a:p>
        </p:txBody>
      </p:sp>
      <p:pic>
        <p:nvPicPr>
          <p:cNvPr id="2052" name="Picture 4" descr="Random Forest in Machine Learning">
            <a:extLst>
              <a:ext uri="{FF2B5EF4-FFF2-40B4-BE49-F238E27FC236}">
                <a16:creationId xmlns:a16="http://schemas.microsoft.com/office/drawing/2014/main" id="{6A65F0D8-05FF-CF4D-9536-3229F03F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260648"/>
            <a:ext cx="6048672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2050" name="Picture 2" descr="Random Forest Algorithm In Trading Using Python">
            <a:extLst>
              <a:ext uri="{FF2B5EF4-FFF2-40B4-BE49-F238E27FC236}">
                <a16:creationId xmlns:a16="http://schemas.microsoft.com/office/drawing/2014/main" id="{7D3969F2-95B8-5A41-AF85-12DEA9BB9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5140" r="5315" b="4761"/>
          <a:stretch/>
        </p:blipFill>
        <p:spPr bwMode="auto">
          <a:xfrm>
            <a:off x="1860411" y="1700808"/>
            <a:ext cx="8468004" cy="47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7BC48-914E-D048-8697-54CB13F14C4B}"/>
              </a:ext>
            </a:extLst>
          </p:cNvPr>
          <p:cNvSpPr txBox="1">
            <a:spLocks/>
          </p:cNvSpPr>
          <p:nvPr/>
        </p:nvSpPr>
        <p:spPr>
          <a:xfrm>
            <a:off x="45740" y="1340768"/>
            <a:ext cx="11809312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 err="1"/>
              <a:t>Baggin</a:t>
            </a:r>
            <a:r>
              <a:rPr lang="es-ES_tradnl" sz="2400" dirty="0"/>
              <a:t>: se le llama al proceso de </a:t>
            </a:r>
            <a:r>
              <a:rPr lang="es-ES_tradnl" sz="2400" dirty="0" err="1"/>
              <a:t>bootstrap</a:t>
            </a:r>
            <a:r>
              <a:rPr lang="es-ES_tradnl" sz="2400" dirty="0"/>
              <a:t> y elección de columnas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 err="1"/>
              <a:t>Out</a:t>
            </a:r>
            <a:r>
              <a:rPr lang="es-ES_tradnl" sz="2400" dirty="0"/>
              <a:t>-of-bag-error: es la suma de los errores de muestras no elegidas para cada muestra </a:t>
            </a:r>
            <a:r>
              <a:rPr lang="es-ES_tradnl" sz="2400" dirty="0" err="1"/>
              <a:t>bootstrap</a:t>
            </a:r>
            <a:r>
              <a:rPr lang="es-ES_tradnl" sz="2400" dirty="0"/>
              <a:t> de cada árbol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El </a:t>
            </a:r>
            <a:r>
              <a:rPr lang="es-ES_tradnl" sz="2400" dirty="0" err="1"/>
              <a:t>out</a:t>
            </a:r>
            <a:r>
              <a:rPr lang="es-ES_tradnl" sz="2400" dirty="0"/>
              <a:t>-of-bag-error nos dice que tan bueno es nuestro bosque para predecir y se puede utilizar para estimar el número optimo de elección de columnas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8484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D0FFE-C862-AB48-ABE3-9DC46A2D29A2}"/>
              </a:ext>
            </a:extLst>
          </p:cNvPr>
          <p:cNvSpPr txBox="1"/>
          <p:nvPr/>
        </p:nvSpPr>
        <p:spPr>
          <a:xfrm>
            <a:off x="477788" y="1628800"/>
            <a:ext cx="1159328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Una manera de mejorar la creación de árboles es tomar en cuenta los errores de árboles pasados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A diferencia de simple </a:t>
            </a:r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Forest</a:t>
            </a:r>
            <a:r>
              <a:rPr lang="es-ES_tradnl" sz="2400" dirty="0"/>
              <a:t>, </a:t>
            </a:r>
            <a:r>
              <a:rPr lang="es-ES_tradnl" sz="2400" dirty="0" err="1"/>
              <a:t>AdaBoost</a:t>
            </a:r>
            <a:r>
              <a:rPr lang="es-ES_tradnl" sz="2400" dirty="0"/>
              <a:t> usa </a:t>
            </a:r>
            <a:r>
              <a:rPr lang="es-ES_tradnl" sz="2400" dirty="0" err="1"/>
              <a:t>stumps</a:t>
            </a:r>
            <a:r>
              <a:rPr lang="es-ES_tradnl" sz="2400" dirty="0"/>
              <a:t> (</a:t>
            </a:r>
            <a:r>
              <a:rPr lang="es-ES_tradnl" sz="2400" dirty="0" err="1"/>
              <a:t>tocónes</a:t>
            </a:r>
            <a:r>
              <a:rPr lang="es-ES_tradnl" sz="2400" dirty="0"/>
              <a:t>) para generar el bosque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Otra diferencia es que cada </a:t>
            </a:r>
            <a:r>
              <a:rPr lang="es-ES_tradnl" sz="2400" dirty="0" err="1"/>
              <a:t>stump</a:t>
            </a:r>
            <a:r>
              <a:rPr lang="es-ES_tradnl" sz="2400" dirty="0"/>
              <a:t> tiene un peso asignado a su voto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Los </a:t>
            </a:r>
            <a:r>
              <a:rPr lang="es-ES_tradnl" sz="2400" dirty="0" err="1"/>
              <a:t>stumps</a:t>
            </a:r>
            <a:r>
              <a:rPr lang="es-ES_tradnl" sz="2400" dirty="0"/>
              <a:t> son dependientes entre si</a:t>
            </a:r>
          </a:p>
        </p:txBody>
      </p:sp>
      <p:pic>
        <p:nvPicPr>
          <p:cNvPr id="5122" name="Picture 2" descr="eTRIMS">
            <a:extLst>
              <a:ext uri="{FF2B5EF4-FFF2-40B4-BE49-F238E27FC236}">
                <a16:creationId xmlns:a16="http://schemas.microsoft.com/office/drawing/2014/main" id="{2E56B01B-C43C-2346-AC45-8422AA54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52" y="4005064"/>
            <a:ext cx="7611321" cy="25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9E2DCA-7AB4-F748-86FB-1CB55A9A1B07}"/>
              </a:ext>
            </a:extLst>
          </p:cNvPr>
          <p:cNvSpPr/>
          <p:nvPr/>
        </p:nvSpPr>
        <p:spPr>
          <a:xfrm>
            <a:off x="405780" y="980728"/>
            <a:ext cx="5112568" cy="4608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BBE-B9B1-F34E-976B-E112AB4C6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47770"/>
              </p:ext>
            </p:extLst>
          </p:nvPr>
        </p:nvGraphicFramePr>
        <p:xfrm>
          <a:off x="477788" y="1124744"/>
          <a:ext cx="4966047" cy="4267204"/>
        </p:xfrm>
        <a:graphic>
          <a:graphicData uri="http://schemas.openxmlformats.org/drawingml/2006/table">
            <a:tbl>
              <a:tblPr/>
              <a:tblGrid>
                <a:gridCol w="1355818">
                  <a:extLst>
                    <a:ext uri="{9D8B030D-6E8A-4147-A177-3AD203B41FA5}">
                      <a16:colId xmlns:a16="http://schemas.microsoft.com/office/drawing/2014/main" val="677036163"/>
                    </a:ext>
                  </a:extLst>
                </a:gridCol>
                <a:gridCol w="1387533">
                  <a:extLst>
                    <a:ext uri="{9D8B030D-6E8A-4147-A177-3AD203B41FA5}">
                      <a16:colId xmlns:a16="http://schemas.microsoft.com/office/drawing/2014/main" val="4251205193"/>
                    </a:ext>
                  </a:extLst>
                </a:gridCol>
                <a:gridCol w="1532894">
                  <a:extLst>
                    <a:ext uri="{9D8B030D-6E8A-4147-A177-3AD203B41FA5}">
                      <a16:colId xmlns:a16="http://schemas.microsoft.com/office/drawing/2014/main" val="1100467928"/>
                    </a:ext>
                  </a:extLst>
                </a:gridCol>
                <a:gridCol w="689802">
                  <a:extLst>
                    <a:ext uri="{9D8B030D-6E8A-4147-A177-3AD203B41FA5}">
                      <a16:colId xmlns:a16="http://schemas.microsoft.com/office/drawing/2014/main" val="1852066238"/>
                    </a:ext>
                  </a:extLst>
                </a:gridCol>
              </a:tblGrid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en el pecho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3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3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bloquedas</a:t>
                      </a:r>
                      <a:endParaRPr lang="en-US" sz="13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8074"/>
                  </a:ext>
                </a:extLst>
              </a:tr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21225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835593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91143"/>
                  </a:ext>
                </a:extLst>
              </a:tr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77007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59218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5668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8788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70365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048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14783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65956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3141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68023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728935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8045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80879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7311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5118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991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48998"/>
              </p:ext>
            </p:extLst>
          </p:nvPr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01859"/>
              </p:ext>
            </p:extLst>
          </p:nvPr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2199"/>
              </p:ext>
            </p:extLst>
          </p:nvPr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6559"/>
              </p:ext>
            </p:extLst>
          </p:nvPr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44535"/>
              </p:ext>
            </p:extLst>
          </p:nvPr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73992A-5397-E74C-B129-1828FA7E6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7481"/>
              </p:ext>
            </p:extLst>
          </p:nvPr>
        </p:nvGraphicFramePr>
        <p:xfrm>
          <a:off x="6526460" y="3140968"/>
          <a:ext cx="1800200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37                127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43FE957-536A-C040-BF3D-5AB3783D0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81876"/>
              </p:ext>
            </p:extLst>
          </p:nvPr>
        </p:nvGraphicFramePr>
        <p:xfrm>
          <a:off x="8038628" y="2420888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B5A2E-5608-8B43-AE7F-EC1B39870CC2}"/>
              </a:ext>
            </a:extLst>
          </p:cNvPr>
          <p:cNvCxnSpPr>
            <a:cxnSpLocks/>
          </p:cNvCxnSpPr>
          <p:nvPr/>
        </p:nvCxnSpPr>
        <p:spPr>
          <a:xfrm flipH="1">
            <a:off x="77505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3AB27-BB53-5B4C-B9CB-3162E84C7A06}"/>
              </a:ext>
            </a:extLst>
          </p:cNvPr>
          <p:cNvCxnSpPr>
            <a:cxnSpLocks/>
          </p:cNvCxnSpPr>
          <p:nvPr/>
        </p:nvCxnSpPr>
        <p:spPr>
          <a:xfrm>
            <a:off x="95507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B549E92-A012-724C-81BD-66A711374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29317"/>
              </p:ext>
            </p:extLst>
          </p:nvPr>
        </p:nvGraphicFramePr>
        <p:xfrm>
          <a:off x="7534572" y="2564904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B81431E-5556-504B-B698-0BCC77935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83349"/>
              </p:ext>
            </p:extLst>
          </p:nvPr>
        </p:nvGraphicFramePr>
        <p:xfrm>
          <a:off x="10126860" y="2564904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AFE5678-24B6-5143-9F64-D5274ABDC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1306"/>
              </p:ext>
            </p:extLst>
          </p:nvPr>
        </p:nvGraphicFramePr>
        <p:xfrm>
          <a:off x="9694812" y="3140968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100              33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B8463C0-9578-FB44-9CE2-38F5FB87E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17383"/>
              </p:ext>
            </p:extLst>
          </p:nvPr>
        </p:nvGraphicFramePr>
        <p:xfrm>
          <a:off x="6526460" y="5229200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92                 31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809FB8-7591-834C-932D-DD3CAEFA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61252"/>
              </p:ext>
            </p:extLst>
          </p:nvPr>
        </p:nvGraphicFramePr>
        <p:xfrm>
          <a:off x="8038628" y="4509120"/>
          <a:ext cx="1800200" cy="2667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E0804-9F68-2242-9AA3-D6C8FEB990F1}"/>
              </a:ext>
            </a:extLst>
          </p:cNvPr>
          <p:cNvCxnSpPr>
            <a:cxnSpLocks/>
          </p:cNvCxnSpPr>
          <p:nvPr/>
        </p:nvCxnSpPr>
        <p:spPr>
          <a:xfrm flipH="1">
            <a:off x="77505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F0CAC5-5749-0943-A0BB-C64AF7767D7C}"/>
              </a:ext>
            </a:extLst>
          </p:cNvPr>
          <p:cNvCxnSpPr>
            <a:cxnSpLocks/>
          </p:cNvCxnSpPr>
          <p:nvPr/>
        </p:nvCxnSpPr>
        <p:spPr>
          <a:xfrm>
            <a:off x="95507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23EDC3-5CAE-8E46-B9DE-436DEA91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55287"/>
              </p:ext>
            </p:extLst>
          </p:nvPr>
        </p:nvGraphicFramePr>
        <p:xfrm>
          <a:off x="7534572" y="465313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623AA3D-BD9E-5C43-B682-91F95746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05623"/>
              </p:ext>
            </p:extLst>
          </p:nvPr>
        </p:nvGraphicFramePr>
        <p:xfrm>
          <a:off x="10126860" y="465313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720338-9E85-AE47-BB08-1EF700E38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95028"/>
              </p:ext>
            </p:extLst>
          </p:nvPr>
        </p:nvGraphicFramePr>
        <p:xfrm>
          <a:off x="9694812" y="5229200"/>
          <a:ext cx="223224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45               129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4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/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/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/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/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/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3D93C-A3FE-BD4A-80A4-931D1914D518}"/>
                  </a:ext>
                </a:extLst>
              </p:cNvPr>
              <p:cNvSpPr txBox="1"/>
              <p:nvPr/>
            </p:nvSpPr>
            <p:spPr>
              <a:xfrm>
                <a:off x="261764" y="3140968"/>
                <a:ext cx="682674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𝑠𝑢𝑏𝑛𝑜𝑑𝑜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𝑝𝑜𝑠𝑖𝑡𝑖𝑣𝑜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𝑛𝑒𝑔𝑎𝑡𝑖𝑣𝑜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3D93C-A3FE-BD4A-80A4-931D1914D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4" y="3140968"/>
                <a:ext cx="6826741" cy="332399"/>
              </a:xfrm>
              <a:prstGeom prst="rect">
                <a:avLst/>
              </a:prstGeom>
              <a:blipFill>
                <a:blip r:embed="rId2"/>
                <a:stretch>
                  <a:fillRect t="-18519" b="-444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5D4F8-E04E-2342-80F0-5BB999B4D63C}"/>
                  </a:ext>
                </a:extLst>
              </p:cNvPr>
              <p:cNvSpPr txBox="1"/>
              <p:nvPr/>
            </p:nvSpPr>
            <p:spPr>
              <a:xfrm>
                <a:off x="1989956" y="4005064"/>
                <a:ext cx="4915320" cy="703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105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105+39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105+39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5D4F8-E04E-2342-80F0-5BB999B4D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4005064"/>
                <a:ext cx="4915320" cy="703975"/>
              </a:xfrm>
              <a:prstGeom prst="rect">
                <a:avLst/>
              </a:prstGeom>
              <a:blipFill>
                <a:blip r:embed="rId3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805F6-8CAD-704D-8186-2B4945438ECC}"/>
              </a:ext>
            </a:extLst>
          </p:cNvPr>
          <p:cNvCxnSpPr>
            <a:cxnSpLocks/>
          </p:cNvCxnSpPr>
          <p:nvPr/>
        </p:nvCxnSpPr>
        <p:spPr>
          <a:xfrm flipV="1">
            <a:off x="1917948" y="1628800"/>
            <a:ext cx="4464496" cy="1368152"/>
          </a:xfrm>
          <a:prstGeom prst="straightConnector1">
            <a:avLst/>
          </a:prstGeom>
          <a:ln w="571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98616A-5DA8-034B-AA53-096822645DB6}"/>
                  </a:ext>
                </a:extLst>
              </p:cNvPr>
              <p:cNvSpPr txBox="1"/>
              <p:nvPr/>
            </p:nvSpPr>
            <p:spPr>
              <a:xfrm>
                <a:off x="2061964" y="5229200"/>
                <a:ext cx="111780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=0.395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98616A-5DA8-034B-AA53-09682264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5229200"/>
                <a:ext cx="1117807" cy="332399"/>
              </a:xfrm>
              <a:prstGeom prst="rect">
                <a:avLst/>
              </a:prstGeom>
              <a:blipFill>
                <a:blip r:embed="rId4"/>
                <a:stretch>
                  <a:fillRect l="-3371" t="-3704" r="-6742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ADDF2-2701-C74C-BDE1-E30280D1B297}"/>
                  </a:ext>
                </a:extLst>
              </p:cNvPr>
              <p:cNvSpPr txBox="1"/>
              <p:nvPr/>
            </p:nvSpPr>
            <p:spPr>
              <a:xfrm>
                <a:off x="6526460" y="2276872"/>
                <a:ext cx="133741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0" dirty="0"/>
                  <a:t>GI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=0.395</m:t>
                    </m:r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ADDF2-2701-C74C-BDE1-E30280D1B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0" y="2276872"/>
                <a:ext cx="1337417" cy="332399"/>
              </a:xfrm>
              <a:prstGeom prst="rect">
                <a:avLst/>
              </a:prstGeom>
              <a:blipFill>
                <a:blip r:embed="rId5"/>
                <a:stretch>
                  <a:fillRect l="-14151" t="-37037" r="-6604" b="-5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B3B963-2578-9248-ADB4-DE01D83A913E}"/>
                  </a:ext>
                </a:extLst>
              </p:cNvPr>
              <p:cNvSpPr txBox="1"/>
              <p:nvPr/>
            </p:nvSpPr>
            <p:spPr>
              <a:xfrm>
                <a:off x="9766820" y="2276872"/>
                <a:ext cx="133741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0" dirty="0"/>
                  <a:t>GI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=0.336</m:t>
                    </m:r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B3B963-2578-9248-ADB4-DE01D83A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20" y="2276872"/>
                <a:ext cx="1337417" cy="332399"/>
              </a:xfrm>
              <a:prstGeom prst="rect">
                <a:avLst/>
              </a:prstGeom>
              <a:blipFill>
                <a:blip r:embed="rId6"/>
                <a:stretch>
                  <a:fillRect l="-13084" t="-37037" r="-6542" b="-5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8358E-EA4A-D740-BDFE-B8A5DEBE47D6}"/>
                  </a:ext>
                </a:extLst>
              </p:cNvPr>
              <p:cNvSpPr txBox="1"/>
              <p:nvPr/>
            </p:nvSpPr>
            <p:spPr>
              <a:xfrm>
                <a:off x="477788" y="3501008"/>
                <a:ext cx="6128922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144+159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s-ES_tradnl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0.395</m:t>
                    </m:r>
                  </m:oMath>
                </a14:m>
                <a:r>
                  <a:rPr lang="es-ES_tradnl" sz="2400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159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144+159</m:t>
                            </m:r>
                          </m:den>
                        </m:f>
                      </m:e>
                    </m:d>
                  </m:oMath>
                </a14:m>
                <a:r>
                  <a:rPr lang="es-ES_tradnl" sz="2400" dirty="0"/>
                  <a:t>x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s-ES_tradnl" sz="2400" dirty="0"/>
                  <a:t>36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8358E-EA4A-D740-BDFE-B8A5DEBE4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3501008"/>
                <a:ext cx="6128922" cy="511230"/>
              </a:xfrm>
              <a:prstGeom prst="rect">
                <a:avLst/>
              </a:prstGeom>
              <a:blipFill>
                <a:blip r:embed="rId7"/>
                <a:stretch>
                  <a:fillRect l="-1653" t="-4878" r="-2066" b="-1951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35C462-893F-1443-B55C-BAF51E98AAA1}"/>
                  </a:ext>
                </a:extLst>
              </p:cNvPr>
              <p:cNvSpPr txBox="1"/>
              <p:nvPr/>
            </p:nvSpPr>
            <p:spPr>
              <a:xfrm>
                <a:off x="1629916" y="4581128"/>
                <a:ext cx="111780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=0.364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35C462-893F-1443-B55C-BAF51E98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4581128"/>
                <a:ext cx="1117807" cy="332399"/>
              </a:xfrm>
              <a:prstGeom prst="rect">
                <a:avLst/>
              </a:prstGeom>
              <a:blipFill>
                <a:blip r:embed="rId8"/>
                <a:stretch>
                  <a:fillRect l="-3371" r="-5618" b="-74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33" grpId="0"/>
      <p:bldP spid="33" grpId="1"/>
      <p:bldP spid="35" grpId="0"/>
      <p:bldP spid="50" grpId="0"/>
      <p:bldP spid="51" grpId="0"/>
      <p:bldP spid="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5706</TotalTime>
  <Words>647</Words>
  <Application>Microsoft Macintosh PowerPoint</Application>
  <PresentationFormat>Custom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Corbel</vt:lpstr>
      <vt:lpstr>Helvetica Neue</vt:lpstr>
      <vt:lpstr>Chalkboard 16x9</vt:lpstr>
      <vt:lpstr>Random Forest</vt:lpstr>
      <vt:lpstr>Objetivo de esta clase es responder:</vt:lpstr>
      <vt:lpstr>Bootstrap</vt:lpstr>
      <vt:lpstr>Random Forest</vt:lpstr>
      <vt:lpstr>Random Forest</vt:lpstr>
      <vt:lpstr>Random Forest</vt:lpstr>
      <vt:lpstr>AdaBoost</vt:lpstr>
      <vt:lpstr>PowerPoint Presentation</vt:lpstr>
      <vt:lpstr>PowerPoint Presentation</vt:lpstr>
      <vt:lpstr>PowerPoint Presentation</vt:lpstr>
      <vt:lpstr>AdaBoost</vt:lpstr>
      <vt:lpstr>AdaBoost</vt:lpstr>
      <vt:lpstr>Objetivo de esta clase es responder: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104</cp:revision>
  <dcterms:created xsi:type="dcterms:W3CDTF">2021-03-05T21:06:02Z</dcterms:created>
  <dcterms:modified xsi:type="dcterms:W3CDTF">2021-08-20T01:01:47Z</dcterms:modified>
</cp:coreProperties>
</file>