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342" r:id="rId3"/>
    <p:sldId id="331" r:id="rId4"/>
    <p:sldId id="349" r:id="rId5"/>
    <p:sldId id="350" r:id="rId6"/>
    <p:sldId id="347" r:id="rId7"/>
    <p:sldId id="346" r:id="rId8"/>
    <p:sldId id="345" r:id="rId9"/>
    <p:sldId id="344" r:id="rId10"/>
    <p:sldId id="324" r:id="rId11"/>
    <p:sldId id="348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17" autoAdjust="0"/>
    <p:restoredTop sz="96327" autoAdjust="0"/>
  </p:normalViewPr>
  <p:slideViewPr>
    <p:cSldViewPr>
      <p:cViewPr varScale="1">
        <p:scale>
          <a:sx n="152" d="100"/>
          <a:sy n="152" d="100"/>
        </p:scale>
        <p:origin x="1280" y="19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7/19/21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7/19/21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5508103" cy="27622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74532" y="6400801"/>
            <a:ext cx="1243859" cy="276226"/>
          </a:xfrm>
          <a:prstGeom prst="rect">
            <a:avLst/>
          </a:prstGeom>
        </p:spPr>
        <p:txBody>
          <a:bodyPr/>
          <a:lstStyle/>
          <a:p>
            <a:fld id="{9AFE8FB1-0A7A-443E-AAF7-31D4FA1AA312}" type="datetimeFigureOut">
              <a:rPr lang="en-US"/>
              <a:t>7/19/21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0716" y="6400801"/>
            <a:ext cx="1835698" cy="276226"/>
          </a:xfrm>
          <a:prstGeom prst="rect">
            <a:avLst/>
          </a:prstGeom>
        </p:spPr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5508103" cy="27622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74532" y="6400801"/>
            <a:ext cx="1243859" cy="276226"/>
          </a:xfrm>
          <a:prstGeom prst="rect">
            <a:avLst/>
          </a:prstGeom>
        </p:spPr>
        <p:txBody>
          <a:bodyPr/>
          <a:lstStyle/>
          <a:p>
            <a:fld id="{9AFE8FB1-0A7A-443E-AAF7-31D4FA1AA312}" type="datetimeFigureOut">
              <a:rPr lang="en-US"/>
              <a:t>7/19/21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0716" y="6400801"/>
            <a:ext cx="1835698" cy="276226"/>
          </a:xfrm>
          <a:prstGeom prst="rect">
            <a:avLst/>
          </a:prstGeom>
        </p:spPr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5508103" cy="276226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74532" y="6400801"/>
            <a:ext cx="1243859" cy="276226"/>
          </a:xfrm>
          <a:prstGeom prst="rect">
            <a:avLst/>
          </a:prstGeom>
        </p:spPr>
        <p:txBody>
          <a:bodyPr/>
          <a:lstStyle/>
          <a:p>
            <a:fld id="{9AFE8FB1-0A7A-443E-AAF7-31D4FA1AA312}" type="datetimeFigureOut">
              <a:rPr lang="en-US"/>
              <a:t>7/19/21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0716" y="6400801"/>
            <a:ext cx="1835698" cy="276226"/>
          </a:xfrm>
          <a:prstGeom prst="rect">
            <a:avLst/>
          </a:prstGeom>
        </p:spPr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5508103" cy="27622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74532" y="6400801"/>
            <a:ext cx="1243859" cy="276226"/>
          </a:xfrm>
          <a:prstGeom prst="rect">
            <a:avLst/>
          </a:prstGeom>
        </p:spPr>
        <p:txBody>
          <a:bodyPr/>
          <a:lstStyle/>
          <a:p>
            <a:fld id="{9AFE8FB1-0A7A-443E-AAF7-31D4FA1AA312}" type="datetimeFigureOut">
              <a:rPr lang="en-US"/>
              <a:t>7/19/21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0716" y="6400801"/>
            <a:ext cx="1835698" cy="276226"/>
          </a:xfrm>
          <a:prstGeom prst="rect">
            <a:avLst/>
          </a:prstGeom>
        </p:spPr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5508103" cy="27622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174532" y="6400801"/>
            <a:ext cx="1243859" cy="276226"/>
          </a:xfrm>
          <a:prstGeom prst="rect">
            <a:avLst/>
          </a:prstGeom>
        </p:spPr>
        <p:txBody>
          <a:bodyPr/>
          <a:lstStyle/>
          <a:p>
            <a:fld id="{9AFE8FB1-0A7A-443E-AAF7-31D4FA1AA312}" type="datetimeFigureOut">
              <a:rPr lang="en-US"/>
              <a:t>7/19/21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5508103" cy="27622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174532" y="6400801"/>
            <a:ext cx="1243859" cy="276226"/>
          </a:xfrm>
          <a:prstGeom prst="rect">
            <a:avLst/>
          </a:prstGeom>
        </p:spPr>
        <p:txBody>
          <a:bodyPr/>
          <a:lstStyle/>
          <a:p>
            <a:fld id="{9AFE8FB1-0A7A-443E-AAF7-31D4FA1AA312}" type="datetimeFigureOut">
              <a:rPr lang="en-US"/>
              <a:t>7/19/21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830716" y="6400801"/>
            <a:ext cx="1835698" cy="276226"/>
          </a:xfrm>
          <a:prstGeom prst="rect">
            <a:avLst/>
          </a:prstGeom>
        </p:spPr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5508103" cy="27622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74532" y="6400801"/>
            <a:ext cx="1243859" cy="276226"/>
          </a:xfrm>
          <a:prstGeom prst="rect">
            <a:avLst/>
          </a:prstGeom>
        </p:spPr>
        <p:txBody>
          <a:bodyPr/>
          <a:lstStyle/>
          <a:p>
            <a:fld id="{9AFE8FB1-0A7A-443E-AAF7-31D4FA1AA312}" type="datetimeFigureOut">
              <a:rPr lang="en-US"/>
              <a:t>7/19/21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30716" y="6400801"/>
            <a:ext cx="1835698" cy="276226"/>
          </a:xfrm>
          <a:prstGeom prst="rect">
            <a:avLst/>
          </a:prstGeom>
        </p:spPr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5508103" cy="27622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174532" y="6400801"/>
            <a:ext cx="1243859" cy="276226"/>
          </a:xfrm>
          <a:prstGeom prst="rect">
            <a:avLst/>
          </a:prstGeom>
        </p:spPr>
        <p:txBody>
          <a:bodyPr/>
          <a:lstStyle/>
          <a:p>
            <a:fld id="{9AFE8FB1-0A7A-443E-AAF7-31D4FA1AA312}" type="datetimeFigureOut">
              <a:rPr lang="en-US"/>
              <a:t>7/19/21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0716" y="6400801"/>
            <a:ext cx="1835698" cy="276226"/>
          </a:xfrm>
          <a:prstGeom prst="rect">
            <a:avLst/>
          </a:prstGeom>
        </p:spPr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5508103" cy="27622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174532" y="6400801"/>
            <a:ext cx="1243859" cy="276226"/>
          </a:xfrm>
          <a:prstGeom prst="rect">
            <a:avLst/>
          </a:prstGeom>
        </p:spPr>
        <p:txBody>
          <a:bodyPr/>
          <a:lstStyle/>
          <a:p>
            <a:fld id="{9AFE8FB1-0A7A-443E-AAF7-31D4FA1AA312}" type="datetimeFigureOut">
              <a:rPr lang="en-US"/>
              <a:t>7/19/21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30716" y="6400801"/>
            <a:ext cx="1835698" cy="276226"/>
          </a:xfrm>
          <a:prstGeom prst="rect">
            <a:avLst/>
          </a:prstGeom>
        </p:spPr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2413" y="6400801"/>
            <a:ext cx="5508103" cy="27622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174532" y="6400801"/>
            <a:ext cx="1243859" cy="276226"/>
          </a:xfrm>
          <a:prstGeom prst="rect">
            <a:avLst/>
          </a:prstGeom>
        </p:spPr>
        <p:txBody>
          <a:bodyPr/>
          <a:lstStyle/>
          <a:p>
            <a:fld id="{9AFE8FB1-0A7A-443E-AAF7-31D4FA1AA312}" type="datetimeFigureOut">
              <a:rPr lang="en-US"/>
              <a:t>7/19/21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30716" y="6400801"/>
            <a:ext cx="1835698" cy="276226"/>
          </a:xfrm>
          <a:prstGeom prst="rect">
            <a:avLst/>
          </a:prstGeom>
        </p:spPr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D3B391-872B-5747-879C-C0591E2C514D}"/>
              </a:ext>
            </a:extLst>
          </p:cNvPr>
          <p:cNvSpPr txBox="1"/>
          <p:nvPr userDrawn="1"/>
        </p:nvSpPr>
        <p:spPr>
          <a:xfrm>
            <a:off x="13970" y="6470380"/>
            <a:ext cx="161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Arrigo Coen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0935A3-B66A-DD4F-A060-74E6F0A0A422}"/>
              </a:ext>
            </a:extLst>
          </p:cNvPr>
          <p:cNvSpPr txBox="1"/>
          <p:nvPr userDrawn="1"/>
        </p:nvSpPr>
        <p:spPr>
          <a:xfrm>
            <a:off x="2718924" y="6522181"/>
            <a:ext cx="18473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endParaRPr lang="es-ES_tradnl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DDAFE0-F0C4-3245-96C5-95700FEB9F39}"/>
              </a:ext>
            </a:extLst>
          </p:cNvPr>
          <p:cNvSpPr txBox="1"/>
          <p:nvPr userDrawn="1"/>
        </p:nvSpPr>
        <p:spPr>
          <a:xfrm>
            <a:off x="10054852" y="6498080"/>
            <a:ext cx="220598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noProof="0" dirty="0"/>
              <a:t>Python Data Science </a:t>
            </a:r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9836" y="1916832"/>
            <a:ext cx="9792072" cy="2520280"/>
          </a:xfrm>
        </p:spPr>
        <p:txBody>
          <a:bodyPr/>
          <a:lstStyle/>
          <a:p>
            <a:r>
              <a:rPr lang="en-US" dirty="0"/>
              <a:t>Pipelines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y Cons de Pipelines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701924" y="1844824"/>
            <a:ext cx="6552727" cy="410445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9F53FA2-8123-B842-8ACD-51481DBDA37E}"/>
              </a:ext>
            </a:extLst>
          </p:cNvPr>
          <p:cNvSpPr txBox="1">
            <a:spLocks/>
          </p:cNvSpPr>
          <p:nvPr/>
        </p:nvSpPr>
        <p:spPr>
          <a:xfrm>
            <a:off x="261764" y="1556792"/>
            <a:ext cx="11665296" cy="1872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dirty="0"/>
              <a:t>Pros: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Evitan</a:t>
            </a:r>
            <a:r>
              <a:rPr lang="en-US" sz="2000" dirty="0"/>
              <a:t> data leakage (</a:t>
            </a:r>
            <a:r>
              <a:rPr lang="en-US" sz="2000" dirty="0" err="1"/>
              <a:t>contaminación</a:t>
            </a:r>
            <a:r>
              <a:rPr lang="en-US" sz="2000" dirty="0"/>
              <a:t> de los </a:t>
            </a:r>
            <a:r>
              <a:rPr lang="en-US" sz="2000" dirty="0" err="1"/>
              <a:t>datos</a:t>
            </a:r>
            <a:r>
              <a:rPr lang="en-US" sz="2000" dirty="0"/>
              <a:t>)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Fácil</a:t>
            </a:r>
            <a:r>
              <a:rPr lang="en-US" sz="2000" dirty="0"/>
              <a:t> de </a:t>
            </a:r>
            <a:r>
              <a:rPr lang="en-US" sz="2000" dirty="0" err="1"/>
              <a:t>implementar</a:t>
            </a:r>
            <a:r>
              <a:rPr lang="en-US" sz="2000" dirty="0"/>
              <a:t> y de </a:t>
            </a:r>
            <a:r>
              <a:rPr lang="en-US" sz="2000" dirty="0" err="1"/>
              <a:t>entrenar</a:t>
            </a:r>
            <a:endParaRPr lang="en-US" sz="2000"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Mejor</a:t>
            </a:r>
            <a:r>
              <a:rPr lang="en-US" sz="2000" dirty="0"/>
              <a:t> </a:t>
            </a:r>
            <a:r>
              <a:rPr lang="en-US" sz="2000" dirty="0" err="1"/>
              <a:t>delimitación</a:t>
            </a:r>
            <a:r>
              <a:rPr lang="en-US" sz="2000" dirty="0"/>
              <a:t> de los pasos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Facilita</a:t>
            </a:r>
            <a:r>
              <a:rPr lang="en-US" sz="2000" dirty="0"/>
              <a:t> la </a:t>
            </a:r>
            <a:r>
              <a:rPr lang="en-US" sz="2000" dirty="0" err="1"/>
              <a:t>lectura</a:t>
            </a:r>
            <a:r>
              <a:rPr lang="en-US" sz="2000" dirty="0"/>
              <a:t> del </a:t>
            </a:r>
            <a:r>
              <a:rPr lang="en-US" sz="2000" dirty="0" err="1"/>
              <a:t>código</a:t>
            </a:r>
            <a:endParaRPr lang="en-US" sz="20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A66879D-8F54-A340-83AA-3481D28BB9A5}"/>
              </a:ext>
            </a:extLst>
          </p:cNvPr>
          <p:cNvSpPr txBox="1">
            <a:spLocks/>
          </p:cNvSpPr>
          <p:nvPr/>
        </p:nvSpPr>
        <p:spPr>
          <a:xfrm>
            <a:off x="333772" y="3284984"/>
            <a:ext cx="9433048" cy="1872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dirty="0"/>
              <a:t>Cons: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Puede</a:t>
            </a:r>
            <a:r>
              <a:rPr lang="en-US" sz="2000" dirty="0"/>
              <a:t> </a:t>
            </a:r>
            <a:r>
              <a:rPr lang="en-US" sz="2000" dirty="0" err="1"/>
              <a:t>ocultar</a:t>
            </a:r>
            <a:r>
              <a:rPr lang="en-US" sz="2000" dirty="0"/>
              <a:t> </a:t>
            </a:r>
            <a:r>
              <a:rPr lang="en-US" sz="2000" dirty="0" err="1"/>
              <a:t>peculiaridades</a:t>
            </a:r>
            <a:r>
              <a:rPr lang="en-US" sz="2000" dirty="0"/>
              <a:t> de los </a:t>
            </a:r>
            <a:r>
              <a:rPr lang="en-US" sz="2000" dirty="0" err="1"/>
              <a:t>datos</a:t>
            </a:r>
            <a:endParaRPr lang="en-US" sz="2000"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Tendencia</a:t>
            </a:r>
            <a:r>
              <a:rPr lang="en-US" sz="2000" dirty="0"/>
              <a:t> a </a:t>
            </a:r>
            <a:r>
              <a:rPr lang="en-US" sz="2000" dirty="0" err="1"/>
              <a:t>sobre-reutilización</a:t>
            </a:r>
            <a:endParaRPr lang="en-US" sz="200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568B25-F792-E84F-8F71-353BA6CD523A}"/>
              </a:ext>
            </a:extLst>
          </p:cNvPr>
          <p:cNvSpPr txBox="1">
            <a:spLocks/>
          </p:cNvSpPr>
          <p:nvPr/>
        </p:nvSpPr>
        <p:spPr>
          <a:xfrm>
            <a:off x="405780" y="5085184"/>
            <a:ext cx="9433048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dirty="0" err="1"/>
              <a:t>Otros</a:t>
            </a:r>
            <a:r>
              <a:rPr lang="en-US" sz="2000" dirty="0"/>
              <a:t>: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Se </a:t>
            </a:r>
            <a:r>
              <a:rPr lang="en-US" sz="2000" dirty="0" err="1"/>
              <a:t>puede</a:t>
            </a:r>
            <a:r>
              <a:rPr lang="en-US" sz="2000" dirty="0"/>
              <a:t> </a:t>
            </a:r>
            <a:r>
              <a:rPr lang="en-US" sz="2000" dirty="0" err="1"/>
              <a:t>aplicar</a:t>
            </a:r>
            <a:r>
              <a:rPr lang="en-US" sz="2000" dirty="0"/>
              <a:t> a Cross-validation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Se </a:t>
            </a:r>
            <a:r>
              <a:rPr lang="en-US" sz="2000" dirty="0" err="1"/>
              <a:t>puede</a:t>
            </a:r>
            <a:r>
              <a:rPr lang="en-US" sz="2000" dirty="0"/>
              <a:t> </a:t>
            </a:r>
            <a:r>
              <a:rPr lang="en-US" sz="2000" dirty="0" err="1"/>
              <a:t>aplicar</a:t>
            </a:r>
            <a:r>
              <a:rPr lang="en-US" sz="2000" dirty="0"/>
              <a:t> a Grid-search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Anidamiento</a:t>
            </a:r>
            <a:r>
              <a:rPr lang="en-US" sz="2000" dirty="0"/>
              <a:t> de pipelines</a:t>
            </a:r>
          </a:p>
        </p:txBody>
      </p:sp>
    </p:spTree>
    <p:extLst>
      <p:ext uri="{BB962C8B-B14F-4D97-AF65-F5344CB8AC3E}">
        <p14:creationId xmlns:p14="http://schemas.microsoft.com/office/powerpoint/2010/main" val="282668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</a:t>
            </a:r>
            <a:r>
              <a:rPr lang="en-US" dirty="0"/>
              <a:t> de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es responder: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089857" y="2348880"/>
            <a:ext cx="10009112" cy="37444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sz="3600" dirty="0"/>
              <a:t>¿Por qué utilizar pipelines?</a:t>
            </a:r>
          </a:p>
          <a:p>
            <a:pPr marL="0" indent="0">
              <a:buNone/>
            </a:pPr>
            <a:endParaRPr lang="es-ES_tradnl" sz="3600" dirty="0"/>
          </a:p>
          <a:p>
            <a:pPr marL="0" indent="0">
              <a:buNone/>
            </a:pPr>
            <a:r>
              <a:rPr lang="es-ES_tradnl" sz="3600" dirty="0"/>
              <a:t>¿Cómo funcionan?</a:t>
            </a:r>
          </a:p>
          <a:p>
            <a:pPr marL="0" indent="0">
              <a:buNone/>
            </a:pPr>
            <a:endParaRPr lang="es-ES_tradnl" sz="3600" dirty="0"/>
          </a:p>
          <a:p>
            <a:pPr marL="0" indent="0">
              <a:buNone/>
            </a:pPr>
            <a:r>
              <a:rPr lang="es-ES_tradnl" sz="3600" dirty="0"/>
              <a:t>¿Qué ventajas y desventajas tienen las pipelines?</a:t>
            </a:r>
          </a:p>
        </p:txBody>
      </p:sp>
    </p:spTree>
    <p:extLst>
      <p:ext uri="{BB962C8B-B14F-4D97-AF65-F5344CB8AC3E}">
        <p14:creationId xmlns:p14="http://schemas.microsoft.com/office/powerpoint/2010/main" val="214815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</a:t>
            </a:r>
            <a:r>
              <a:rPr lang="en-US" dirty="0"/>
              <a:t> de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es responder: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089857" y="2348880"/>
            <a:ext cx="10009112" cy="37444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sz="3600" dirty="0"/>
              <a:t>¿Por qué utilizar pipelines?</a:t>
            </a:r>
          </a:p>
          <a:p>
            <a:pPr marL="0" indent="0">
              <a:buNone/>
            </a:pPr>
            <a:endParaRPr lang="es-ES_tradnl" sz="3600" dirty="0"/>
          </a:p>
          <a:p>
            <a:pPr marL="0" indent="0">
              <a:buNone/>
            </a:pPr>
            <a:r>
              <a:rPr lang="es-ES_tradnl" sz="3600" dirty="0"/>
              <a:t>¿Cómo funcionan?</a:t>
            </a:r>
          </a:p>
          <a:p>
            <a:pPr marL="0" indent="0">
              <a:buNone/>
            </a:pPr>
            <a:endParaRPr lang="es-ES_tradnl" sz="3600" dirty="0"/>
          </a:p>
          <a:p>
            <a:pPr marL="0" indent="0">
              <a:buNone/>
            </a:pPr>
            <a:r>
              <a:rPr lang="es-ES_tradnl" sz="3600" dirty="0"/>
              <a:t>¿Qué ventajas y desventajas tienen las pipelines?</a:t>
            </a:r>
          </a:p>
        </p:txBody>
      </p:sp>
    </p:spTree>
    <p:extLst>
      <p:ext uri="{BB962C8B-B14F-4D97-AF65-F5344CB8AC3E}">
        <p14:creationId xmlns:p14="http://schemas.microsoft.com/office/powerpoint/2010/main" val="149274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Pipelines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26C9C80F-9142-F846-B676-DF295148F28B}"/>
              </a:ext>
            </a:extLst>
          </p:cNvPr>
          <p:cNvSpPr txBox="1">
            <a:spLocks/>
          </p:cNvSpPr>
          <p:nvPr/>
        </p:nvSpPr>
        <p:spPr>
          <a:xfrm>
            <a:off x="261764" y="1772816"/>
            <a:ext cx="7236803" cy="47525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3200" dirty="0"/>
              <a:t>Las pipelines son comandos que se utilizan para encadenar múltiples pasos de un análisis de datos</a:t>
            </a:r>
            <a:br>
              <a:rPr lang="es-ES_tradnl" sz="3200" dirty="0"/>
            </a:br>
            <a:endParaRPr lang="es-ES_tradnl" sz="3200" dirty="0"/>
          </a:p>
          <a:p>
            <a:r>
              <a:rPr lang="es-ES_tradnl" sz="3200" dirty="0"/>
              <a:t>Cada resultado de un paso es utilizado como insumo del siguiente paso</a:t>
            </a:r>
            <a:br>
              <a:rPr lang="es-ES_tradnl" sz="3200" dirty="0"/>
            </a:br>
            <a:endParaRPr lang="es-ES_tradnl" sz="3200" dirty="0"/>
          </a:p>
          <a:p>
            <a:r>
              <a:rPr lang="es-ES_tradnl" sz="3200" dirty="0"/>
              <a:t>Facilitan el uso de algoritmos para </a:t>
            </a:r>
            <a:r>
              <a:rPr lang="es-ES_tradnl" sz="3200" dirty="0" err="1"/>
              <a:t>preprocesamiento</a:t>
            </a:r>
            <a:r>
              <a:rPr lang="es-ES_tradnl" sz="3200" dirty="0"/>
              <a:t> sobre el conjunto de entrenamiento y de prueba</a:t>
            </a:r>
          </a:p>
          <a:p>
            <a:pPr marL="0" indent="0">
              <a:buNone/>
            </a:pPr>
            <a:endParaRPr lang="es-ES_tradnl" sz="3200" dirty="0"/>
          </a:p>
        </p:txBody>
      </p:sp>
      <p:pic>
        <p:nvPicPr>
          <p:cNvPr id="1028" name="Picture 4" descr="Syrian Underwater Oil Pipelines in the Mediterranean ...">
            <a:extLst>
              <a:ext uri="{FF2B5EF4-FFF2-40B4-BE49-F238E27FC236}">
                <a16:creationId xmlns:a16="http://schemas.microsoft.com/office/drawing/2014/main" id="{F71D21C0-2289-D04B-9718-30E44489A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230" y="2492896"/>
            <a:ext cx="4545595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7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Data Leakage in Machine Learning. What is it? | by ...">
            <a:extLst>
              <a:ext uri="{FF2B5EF4-FFF2-40B4-BE49-F238E27FC236}">
                <a16:creationId xmlns:a16="http://schemas.microsoft.com/office/drawing/2014/main" id="{7A6170A7-95A0-574E-B641-A4E2F05AE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860" y="476672"/>
            <a:ext cx="10153128" cy="5735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31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Data Leakage in Machine Learning. What is it? | by ...">
            <a:extLst>
              <a:ext uri="{FF2B5EF4-FFF2-40B4-BE49-F238E27FC236}">
                <a16:creationId xmlns:a16="http://schemas.microsoft.com/office/drawing/2014/main" id="{8DC0D2CE-1065-2D47-AD97-4BC6A7414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876" y="596416"/>
            <a:ext cx="10270876" cy="5665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76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5 Ways To Handle Missing Values In Machine Learning Datasets">
            <a:extLst>
              <a:ext uri="{FF2B5EF4-FFF2-40B4-BE49-F238E27FC236}">
                <a16:creationId xmlns:a16="http://schemas.microsoft.com/office/drawing/2014/main" id="{FF7A4641-AEF5-604E-B856-572561BA6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95" y="980728"/>
            <a:ext cx="11233773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71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One Hot Encoding - Towards Data Science">
            <a:extLst>
              <a:ext uri="{FF2B5EF4-FFF2-40B4-BE49-F238E27FC236}">
                <a16:creationId xmlns:a16="http://schemas.microsoft.com/office/drawing/2014/main" id="{B9CDB2CC-641B-2C48-AFBE-3A62E6710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96" y="1700808"/>
            <a:ext cx="11227909" cy="3149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53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(TIL) Sklearn: Pipeline diagram - An independent mind…">
            <a:extLst>
              <a:ext uri="{FF2B5EF4-FFF2-40B4-BE49-F238E27FC236}">
                <a16:creationId xmlns:a16="http://schemas.microsoft.com/office/drawing/2014/main" id="{64694F0F-CC42-5646-9E50-0307C4FD6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916" y="404664"/>
            <a:ext cx="8749085" cy="572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029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Algunos</a:t>
            </a:r>
            <a:r>
              <a:rPr lang="en-US" dirty="0"/>
              <a:t> </a:t>
            </a:r>
            <a:r>
              <a:rPr lang="en-US" dirty="0" err="1"/>
              <a:t>comandos</a:t>
            </a:r>
            <a:r>
              <a:rPr lang="en-US" dirty="0"/>
              <a:t> de Pipelines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26C9C80F-9142-F846-B676-DF295148F28B}"/>
              </a:ext>
            </a:extLst>
          </p:cNvPr>
          <p:cNvSpPr txBox="1">
            <a:spLocks/>
          </p:cNvSpPr>
          <p:nvPr/>
        </p:nvSpPr>
        <p:spPr>
          <a:xfrm>
            <a:off x="909836" y="1772816"/>
            <a:ext cx="9937104" cy="47525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3200" dirty="0" err="1"/>
              <a:t>make_pipeline</a:t>
            </a:r>
            <a:r>
              <a:rPr lang="es-ES_tradnl" sz="3200" dirty="0"/>
              <a:t> = permite generar el pipeline y sus argumentos son los pasos a realizar</a:t>
            </a:r>
            <a:br>
              <a:rPr lang="es-ES_tradnl" sz="3200" dirty="0"/>
            </a:br>
            <a:endParaRPr lang="es-ES_tradnl" sz="3200" dirty="0"/>
          </a:p>
          <a:p>
            <a:r>
              <a:rPr lang="es-ES_tradnl" sz="3200" dirty="0" err="1"/>
              <a:t>SimpleImputer</a:t>
            </a:r>
            <a:r>
              <a:rPr lang="es-ES_tradnl" sz="3200" dirty="0"/>
              <a:t> = llenado de entradas vacías</a:t>
            </a:r>
            <a:br>
              <a:rPr lang="es-ES_tradnl" sz="3200" dirty="0"/>
            </a:br>
            <a:endParaRPr lang="es-ES_tradnl" sz="3200" dirty="0"/>
          </a:p>
          <a:p>
            <a:r>
              <a:rPr lang="es-ES_tradnl" sz="3200" dirty="0" err="1"/>
              <a:t>PIPELINE.fit</a:t>
            </a:r>
            <a:r>
              <a:rPr lang="es-ES_tradnl" sz="3200" dirty="0"/>
              <a:t>(</a:t>
            </a:r>
            <a:r>
              <a:rPr lang="es-ES_tradnl" sz="3200" dirty="0" err="1"/>
              <a:t>X,y</a:t>
            </a:r>
            <a:r>
              <a:rPr lang="es-ES_tradnl" sz="3200" dirty="0"/>
              <a:t>) = aplica el pipeline a X y ajusta el modelo utilizado</a:t>
            </a:r>
          </a:p>
          <a:p>
            <a:r>
              <a:rPr lang="es-ES_tradnl" sz="3200" dirty="0" err="1"/>
              <a:t>PIPELINE.predict</a:t>
            </a:r>
            <a:r>
              <a:rPr lang="es-ES_tradnl" sz="3200" dirty="0"/>
              <a:t>(</a:t>
            </a:r>
            <a:r>
              <a:rPr lang="es-ES_tradnl" sz="3200" dirty="0" err="1"/>
              <a:t>X_new</a:t>
            </a:r>
            <a:r>
              <a:rPr lang="es-ES_tradnl" sz="3200" dirty="0"/>
              <a:t>) = utilizando lo aprendido en .</a:t>
            </a:r>
            <a:r>
              <a:rPr lang="es-ES_tradnl" sz="3200" dirty="0" err="1"/>
              <a:t>fit</a:t>
            </a:r>
            <a:r>
              <a:rPr lang="es-ES_tradnl" sz="3200" dirty="0"/>
              <a:t>, hace las predicciones a los valores pre-procesados de </a:t>
            </a:r>
            <a:r>
              <a:rPr lang="es-ES_tradnl" sz="3200" dirty="0" err="1"/>
              <a:t>X_new</a:t>
            </a:r>
            <a:endParaRPr lang="es-ES_tradnl" sz="3200" dirty="0"/>
          </a:p>
          <a:p>
            <a:pPr marL="0" indent="0">
              <a:buNone/>
            </a:pPr>
            <a:endParaRPr lang="es-ES_tradnl" sz="3200" dirty="0"/>
          </a:p>
        </p:txBody>
      </p:sp>
    </p:spTree>
    <p:extLst>
      <p:ext uri="{BB962C8B-B14F-4D97-AF65-F5344CB8AC3E}">
        <p14:creationId xmlns:p14="http://schemas.microsoft.com/office/powerpoint/2010/main" val="5272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16x9</Template>
  <TotalTime>6090</TotalTime>
  <Words>231</Words>
  <Application>Microsoft Macintosh PowerPoint</Application>
  <PresentationFormat>Custom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Consolas</vt:lpstr>
      <vt:lpstr>Corbel</vt:lpstr>
      <vt:lpstr>Chalkboard 16x9</vt:lpstr>
      <vt:lpstr>Pipelines</vt:lpstr>
      <vt:lpstr>Objetivo de esta clase es responder:</vt:lpstr>
      <vt:lpstr>Pipelines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Algunos comandos de Pipelines</vt:lpstr>
      <vt:lpstr>Pros y Cons de Pipelines</vt:lpstr>
      <vt:lpstr>Objetivo de esta clase es responder: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Generalidades de ML</dc:title>
  <dc:creator>ARRIGO COEN CORIA</dc:creator>
  <cp:lastModifiedBy>ARRIGO COEN CORIA</cp:lastModifiedBy>
  <cp:revision>96</cp:revision>
  <dcterms:created xsi:type="dcterms:W3CDTF">2021-03-05T21:06:02Z</dcterms:created>
  <dcterms:modified xsi:type="dcterms:W3CDTF">2021-07-20T15:56:05Z</dcterms:modified>
</cp:coreProperties>
</file>