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98" r:id="rId4"/>
    <p:sldId id="286" r:id="rId5"/>
    <p:sldId id="267" r:id="rId6"/>
    <p:sldId id="306" r:id="rId7"/>
    <p:sldId id="299" r:id="rId8"/>
    <p:sldId id="300" r:id="rId9"/>
    <p:sldId id="302" r:id="rId10"/>
    <p:sldId id="30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1" autoAdjust="0"/>
    <p:restoredTop sz="96327" autoAdjust="0"/>
  </p:normalViewPr>
  <p:slideViewPr>
    <p:cSldViewPr>
      <p:cViewPr varScale="1">
        <p:scale>
          <a:sx n="157" d="100"/>
          <a:sy n="157" d="100"/>
        </p:scale>
        <p:origin x="1112" y="1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3/12/21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3/12/21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3/12/21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3/12/21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3/12/21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3/12/21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3/12/21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3/12/21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3/12/21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3/12/21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3/12/21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3/12/21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3B391-872B-5747-879C-C0591E2C514D}"/>
              </a:ext>
            </a:extLst>
          </p:cNvPr>
          <p:cNvSpPr txBox="1"/>
          <p:nvPr userDrawn="1"/>
        </p:nvSpPr>
        <p:spPr>
          <a:xfrm>
            <a:off x="13970" y="6470380"/>
            <a:ext cx="16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Arrigo Coen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935A3-B66A-DD4F-A060-74E6F0A0A422}"/>
              </a:ext>
            </a:extLst>
          </p:cNvPr>
          <p:cNvSpPr txBox="1"/>
          <p:nvPr userDrawn="1"/>
        </p:nvSpPr>
        <p:spPr>
          <a:xfrm>
            <a:off x="2718924" y="6522181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s-ES_trad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DAFE0-F0C4-3245-96C5-95700FEB9F39}"/>
              </a:ext>
            </a:extLst>
          </p:cNvPr>
          <p:cNvSpPr txBox="1"/>
          <p:nvPr userDrawn="1"/>
        </p:nvSpPr>
        <p:spPr>
          <a:xfrm>
            <a:off x="10054852" y="6498080"/>
            <a:ext cx="220598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noProof="0" dirty="0"/>
              <a:t>Python Data Science </a:t>
            </a:r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476672"/>
            <a:ext cx="9792072" cy="1800200"/>
          </a:xfrm>
        </p:spPr>
        <p:txBody>
          <a:bodyPr/>
          <a:lstStyle/>
          <a:p>
            <a:r>
              <a:rPr lang="en-US" dirty="0"/>
              <a:t>Python y GitHub</a:t>
            </a:r>
          </a:p>
        </p:txBody>
      </p:sp>
      <p:pic>
        <p:nvPicPr>
          <p:cNvPr id="1026" name="Picture 2" descr="Pythocat - GitHub Octodex">
            <a:extLst>
              <a:ext uri="{FF2B5EF4-FFF2-40B4-BE49-F238E27FC236}">
                <a16:creationId xmlns:a16="http://schemas.microsoft.com/office/drawing/2014/main" id="{D3181D94-DB51-034E-8BD1-834BA451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71" y="58316"/>
            <a:ext cx="4437112" cy="44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vr</a:t>
            </a:r>
            <a:r>
              <a:rPr lang="en-US" dirty="0"/>
              <a:t> GitHub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EDF675B-9F53-A144-B319-4E8B21DAC8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1208449"/>
              </p:ext>
            </p:extLst>
          </p:nvPr>
        </p:nvGraphicFramePr>
        <p:xfrm>
          <a:off x="909836" y="1700808"/>
          <a:ext cx="10585176" cy="280831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9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754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GitHub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87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Sistema de control de </a:t>
                      </a:r>
                      <a:r>
                        <a:rPr lang="en-US" sz="2000" dirty="0" err="1"/>
                        <a:t>versiones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distribuido</a:t>
                      </a:r>
                      <a:r>
                        <a:rPr lang="en-US" sz="2000" dirty="0"/>
                        <a:t>, con Git </a:t>
                      </a:r>
                      <a:r>
                        <a:rPr lang="en-US" sz="2000" dirty="0" err="1"/>
                        <a:t>hacemos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repositorios</a:t>
                      </a:r>
                      <a:r>
                        <a:rPr lang="en-US" sz="2000" dirty="0"/>
                        <a:t> de software.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Servicio</a:t>
                      </a:r>
                      <a:r>
                        <a:rPr lang="en-US" sz="2000" dirty="0"/>
                        <a:t> para </a:t>
                      </a:r>
                      <a:r>
                        <a:rPr lang="en-US" sz="2000" dirty="0" err="1"/>
                        <a:t>hacer</a:t>
                      </a:r>
                      <a:r>
                        <a:rPr lang="en-US" sz="2000" dirty="0"/>
                        <a:t> </a:t>
                      </a:r>
                      <a:r>
                        <a:rPr lang="en-US" sz="2000" i="1" dirty="0"/>
                        <a:t>hosting</a:t>
                      </a:r>
                      <a:r>
                        <a:rPr lang="en-US" sz="2000" dirty="0"/>
                        <a:t> de </a:t>
                      </a:r>
                      <a:r>
                        <a:rPr lang="en-US" sz="2000" dirty="0" err="1"/>
                        <a:t>repositorios</a:t>
                      </a:r>
                      <a:r>
                        <a:rPr lang="en-US" sz="2000" dirty="0"/>
                        <a:t> de software que se </a:t>
                      </a:r>
                      <a:r>
                        <a:rPr lang="en-US" sz="2000" dirty="0" err="1"/>
                        <a:t>administra</a:t>
                      </a:r>
                      <a:r>
                        <a:rPr lang="en-US" sz="2000" dirty="0"/>
                        <a:t> con Git.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7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Más general, </a:t>
                      </a:r>
                      <a:r>
                        <a:rPr lang="en-US" sz="2000" dirty="0" err="1"/>
                        <a:t>ya</a:t>
                      </a:r>
                      <a:r>
                        <a:rPr lang="en-US" sz="2000" dirty="0"/>
                        <a:t> que </a:t>
                      </a:r>
                      <a:r>
                        <a:rPr lang="en-US" sz="2000" dirty="0" err="1"/>
                        <a:t>nos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sirve</a:t>
                      </a:r>
                      <a:r>
                        <a:rPr lang="en-US" sz="2000" dirty="0"/>
                        <a:t> para </a:t>
                      </a:r>
                      <a:r>
                        <a:rPr lang="en-US" sz="2000" dirty="0" err="1"/>
                        <a:t>controlar</a:t>
                      </a:r>
                      <a:r>
                        <a:rPr lang="en-US" sz="2000" dirty="0"/>
                        <a:t> el </a:t>
                      </a:r>
                      <a:r>
                        <a:rPr lang="en-US" sz="2000" dirty="0" err="1"/>
                        <a:t>estado</a:t>
                      </a:r>
                      <a:r>
                        <a:rPr lang="en-US" sz="2000" dirty="0"/>
                        <a:t> de un </a:t>
                      </a:r>
                      <a:r>
                        <a:rPr lang="en-US" sz="2000" dirty="0" err="1"/>
                        <a:t>desarrollo</a:t>
                      </a:r>
                      <a:r>
                        <a:rPr lang="en-US" sz="2000" dirty="0"/>
                        <a:t> a lo largo del </a:t>
                      </a:r>
                      <a:r>
                        <a:rPr lang="en-US" sz="2000" dirty="0" err="1"/>
                        <a:t>tiempo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Sitio web que </a:t>
                      </a:r>
                      <a:r>
                        <a:rPr lang="en-US" sz="2000" dirty="0" err="1"/>
                        <a:t>usa</a:t>
                      </a:r>
                      <a:r>
                        <a:rPr lang="en-US" sz="2000" dirty="0"/>
                        <a:t> Git para </a:t>
                      </a:r>
                      <a:r>
                        <a:rPr lang="en-US" sz="2000" dirty="0" err="1"/>
                        <a:t>ofrecer</a:t>
                      </a:r>
                      <a:r>
                        <a:rPr lang="en-US" sz="2000" dirty="0"/>
                        <a:t> a la </a:t>
                      </a:r>
                      <a:r>
                        <a:rPr lang="en-US" sz="2000" dirty="0" err="1"/>
                        <a:t>comunidad</a:t>
                      </a:r>
                      <a:r>
                        <a:rPr lang="en-US" sz="2000" dirty="0"/>
                        <a:t> de </a:t>
                      </a:r>
                      <a:r>
                        <a:rPr lang="en-US" sz="2000" dirty="0" err="1"/>
                        <a:t>desarrolladores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repositorios</a:t>
                      </a:r>
                      <a:r>
                        <a:rPr lang="en-US" sz="2000" dirty="0"/>
                        <a:t> de 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886347"/>
                  </a:ext>
                </a:extLst>
              </a:tr>
            </a:tbl>
          </a:graphicData>
        </a:graphic>
      </p:graphicFrame>
      <p:pic>
        <p:nvPicPr>
          <p:cNvPr id="10" name="Picture 2" descr="Git vs GitHub - javatpoint">
            <a:extLst>
              <a:ext uri="{FF2B5EF4-FFF2-40B4-BE49-F238E27FC236}">
                <a16:creationId xmlns:a16="http://schemas.microsoft.com/office/drawing/2014/main" id="{7C48767E-9B29-344F-8D02-1673DE145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8" y="4682522"/>
            <a:ext cx="3566915" cy="190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629916" y="1988840"/>
            <a:ext cx="7956375" cy="4339208"/>
          </a:xfrm>
        </p:spPr>
        <p:txBody>
          <a:bodyPr>
            <a:normAutofit/>
          </a:bodyPr>
          <a:lstStyle/>
          <a:p>
            <a:r>
              <a:rPr lang="en-US" sz="4400" dirty="0"/>
              <a:t>¿Por </a:t>
            </a:r>
            <a:r>
              <a:rPr lang="en-US" sz="4400" dirty="0" err="1"/>
              <a:t>qué</a:t>
            </a:r>
            <a:r>
              <a:rPr lang="en-US" sz="4400" dirty="0"/>
              <a:t> usar Python </a:t>
            </a:r>
            <a:r>
              <a:rPr lang="en-US" sz="4400" dirty="0" err="1"/>
              <a:t>en</a:t>
            </a:r>
            <a:r>
              <a:rPr lang="en-US" sz="4400" dirty="0"/>
              <a:t> CD?</a:t>
            </a:r>
            <a:br>
              <a:rPr lang="en-US" sz="4400" dirty="0"/>
            </a:br>
            <a:endParaRPr lang="en-US" sz="4400" dirty="0"/>
          </a:p>
          <a:p>
            <a:r>
              <a:rPr lang="en-US" sz="4400" dirty="0"/>
              <a:t>¿</a:t>
            </a:r>
            <a:r>
              <a:rPr lang="en-US" sz="4400" dirty="0" err="1"/>
              <a:t>Cómo</a:t>
            </a:r>
            <a:r>
              <a:rPr lang="en-US" sz="4400" dirty="0"/>
              <a:t> </a:t>
            </a:r>
            <a:r>
              <a:rPr lang="en-US" sz="4400" dirty="0" err="1"/>
              <a:t>utilizar</a:t>
            </a:r>
            <a:r>
              <a:rPr lang="en-US" sz="4400" dirty="0"/>
              <a:t> GitHub?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usaremos</a:t>
            </a:r>
            <a:r>
              <a:rPr lang="en-US" dirty="0"/>
              <a:t> Python?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6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que </a:t>
            </a:r>
            <a:r>
              <a:rPr lang="en-US" dirty="0" err="1"/>
              <a:t>resuelve</a:t>
            </a:r>
            <a:r>
              <a:rPr lang="en-US" dirty="0"/>
              <a:t> 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7748" y="1844824"/>
            <a:ext cx="6552727" cy="4104456"/>
          </a:xfrm>
        </p:spPr>
        <p:txBody>
          <a:bodyPr/>
          <a:lstStyle/>
          <a:p>
            <a:r>
              <a:rPr lang="en-US" dirty="0"/>
              <a:t> Segment customers and find the best marketing strategy for each group.</a:t>
            </a:r>
          </a:p>
          <a:p>
            <a:r>
              <a:rPr lang="en-US" dirty="0"/>
              <a:t>Recommend products for each client based on what similar clients bought.</a:t>
            </a:r>
          </a:p>
          <a:p>
            <a:r>
              <a:rPr lang="en-US" dirty="0"/>
              <a:t>Detect which transactions are likely to be fraudulent.</a:t>
            </a:r>
          </a:p>
          <a:p>
            <a:r>
              <a:rPr lang="en-US" dirty="0"/>
              <a:t>Forecast next year’s revenue.</a:t>
            </a:r>
          </a:p>
          <a:p>
            <a:r>
              <a:rPr lang="en-US" dirty="0"/>
              <a:t>Search engine </a:t>
            </a:r>
          </a:p>
        </p:txBody>
      </p:sp>
      <p:pic>
        <p:nvPicPr>
          <p:cNvPr id="1028" name="Picture 4" descr="Customer Segmentation - Why Is It Important? | LiveAgent">
            <a:extLst>
              <a:ext uri="{FF2B5EF4-FFF2-40B4-BE49-F238E27FC236}">
                <a16:creationId xmlns:a16="http://schemas.microsoft.com/office/drawing/2014/main" id="{7E6F08EC-4FA3-1D41-B7E2-8935310C2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1700808"/>
            <a:ext cx="5106145" cy="28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's Recommendation Engine: The Secret To Selling More ...">
            <a:extLst>
              <a:ext uri="{FF2B5EF4-FFF2-40B4-BE49-F238E27FC236}">
                <a16:creationId xmlns:a16="http://schemas.microsoft.com/office/drawing/2014/main" id="{BDD7F0BD-0775-0E44-A295-2AEDB34CC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25" y="1844824"/>
            <a:ext cx="5706296" cy="300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mD Did You Know? People Still Fall for Nigerian Prince ...">
            <a:extLst>
              <a:ext uri="{FF2B5EF4-FFF2-40B4-BE49-F238E27FC236}">
                <a16:creationId xmlns:a16="http://schemas.microsoft.com/office/drawing/2014/main" id="{8FF57F69-66B8-1A4E-906B-67536ED86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266" y="2060848"/>
            <a:ext cx="3936233" cy="397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atch Saturday Night Live Highlight: Weekend Update ...">
            <a:extLst>
              <a:ext uri="{FF2B5EF4-FFF2-40B4-BE49-F238E27FC236}">
                <a16:creationId xmlns:a16="http://schemas.microsoft.com/office/drawing/2014/main" id="{FD27AEC7-4433-504A-9C82-C12FF772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134" y="2439563"/>
            <a:ext cx="5314478" cy="29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07149E-F5A8-DA4B-89C1-766066721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66" y="2936979"/>
            <a:ext cx="56642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para ML?</a:t>
            </a:r>
          </a:p>
        </p:txBody>
      </p:sp>
      <p:pic>
        <p:nvPicPr>
          <p:cNvPr id="1028" name="Picture 4" descr="The Latest R vs Python Dust Up">
            <a:extLst>
              <a:ext uri="{FF2B5EF4-FFF2-40B4-BE49-F238E27FC236}">
                <a16:creationId xmlns:a16="http://schemas.microsoft.com/office/drawing/2014/main" id="{030188F4-D65F-F84C-B6CD-D939AAFE35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7868" y="1844824"/>
            <a:ext cx="5947317" cy="42672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32" name="Picture 8" descr="5V BIG DATA by rguezmiguelgonzalo on Genially">
            <a:extLst>
              <a:ext uri="{FF2B5EF4-FFF2-40B4-BE49-F238E27FC236}">
                <a16:creationId xmlns:a16="http://schemas.microsoft.com/office/drawing/2014/main" id="{892EE127-8E4C-9043-8146-F197F41E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72" y="2492896"/>
            <a:ext cx="4065650" cy="229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indoor, door&#10;&#10;Description automatically generated">
            <a:extLst>
              <a:ext uri="{FF2B5EF4-FFF2-40B4-BE49-F238E27FC236}">
                <a16:creationId xmlns:a16="http://schemas.microsoft.com/office/drawing/2014/main" id="{52845155-0AC0-1C49-8607-443EA03C5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9" y="1772816"/>
            <a:ext cx="6350000" cy="4737100"/>
          </a:xfrm>
          <a:prstGeom prst="rect">
            <a:avLst/>
          </a:prstGeom>
        </p:spPr>
      </p:pic>
      <p:pic>
        <p:nvPicPr>
          <p:cNvPr id="1034" name="Picture 10" descr="r/DataScienceMemes - Aww">
            <a:extLst>
              <a:ext uri="{FF2B5EF4-FFF2-40B4-BE49-F238E27FC236}">
                <a16:creationId xmlns:a16="http://schemas.microsoft.com/office/drawing/2014/main" id="{26E5C3D0-58BC-DF48-86F3-B18AAD78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44" y="0"/>
            <a:ext cx="6708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65F5-9881-C846-AFBD-EDA666FB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905000"/>
            <a:ext cx="9540553" cy="2667000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GitHub?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6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Sistemas</a:t>
            </a:r>
            <a:r>
              <a:rPr lang="en-US" dirty="0"/>
              <a:t> de control de </a:t>
            </a:r>
            <a:r>
              <a:rPr lang="en-US" dirty="0" err="1"/>
              <a:t>versiones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65820" y="1799456"/>
            <a:ext cx="7236295" cy="4267200"/>
          </a:xfrm>
        </p:spPr>
        <p:txBody>
          <a:bodyPr>
            <a:noAutofit/>
          </a:bodyPr>
          <a:lstStyle/>
          <a:p>
            <a:r>
              <a:rPr lang="en-US" sz="2800" dirty="0"/>
              <a:t>Son </a:t>
            </a:r>
            <a:r>
              <a:rPr lang="en-US" sz="2800" dirty="0" err="1"/>
              <a:t>programas</a:t>
            </a:r>
            <a:r>
              <a:rPr lang="en-US" sz="2800" dirty="0"/>
              <a:t> que </a:t>
            </a:r>
            <a:r>
              <a:rPr lang="en-US" sz="2800" dirty="0" err="1"/>
              <a:t>tienen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objetivo</a:t>
            </a:r>
            <a:r>
              <a:rPr lang="en-US" sz="2800" dirty="0"/>
              <a:t> </a:t>
            </a:r>
            <a:r>
              <a:rPr lang="en-US" sz="2800" dirty="0" err="1"/>
              <a:t>controlar</a:t>
            </a:r>
            <a:r>
              <a:rPr lang="en-US" sz="2800" dirty="0"/>
              <a:t> los </a:t>
            </a:r>
            <a:r>
              <a:rPr lang="en-US" sz="2800" dirty="0" err="1"/>
              <a:t>cambios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el </a:t>
            </a:r>
            <a:r>
              <a:rPr lang="en-US" sz="2800" dirty="0" err="1"/>
              <a:t>desarrollo</a:t>
            </a:r>
            <a:r>
              <a:rPr lang="en-US" sz="2800" dirty="0"/>
              <a:t> de </a:t>
            </a:r>
            <a:r>
              <a:rPr lang="en-US" sz="2800" dirty="0" err="1"/>
              <a:t>cualquier</a:t>
            </a:r>
            <a:r>
              <a:rPr lang="en-US" sz="2800" dirty="0"/>
              <a:t> </a:t>
            </a:r>
            <a:r>
              <a:rPr lang="en-US" sz="2800" dirty="0" err="1"/>
              <a:t>tipo</a:t>
            </a:r>
            <a:r>
              <a:rPr lang="en-US" sz="2800" dirty="0"/>
              <a:t> de software</a:t>
            </a:r>
          </a:p>
          <a:p>
            <a:r>
              <a:rPr lang="en-US" sz="2800" dirty="0" err="1"/>
              <a:t>Estos</a:t>
            </a:r>
            <a:r>
              <a:rPr lang="en-US" sz="2800" dirty="0"/>
              <a:t> </a:t>
            </a:r>
            <a:r>
              <a:rPr lang="en-US" sz="2800" dirty="0" err="1"/>
              <a:t>programas</a:t>
            </a:r>
            <a:r>
              <a:rPr lang="en-US" sz="2800" dirty="0"/>
              <a:t> </a:t>
            </a:r>
            <a:r>
              <a:rPr lang="en-US" sz="2800" dirty="0" err="1"/>
              <a:t>permiten</a:t>
            </a:r>
            <a:r>
              <a:rPr lang="en-US" sz="2800" dirty="0"/>
              <a:t> </a:t>
            </a:r>
            <a:r>
              <a:rPr lang="en-US" sz="2800" dirty="0" err="1"/>
              <a:t>conocer</a:t>
            </a:r>
            <a:r>
              <a:rPr lang="en-US" sz="2800" dirty="0"/>
              <a:t> el </a:t>
            </a:r>
            <a:r>
              <a:rPr lang="en-US" sz="2800" dirty="0" err="1"/>
              <a:t>estado</a:t>
            </a:r>
            <a:r>
              <a:rPr lang="en-US" sz="2800" dirty="0"/>
              <a:t> actual de un </a:t>
            </a:r>
            <a:r>
              <a:rPr lang="en-US" sz="2800" dirty="0" err="1"/>
              <a:t>proyecto</a:t>
            </a:r>
            <a:r>
              <a:rPr lang="en-US" sz="2800" dirty="0"/>
              <a:t>, los </a:t>
            </a:r>
            <a:r>
              <a:rPr lang="en-US" sz="2800" dirty="0" err="1"/>
              <a:t>cambios</a:t>
            </a:r>
            <a:r>
              <a:rPr lang="en-US" sz="2800" dirty="0"/>
              <a:t> que se le </a:t>
            </a:r>
            <a:r>
              <a:rPr lang="en-US" sz="2800" dirty="0" err="1"/>
              <a:t>han</a:t>
            </a:r>
            <a:r>
              <a:rPr lang="en-US" sz="2800" dirty="0"/>
              <a:t> </a:t>
            </a:r>
            <a:r>
              <a:rPr lang="en-US" sz="2800" dirty="0" err="1"/>
              <a:t>realizado</a:t>
            </a:r>
            <a:r>
              <a:rPr lang="en-US" sz="2800" dirty="0"/>
              <a:t> a </a:t>
            </a:r>
            <a:r>
              <a:rPr lang="en-US" sz="2800" dirty="0" err="1"/>
              <a:t>cualquiera</a:t>
            </a:r>
            <a:r>
              <a:rPr lang="en-US" sz="2800" dirty="0"/>
              <a:t> de sus </a:t>
            </a:r>
            <a:r>
              <a:rPr lang="en-US" sz="2800" dirty="0" err="1"/>
              <a:t>piezas</a:t>
            </a:r>
            <a:r>
              <a:rPr lang="en-US" sz="2800" dirty="0"/>
              <a:t>, las personas que </a:t>
            </a:r>
            <a:r>
              <a:rPr lang="en-US" sz="2800" dirty="0" err="1"/>
              <a:t>intervinieron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ellos</a:t>
            </a:r>
            <a:r>
              <a:rPr lang="en-US" sz="2800" dirty="0"/>
              <a:t>, etc.</a:t>
            </a:r>
          </a:p>
          <a:p>
            <a:r>
              <a:rPr lang="en-US" sz="2800" dirty="0"/>
              <a:t>El Sistema de </a:t>
            </a:r>
            <a:r>
              <a:rPr lang="en-US" sz="2800" dirty="0" err="1"/>
              <a:t>versionamiento</a:t>
            </a:r>
            <a:r>
              <a:rPr lang="en-US" sz="2800" dirty="0"/>
              <a:t> </a:t>
            </a:r>
            <a:r>
              <a:rPr lang="en-US" sz="2800" dirty="0" err="1"/>
              <a:t>más</a:t>
            </a:r>
            <a:r>
              <a:rPr lang="en-US" sz="2800" dirty="0"/>
              <a:t> </a:t>
            </a:r>
            <a:r>
              <a:rPr lang="en-US" sz="2800" dirty="0" err="1"/>
              <a:t>utilizado</a:t>
            </a:r>
            <a:r>
              <a:rPr lang="en-US" sz="2800" dirty="0"/>
              <a:t> es Git</a:t>
            </a:r>
          </a:p>
        </p:txBody>
      </p:sp>
      <p:pic>
        <p:nvPicPr>
          <p:cNvPr id="3074" name="Picture 2" descr="A hacker is demanding ransom for hundreds of stolen Git ...">
            <a:extLst>
              <a:ext uri="{FF2B5EF4-FFF2-40B4-BE49-F238E27FC236}">
                <a16:creationId xmlns:a16="http://schemas.microsoft.com/office/drawing/2014/main" id="{7C87529F-C133-9445-A5E9-85E511173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52" y="2420888"/>
            <a:ext cx="3718149" cy="247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5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48" y="188640"/>
            <a:ext cx="7776864" cy="1020762"/>
          </a:xfrm>
        </p:spPr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un </a:t>
            </a:r>
            <a:r>
              <a:rPr lang="en-US" dirty="0" err="1"/>
              <a:t>versionador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49796" y="1743844"/>
            <a:ext cx="7236295" cy="4267200"/>
          </a:xfrm>
        </p:spPr>
        <p:txBody>
          <a:bodyPr>
            <a:normAutofit/>
          </a:bodyPr>
          <a:lstStyle/>
          <a:p>
            <a:r>
              <a:rPr lang="en-US" dirty="0" err="1"/>
              <a:t>Comparar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de un </a:t>
            </a:r>
            <a:r>
              <a:rPr lang="en-US" dirty="0" err="1"/>
              <a:t>archivo</a:t>
            </a:r>
            <a:r>
              <a:rPr lang="en-US" dirty="0"/>
              <a:t>, de modo que </a:t>
            </a:r>
            <a:r>
              <a:rPr lang="en-US" dirty="0" err="1"/>
              <a:t>podamos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las </a:t>
            </a:r>
            <a:r>
              <a:rPr lang="en-US" dirty="0" err="1"/>
              <a:t>diferencias</a:t>
            </a:r>
            <a:r>
              <a:rPr lang="en-US" dirty="0"/>
              <a:t> entre </a:t>
            </a:r>
            <a:r>
              <a:rPr lang="en-US" dirty="0" err="1"/>
              <a:t>versiones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Restaurar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antiguas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Fusionar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entre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versiones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Trabajar</a:t>
            </a:r>
            <a:r>
              <a:rPr lang="en-US" dirty="0"/>
              <a:t> con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ramas</a:t>
            </a:r>
            <a:r>
              <a:rPr lang="en-US" dirty="0"/>
              <a:t> de un </a:t>
            </a:r>
            <a:r>
              <a:rPr lang="en-US" dirty="0" err="1"/>
              <a:t>proyecto</a:t>
            </a:r>
            <a:r>
              <a:rPr lang="en-US" dirty="0"/>
              <a:t>, por </a:t>
            </a:r>
            <a:r>
              <a:rPr lang="en-US" dirty="0" err="1"/>
              <a:t>ejemplo</a:t>
            </a:r>
            <a:r>
              <a:rPr lang="en-US" dirty="0"/>
              <a:t> la de </a:t>
            </a:r>
            <a:r>
              <a:rPr lang="en-US" dirty="0" err="1"/>
              <a:t>producción</a:t>
            </a:r>
            <a:r>
              <a:rPr lang="en-US" dirty="0"/>
              <a:t> y </a:t>
            </a:r>
            <a:r>
              <a:rPr lang="en-US" dirty="0" err="1"/>
              <a:t>desarrollo</a:t>
            </a:r>
            <a:endParaRPr lang="en-US" dirty="0"/>
          </a:p>
          <a:p>
            <a:endParaRPr lang="en-US" sz="3200" dirty="0"/>
          </a:p>
        </p:txBody>
      </p:sp>
      <p:pic>
        <p:nvPicPr>
          <p:cNvPr id="1028" name="Picture 4" descr="r/ProgrammerHumor - Version control">
            <a:extLst>
              <a:ext uri="{FF2B5EF4-FFF2-40B4-BE49-F238E27FC236}">
                <a16:creationId xmlns:a16="http://schemas.microsoft.com/office/drawing/2014/main" id="{012328BB-70B5-454E-B4ED-3FF42E0CA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36" y="404663"/>
            <a:ext cx="4032448" cy="56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8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versionamiento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61764" y="1844824"/>
            <a:ext cx="7236295" cy="4267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>
                <a:solidFill>
                  <a:schemeClr val="accent4"/>
                </a:solidFill>
              </a:rPr>
              <a:t>Sistemas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>
                <a:solidFill>
                  <a:schemeClr val="accent4"/>
                </a:solidFill>
              </a:rPr>
              <a:t>centralizados</a:t>
            </a:r>
            <a:r>
              <a:rPr lang="en-US" b="1" dirty="0">
                <a:solidFill>
                  <a:schemeClr val="accent4"/>
                </a:solidFill>
              </a:rPr>
              <a:t>:</a:t>
            </a:r>
            <a:r>
              <a:rPr lang="en-US" dirty="0">
                <a:solidFill>
                  <a:schemeClr val="accent4"/>
                </a:solidFill>
              </a:rPr>
              <a:t> 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hay un </a:t>
            </a:r>
            <a:r>
              <a:rPr lang="en-US" dirty="0" err="1"/>
              <a:t>servidor</a:t>
            </a:r>
            <a:r>
              <a:rPr lang="en-US" dirty="0"/>
              <a:t> que </a:t>
            </a:r>
            <a:r>
              <a:rPr lang="en-US" dirty="0" err="1"/>
              <a:t>mantiene</a:t>
            </a:r>
            <a:r>
              <a:rPr lang="en-US" dirty="0"/>
              <a:t> el </a:t>
            </a:r>
            <a:r>
              <a:rPr lang="en-US" dirty="0" err="1"/>
              <a:t>repositorio</a:t>
            </a:r>
            <a:r>
              <a:rPr lang="en-US" dirty="0"/>
              <a:t> y </a:t>
            </a:r>
            <a:r>
              <a:rPr lang="en-US" dirty="0" err="1"/>
              <a:t>en</a:t>
            </a:r>
            <a:r>
              <a:rPr lang="en-US" dirty="0"/>
              <a:t> el que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mantiene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local </a:t>
            </a:r>
            <a:r>
              <a:rPr lang="en-US" dirty="0" err="1"/>
              <a:t>únicamente</a:t>
            </a:r>
            <a:r>
              <a:rPr lang="en-US" dirty="0"/>
              <a:t> </a:t>
            </a:r>
            <a:r>
              <a:rPr lang="en-US" dirty="0" err="1"/>
              <a:t>aquellos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con los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trabajando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momento</a:t>
            </a:r>
            <a:r>
              <a:rPr lang="en-US" dirty="0"/>
              <a:t> dado. Subversion o CVS son </a:t>
            </a:r>
            <a:r>
              <a:rPr lang="en-US" dirty="0" err="1"/>
              <a:t>sistemas</a:t>
            </a:r>
            <a:r>
              <a:rPr lang="en-US" dirty="0"/>
              <a:t> de control de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centralizados</a:t>
            </a:r>
            <a:r>
              <a:rPr lang="en-US" dirty="0"/>
              <a:t>.</a:t>
            </a:r>
          </a:p>
          <a:p>
            <a:r>
              <a:rPr lang="en-US" b="1" dirty="0" err="1">
                <a:solidFill>
                  <a:schemeClr val="accent4"/>
                </a:solidFill>
              </a:rPr>
              <a:t>Sistemas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>
                <a:solidFill>
                  <a:schemeClr val="accent4"/>
                </a:solidFill>
              </a:rPr>
              <a:t>distribuidos</a:t>
            </a:r>
            <a:r>
              <a:rPr lang="en-US" b="1" dirty="0">
                <a:solidFill>
                  <a:schemeClr val="accent4"/>
                </a:solidFill>
              </a:rPr>
              <a:t>:</a:t>
            </a:r>
            <a:r>
              <a:rPr lang="en-US" dirty="0">
                <a:solidFill>
                  <a:schemeClr val="accent4"/>
                </a:solidFill>
              </a:rPr>
              <a:t> 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uno de los </a:t>
            </a:r>
            <a:r>
              <a:rPr lang="en-US" dirty="0" err="1"/>
              <a:t>integrantes</a:t>
            </a:r>
            <a:r>
              <a:rPr lang="en-US" dirty="0"/>
              <a:t> del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mantiene</a:t>
            </a:r>
            <a:r>
              <a:rPr lang="en-US" dirty="0"/>
              <a:t> una </a:t>
            </a:r>
            <a:r>
              <a:rPr lang="en-US" dirty="0" err="1"/>
              <a:t>copia</a:t>
            </a:r>
            <a:r>
              <a:rPr lang="en-US" dirty="0"/>
              <a:t> local del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 Al disponer de un </a:t>
            </a:r>
            <a:r>
              <a:rPr lang="en-US" dirty="0" err="1"/>
              <a:t>repositorio</a:t>
            </a:r>
            <a:r>
              <a:rPr lang="en-US" dirty="0"/>
              <a:t> local,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 </a:t>
            </a:r>
            <a:r>
              <a:rPr lang="en-US" i="1" dirty="0"/>
              <a:t>commit</a:t>
            </a:r>
            <a:r>
              <a:rPr lang="en-US" dirty="0"/>
              <a:t> (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al </a:t>
            </a:r>
            <a:r>
              <a:rPr lang="en-US" dirty="0" err="1"/>
              <a:t>sistema</a:t>
            </a:r>
            <a:r>
              <a:rPr lang="en-US" dirty="0"/>
              <a:t> de control de </a:t>
            </a:r>
            <a:r>
              <a:rPr lang="en-US" dirty="0" err="1"/>
              <a:t>versiones</a:t>
            </a:r>
            <a:r>
              <a:rPr lang="en-US" dirty="0"/>
              <a:t>) </a:t>
            </a:r>
            <a:r>
              <a:rPr lang="en-US" dirty="0" err="1"/>
              <a:t>en</a:t>
            </a:r>
            <a:r>
              <a:rPr lang="en-US" dirty="0"/>
              <a:t> local, sin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conectado</a:t>
            </a:r>
            <a:r>
              <a:rPr lang="en-US" dirty="0"/>
              <a:t> a Internet o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red. </a:t>
            </a:r>
            <a:r>
              <a:rPr lang="en-US" dirty="0">
                <a:solidFill>
                  <a:schemeClr val="accent4"/>
                </a:solidFill>
              </a:rPr>
              <a:t>Git</a:t>
            </a:r>
            <a:r>
              <a:rPr lang="en-US" dirty="0"/>
              <a:t> es un </a:t>
            </a:r>
            <a:r>
              <a:rPr lang="en-US" dirty="0" err="1"/>
              <a:t>sistema</a:t>
            </a:r>
            <a:r>
              <a:rPr lang="en-US" dirty="0"/>
              <a:t> de control de </a:t>
            </a:r>
            <a:r>
              <a:rPr lang="en-US" dirty="0" err="1"/>
              <a:t>versiones</a:t>
            </a:r>
            <a:r>
              <a:rPr lang="en-US" dirty="0"/>
              <a:t> </a:t>
            </a:r>
            <a:r>
              <a:rPr lang="en-US" dirty="0" err="1"/>
              <a:t>distribuido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sz="3200" dirty="0"/>
          </a:p>
        </p:txBody>
      </p:sp>
      <p:pic>
        <p:nvPicPr>
          <p:cNvPr id="2050" name="Picture 2" descr="How To Write Proper Git Commit Messages - Stephen Amaza ...">
            <a:extLst>
              <a:ext uri="{FF2B5EF4-FFF2-40B4-BE49-F238E27FC236}">
                <a16:creationId xmlns:a16="http://schemas.microsoft.com/office/drawing/2014/main" id="{5D89FD8C-5CEB-7744-90D8-92EC6AD88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588" y="3068960"/>
            <a:ext cx="4147321" cy="289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1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1968</TotalTime>
  <Words>391</Words>
  <Application>Microsoft Macintosh PowerPoint</Application>
  <PresentationFormat>Custom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Chalkboard 16x9</vt:lpstr>
      <vt:lpstr>Python y GitHub</vt:lpstr>
      <vt:lpstr>Objetivo de esta clase es responder:</vt:lpstr>
      <vt:lpstr>¿Por qué usaremos Python?</vt:lpstr>
      <vt:lpstr>Algunos problemas que resuelve ML</vt:lpstr>
      <vt:lpstr>¿Qué lenguaje utilizar para ML?</vt:lpstr>
      <vt:lpstr>¿Cómo utilizar GitHub?</vt:lpstr>
      <vt:lpstr>Sistemas de control de versiones</vt:lpstr>
      <vt:lpstr>¿Por qué utilizar un versionador?</vt:lpstr>
      <vt:lpstr>Tipos de sistemas de versionamiento</vt:lpstr>
      <vt:lpstr>Git vr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de ML</dc:title>
  <dc:creator>ARRIGO COEN CORIA</dc:creator>
  <cp:lastModifiedBy>ARRIGO COEN CORIA</cp:lastModifiedBy>
  <cp:revision>37</cp:revision>
  <dcterms:created xsi:type="dcterms:W3CDTF">2021-03-05T21:06:02Z</dcterms:created>
  <dcterms:modified xsi:type="dcterms:W3CDTF">2021-03-12T14:20:55Z</dcterms:modified>
</cp:coreProperties>
</file>