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атьяна Сидорова" userId="64d1a78e21a0e932" providerId="LiveId" clId="{AFB6B4BE-51E9-477E-A37F-E5C4D983D225}"/>
    <pc:docChg chg="modSld">
      <pc:chgData name="Татьяна Сидорова" userId="64d1a78e21a0e932" providerId="LiveId" clId="{AFB6B4BE-51E9-477E-A37F-E5C4D983D225}" dt="2024-02-17T08:46:33.052" v="2" actId="14100"/>
      <pc:docMkLst>
        <pc:docMk/>
      </pc:docMkLst>
      <pc:sldChg chg="modSp mod">
        <pc:chgData name="Татьяна Сидорова" userId="64d1a78e21a0e932" providerId="LiveId" clId="{AFB6B4BE-51E9-477E-A37F-E5C4D983D225}" dt="2024-02-17T08:46:33.052" v="2" actId="14100"/>
        <pc:sldMkLst>
          <pc:docMk/>
          <pc:sldMk cId="0" sldId="257"/>
        </pc:sldMkLst>
        <pc:picChg chg="mod">
          <ac:chgData name="Татьяна Сидорова" userId="64d1a78e21a0e932" providerId="LiveId" clId="{AFB6B4BE-51E9-477E-A37F-E5C4D983D225}" dt="2024-02-17T08:46:33.052" v="2" actId="14100"/>
          <ac:picMkLst>
            <pc:docMk/>
            <pc:sldMk cId="0" sldId="257"/>
            <ac:picMk id="6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9c11ae3d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9c11ae3d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9c11ae3d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9c11ae3d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9f769a5b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9f769a5b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9c11ae3d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9c11ae3d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9c11ae3d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9c11ae3d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9c11ae3d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9c11ae3d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9c11ae3d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9c11ae3d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9c11ae3d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9c11ae3d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9c11ae3d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9c11ae3d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9c11ae3d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9c11ae3d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9f769a5b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9f769a5b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635800" y="609875"/>
            <a:ext cx="27702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0"/>
            <a:ext cx="9144000" cy="4555500"/>
          </a:xfrm>
          <a:prstGeom prst="rect">
            <a:avLst/>
          </a:prstGeom>
          <a:solidFill>
            <a:srgbClr val="077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3275" y="3348725"/>
            <a:ext cx="2990700" cy="1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highlight>
                  <a:schemeClr val="accent6"/>
                </a:highlight>
              </a:rPr>
              <a:t>картинка (при отсутствии фона)</a:t>
            </a:r>
            <a:endParaRPr sz="18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0406"/>
            <a:ext cx="9144000" cy="184308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5322950" y="359900"/>
            <a:ext cx="3732900" cy="25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Команда № 1 PancakePathfinder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Андрей Гончарик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Денис Гончаров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Арина Донских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Андрей </a:t>
            </a:r>
            <a:r>
              <a:rPr lang="ru">
                <a:solidFill>
                  <a:srgbClr val="FFFFFF"/>
                </a:solidFill>
                <a:highlight>
                  <a:srgbClr val="077CCC"/>
                </a:highlight>
              </a:rPr>
              <a:t>Пензов</a:t>
            </a:r>
            <a:endParaRPr>
              <a:solidFill>
                <a:srgbClr val="FFFFFF"/>
              </a:solidFill>
              <a:highlight>
                <a:srgbClr val="077CCC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Татьяна Сидорова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Иван Скороход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305900" cy="2712600"/>
          </a:xfrm>
          <a:prstGeom prst="rect">
            <a:avLst/>
          </a:prstGeom>
          <a:solidFill>
            <a:srgbClr val="077CCC"/>
          </a:solidFill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Выход сети фастфуда 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 города США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Описание пилотного проекта фастфуд-ресторана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Открытие первого ресторана нашей сети в городе Портленд (Орегон) позволит:</a:t>
            </a:r>
            <a:endParaRPr>
              <a:highlight>
                <a:schemeClr val="accent6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выйти с полным меню, чтобы протестировать успешность всех позиций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>
                <a:highlight>
                  <a:schemeClr val="lt1"/>
                </a:highlight>
              </a:rPr>
              <a:t>протестировать разные форматы работы - обслуживание в зале, навынос, доставка, </a:t>
            </a:r>
            <a:r>
              <a:rPr lang="ru" sz="1600">
                <a:solidFill>
                  <a:schemeClr val="dk1"/>
                </a:solidFill>
                <a:highlight>
                  <a:schemeClr val="lt1"/>
                </a:highlight>
              </a:rPr>
              <a:t>drive-thru, стритфуд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6. Выводы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Основные выводы</a:t>
            </a:r>
            <a:endParaRPr b="1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посчитана юнит-экономика заказа для 8 городов США и реализована автоматизация расчета для других потенциальных городов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разработана и автоматизирована методология расчета плотности расположения фастфуд-ресторанов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для пилотного проекта выбран город Портленд (Орегон)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/>
              <a:t>Основные трудности</a:t>
            </a:r>
            <a:endParaRPr b="1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сложно получить данные, необходимые для расчетов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b="1"/>
              <a:t>Чтобы еще сделали, если бы было больше времени для решения</a:t>
            </a:r>
            <a:endParaRPr b="1"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выявили прямых конкурентов и провели детальный анализ их показателей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highlight>
                  <a:schemeClr val="lt1"/>
                </a:highlight>
              </a:rPr>
              <a:t>проанализировали возможность открытия ресторана в конкретном районе Портленда</a:t>
            </a:r>
            <a:endParaRPr>
              <a:highlight>
                <a:schemeClr val="lt1"/>
              </a:highlight>
            </a:endParaRPr>
          </a:p>
        </p:txBody>
      </p:sp>
      <p:cxnSp>
        <p:nvCxnSpPr>
          <p:cNvPr id="149" name="Google Shape;149;p23"/>
          <p:cNvCxnSpPr/>
          <p:nvPr/>
        </p:nvCxnSpPr>
        <p:spPr>
          <a:xfrm rot="10800000" flipH="1">
            <a:off x="372075" y="1480775"/>
            <a:ext cx="24705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3"/>
          <p:cNvCxnSpPr/>
          <p:nvPr/>
        </p:nvCxnSpPr>
        <p:spPr>
          <a:xfrm rot="10800000" flipH="1">
            <a:off x="372075" y="3143800"/>
            <a:ext cx="24705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3"/>
          <p:cNvCxnSpPr/>
          <p:nvPr/>
        </p:nvCxnSpPr>
        <p:spPr>
          <a:xfrm rot="10800000" flipH="1">
            <a:off x="372075" y="3869575"/>
            <a:ext cx="6786600" cy="2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7. Дополнительные источники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В работе были использованы данные и датасеты со следующих сайтов: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 b="1">
                <a:highlight>
                  <a:schemeClr val="lt1"/>
                </a:highlight>
              </a:rPr>
              <a:t>ZipAtlas</a:t>
            </a:r>
            <a:r>
              <a:rPr lang="ru">
                <a:highlight>
                  <a:schemeClr val="lt1"/>
                </a:highlight>
              </a:rPr>
              <a:t> https://zipatlas.com/ 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b="1">
                <a:highlight>
                  <a:schemeClr val="lt1"/>
                </a:highlight>
              </a:rPr>
              <a:t>Neilsberg</a:t>
            </a:r>
            <a:r>
              <a:rPr lang="ru">
                <a:highlight>
                  <a:schemeClr val="lt1"/>
                </a:highlight>
              </a:rPr>
              <a:t> https://www.neilsberg.com/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b="1">
                <a:highlight>
                  <a:schemeClr val="lt1"/>
                </a:highlight>
              </a:rPr>
              <a:t>Open Data Network</a:t>
            </a:r>
            <a:r>
              <a:rPr lang="ru">
                <a:highlight>
                  <a:schemeClr val="lt1"/>
                </a:highlight>
              </a:rPr>
              <a:t> https://www.opendatanetwork.com/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b="1">
                <a:highlight>
                  <a:schemeClr val="lt1"/>
                </a:highlight>
              </a:rPr>
              <a:t>World Population Review</a:t>
            </a:r>
            <a:r>
              <a:rPr lang="ru">
                <a:highlight>
                  <a:schemeClr val="lt1"/>
                </a:highlight>
              </a:rPr>
              <a:t> https://worldpopulationreview.com/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b="1">
                <a:highlight>
                  <a:schemeClr val="lt1"/>
                </a:highlight>
              </a:rPr>
              <a:t>Kaggle</a:t>
            </a:r>
            <a:r>
              <a:rPr lang="ru">
                <a:highlight>
                  <a:schemeClr val="lt1"/>
                </a:highlight>
              </a:rPr>
              <a:t> https://www.kaggle.com/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b="1">
                <a:highlight>
                  <a:schemeClr val="lt1"/>
                </a:highlight>
              </a:rPr>
              <a:t>Fast Food Statistics</a:t>
            </a:r>
            <a:r>
              <a:rPr lang="ru">
                <a:highlight>
                  <a:schemeClr val="lt1"/>
                </a:highlight>
              </a:rPr>
              <a:t> https://thebarbecuelab.com/fast-food/</a:t>
            </a:r>
            <a:endParaRPr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 b="1">
                <a:highlight>
                  <a:schemeClr val="lt1"/>
                </a:highlight>
              </a:rPr>
              <a:t>Fast Food Consumption Statistics</a:t>
            </a:r>
            <a:r>
              <a:rPr lang="ru">
                <a:highlight>
                  <a:schemeClr val="lt1"/>
                </a:highlight>
              </a:rPr>
              <a:t> https://www.driveresearch.com/market-research-company-blog/fast-food-consumption-statistics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2265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950975" y="783025"/>
            <a:ext cx="217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Содержание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767225" y="1624250"/>
            <a:ext cx="436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ru">
                <a:solidFill>
                  <a:schemeClr val="lt1"/>
                </a:solidFill>
              </a:rPr>
              <a:t>Постановка задачи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ru">
                <a:solidFill>
                  <a:schemeClr val="lt1"/>
                </a:solidFill>
              </a:rPr>
              <a:t>Solution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ru">
                <a:solidFill>
                  <a:schemeClr val="lt1"/>
                </a:solidFill>
              </a:rPr>
              <a:t>Юнит-экономика заказа 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ru">
                <a:solidFill>
                  <a:schemeClr val="lt1"/>
                </a:solidFill>
              </a:rPr>
              <a:t>Методология расчета плотности плотности расположения фастфуд-ресторанов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ru">
                <a:solidFill>
                  <a:schemeClr val="lt1"/>
                </a:solidFill>
              </a:rPr>
              <a:t>Описание пилотного проекта фастфуд-ресторана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ru">
                <a:solidFill>
                  <a:schemeClr val="lt1"/>
                </a:solidFill>
              </a:rPr>
              <a:t>Выводы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ru">
                <a:solidFill>
                  <a:schemeClr val="lt1"/>
                </a:solidFill>
              </a:rPr>
              <a:t>Дополнительные источники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Постановка задачи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09350"/>
            <a:ext cx="340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предложить город для открытия пилотного ресторана фастфуда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основе расчета юнит-экономики заказа и 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анализа плотности расположения существующих фастфуд-ресторанов в городах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990375" y="1209350"/>
            <a:ext cx="327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Columbus, Ohio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Cincinnati, Ohio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Cleveland, Ohio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Las Vegas, Nevada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Miami, Florida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Indianapolis, Indiana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Birmingham, Alabama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/>
              <a:t>Portland, Oregon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475" y="1417650"/>
            <a:ext cx="499800" cy="4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500" y="1268150"/>
            <a:ext cx="314875" cy="3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500" y="1644400"/>
            <a:ext cx="314875" cy="3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500" y="1997263"/>
            <a:ext cx="314875" cy="3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500" y="2350113"/>
            <a:ext cx="314875" cy="3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500" y="2679563"/>
            <a:ext cx="314875" cy="3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500" y="3033163"/>
            <a:ext cx="314875" cy="3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500" y="3367400"/>
            <a:ext cx="314875" cy="3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500" y="3701625"/>
            <a:ext cx="314875" cy="3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698" y="2128426"/>
            <a:ext cx="536575" cy="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225" y="3093450"/>
            <a:ext cx="645524" cy="64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Solution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Лучшим местом для реализации пилотного проекта ресторана фастфуда является город Портленд (Орегон)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наибольшая средняя операционная прибыль заказа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меньшая плотность ресторанов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лучшие социально-экономические и социально-демографические показатели среди первой тройки городов с наибольшей средней операционной прибылью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highlight>
                <a:schemeClr val="accent6"/>
              </a:highlight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0525"/>
            <a:ext cx="491226" cy="49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300" y="3233050"/>
            <a:ext cx="491226" cy="49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600" y="2600363"/>
            <a:ext cx="520625" cy="5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Юнит-экономика заказа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12396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Расчеты юнит-экономики заказа показывают, что выход с избранным меню    в 7 из 8 городов дает более высокий показатель средней операционной прибыли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5187125" y="2442775"/>
            <a:ext cx="3644400" cy="1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highlight>
                  <a:schemeClr val="lt1"/>
                </a:highlight>
              </a:rPr>
              <a:t>Расчеты показывают, что даже выход с избранным меню позволяет сохранить позиции в каждой категории и сделать сбалансированное предложение</a:t>
            </a: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75" y="2188175"/>
            <a:ext cx="4378301" cy="27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00" y="154300"/>
            <a:ext cx="85206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Методология расчета плотности плотности расположения фастфуд-ресторанов</a:t>
            </a: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Расчет плотности расположения фастфуд-ресторанов осуществлялся на основе следующих данных: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данные расположения фастфуд-ресторанов в каждом из восьми городов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плотность населения в каждом из восьми городов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5775425" y="3651875"/>
            <a:ext cx="2601300" cy="1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highlight>
                  <a:schemeClr val="accent6"/>
                </a:highlight>
              </a:rPr>
              <a:t>добавить пиктограммы, картинки, стикеры, пример полученной визуализации расчета</a:t>
            </a:r>
            <a:endParaRPr sz="12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876" y="2676300"/>
            <a:ext cx="4161427" cy="23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83350" y="2850050"/>
            <a:ext cx="3651900" cy="22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Карта расположения существующих фастфуд-ресторанов в Портленде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        </a:t>
            </a:r>
            <a:endParaRPr sz="1800">
              <a:solidFill>
                <a:schemeClr val="dk2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сетевые рестораны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        </a:t>
            </a:r>
            <a:r>
              <a:rPr lang="ru">
                <a:solidFill>
                  <a:schemeClr val="dk2"/>
                </a:solidFill>
              </a:rPr>
              <a:t>несетевые рестораны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63" y="4050438"/>
            <a:ext cx="352675" cy="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3223" y="4510550"/>
            <a:ext cx="321550" cy="3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154300"/>
            <a:ext cx="8520600" cy="9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Методология расчета плотности плотности расположения фастфуд-ресторанов </a:t>
            </a:r>
            <a:endParaRPr sz="1550">
              <a:highlight>
                <a:schemeClr val="accent6"/>
              </a:highlight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404300" y="1161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Коэффициент плотности расположения фастфуд-ресторанов рассчитывался исходя из количества ресторанов на 100 тыс. человек</a:t>
            </a:r>
            <a:r>
              <a:rPr lang="ru">
                <a:highlight>
                  <a:schemeClr val="accent6"/>
                </a:highlight>
              </a:rPr>
              <a:t> </a:t>
            </a:r>
            <a:endParaRPr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404300" y="2153075"/>
            <a:ext cx="51993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В Портленде при наибольшей средней операционной прибыли заказа одна из наименьших плотностей расположения ресторанов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5628475" y="2681950"/>
            <a:ext cx="30273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при расчетах коэффициента использовались датасеты: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ru">
                <a:solidFill>
                  <a:schemeClr val="dk2"/>
                </a:solidFill>
              </a:rPr>
              <a:t>данные по фастфуд-ресторанам в США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ru">
                <a:solidFill>
                  <a:schemeClr val="dk2"/>
                </a:solidFill>
              </a:rPr>
              <a:t>данные по населению США </a:t>
            </a: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ru">
                <a:solidFill>
                  <a:schemeClr val="dk2"/>
                </a:solidFill>
              </a:rPr>
              <a:t>расчет юнит-экономики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850" y="2681950"/>
            <a:ext cx="4468378" cy="22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Описание пилотного проекта фастфуд-ресторана </a:t>
            </a:r>
            <a:endParaRPr sz="1300">
              <a:highlight>
                <a:schemeClr val="accent6"/>
              </a:highlight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Первый ресторан нашей сети в США мы предлагаем открыть в городе </a:t>
            </a:r>
            <a:r>
              <a:rPr lang="ru" sz="2100" b="1"/>
              <a:t>Портленд (Орегон)</a:t>
            </a:r>
            <a:endParaRPr sz="21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>
                <a:highlight>
                  <a:schemeClr val="lt1"/>
                </a:highlight>
              </a:rPr>
              <a:t>потенциал в Портленде может быть более </a:t>
            </a:r>
            <a:r>
              <a:rPr lang="ru" b="1">
                <a:highlight>
                  <a:schemeClr val="lt1"/>
                </a:highlight>
              </a:rPr>
              <a:t>250 тыс. человек</a:t>
            </a:r>
            <a:r>
              <a:rPr lang="ru">
                <a:highlight>
                  <a:schemeClr val="lt1"/>
                </a:highlight>
              </a:rPr>
              <a:t>, однако для последующего анализа целевой аудитории необходимо привлечение других департаментов (например, маркетинга)</a:t>
            </a:r>
            <a:endParaRPr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в Портленде выше уровень жизни, меньше безработица, растет население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ru"/>
              <a:t>в Портленде много университетов и колледжей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Описание пилотного проекта фастфуд-ресторана </a:t>
            </a:r>
            <a:endParaRPr sz="1300">
              <a:highlight>
                <a:schemeClr val="accent6"/>
              </a:highlight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5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48702"/>
            <a:ext cx="9144001" cy="129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843" y="1183026"/>
            <a:ext cx="2945482" cy="25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75" y="1255550"/>
            <a:ext cx="4193046" cy="25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564</Words>
  <Application>Microsoft Office PowerPoint</Application>
  <PresentationFormat>Экран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Выход сети фастфуда  в города США</vt:lpstr>
      <vt:lpstr>Содержание</vt:lpstr>
      <vt:lpstr>1. Постановка задачи</vt:lpstr>
      <vt:lpstr>2. Solution</vt:lpstr>
      <vt:lpstr>3. Юнит-экономика заказа</vt:lpstr>
      <vt:lpstr>4. Методология расчета плотности плотности расположения фастфуд-ресторанов</vt:lpstr>
      <vt:lpstr>4. Методология расчета плотности плотности расположения фастфуд-ресторанов </vt:lpstr>
      <vt:lpstr>5. Описание пилотного проекта фастфуд-ресторана </vt:lpstr>
      <vt:lpstr>5. Описание пилотного проекта фастфуд-ресторана </vt:lpstr>
      <vt:lpstr>5. Описание пилотного проекта фастфуд-ресторана</vt:lpstr>
      <vt:lpstr>6. Выводы</vt:lpstr>
      <vt:lpstr>7. Дополнительные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Выход сети фастфуда  в города США</dc:title>
  <cp:lastModifiedBy>Татьяна Сидорова</cp:lastModifiedBy>
  <cp:revision>1</cp:revision>
  <dcterms:modified xsi:type="dcterms:W3CDTF">2024-02-17T08:46:40Z</dcterms:modified>
</cp:coreProperties>
</file>