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57" r:id="rId4"/>
    <p:sldId id="260" r:id="rId5"/>
    <p:sldId id="261" r:id="rId6"/>
    <p:sldId id="262" r:id="rId7"/>
    <p:sldId id="267"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38"/>
        <p:guide pos="379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41910" y="-85090"/>
            <a:ext cx="12275185" cy="6928485"/>
          </a:xfrm>
          <a:prstGeom prst="rect">
            <a:avLst/>
          </a:prstGeom>
          <a:gradFill>
            <a:gsLst>
              <a:gs pos="0">
                <a:schemeClr val="dk1">
                  <a:satMod val="103000"/>
                  <a:lumMod val="102000"/>
                  <a:tint val="94000"/>
                </a:schemeClr>
              </a:gs>
              <a:gs pos="68000">
                <a:schemeClr val="bg2">
                  <a:lumMod val="10000"/>
                </a:schemeClr>
              </a:gs>
              <a:gs pos="100000">
                <a:schemeClr val="dk1">
                  <a:lumMod val="99000"/>
                  <a:satMod val="120000"/>
                  <a:shade val="78000"/>
                </a:schemeClr>
              </a:gs>
            </a:gsLst>
          </a:gradFill>
        </p:spPr>
        <p:style>
          <a:lnRef idx="0">
            <a:schemeClr val="dk1"/>
          </a:lnRef>
          <a:fillRef idx="3">
            <a:schemeClr val="dk1"/>
          </a:fillRef>
          <a:effectRef idx="3">
            <a:schemeClr val="dk1"/>
          </a:effectRef>
          <a:fontRef idx="minor">
            <a:schemeClr val="lt1"/>
          </a:fontRef>
        </p:style>
        <p:txBody>
          <a:bodyPr rtlCol="0" anchor="ctr"/>
          <a:p>
            <a:pPr algn="ctr"/>
            <a:endParaRPr lang="en-US"/>
          </a:p>
        </p:txBody>
      </p:sp>
      <p:sp>
        <p:nvSpPr>
          <p:cNvPr id="4" name="Rounded Rectangle 3"/>
          <p:cNvSpPr/>
          <p:nvPr/>
        </p:nvSpPr>
        <p:spPr>
          <a:xfrm>
            <a:off x="620395" y="-85090"/>
            <a:ext cx="10950575" cy="6344285"/>
          </a:xfrm>
          <a:prstGeom prst="roundRect">
            <a:avLst>
              <a:gd name="adj" fmla="val 50000"/>
            </a:avLst>
          </a:prstGeom>
          <a:gradFill>
            <a:gsLst>
              <a:gs pos="0">
                <a:schemeClr val="accent5">
                  <a:satMod val="103000"/>
                  <a:lumMod val="102000"/>
                  <a:tint val="94000"/>
                </a:schemeClr>
              </a:gs>
              <a:gs pos="2000">
                <a:schemeClr val="accent1">
                  <a:alpha val="82000"/>
                </a:schemeClr>
              </a:gs>
              <a:gs pos="95000">
                <a:schemeClr val="accent5">
                  <a:lumMod val="99000"/>
                  <a:satMod val="120000"/>
                  <a:shade val="78000"/>
                </a:schemeClr>
              </a:gs>
              <a:gs pos="0">
                <a:srgbClr val="FE4444"/>
              </a:gs>
              <a:gs pos="0">
                <a:srgbClr val="832B2B"/>
              </a:gs>
            </a:gsLst>
            <a:lin ang="11400000" scaled="0"/>
          </a:gradFill>
        </p:spPr>
        <p:style>
          <a:lnRef idx="0">
            <a:schemeClr val="accent5"/>
          </a:lnRef>
          <a:fillRef idx="3">
            <a:schemeClr val="accent5"/>
          </a:fillRef>
          <a:effectRef idx="3">
            <a:schemeClr val="accent5"/>
          </a:effectRef>
          <a:fontRef idx="minor">
            <a:schemeClr val="lt1"/>
          </a:fontRef>
        </p:style>
        <p:txBody>
          <a:bodyPr rtlCol="0" anchor="ctr"/>
          <a:p>
            <a:pPr algn="ctr"/>
            <a:endParaRPr lang="en-US"/>
          </a:p>
        </p:txBody>
      </p:sp>
      <p:sp>
        <p:nvSpPr>
          <p:cNvPr id="6" name="Rectangles 5"/>
          <p:cNvSpPr/>
          <p:nvPr/>
        </p:nvSpPr>
        <p:spPr>
          <a:xfrm>
            <a:off x="1703070" y="674370"/>
            <a:ext cx="8656320" cy="768350"/>
          </a:xfrm>
          <a:prstGeom prst="rect">
            <a:avLst/>
          </a:prstGeom>
          <a:noFill/>
          <a:ln>
            <a:noFill/>
          </a:ln>
        </p:spPr>
        <p:txBody>
          <a:bodyPr wrap="square" rtlCol="0" anchor="t">
            <a:spAutoFit/>
          </a:bodyPr>
          <a:p>
            <a:pPr algn="ctr"/>
            <a:r>
              <a:rPr lang="en-US" altLang="zh-CN" sz="4400" b="1">
                <a:solidFill>
                  <a:schemeClr val="bg1"/>
                </a:solidFill>
                <a:effectLst>
                  <a:outerShdw blurRad="38100" dist="38100" dir="2700000" algn="tl">
                    <a:srgbClr val="000000">
                      <a:alpha val="43137"/>
                    </a:srgbClr>
                  </a:outerShdw>
                </a:effectLst>
                <a:latin typeface="Abyssinica SIL" panose="02000000000000000000" charset="0"/>
                <a:cs typeface="Abyssinica SIL" panose="02000000000000000000" charset="0"/>
              </a:rPr>
              <a:t>TerriConnect Presentation#2</a:t>
            </a:r>
            <a:endParaRPr lang="en-US" altLang="zh-CN" sz="4400" b="1">
              <a:solidFill>
                <a:schemeClr val="bg1"/>
              </a:solidFill>
              <a:effectLst>
                <a:outerShdw blurRad="38100" dist="38100" dir="2700000" algn="tl">
                  <a:srgbClr val="000000">
                    <a:alpha val="43137"/>
                  </a:srgbClr>
                </a:outerShdw>
              </a:effectLst>
              <a:latin typeface="Abyssinica SIL" panose="02000000000000000000" charset="0"/>
              <a:cs typeface="Abyssinica SIL" panose="02000000000000000000" charset="0"/>
            </a:endParaRPr>
          </a:p>
        </p:txBody>
      </p:sp>
      <p:pic>
        <p:nvPicPr>
          <p:cNvPr id="8" name="Picture 7" descr="/home/arrith/Desktop/user-interface.pnguser-interface"/>
          <p:cNvPicPr>
            <a:picLocks noChangeAspect="1"/>
          </p:cNvPicPr>
          <p:nvPr/>
        </p:nvPicPr>
        <p:blipFill>
          <a:blip r:embed="rId1"/>
          <a:srcRect b="7268"/>
          <a:stretch>
            <a:fillRect/>
          </a:stretch>
        </p:blipFill>
        <p:spPr>
          <a:xfrm>
            <a:off x="5100320" y="1965960"/>
            <a:ext cx="5259070" cy="4877435"/>
          </a:xfrm>
          <a:prstGeom prst="rect">
            <a:avLst/>
          </a:prstGeom>
        </p:spPr>
      </p:pic>
      <p:sp>
        <p:nvSpPr>
          <p:cNvPr id="11" name="Rectangles 10"/>
          <p:cNvSpPr/>
          <p:nvPr/>
        </p:nvSpPr>
        <p:spPr>
          <a:xfrm>
            <a:off x="795020" y="4874895"/>
            <a:ext cx="5297170" cy="860425"/>
          </a:xfrm>
          <a:prstGeom prst="rect">
            <a:avLst/>
          </a:prstGeom>
          <a:noFill/>
          <a:ln>
            <a:noFill/>
          </a:ln>
        </p:spPr>
        <p:txBody>
          <a:bodyPr wrap="square" rtlCol="0" anchor="t">
            <a:spAutoFit/>
          </a:bodyPr>
          <a:p>
            <a:pPr algn="r"/>
            <a:r>
              <a:rPr lang="en-US" altLang="zh-CN" b="1">
                <a:solidFill>
                  <a:schemeClr val="bg1"/>
                </a:solidFill>
                <a:effectLst/>
                <a:latin typeface="Abyssinica SIL" panose="02000000000000000000" charset="0"/>
                <a:cs typeface="Abyssinica SIL" panose="02000000000000000000" charset="0"/>
              </a:rPr>
              <a:t>Prepared by: </a:t>
            </a:r>
            <a:r>
              <a:rPr lang="en-US" altLang="zh-CN">
                <a:solidFill>
                  <a:schemeClr val="bg1"/>
                </a:solidFill>
                <a:effectLst/>
                <a:latin typeface="Abyssinica SIL" panose="02000000000000000000" charset="0"/>
                <a:cs typeface="Abyssinica SIL" panose="02000000000000000000" charset="0"/>
              </a:rPr>
              <a:t>Arrithnius Junior</a:t>
            </a:r>
            <a:br>
              <a:rPr lang="en-US" altLang="zh-CN">
                <a:solidFill>
                  <a:schemeClr val="bg1"/>
                </a:solidFill>
                <a:effectLst/>
                <a:latin typeface="Abyssinica SIL" panose="02000000000000000000" charset="0"/>
                <a:cs typeface="Abyssinica SIL" panose="02000000000000000000" charset="0"/>
              </a:rPr>
            </a:br>
            <a:r>
              <a:rPr lang="en-US" altLang="zh-CN" sz="3200">
                <a:solidFill>
                  <a:schemeClr val="bg1"/>
                </a:solidFill>
                <a:effectLst/>
                <a:latin typeface="Abyssinica SIL" panose="02000000000000000000" charset="0"/>
                <a:cs typeface="Abyssinica SIL" panose="02000000000000000000" charset="0"/>
              </a:rPr>
              <a:t>219044598</a:t>
            </a:r>
            <a:endParaRPr lang="en-US" altLang="zh-CN" sz="3200">
              <a:solidFill>
                <a:schemeClr val="bg1"/>
              </a:solidFill>
              <a:effectLst/>
              <a:latin typeface="Abyssinica SIL" panose="02000000000000000000" charset="0"/>
              <a:cs typeface="Abyssinica SI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 calcmode="lin" valueType="num">
                                      <p:cBhvr additive="base">
                                        <p:cTn id="1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83185" y="-70485"/>
            <a:ext cx="12275185" cy="6928485"/>
          </a:xfrm>
          <a:prstGeom prst="rect">
            <a:avLst/>
          </a:prstGeom>
          <a:gradFill>
            <a:gsLst>
              <a:gs pos="0">
                <a:schemeClr val="dk1">
                  <a:satMod val="103000"/>
                  <a:lumMod val="102000"/>
                  <a:tint val="94000"/>
                </a:schemeClr>
              </a:gs>
              <a:gs pos="68000">
                <a:schemeClr val="dk1">
                  <a:satMod val="110000"/>
                  <a:lumMod val="100000"/>
                  <a:shade val="100000"/>
                </a:schemeClr>
              </a:gs>
              <a:gs pos="100000">
                <a:schemeClr val="dk1">
                  <a:lumMod val="99000"/>
                  <a:satMod val="120000"/>
                  <a:shade val="78000"/>
                </a:schemeClr>
              </a:gs>
            </a:gsLst>
          </a:gradFill>
        </p:spPr>
        <p:style>
          <a:lnRef idx="0">
            <a:schemeClr val="dk1"/>
          </a:lnRef>
          <a:fillRef idx="3">
            <a:schemeClr val="dk1"/>
          </a:fillRef>
          <a:effectRef idx="3">
            <a:schemeClr val="dk1"/>
          </a:effectRef>
          <a:fontRef idx="minor">
            <a:schemeClr val="lt1"/>
          </a:fontRef>
        </p:style>
        <p:txBody>
          <a:bodyPr rtlCol="0" anchor="ctr"/>
          <a:p>
            <a:pPr algn="ctr"/>
            <a:endParaRPr lang="en-US"/>
          </a:p>
        </p:txBody>
      </p:sp>
      <p:sp>
        <p:nvSpPr>
          <p:cNvPr id="4" name="Rectangles 3"/>
          <p:cNvSpPr/>
          <p:nvPr/>
        </p:nvSpPr>
        <p:spPr>
          <a:xfrm>
            <a:off x="6023610" y="-70485"/>
            <a:ext cx="6167755" cy="6928485"/>
          </a:xfrm>
          <a:prstGeom prst="rect">
            <a:avLst/>
          </a:prstGeom>
          <a:gradFill>
            <a:gsLst>
              <a:gs pos="0">
                <a:schemeClr val="accent5">
                  <a:lumMod val="98000"/>
                  <a:lumOff val="2000"/>
                </a:schemeClr>
              </a:gs>
              <a:gs pos="2000">
                <a:schemeClr val="accent1"/>
              </a:gs>
              <a:gs pos="95000">
                <a:schemeClr val="accent5">
                  <a:lumMod val="99000"/>
                </a:schemeClr>
              </a:gs>
              <a:gs pos="0">
                <a:srgbClr val="FE4444"/>
              </a:gs>
              <a:gs pos="0">
                <a:srgbClr val="832B2B"/>
              </a:gs>
            </a:gsLst>
            <a:lin ang="1224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s 4"/>
          <p:cNvSpPr/>
          <p:nvPr>
            <p:custDataLst>
              <p:tags r:id="rId1"/>
            </p:custDataLst>
          </p:nvPr>
        </p:nvSpPr>
        <p:spPr>
          <a:xfrm>
            <a:off x="6152515" y="186055"/>
            <a:ext cx="6038850" cy="1568450"/>
          </a:xfrm>
          <a:prstGeom prst="rect">
            <a:avLst/>
          </a:prstGeom>
          <a:noFill/>
          <a:ln>
            <a:noFill/>
          </a:ln>
        </p:spPr>
        <p:txBody>
          <a:bodyPr wrap="square" rtlCol="0" anchor="t">
            <a:spAutoFit/>
          </a:bodyPr>
          <a:p>
            <a:pPr indent="0" algn="l">
              <a:buNone/>
            </a:pPr>
            <a:r>
              <a:rPr lang="en-US" altLang="zh-CN" sz="2400">
                <a:solidFill>
                  <a:schemeClr val="bg1"/>
                </a:solidFill>
                <a:effectLst/>
                <a:latin typeface="Abyssinica SIL" panose="02000000000000000000" charset="0"/>
                <a:cs typeface="Abyssinica SIL" panose="02000000000000000000" charset="0"/>
                <a:sym typeface="+mn-ea"/>
              </a:rPr>
              <a:t>1. Introduction</a:t>
            </a:r>
            <a:endParaRPr lang="en-US" altLang="zh-CN" sz="2400">
              <a:solidFill>
                <a:schemeClr val="bg1"/>
              </a:solidFill>
              <a:effectLst/>
              <a:latin typeface="Abyssinica SIL" panose="02000000000000000000" charset="0"/>
              <a:cs typeface="Abyssinica SIL" panose="02000000000000000000" charset="0"/>
              <a:sym typeface="+mn-ea"/>
            </a:endParaRPr>
          </a:p>
          <a:p>
            <a:pPr indent="0" algn="l">
              <a:buNone/>
            </a:pPr>
            <a:r>
              <a:rPr lang="en-US" altLang="zh-CN" sz="2400">
                <a:solidFill>
                  <a:schemeClr val="bg1"/>
                </a:solidFill>
                <a:effectLst/>
                <a:latin typeface="Abyssinica SIL" panose="02000000000000000000" charset="0"/>
                <a:cs typeface="Abyssinica SIL" panose="02000000000000000000" charset="0"/>
                <a:sym typeface="+mn-ea"/>
              </a:rPr>
              <a:t>2. Problem Statement</a:t>
            </a:r>
            <a:endParaRPr lang="en-US" altLang="zh-CN" sz="2400">
              <a:solidFill>
                <a:schemeClr val="bg1"/>
              </a:solidFill>
              <a:effectLst/>
              <a:latin typeface="Abyssinica SIL" panose="02000000000000000000" charset="0"/>
              <a:cs typeface="Abyssinica SIL" panose="02000000000000000000" charset="0"/>
              <a:sym typeface="+mn-ea"/>
            </a:endParaRPr>
          </a:p>
          <a:p>
            <a:pPr indent="0" algn="l">
              <a:buNone/>
            </a:pPr>
            <a:r>
              <a:rPr lang="en-US" altLang="zh-CN" sz="2400">
                <a:solidFill>
                  <a:schemeClr val="bg1"/>
                </a:solidFill>
                <a:effectLst/>
                <a:latin typeface="Abyssinica SIL" panose="02000000000000000000" charset="0"/>
                <a:cs typeface="Abyssinica SIL" panose="02000000000000000000" charset="0"/>
                <a:sym typeface="+mn-ea"/>
              </a:rPr>
              <a:t>3. Proposed Solution</a:t>
            </a:r>
            <a:endParaRPr lang="en-US" altLang="zh-CN" sz="2400">
              <a:solidFill>
                <a:schemeClr val="bg1"/>
              </a:solidFill>
              <a:effectLst/>
              <a:latin typeface="Abyssinica SIL" panose="02000000000000000000" charset="0"/>
              <a:cs typeface="Abyssinica SIL" panose="02000000000000000000" charset="0"/>
              <a:sym typeface="+mn-ea"/>
            </a:endParaRPr>
          </a:p>
          <a:p>
            <a:pPr indent="0" algn="l">
              <a:buNone/>
            </a:pPr>
            <a:r>
              <a:rPr lang="en-US" altLang="zh-CN" sz="2400">
                <a:solidFill>
                  <a:schemeClr val="bg1"/>
                </a:solidFill>
                <a:effectLst/>
                <a:latin typeface="Abyssinica SIL" panose="02000000000000000000" charset="0"/>
                <a:cs typeface="Abyssinica SIL" panose="02000000000000000000" charset="0"/>
                <a:sym typeface="+mn-ea"/>
              </a:rPr>
              <a:t>4. TerriConnect Demonstrate</a:t>
            </a:r>
            <a:endParaRPr lang="en-US" altLang="zh-CN" sz="2400">
              <a:solidFill>
                <a:schemeClr val="tx1"/>
              </a:solidFill>
              <a:effectLst/>
              <a:latin typeface="Abyssinica SIL" panose="02000000000000000000" charset="0"/>
              <a:cs typeface="Abyssinica SIL" panose="02000000000000000000" charset="0"/>
            </a:endParaRPr>
          </a:p>
        </p:txBody>
      </p:sp>
      <p:sp>
        <p:nvSpPr>
          <p:cNvPr id="6" name="Rectangles 5"/>
          <p:cNvSpPr/>
          <p:nvPr/>
        </p:nvSpPr>
        <p:spPr>
          <a:xfrm>
            <a:off x="186690" y="271145"/>
            <a:ext cx="4770755" cy="1938020"/>
          </a:xfrm>
          <a:prstGeom prst="rect">
            <a:avLst/>
          </a:prstGeom>
          <a:noFill/>
          <a:ln>
            <a:noFill/>
          </a:ln>
        </p:spPr>
        <p:txBody>
          <a:bodyPr wrap="square" rtlCol="0" anchor="t">
            <a:spAutoFit/>
          </a:bodyPr>
          <a:p>
            <a:pPr algn="l"/>
            <a:r>
              <a:rPr lang="en-US" altLang="zh-CN" sz="6000" b="1">
                <a:solidFill>
                  <a:schemeClr val="bg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rPr>
              <a:t>TABLE OF CONTENTS</a:t>
            </a:r>
            <a:endParaRPr lang="en-US" altLang="zh-CN" sz="6000" b="1">
              <a:solidFill>
                <a:schemeClr val="bg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0" dur="1000" fill="hold"/>
                                              <p:tgtEl>
                                                <p:spTgt spid="5"/>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83185" y="-70485"/>
            <a:ext cx="12275185" cy="6928485"/>
          </a:xfrm>
          <a:prstGeom prst="rect">
            <a:avLst/>
          </a:prstGeom>
          <a:gradFill>
            <a:gsLst>
              <a:gs pos="0">
                <a:schemeClr val="dk1">
                  <a:satMod val="103000"/>
                  <a:lumMod val="102000"/>
                  <a:tint val="94000"/>
                </a:schemeClr>
              </a:gs>
              <a:gs pos="68000">
                <a:schemeClr val="dk1">
                  <a:satMod val="110000"/>
                  <a:lumMod val="100000"/>
                  <a:shade val="100000"/>
                </a:schemeClr>
              </a:gs>
              <a:gs pos="100000">
                <a:schemeClr val="dk1">
                  <a:lumMod val="99000"/>
                  <a:satMod val="120000"/>
                  <a:shade val="78000"/>
                </a:schemeClr>
              </a:gs>
            </a:gsLst>
          </a:gradFill>
        </p:spPr>
        <p:style>
          <a:lnRef idx="0">
            <a:schemeClr val="dk1"/>
          </a:lnRef>
          <a:fillRef idx="3">
            <a:schemeClr val="dk1"/>
          </a:fillRef>
          <a:effectRef idx="3">
            <a:schemeClr val="dk1"/>
          </a:effectRef>
          <a:fontRef idx="minor">
            <a:schemeClr val="lt1"/>
          </a:fontRef>
        </p:style>
        <p:txBody>
          <a:bodyPr rtlCol="0" anchor="ctr"/>
          <a:p>
            <a:pPr algn="ctr"/>
            <a:endParaRPr lang="en-US"/>
          </a:p>
        </p:txBody>
      </p:sp>
      <p:sp>
        <p:nvSpPr>
          <p:cNvPr id="5" name="Rectangles 4"/>
          <p:cNvSpPr/>
          <p:nvPr>
            <p:custDataLst>
              <p:tags r:id="rId1"/>
            </p:custDataLst>
          </p:nvPr>
        </p:nvSpPr>
        <p:spPr>
          <a:xfrm>
            <a:off x="186055" y="1721485"/>
            <a:ext cx="11247755" cy="1322070"/>
          </a:xfrm>
          <a:prstGeom prst="rect">
            <a:avLst/>
          </a:prstGeom>
          <a:noFill/>
          <a:ln>
            <a:noFill/>
          </a:ln>
        </p:spPr>
        <p:txBody>
          <a:bodyPr wrap="square" rtlCol="0" anchor="t">
            <a:spAutoFit/>
          </a:bodyPr>
          <a:p>
            <a:pPr algn="l"/>
            <a:r>
              <a:rPr lang="en-US" altLang="zh-CN" sz="2000">
                <a:solidFill>
                  <a:schemeClr val="bg1"/>
                </a:solidFill>
                <a:effectLst/>
                <a:latin typeface="Abyssinica SIL" panose="02000000000000000000" charset="0"/>
                <a:cs typeface="Abyssinica SIL" panose="02000000000000000000" charset="0"/>
                <a:sym typeface="+mn-ea"/>
              </a:rPr>
              <a:t>TerriConnect, is the application that will be designed to simplify the tertiary application process for students. As we all know, applying for university or college can be a overwhelming task, and it's especially challenging when they have to calculate the Admission Point Score for different institutions and then find thier qualifying courses.</a:t>
            </a:r>
            <a:endParaRPr lang="en-US" altLang="zh-CN" sz="2000">
              <a:solidFill>
                <a:schemeClr val="bg1"/>
              </a:solidFill>
              <a:effectLst/>
              <a:latin typeface="Abyssinica SIL" panose="02000000000000000000" charset="0"/>
              <a:cs typeface="Abyssinica SIL" panose="02000000000000000000" charset="0"/>
              <a:sym typeface="+mn-ea"/>
            </a:endParaRPr>
          </a:p>
        </p:txBody>
      </p:sp>
      <p:sp>
        <p:nvSpPr>
          <p:cNvPr id="6" name="Rectangles 5"/>
          <p:cNvSpPr/>
          <p:nvPr/>
        </p:nvSpPr>
        <p:spPr>
          <a:xfrm>
            <a:off x="186690" y="271145"/>
            <a:ext cx="4770755" cy="1014730"/>
          </a:xfrm>
          <a:prstGeom prst="rect">
            <a:avLst/>
          </a:prstGeom>
          <a:noFill/>
          <a:ln>
            <a:noFill/>
          </a:ln>
        </p:spPr>
        <p:txBody>
          <a:bodyPr wrap="square" rtlCol="0" anchor="t">
            <a:spAutoFit/>
          </a:bodyPr>
          <a:p>
            <a:pPr algn="l"/>
            <a:r>
              <a:rPr lang="en-US" altLang="zh-CN" sz="6000" b="1">
                <a:solidFill>
                  <a:schemeClr val="bg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rPr>
              <a:t>Introduction</a:t>
            </a:r>
            <a:endParaRPr lang="en-US" altLang="zh-CN" sz="6000" b="1">
              <a:solidFill>
                <a:schemeClr val="bg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endParaRPr>
          </a:p>
        </p:txBody>
      </p:sp>
      <p:cxnSp>
        <p:nvCxnSpPr>
          <p:cNvPr id="2" name="Straight Connector 1"/>
          <p:cNvCxnSpPr/>
          <p:nvPr/>
        </p:nvCxnSpPr>
        <p:spPr>
          <a:xfrm>
            <a:off x="281305" y="1483360"/>
            <a:ext cx="10683875"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83185" y="-70485"/>
            <a:ext cx="12275185" cy="6928485"/>
          </a:xfrm>
          <a:prstGeom prst="rect">
            <a:avLst/>
          </a:prstGeom>
          <a:gradFill>
            <a:gsLst>
              <a:gs pos="0">
                <a:schemeClr val="dk1">
                  <a:satMod val="103000"/>
                  <a:lumMod val="102000"/>
                  <a:tint val="94000"/>
                </a:schemeClr>
              </a:gs>
              <a:gs pos="68000">
                <a:schemeClr val="dk1">
                  <a:satMod val="110000"/>
                  <a:lumMod val="100000"/>
                  <a:shade val="100000"/>
                </a:schemeClr>
              </a:gs>
              <a:gs pos="100000">
                <a:schemeClr val="dk1">
                  <a:lumMod val="99000"/>
                  <a:satMod val="120000"/>
                  <a:shade val="78000"/>
                </a:schemeClr>
              </a:gs>
            </a:gsLst>
          </a:gradFill>
        </p:spPr>
        <p:style>
          <a:lnRef idx="0">
            <a:schemeClr val="dk1"/>
          </a:lnRef>
          <a:fillRef idx="3">
            <a:schemeClr val="dk1"/>
          </a:fillRef>
          <a:effectRef idx="3">
            <a:schemeClr val="dk1"/>
          </a:effectRef>
          <a:fontRef idx="minor">
            <a:schemeClr val="lt1"/>
          </a:fontRef>
        </p:style>
        <p:txBody>
          <a:bodyPr rtlCol="0" anchor="ctr"/>
          <a:p>
            <a:pPr algn="ctr"/>
            <a:endParaRPr lang="en-US"/>
          </a:p>
        </p:txBody>
      </p:sp>
      <p:sp>
        <p:nvSpPr>
          <p:cNvPr id="5" name="Rectangles 4"/>
          <p:cNvSpPr/>
          <p:nvPr/>
        </p:nvSpPr>
        <p:spPr>
          <a:xfrm>
            <a:off x="186055" y="1721485"/>
            <a:ext cx="11247755" cy="1630045"/>
          </a:xfrm>
          <a:prstGeom prst="rect">
            <a:avLst/>
          </a:prstGeom>
          <a:noFill/>
          <a:ln>
            <a:noFill/>
          </a:ln>
        </p:spPr>
        <p:txBody>
          <a:bodyPr wrap="square" rtlCol="0" anchor="t">
            <a:spAutoFit/>
          </a:bodyPr>
          <a:p>
            <a:pPr algn="l"/>
            <a:r>
              <a:rPr lang="en-US" altLang="zh-CN" sz="2000">
                <a:solidFill>
                  <a:schemeClr val="bg1"/>
                </a:solidFill>
                <a:effectLst/>
                <a:latin typeface="Abyssinica SIL" panose="02000000000000000000" charset="0"/>
                <a:cs typeface="Abyssinica SIL" panose="02000000000000000000" charset="0"/>
                <a:sym typeface="+mn-ea"/>
              </a:rPr>
              <a:t>The traditional tertiary application process can be time-consuming, repetitive, and frustrating for students who have to fill out the same information over and over again for each application. Additionally, tracking the status of your application can also be a challenge, especially if you've applied to multiple institutions. This leads to a lot of stress and uncertainty during an already stressful time.</a:t>
            </a:r>
            <a:endParaRPr lang="en-US" altLang="zh-CN" sz="2000">
              <a:solidFill>
                <a:schemeClr val="bg1"/>
              </a:solidFill>
              <a:effectLst/>
              <a:latin typeface="Abyssinica SIL" panose="02000000000000000000" charset="0"/>
              <a:cs typeface="Abyssinica SIL" panose="02000000000000000000" charset="0"/>
              <a:sym typeface="+mn-ea"/>
            </a:endParaRPr>
          </a:p>
        </p:txBody>
      </p:sp>
      <p:sp>
        <p:nvSpPr>
          <p:cNvPr id="6" name="Rectangles 5"/>
          <p:cNvSpPr/>
          <p:nvPr/>
        </p:nvSpPr>
        <p:spPr>
          <a:xfrm>
            <a:off x="186690" y="271145"/>
            <a:ext cx="6801485" cy="1014730"/>
          </a:xfrm>
          <a:prstGeom prst="rect">
            <a:avLst/>
          </a:prstGeom>
          <a:noFill/>
          <a:ln>
            <a:noFill/>
          </a:ln>
        </p:spPr>
        <p:txBody>
          <a:bodyPr wrap="square" rtlCol="0" anchor="t">
            <a:spAutoFit/>
          </a:bodyPr>
          <a:p>
            <a:pPr algn="l"/>
            <a:r>
              <a:rPr lang="en-US" altLang="zh-CN" sz="6000" b="1">
                <a:solidFill>
                  <a:schemeClr val="bg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rPr>
              <a:t>Problem Statement</a:t>
            </a:r>
            <a:endParaRPr lang="en-US" altLang="zh-CN" sz="6000" b="1">
              <a:solidFill>
                <a:schemeClr val="bg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endParaRPr>
          </a:p>
        </p:txBody>
      </p:sp>
      <p:cxnSp>
        <p:nvCxnSpPr>
          <p:cNvPr id="2" name="Straight Connector 1"/>
          <p:cNvCxnSpPr/>
          <p:nvPr/>
        </p:nvCxnSpPr>
        <p:spPr>
          <a:xfrm>
            <a:off x="281305" y="1483360"/>
            <a:ext cx="10683875"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83185" y="-70485"/>
            <a:ext cx="12275185" cy="6928485"/>
          </a:xfrm>
          <a:prstGeom prst="rect">
            <a:avLst/>
          </a:prstGeom>
          <a:gradFill>
            <a:gsLst>
              <a:gs pos="0">
                <a:schemeClr val="dk1">
                  <a:satMod val="103000"/>
                  <a:lumMod val="102000"/>
                  <a:tint val="94000"/>
                </a:schemeClr>
              </a:gs>
              <a:gs pos="68000">
                <a:schemeClr val="dk1">
                  <a:satMod val="110000"/>
                  <a:lumMod val="100000"/>
                  <a:shade val="100000"/>
                </a:schemeClr>
              </a:gs>
              <a:gs pos="100000">
                <a:schemeClr val="dk1">
                  <a:lumMod val="99000"/>
                  <a:satMod val="120000"/>
                  <a:shade val="78000"/>
                </a:schemeClr>
              </a:gs>
            </a:gsLst>
          </a:gradFill>
        </p:spPr>
        <p:style>
          <a:lnRef idx="0">
            <a:schemeClr val="dk1"/>
          </a:lnRef>
          <a:fillRef idx="3">
            <a:schemeClr val="dk1"/>
          </a:fillRef>
          <a:effectRef idx="3">
            <a:schemeClr val="dk1"/>
          </a:effectRef>
          <a:fontRef idx="minor">
            <a:schemeClr val="lt1"/>
          </a:fontRef>
        </p:style>
        <p:txBody>
          <a:bodyPr rtlCol="0" anchor="ctr"/>
          <a:p>
            <a:pPr algn="ctr"/>
            <a:endParaRPr lang="en-US"/>
          </a:p>
        </p:txBody>
      </p:sp>
      <p:sp>
        <p:nvSpPr>
          <p:cNvPr id="5" name="Rectangles 4"/>
          <p:cNvSpPr/>
          <p:nvPr/>
        </p:nvSpPr>
        <p:spPr>
          <a:xfrm>
            <a:off x="186055" y="1721485"/>
            <a:ext cx="11247755" cy="1322070"/>
          </a:xfrm>
          <a:prstGeom prst="rect">
            <a:avLst/>
          </a:prstGeom>
          <a:noFill/>
          <a:ln>
            <a:noFill/>
          </a:ln>
        </p:spPr>
        <p:txBody>
          <a:bodyPr wrap="square" rtlCol="0" anchor="t">
            <a:spAutoFit/>
          </a:bodyPr>
          <a:p>
            <a:pPr algn="l"/>
            <a:r>
              <a:rPr lang="en-US" altLang="zh-CN" sz="2000">
                <a:solidFill>
                  <a:schemeClr val="bg1"/>
                </a:solidFill>
                <a:effectLst/>
                <a:latin typeface="Abyssinica SIL" panose="02000000000000000000" charset="0"/>
                <a:cs typeface="Abyssinica SIL" panose="02000000000000000000" charset="0"/>
                <a:sym typeface="+mn-ea"/>
              </a:rPr>
              <a:t>TerriConnect revolutionizes the university qualification process for students by providing a simple UI with four different features. With TerriConnect, students can effortlessly calculate average marks, determine APS scores, explore suitable courses, and keep track of important notes. This will help students save time from manual search</a:t>
            </a:r>
            <a:endParaRPr lang="en-US" altLang="zh-CN" sz="2000">
              <a:solidFill>
                <a:schemeClr val="bg1"/>
              </a:solidFill>
              <a:effectLst/>
              <a:latin typeface="Abyssinica SIL" panose="02000000000000000000" charset="0"/>
              <a:cs typeface="Abyssinica SIL" panose="02000000000000000000" charset="0"/>
              <a:sym typeface="+mn-ea"/>
            </a:endParaRPr>
          </a:p>
        </p:txBody>
      </p:sp>
      <p:sp>
        <p:nvSpPr>
          <p:cNvPr id="6" name="Rectangles 5"/>
          <p:cNvSpPr/>
          <p:nvPr/>
        </p:nvSpPr>
        <p:spPr>
          <a:xfrm>
            <a:off x="186690" y="271145"/>
            <a:ext cx="6801485" cy="1014730"/>
          </a:xfrm>
          <a:prstGeom prst="rect">
            <a:avLst/>
          </a:prstGeom>
          <a:noFill/>
          <a:ln>
            <a:noFill/>
          </a:ln>
        </p:spPr>
        <p:txBody>
          <a:bodyPr wrap="square" rtlCol="0" anchor="t">
            <a:spAutoFit/>
          </a:bodyPr>
          <a:p>
            <a:pPr algn="l"/>
            <a:r>
              <a:rPr lang="en-US" altLang="zh-CN" sz="6000" b="1">
                <a:solidFill>
                  <a:schemeClr val="bg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rPr>
              <a:t>Possible Solution</a:t>
            </a:r>
            <a:endParaRPr lang="en-US" altLang="zh-CN" sz="6000" b="1">
              <a:solidFill>
                <a:schemeClr val="bg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endParaRPr>
          </a:p>
        </p:txBody>
      </p:sp>
      <p:cxnSp>
        <p:nvCxnSpPr>
          <p:cNvPr id="2" name="Straight Connector 1"/>
          <p:cNvCxnSpPr/>
          <p:nvPr/>
        </p:nvCxnSpPr>
        <p:spPr>
          <a:xfrm>
            <a:off x="281305" y="1483360"/>
            <a:ext cx="10683875"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83185" y="-70485"/>
            <a:ext cx="12275185" cy="6928485"/>
          </a:xfrm>
          <a:prstGeom prst="rect">
            <a:avLst/>
          </a:prstGeom>
          <a:gradFill>
            <a:gsLst>
              <a:gs pos="0">
                <a:schemeClr val="dk1">
                  <a:satMod val="103000"/>
                  <a:lumMod val="102000"/>
                  <a:tint val="94000"/>
                </a:schemeClr>
              </a:gs>
              <a:gs pos="68000">
                <a:schemeClr val="dk1">
                  <a:satMod val="110000"/>
                  <a:lumMod val="100000"/>
                  <a:shade val="100000"/>
                </a:schemeClr>
              </a:gs>
              <a:gs pos="100000">
                <a:schemeClr val="dk1">
                  <a:lumMod val="99000"/>
                  <a:satMod val="120000"/>
                  <a:shade val="78000"/>
                </a:schemeClr>
              </a:gs>
            </a:gsLst>
          </a:gradFill>
        </p:spPr>
        <p:style>
          <a:lnRef idx="0">
            <a:schemeClr val="dk1"/>
          </a:lnRef>
          <a:fillRef idx="3">
            <a:schemeClr val="dk1"/>
          </a:fillRef>
          <a:effectRef idx="3">
            <a:schemeClr val="dk1"/>
          </a:effectRef>
          <a:fontRef idx="minor">
            <a:schemeClr val="lt1"/>
          </a:fontRef>
        </p:style>
        <p:txBody>
          <a:bodyPr rtlCol="0" anchor="ctr"/>
          <a:p>
            <a:pPr algn="ctr"/>
            <a:endParaRPr lang="en-US"/>
          </a:p>
        </p:txBody>
      </p:sp>
      <p:sp>
        <p:nvSpPr>
          <p:cNvPr id="6" name="Rectangles 5"/>
          <p:cNvSpPr/>
          <p:nvPr/>
        </p:nvSpPr>
        <p:spPr>
          <a:xfrm>
            <a:off x="186690" y="271145"/>
            <a:ext cx="10779125" cy="1938020"/>
          </a:xfrm>
          <a:prstGeom prst="rect">
            <a:avLst/>
          </a:prstGeom>
          <a:noFill/>
          <a:ln>
            <a:noFill/>
          </a:ln>
        </p:spPr>
        <p:txBody>
          <a:bodyPr wrap="square" rtlCol="0" anchor="t">
            <a:spAutoFit/>
          </a:bodyPr>
          <a:p>
            <a:pPr algn="l"/>
            <a:r>
              <a:rPr lang="en-US" altLang="zh-CN" sz="6000">
                <a:solidFill>
                  <a:schemeClr val="bg1"/>
                </a:solidFill>
                <a:effectLst/>
                <a:latin typeface="Abyssinica SIL" panose="02000000000000000000" charset="0"/>
                <a:cs typeface="Abyssinica SIL" panose="02000000000000000000" charset="0"/>
                <a:sym typeface="+mn-ea"/>
              </a:rPr>
              <a:t>TerriConnect Demonstration</a:t>
            </a:r>
            <a:endParaRPr lang="en-US" altLang="zh-CN" sz="6000">
              <a:solidFill>
                <a:schemeClr val="tx1"/>
              </a:solidFill>
              <a:effectLst/>
              <a:latin typeface="Abyssinica SIL" panose="02000000000000000000" charset="0"/>
              <a:cs typeface="Abyssinica SIL" panose="02000000000000000000" charset="0"/>
            </a:endParaRPr>
          </a:p>
          <a:p>
            <a:pPr algn="l"/>
            <a:endParaRPr lang="en-US" altLang="zh-CN" sz="6000" b="1">
              <a:solidFill>
                <a:schemeClr val="bg1"/>
              </a:solidFill>
              <a:effectLst>
                <a:outerShdw blurRad="38100" dist="19050" dir="2700000" algn="tl" rotWithShape="0">
                  <a:schemeClr val="dk1">
                    <a:alpha val="40000"/>
                  </a:schemeClr>
                </a:outerShdw>
              </a:effectLst>
              <a:latin typeface="Abyssinica SIL" panose="02000000000000000000" charset="0"/>
              <a:cs typeface="Abyssinica SIL" panose="02000000000000000000" charset="0"/>
            </a:endParaRPr>
          </a:p>
        </p:txBody>
      </p:sp>
      <p:cxnSp>
        <p:nvCxnSpPr>
          <p:cNvPr id="2" name="Straight Connector 1"/>
          <p:cNvCxnSpPr/>
          <p:nvPr/>
        </p:nvCxnSpPr>
        <p:spPr>
          <a:xfrm>
            <a:off x="281305" y="1483360"/>
            <a:ext cx="10683875"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home/arrith/Desktop/presentation.pngpresentation"/>
          <p:cNvPicPr>
            <a:picLocks noChangeAspect="1"/>
          </p:cNvPicPr>
          <p:nvPr/>
        </p:nvPicPr>
        <p:blipFill>
          <a:blip r:embed="rId1"/>
          <a:srcRect/>
          <a:stretch>
            <a:fillRect/>
          </a:stretch>
        </p:blipFill>
        <p:spPr>
          <a:xfrm>
            <a:off x="3707765" y="1981835"/>
            <a:ext cx="3830320" cy="3830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79614129479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79614129479_1_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1327</Words>
  <Application>WPS Presentation</Application>
  <PresentationFormat>宽屏</PresentationFormat>
  <Paragraphs>26</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Abyssinica SIL</vt:lpstr>
      <vt:lpstr>Microsoft YaHei</vt:lpstr>
      <vt:lpstr>Droid Sans Fallback</vt:lpstr>
      <vt:lpstr>Arial Unicode MS</vt:lpstr>
      <vt:lpstr>Arial Black</vt:lpstr>
      <vt:lpstr>SimSun</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arrith</cp:lastModifiedBy>
  <cp:revision>21</cp:revision>
  <dcterms:created xsi:type="dcterms:W3CDTF">2023-06-08T10:41:42Z</dcterms:created>
  <dcterms:modified xsi:type="dcterms:W3CDTF">2023-06-08T10:41:42Z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1033-11.1.0.11698</vt:lpwstr>
  </property>
  <property fmtid="{D5CDD505-2E9C-101B-9397-08002B2CF9AE}" pid="3" name="ICV">
    <vt:lpwstr/>
  </property>
</Properties>
</file>