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3" r:id="rId3"/>
    <p:sldId id="327" r:id="rId4"/>
    <p:sldId id="328" r:id="rId5"/>
    <p:sldId id="329" r:id="rId6"/>
    <p:sldId id="331" r:id="rId7"/>
    <p:sldId id="286" r:id="rId8"/>
    <p:sldId id="315" r:id="rId9"/>
    <p:sldId id="317" r:id="rId10"/>
    <p:sldId id="318" r:id="rId11"/>
    <p:sldId id="319" r:id="rId12"/>
    <p:sldId id="287" r:id="rId13"/>
    <p:sldId id="320" r:id="rId14"/>
    <p:sldId id="321" r:id="rId15"/>
    <p:sldId id="324" r:id="rId16"/>
    <p:sldId id="325" r:id="rId17"/>
    <p:sldId id="326" r:id="rId18"/>
    <p:sldId id="330" r:id="rId19"/>
    <p:sldId id="332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EB5-0032-3042-825C-CE0FEE46020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8350-3F20-BB42-A88D-5311BE15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D8350-3F20-BB42-A88D-5311BE155D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r>
              <a:rPr lang="en-US" dirty="0" smtClean="0"/>
              <a:t> (</a:t>
            </a:r>
            <a:r>
              <a:rPr lang="en-US" i="1" dirty="0" smtClean="0"/>
              <a:t>Computational Thinking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 7 : </a:t>
            </a:r>
            <a:r>
              <a:rPr lang="en-US" dirty="0" err="1" smtClean="0"/>
              <a:t>Generalisasi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endParaRPr lang="en-US" dirty="0"/>
          </a:p>
          <a:p>
            <a:r>
              <a:rPr lang="en-US" dirty="0" smtClean="0"/>
              <a:t>                          (</a:t>
            </a:r>
            <a:r>
              <a:rPr lang="en-US" i="1" dirty="0" smtClean="0"/>
              <a:t>Pattern Generalization and Abstraction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Kue</a:t>
            </a:r>
            <a:r>
              <a:rPr lang="en-US" dirty="0" smtClean="0"/>
              <a:t>: Brownies</a:t>
            </a:r>
          </a:p>
          <a:p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13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terigu</a:t>
            </a:r>
            <a:endParaRPr lang="en-US" dirty="0" smtClean="0"/>
          </a:p>
          <a:p>
            <a:pPr lvl="1"/>
            <a:r>
              <a:rPr lang="en-US" dirty="0" smtClean="0"/>
              <a:t>175 gr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telur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vanili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baking powder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sdm</a:t>
            </a:r>
            <a:r>
              <a:rPr lang="en-US" dirty="0" smtClean="0"/>
              <a:t> </a:t>
            </a:r>
            <a:r>
              <a:rPr lang="en-US" dirty="0" err="1" smtClean="0"/>
              <a:t>margarin</a:t>
            </a:r>
            <a:r>
              <a:rPr lang="en-US" dirty="0" smtClean="0"/>
              <a:t> </a:t>
            </a:r>
            <a:r>
              <a:rPr lang="en-US" dirty="0" err="1" smtClean="0"/>
              <a:t>cair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bubuk</a:t>
            </a:r>
            <a:endParaRPr lang="en-US" dirty="0" smtClean="0"/>
          </a:p>
          <a:p>
            <a:pPr lvl="1"/>
            <a:r>
              <a:rPr lang="en-US" dirty="0" smtClean="0"/>
              <a:t>60 ml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cair</a:t>
            </a:r>
            <a:endParaRPr lang="en-US" dirty="0" smtClean="0"/>
          </a:p>
          <a:p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: 30 </a:t>
            </a:r>
            <a:r>
              <a:rPr lang="en-US" dirty="0" err="1" smtClean="0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i="1" dirty="0" smtClean="0"/>
              <a:t> abstraction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 err="1" smtClean="0"/>
              <a:t>Kue</a:t>
            </a:r>
            <a:r>
              <a:rPr lang="en-US" dirty="0" smtClean="0"/>
              <a:t> ______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_______ </a:t>
            </a:r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______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144889" y="3654778"/>
            <a:ext cx="1622778" cy="90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67667" y="43744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variabel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H="1">
            <a:off x="4276781" y="3654778"/>
            <a:ext cx="509113" cy="71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85894" y="3654778"/>
            <a:ext cx="2918774" cy="90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formula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(x)  = x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/>
              <a:t>f(x)  </a:t>
            </a:r>
            <a:r>
              <a:rPr lang="en-US" dirty="0" smtClean="0"/>
              <a:t>=( -b ± √b</a:t>
            </a:r>
            <a:r>
              <a:rPr lang="en-US" baseline="30000" dirty="0" smtClean="0"/>
              <a:t>2</a:t>
            </a:r>
            <a:r>
              <a:rPr lang="en-US" dirty="0" smtClean="0"/>
              <a:t> – 4ac) / 2a</a:t>
            </a:r>
          </a:p>
          <a:p>
            <a:pPr lvl="1"/>
            <a:r>
              <a:rPr lang="en-US" dirty="0" smtClean="0"/>
              <a:t>(a + b) (a – b) = a</a:t>
            </a:r>
            <a:r>
              <a:rPr lang="en-US" baseline="30000" dirty="0" smtClean="0"/>
              <a:t>2</a:t>
            </a:r>
            <a:r>
              <a:rPr lang="en-US" dirty="0" smtClean="0"/>
              <a:t> – b</a:t>
            </a:r>
            <a:r>
              <a:rPr lang="en-US" baseline="30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matematika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2 = 4</a:t>
            </a:r>
          </a:p>
          <a:p>
            <a:pPr lvl="1"/>
            <a:r>
              <a:rPr lang="en-US" sz="2000" dirty="0" smtClean="0"/>
              <a:t>3 = 9</a:t>
            </a:r>
          </a:p>
          <a:p>
            <a:pPr lvl="1"/>
            <a:r>
              <a:rPr lang="en-US" sz="2000" dirty="0" smtClean="0"/>
              <a:t>4 = 16</a:t>
            </a:r>
          </a:p>
          <a:p>
            <a:pPr lvl="1"/>
            <a:r>
              <a:rPr lang="en-US" sz="2000" dirty="0" smtClean="0"/>
              <a:t>5 = 25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i="1" dirty="0"/>
              <a:t>pattern generalization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i="1" dirty="0"/>
              <a:t> abstraction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…</a:t>
            </a:r>
          </a:p>
          <a:p>
            <a:pPr marL="349250" lvl="1" indent="0">
              <a:buNone/>
            </a:pPr>
            <a:r>
              <a:rPr lang="en-US" sz="2000" dirty="0" smtClean="0"/>
              <a:t>			x   =   x</a:t>
            </a:r>
            <a:r>
              <a:rPr lang="en-US" sz="2000" baseline="30000" dirty="0" smtClean="0"/>
              <a:t>2</a:t>
            </a:r>
            <a:endParaRPr lang="en-US" sz="2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648" y="5380054"/>
            <a:ext cx="0" cy="36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4532" y="58860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input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variabel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bebas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4608593" y="5081392"/>
            <a:ext cx="1445074" cy="3507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8783" y="508139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output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variabel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terikat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 + 2 = 5</a:t>
            </a:r>
          </a:p>
          <a:p>
            <a:pPr lvl="1"/>
            <a:r>
              <a:rPr lang="en-US" dirty="0" smtClean="0"/>
              <a:t>7 + 3 = 10</a:t>
            </a:r>
          </a:p>
          <a:p>
            <a:pPr lvl="1"/>
            <a:r>
              <a:rPr lang="en-US" dirty="0" smtClean="0"/>
              <a:t>4 + 1 = 5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pattern generalization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i="1" dirty="0"/>
              <a:t> abstraction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 smtClean="0"/>
              <a:t>…</a:t>
            </a:r>
          </a:p>
          <a:p>
            <a:pPr marL="349250" lvl="1" indent="0" algn="ctr">
              <a:buNone/>
            </a:pPr>
            <a:r>
              <a:rPr lang="en-US" dirty="0" smtClean="0"/>
              <a:t>a   +   b   =  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474" y="5136444"/>
            <a:ext cx="16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593" y="58404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 smtClean="0">
                <a:solidFill>
                  <a:srgbClr val="FFFFFF"/>
                </a:solidFill>
              </a:rPr>
              <a:t>ariabel</a:t>
            </a:r>
            <a:r>
              <a:rPr lang="en-US" dirty="0" smtClean="0">
                <a:solidFill>
                  <a:srgbClr val="FFFFFF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3023658" y="5136444"/>
            <a:ext cx="95567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70614" y="5161845"/>
            <a:ext cx="1553781" cy="15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85948" y="5161845"/>
            <a:ext cx="2372220" cy="90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611851"/>
            <a:ext cx="7612064" cy="5116407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Perhatikan</a:t>
            </a:r>
            <a:r>
              <a:rPr lang="en-US" sz="1400" dirty="0" smtClean="0"/>
              <a:t> </a:t>
            </a:r>
            <a:r>
              <a:rPr lang="en-US" sz="1400" dirty="0" err="1" smtClean="0"/>
              <a:t>bangun</a:t>
            </a:r>
            <a:r>
              <a:rPr lang="en-US" sz="1400" dirty="0" smtClean="0"/>
              <a:t> </a:t>
            </a:r>
            <a:r>
              <a:rPr lang="en-US" sz="1400" dirty="0" err="1" smtClean="0"/>
              <a:t>ruang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      	</a:t>
            </a:r>
            <a:r>
              <a:rPr lang="en-US" sz="1400" dirty="0" err="1" smtClean="0"/>
              <a:t>Balok</a:t>
            </a:r>
            <a:r>
              <a:rPr lang="en-US" sz="1400" dirty="0" smtClean="0"/>
              <a:t>	               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Kubus</a:t>
            </a: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Limas</a:t>
            </a:r>
            <a:r>
              <a:rPr lang="en-US" sz="1400" dirty="0" smtClean="0"/>
              <a:t> </a:t>
            </a:r>
            <a:r>
              <a:rPr lang="en-US" sz="1400" dirty="0" err="1" smtClean="0"/>
              <a:t>Segi</a:t>
            </a:r>
            <a:r>
              <a:rPr lang="en-US" sz="1400" dirty="0" smtClean="0"/>
              <a:t> </a:t>
            </a:r>
            <a:r>
              <a:rPr lang="en-US" sz="1400" dirty="0" err="1" smtClean="0"/>
              <a:t>Empat</a:t>
            </a:r>
            <a:r>
              <a:rPr lang="en-US" sz="1400" dirty="0" smtClean="0"/>
              <a:t>  	    </a:t>
            </a:r>
            <a:r>
              <a:rPr lang="en-US" sz="1400" dirty="0" err="1" smtClean="0"/>
              <a:t>Prisma</a:t>
            </a:r>
            <a:endParaRPr lang="en-US" sz="1400" dirty="0" smtClean="0"/>
          </a:p>
          <a:p>
            <a:pPr>
              <a:spcBef>
                <a:spcPts val="1400"/>
              </a:spcBef>
            </a:pP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i="1" dirty="0"/>
              <a:t>pattern generalization </a:t>
            </a:r>
            <a:r>
              <a:rPr lang="en-US" sz="1400" dirty="0" err="1"/>
              <a:t>dan</a:t>
            </a:r>
            <a:r>
              <a:rPr lang="en-US" sz="1400" i="1" dirty="0"/>
              <a:t> abstraction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err="1" smtClean="0"/>
              <a:t>Bangun</a:t>
            </a:r>
            <a:r>
              <a:rPr lang="en-US" sz="1400" dirty="0" smtClean="0"/>
              <a:t> </a:t>
            </a:r>
            <a:r>
              <a:rPr lang="en-US" sz="1400" dirty="0" err="1"/>
              <a:t>r</a:t>
            </a:r>
            <a:r>
              <a:rPr lang="en-US" sz="1400" dirty="0" err="1" smtClean="0"/>
              <a:t>uang</a:t>
            </a:r>
            <a:r>
              <a:rPr lang="en-US" sz="1400" dirty="0" smtClean="0"/>
              <a:t> _____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_____ </a:t>
            </a:r>
            <a:r>
              <a:rPr lang="en-US" sz="1400" dirty="0" err="1" smtClean="0"/>
              <a:t>sisi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_____ </a:t>
            </a:r>
            <a:r>
              <a:rPr lang="en-US" sz="1400" dirty="0" err="1" smtClean="0"/>
              <a:t>titik</a:t>
            </a:r>
            <a:r>
              <a:rPr lang="en-US" sz="1400" dirty="0" smtClean="0"/>
              <a:t> </a:t>
            </a:r>
            <a:r>
              <a:rPr lang="en-US" sz="1400" dirty="0" err="1" smtClean="0"/>
              <a:t>sudut</a:t>
            </a:r>
            <a:r>
              <a:rPr lang="en-US" sz="1400" dirty="0" smtClean="0"/>
              <a:t>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_____ </a:t>
            </a:r>
            <a:r>
              <a:rPr lang="en-US" sz="1400" dirty="0" err="1" smtClean="0"/>
              <a:t>rusuk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spcBef>
                <a:spcPts val="1400"/>
              </a:spcBef>
            </a:pP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berapa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bangun</a:t>
            </a:r>
            <a:r>
              <a:rPr lang="en-US" sz="1400" dirty="0" smtClean="0"/>
              <a:t> </a:t>
            </a:r>
            <a:r>
              <a:rPr lang="en-US" sz="1400" dirty="0" err="1" smtClean="0"/>
              <a:t>ruang</a:t>
            </a:r>
            <a:endParaRPr lang="en-US" sz="1400" dirty="0" smtClean="0"/>
          </a:p>
          <a:p>
            <a:pPr lvl="1"/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sisi</a:t>
            </a:r>
            <a:endParaRPr lang="en-US" sz="1400" dirty="0" smtClean="0"/>
          </a:p>
          <a:p>
            <a:pPr lvl="1"/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titik</a:t>
            </a:r>
            <a:r>
              <a:rPr lang="en-US" sz="1400" dirty="0" smtClean="0"/>
              <a:t> </a:t>
            </a:r>
            <a:r>
              <a:rPr lang="en-US" sz="1400" dirty="0" err="1" smtClean="0"/>
              <a:t>sudut</a:t>
            </a:r>
            <a:endParaRPr lang="en-US" sz="1400" dirty="0" smtClean="0"/>
          </a:p>
          <a:p>
            <a:pPr lvl="1"/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rusuk</a:t>
            </a:r>
            <a:endParaRPr lang="en-US" sz="1400" dirty="0" smtClean="0"/>
          </a:p>
          <a:p>
            <a:pPr>
              <a:spcBef>
                <a:spcPts val="1400"/>
              </a:spcBef>
            </a:pPr>
            <a:r>
              <a:rPr lang="en-US" sz="1400" dirty="0" smtClean="0"/>
              <a:t>Yang </a:t>
            </a:r>
            <a:r>
              <a:rPr lang="en-US" sz="1400" dirty="0" err="1" smtClean="0"/>
              <a:t>mana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input?</a:t>
            </a:r>
          </a:p>
          <a:p>
            <a:pPr lvl="1"/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sisi</a:t>
            </a:r>
            <a:r>
              <a:rPr lang="en-US" sz="1400" dirty="0" smtClean="0"/>
              <a:t>,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titik</a:t>
            </a:r>
            <a:r>
              <a:rPr lang="en-US" sz="1400" dirty="0" smtClean="0"/>
              <a:t> </a:t>
            </a:r>
            <a:r>
              <a:rPr lang="en-US" sz="1400" dirty="0" err="1" smtClean="0"/>
              <a:t>sudut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rusuk</a:t>
            </a:r>
            <a:endParaRPr lang="en-US" sz="1400" dirty="0" smtClean="0"/>
          </a:p>
          <a:p>
            <a:pPr>
              <a:spcBef>
                <a:spcPts val="1400"/>
              </a:spcBef>
            </a:pPr>
            <a:r>
              <a:rPr lang="en-US" sz="1400" dirty="0"/>
              <a:t>Yang </a:t>
            </a:r>
            <a:r>
              <a:rPr lang="en-US" sz="1400" dirty="0" err="1"/>
              <a:t>mana</a:t>
            </a:r>
            <a:r>
              <a:rPr lang="en-US" sz="1400" dirty="0"/>
              <a:t> yang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smtClean="0"/>
              <a:t>output?</a:t>
            </a:r>
          </a:p>
          <a:p>
            <a:pPr lvl="1"/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bangun</a:t>
            </a:r>
            <a:r>
              <a:rPr lang="en-US" sz="1400" dirty="0" smtClean="0"/>
              <a:t> </a:t>
            </a:r>
            <a:r>
              <a:rPr lang="en-US" sz="1400" dirty="0" err="1" smtClean="0"/>
              <a:t>ruang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4" name="Picture 3" descr="BR_Bal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8" y="1976204"/>
            <a:ext cx="1525795" cy="873386"/>
          </a:xfrm>
          <a:prstGeom prst="rect">
            <a:avLst/>
          </a:prstGeom>
        </p:spPr>
      </p:pic>
      <p:pic>
        <p:nvPicPr>
          <p:cNvPr id="5" name="Picture 4" descr="BR_Kub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35" y="1984564"/>
            <a:ext cx="1014669" cy="866459"/>
          </a:xfrm>
          <a:prstGeom prst="rect">
            <a:avLst/>
          </a:prstGeom>
        </p:spPr>
      </p:pic>
      <p:pic>
        <p:nvPicPr>
          <p:cNvPr id="6" name="Picture 5" descr="BR_LimasSegiEmp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83" y="1984564"/>
            <a:ext cx="1181536" cy="866459"/>
          </a:xfrm>
          <a:prstGeom prst="rect">
            <a:avLst/>
          </a:prstGeom>
        </p:spPr>
      </p:pic>
      <p:pic>
        <p:nvPicPr>
          <p:cNvPr id="8" name="Picture 7" descr="BR_Prism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11" y="1975604"/>
            <a:ext cx="1475712" cy="8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4, </a:t>
            </a:r>
            <a:r>
              <a:rPr lang="en-US" dirty="0" err="1" smtClean="0"/>
              <a:t>lengkapi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_______________ </a:t>
            </a:r>
            <a:r>
              <a:rPr lang="en-US" dirty="0" err="1" smtClean="0"/>
              <a:t>memiliki</a:t>
            </a:r>
            <a:r>
              <a:rPr lang="en-US" dirty="0" smtClean="0"/>
              <a:t> 5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6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9 </a:t>
            </a:r>
            <a:r>
              <a:rPr lang="en-US" dirty="0" err="1" smtClean="0"/>
              <a:t>rusuk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 smtClean="0"/>
              <a:t>Balok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_____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_____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smtClean="0"/>
              <a:t>_____ </a:t>
            </a:r>
            <a:r>
              <a:rPr lang="en-US" dirty="0" err="1"/>
              <a:t>rusuk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smtClean="0"/>
              <a:t>_______________ </a:t>
            </a:r>
            <a:r>
              <a:rPr lang="en-US" dirty="0" err="1"/>
              <a:t>memiliki</a:t>
            </a:r>
            <a:r>
              <a:rPr lang="en-US" dirty="0"/>
              <a:t> 5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 err="1"/>
              <a:t>rusuk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 smtClean="0"/>
              <a:t>Kubus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_____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_____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_____ </a:t>
            </a:r>
            <a:r>
              <a:rPr lang="en-US" dirty="0" err="1"/>
              <a:t>rusuk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0154" y="2515465"/>
            <a:ext cx="89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Prisma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7250" y="40354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Empat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2187" y="3272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9843" y="32784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515" y="3632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7951" y="4780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85607" y="4774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5371" y="5103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24" y="1772508"/>
            <a:ext cx="8735817" cy="48569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boarding pass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pattern generalization </a:t>
            </a:r>
            <a:r>
              <a:rPr lang="en-US" dirty="0" err="1"/>
              <a:t>dan</a:t>
            </a:r>
            <a:r>
              <a:rPr lang="en-US" i="1" dirty="0"/>
              <a:t> abstraction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smtClean="0"/>
              <a:t>tiket boarding pass</a:t>
            </a:r>
            <a:r>
              <a:rPr lang="en-US" smtClean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5" name="Picture 4" descr="BP_Citi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4" y="2803791"/>
            <a:ext cx="4691223" cy="2546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BP_Garud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19" y="3503145"/>
            <a:ext cx="4230707" cy="2470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BP_AirAsia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24" y="2189683"/>
            <a:ext cx="4240547" cy="1799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3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55" y="1786464"/>
            <a:ext cx="8526492" cy="481508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Tiket</a:t>
            </a:r>
            <a:r>
              <a:rPr lang="en-US" dirty="0" smtClean="0"/>
              <a:t> boarding pass </a:t>
            </a:r>
            <a:r>
              <a:rPr lang="en-US" dirty="0" err="1" smtClean="0"/>
              <a:t>milik</a:t>
            </a:r>
            <a:r>
              <a:rPr lang="en-US" dirty="0" smtClean="0"/>
              <a:t> _____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maskapai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r>
              <a:rPr lang="en-US" dirty="0" smtClean="0"/>
              <a:t> _____,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r>
              <a:rPr lang="en-US" dirty="0" smtClean="0"/>
              <a:t> _____, </a:t>
            </a:r>
            <a:r>
              <a:rPr lang="en-US" dirty="0" err="1" smtClean="0"/>
              <a:t>nomor</a:t>
            </a:r>
            <a:r>
              <a:rPr lang="en-US" dirty="0" smtClean="0"/>
              <a:t> seq. _____,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keberangkatan</a:t>
            </a:r>
            <a:r>
              <a:rPr lang="en-US" dirty="0" smtClean="0"/>
              <a:t> _____, jam _____,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bandara</a:t>
            </a:r>
            <a:r>
              <a:rPr lang="en-US" dirty="0" smtClean="0"/>
              <a:t> _____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bandara</a:t>
            </a:r>
            <a:r>
              <a:rPr lang="en-US" dirty="0" smtClean="0"/>
              <a:t> _____,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/>
              <a:t>gate _____,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kursi</a:t>
            </a:r>
            <a:r>
              <a:rPr lang="en-US" dirty="0"/>
              <a:t> </a:t>
            </a:r>
            <a:r>
              <a:rPr lang="en-US" dirty="0" smtClean="0"/>
              <a:t>_____.</a:t>
            </a:r>
          </a:p>
          <a:p>
            <a:r>
              <a:rPr lang="en-US" dirty="0" err="1" smtClean="0"/>
              <a:t>Variabel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penumpang</a:t>
            </a:r>
            <a:endParaRPr lang="en-US" dirty="0" smtClean="0"/>
          </a:p>
          <a:p>
            <a:pPr lvl="1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maskapai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endParaRPr lang="en-US" dirty="0" smtClean="0"/>
          </a:p>
          <a:p>
            <a:pPr lvl="1"/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endParaRPr lang="en-US" dirty="0" smtClean="0"/>
          </a:p>
          <a:p>
            <a:pPr lvl="1"/>
            <a:r>
              <a:rPr lang="en-US" dirty="0" err="1" smtClean="0"/>
              <a:t>Nomor</a:t>
            </a:r>
            <a:r>
              <a:rPr lang="en-US" dirty="0" smtClean="0"/>
              <a:t> Seq.</a:t>
            </a:r>
          </a:p>
          <a:p>
            <a:pPr lvl="1"/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keberangkatan</a:t>
            </a:r>
            <a:endParaRPr lang="en-US" dirty="0" smtClean="0"/>
          </a:p>
          <a:p>
            <a:pPr lvl="1"/>
            <a:r>
              <a:rPr lang="en-US" dirty="0" smtClean="0"/>
              <a:t>Jam </a:t>
            </a:r>
            <a:r>
              <a:rPr lang="en-US" dirty="0" err="1" smtClean="0"/>
              <a:t>keberangkatan</a:t>
            </a:r>
            <a:endParaRPr lang="en-US" dirty="0" smtClean="0"/>
          </a:p>
          <a:p>
            <a:pPr lvl="1"/>
            <a:r>
              <a:rPr lang="en-US" dirty="0" err="1" smtClean="0"/>
              <a:t>Bandara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endParaRPr lang="en-US" dirty="0" smtClean="0"/>
          </a:p>
          <a:p>
            <a:pPr lvl="1"/>
            <a:r>
              <a:rPr lang="en-US" dirty="0" err="1" smtClean="0"/>
              <a:t>Bandara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/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Computational Thinking 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/>
              <a:t>Computational Thinking </a:t>
            </a:r>
            <a:r>
              <a:rPr lang="en-US" dirty="0" smtClean="0"/>
              <a:t>? </a:t>
            </a:r>
            <a:r>
              <a:rPr lang="en-US" dirty="0" err="1" smtClean="0"/>
              <a:t>Sebutkan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/>
              <a:t>Computational Thinking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lustrasi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r="-42"/>
          <a:stretch/>
        </p:blipFill>
        <p:spPr>
          <a:xfrm>
            <a:off x="1232890" y="288068"/>
            <a:ext cx="6753972" cy="6252881"/>
          </a:xfrm>
        </p:spPr>
      </p:pic>
    </p:spTree>
    <p:extLst>
      <p:ext uri="{BB962C8B-B14F-4D97-AF65-F5344CB8AC3E}">
        <p14:creationId xmlns:p14="http://schemas.microsoft.com/office/powerpoint/2010/main" val="3696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decomposition 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pattern </a:t>
            </a:r>
            <a:r>
              <a:rPr lang="en-US" i="1" dirty="0" err="1" smtClean="0"/>
              <a:t>recognation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pattern generalization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1827389"/>
            <a:ext cx="7612064" cy="4783666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Pattern Generalization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penyaringan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. [BBC-Education]</a:t>
            </a:r>
          </a:p>
          <a:p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mengeneralisasi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 [ZAG13]</a:t>
            </a:r>
          </a:p>
          <a:p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ide </a:t>
            </a:r>
            <a:r>
              <a:rPr lang="en-US" dirty="0" err="1" smtClean="0"/>
              <a:t>atau</a:t>
            </a:r>
            <a:r>
              <a:rPr lang="en-US" dirty="0" smtClean="0"/>
              <a:t> proses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variabel</a:t>
            </a:r>
            <a:r>
              <a:rPr lang="en-US" dirty="0" smtClean="0"/>
              <a:t>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mirip</a:t>
            </a:r>
            <a:r>
              <a:rPr lang="en-US" dirty="0" smtClean="0"/>
              <a:t> . [ZAG13]</a:t>
            </a:r>
          </a:p>
        </p:txBody>
      </p:sp>
    </p:spTree>
    <p:extLst>
      <p:ext uri="{BB962C8B-B14F-4D97-AF65-F5344CB8AC3E}">
        <p14:creationId xmlns:p14="http://schemas.microsoft.com/office/powerpoint/2010/main" val="6281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014402"/>
            <a:ext cx="7612064" cy="447671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Pattern Generalization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properti-properti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abstractions</a:t>
            </a:r>
            <a:r>
              <a:rPr lang="en-US" dirty="0" smtClean="0"/>
              <a:t>. [</a:t>
            </a:r>
            <a:r>
              <a:rPr lang="en-US" dirty="0" err="1" smtClean="0"/>
              <a:t>VirginiaTech</a:t>
            </a:r>
            <a:r>
              <a:rPr lang="en-US" dirty="0" smtClean="0"/>
              <a:t>]</a:t>
            </a:r>
          </a:p>
          <a:p>
            <a:r>
              <a:rPr lang="en-US" i="1" dirty="0"/>
              <a:t>Pattern Generalization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,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. [ZAG13]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Abstraction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aspek-aspek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/>
              <a:t>. [</a:t>
            </a:r>
            <a:r>
              <a:rPr lang="en-US" dirty="0" err="1"/>
              <a:t>VirginiaTech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karakteristik-karakteristik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detail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. [RIL14]</a:t>
            </a:r>
          </a:p>
          <a:p>
            <a:r>
              <a:rPr lang="en-US" i="1" dirty="0"/>
              <a:t>Abstraction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ringkas</a:t>
            </a:r>
            <a:r>
              <a:rPr lang="en-US" dirty="0" smtClean="0"/>
              <a:t>,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penekanan-penekanan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 [RIL14]</a:t>
            </a:r>
          </a:p>
        </p:txBody>
      </p:sp>
    </p:spTree>
    <p:extLst>
      <p:ext uri="{BB962C8B-B14F-4D97-AF65-F5344CB8AC3E}">
        <p14:creationId xmlns:p14="http://schemas.microsoft.com/office/powerpoint/2010/main" val="4146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Abstraction</a:t>
            </a:r>
          </a:p>
          <a:p>
            <a:r>
              <a:rPr lang="en-US" dirty="0" smtClean="0"/>
              <a:t>Data Abstraction</a:t>
            </a:r>
          </a:p>
          <a:p>
            <a:r>
              <a:rPr lang="en-US" dirty="0" smtClean="0"/>
              <a:t>Abstraction by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takaran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i="1" dirty="0" smtClean="0"/>
              <a:t>Pattern Generalization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Abstraction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pola-pola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8378"/>
              </p:ext>
            </p:extLst>
          </p:nvPr>
        </p:nvGraphicFramePr>
        <p:xfrm>
          <a:off x="765175" y="2408764"/>
          <a:ext cx="7612064" cy="323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32"/>
                <a:gridCol w="3806032"/>
              </a:tblGrid>
              <a:tr h="455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Pola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Umum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Hal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Spesifik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90222"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bahwa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bahan-bahan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</a:t>
                      </a:r>
                      <a:endParaRPr lang="en-US" dirty="0"/>
                    </a:p>
                  </a:txBody>
                  <a:tcPr/>
                </a:tc>
              </a:tr>
              <a:tr h="1072445"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setiap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berapa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takarannya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perlu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mengetahui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bahwa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setiap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membutuhkan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membuatnya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Kita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perlu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mengetahui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berapa</a:t>
                      </a:r>
                      <a:r>
                        <a:rPr lang="en-US" dirty="0" smtClean="0"/>
                        <a:t> lama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diperlukan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9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Kue</a:t>
            </a:r>
            <a:r>
              <a:rPr lang="en-US" dirty="0" smtClean="0"/>
              <a:t>: </a:t>
            </a:r>
            <a:r>
              <a:rPr lang="en-US" dirty="0" err="1" smtClean="0"/>
              <a:t>bolu</a:t>
            </a:r>
            <a:r>
              <a:rPr lang="en-US" dirty="0" smtClean="0"/>
              <a:t> kukus</a:t>
            </a:r>
          </a:p>
          <a:p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250 gr </a:t>
            </a:r>
            <a:r>
              <a:rPr lang="en-US" dirty="0" err="1" smtClean="0"/>
              <a:t>tepung</a:t>
            </a:r>
            <a:r>
              <a:rPr lang="en-US" dirty="0" smtClean="0"/>
              <a:t> </a:t>
            </a:r>
            <a:r>
              <a:rPr lang="en-US" dirty="0" err="1" smtClean="0"/>
              <a:t>terigu</a:t>
            </a:r>
            <a:endParaRPr lang="en-US" dirty="0" smtClean="0"/>
          </a:p>
          <a:p>
            <a:pPr lvl="1"/>
            <a:r>
              <a:rPr lang="en-US" dirty="0" smtClean="0"/>
              <a:t>150 gr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pasir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baking powder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telur</a:t>
            </a:r>
            <a:endParaRPr lang="en-US" dirty="0" smtClean="0"/>
          </a:p>
          <a:p>
            <a:pPr lvl="1"/>
            <a:r>
              <a:rPr lang="en-US" dirty="0" smtClean="0"/>
              <a:t>½ </a:t>
            </a:r>
            <a:r>
              <a:rPr lang="en-US" dirty="0" err="1" smtClean="0"/>
              <a:t>sdt</a:t>
            </a:r>
            <a:r>
              <a:rPr lang="en-US" dirty="0" smtClean="0"/>
              <a:t> </a:t>
            </a:r>
            <a:r>
              <a:rPr lang="en-US" dirty="0" err="1" smtClean="0"/>
              <a:t>vanili</a:t>
            </a:r>
            <a:endParaRPr lang="en-US" dirty="0" smtClean="0"/>
          </a:p>
          <a:p>
            <a:r>
              <a:rPr lang="en-US" dirty="0" err="1" smtClean="0"/>
              <a:t>Dimasak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: 15 </a:t>
            </a:r>
            <a:r>
              <a:rPr lang="en-US" dirty="0" err="1" smtClean="0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4934</TotalTime>
  <Words>868</Words>
  <Application>Microsoft Office PowerPoint</Application>
  <PresentationFormat>On-screen Show (4:3)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Book Antiqua</vt:lpstr>
      <vt:lpstr>Calibri</vt:lpstr>
      <vt:lpstr>Wingdings 2</vt:lpstr>
      <vt:lpstr>Habitat</vt:lpstr>
      <vt:lpstr>Metode Berpikir Komputasional (Computational Thinking)</vt:lpstr>
      <vt:lpstr>PowerPoint Presentation</vt:lpstr>
      <vt:lpstr>Pendahuluan</vt:lpstr>
      <vt:lpstr>Definisi</vt:lpstr>
      <vt:lpstr>Definisi</vt:lpstr>
      <vt:lpstr>Abstraction</vt:lpstr>
      <vt:lpstr>Contoh 1</vt:lpstr>
      <vt:lpstr>Contoh 1</vt:lpstr>
      <vt:lpstr>Latihan 1</vt:lpstr>
      <vt:lpstr>Latihan 1</vt:lpstr>
      <vt:lpstr>Latihan 1</vt:lpstr>
      <vt:lpstr>Contoh 2</vt:lpstr>
      <vt:lpstr>Latihan 2</vt:lpstr>
      <vt:lpstr>Latihan 3</vt:lpstr>
      <vt:lpstr>Latihan 4</vt:lpstr>
      <vt:lpstr>Latihan 5</vt:lpstr>
      <vt:lpstr>Latihan 6</vt:lpstr>
      <vt:lpstr>Latihan 6</vt:lpstr>
      <vt:lpstr>Evaluasi</vt:lpstr>
      <vt:lpstr>Evaluasi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Berpikir Komputasional (Computational Thinking)</dc:title>
  <dc:creator>Mellia Liyanthy</dc:creator>
  <cp:lastModifiedBy>SOMANTRI</cp:lastModifiedBy>
  <cp:revision>209</cp:revision>
  <dcterms:created xsi:type="dcterms:W3CDTF">2016-09-19T15:38:51Z</dcterms:created>
  <dcterms:modified xsi:type="dcterms:W3CDTF">2017-10-23T17:05:53Z</dcterms:modified>
</cp:coreProperties>
</file>