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08" r:id="rId8"/>
    <p:sldId id="262" r:id="rId9"/>
    <p:sldId id="263" r:id="rId10"/>
    <p:sldId id="264" r:id="rId11"/>
    <p:sldId id="265" r:id="rId12"/>
    <p:sldId id="266" r:id="rId13"/>
    <p:sldId id="267" r:id="rId14"/>
    <p:sldId id="268" r:id="rId15"/>
    <p:sldId id="280" r:id="rId16"/>
    <p:sldId id="281" r:id="rId17"/>
    <p:sldId id="282" r:id="rId18"/>
    <p:sldId id="283" r:id="rId19"/>
    <p:sldId id="284" r:id="rId20"/>
    <p:sldId id="269" r:id="rId21"/>
    <p:sldId id="270" r:id="rId22"/>
    <p:sldId id="271" r:id="rId23"/>
    <p:sldId id="273" r:id="rId24"/>
    <p:sldId id="285" r:id="rId25"/>
    <p:sldId id="286" r:id="rId26"/>
    <p:sldId id="287" r:id="rId27"/>
    <p:sldId id="274" r:id="rId28"/>
    <p:sldId id="272" r:id="rId29"/>
    <p:sldId id="278" r:id="rId30"/>
    <p:sldId id="277" r:id="rId31"/>
    <p:sldId id="276" r:id="rId32"/>
    <p:sldId id="275" r:id="rId33"/>
    <p:sldId id="279"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9" r:id="rId55"/>
    <p:sldId id="310" r:id="rId56"/>
    <p:sldId id="311" r:id="rId57"/>
    <p:sldId id="312" r:id="rId58"/>
    <p:sldId id="314" r:id="rId59"/>
    <p:sldId id="31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CD2EE2-21DE-4EF5-9844-4BA301C83EF9}" type="datetimeFigureOut">
              <a:rPr lang="en-US" smtClean="0"/>
              <a:t>06-Nov-17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25BD1-AE7B-43F4-95A2-3692715A571C}" type="slidenum">
              <a:rPr lang="en-US" smtClean="0"/>
              <a:t>‹#›</a:t>
            </a:fld>
            <a:endParaRPr lang="en-US"/>
          </a:p>
        </p:txBody>
      </p:sp>
    </p:spTree>
    <p:extLst>
      <p:ext uri="{BB962C8B-B14F-4D97-AF65-F5344CB8AC3E}">
        <p14:creationId xmlns:p14="http://schemas.microsoft.com/office/powerpoint/2010/main" val="59544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CD2EE2-21DE-4EF5-9844-4BA301C83EF9}" type="datetimeFigureOut">
              <a:rPr lang="en-US" smtClean="0"/>
              <a:t>06-Nov-17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25BD1-AE7B-43F4-95A2-3692715A571C}" type="slidenum">
              <a:rPr lang="en-US" smtClean="0"/>
              <a:t>‹#›</a:t>
            </a:fld>
            <a:endParaRPr lang="en-US"/>
          </a:p>
        </p:txBody>
      </p:sp>
    </p:spTree>
    <p:extLst>
      <p:ext uri="{BB962C8B-B14F-4D97-AF65-F5344CB8AC3E}">
        <p14:creationId xmlns:p14="http://schemas.microsoft.com/office/powerpoint/2010/main" val="153507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CD2EE2-21DE-4EF5-9844-4BA301C83EF9}" type="datetimeFigureOut">
              <a:rPr lang="en-US" smtClean="0"/>
              <a:t>06-Nov-17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25BD1-AE7B-43F4-95A2-3692715A571C}" type="slidenum">
              <a:rPr lang="en-US" smtClean="0"/>
              <a:t>‹#›</a:t>
            </a:fld>
            <a:endParaRPr lang="en-US"/>
          </a:p>
        </p:txBody>
      </p:sp>
    </p:spTree>
    <p:extLst>
      <p:ext uri="{BB962C8B-B14F-4D97-AF65-F5344CB8AC3E}">
        <p14:creationId xmlns:p14="http://schemas.microsoft.com/office/powerpoint/2010/main" val="281640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CD2EE2-21DE-4EF5-9844-4BA301C83EF9}" type="datetimeFigureOut">
              <a:rPr lang="en-US" smtClean="0"/>
              <a:t>06-Nov-17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25BD1-AE7B-43F4-95A2-3692715A571C}" type="slidenum">
              <a:rPr lang="en-US" smtClean="0"/>
              <a:t>‹#›</a:t>
            </a:fld>
            <a:endParaRPr lang="en-US"/>
          </a:p>
        </p:txBody>
      </p:sp>
    </p:spTree>
    <p:extLst>
      <p:ext uri="{BB962C8B-B14F-4D97-AF65-F5344CB8AC3E}">
        <p14:creationId xmlns:p14="http://schemas.microsoft.com/office/powerpoint/2010/main" val="287718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CD2EE2-21DE-4EF5-9844-4BA301C83EF9}" type="datetimeFigureOut">
              <a:rPr lang="en-US" smtClean="0"/>
              <a:t>06-Nov-17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25BD1-AE7B-43F4-95A2-3692715A571C}" type="slidenum">
              <a:rPr lang="en-US" smtClean="0"/>
              <a:t>‹#›</a:t>
            </a:fld>
            <a:endParaRPr lang="en-US"/>
          </a:p>
        </p:txBody>
      </p:sp>
    </p:spTree>
    <p:extLst>
      <p:ext uri="{BB962C8B-B14F-4D97-AF65-F5344CB8AC3E}">
        <p14:creationId xmlns:p14="http://schemas.microsoft.com/office/powerpoint/2010/main" val="240056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CD2EE2-21DE-4EF5-9844-4BA301C83EF9}" type="datetimeFigureOut">
              <a:rPr lang="en-US" smtClean="0"/>
              <a:t>06-Nov-17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25BD1-AE7B-43F4-95A2-3692715A571C}" type="slidenum">
              <a:rPr lang="en-US" smtClean="0"/>
              <a:t>‹#›</a:t>
            </a:fld>
            <a:endParaRPr lang="en-US"/>
          </a:p>
        </p:txBody>
      </p:sp>
    </p:spTree>
    <p:extLst>
      <p:ext uri="{BB962C8B-B14F-4D97-AF65-F5344CB8AC3E}">
        <p14:creationId xmlns:p14="http://schemas.microsoft.com/office/powerpoint/2010/main" val="2612349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CD2EE2-21DE-4EF5-9844-4BA301C83EF9}" type="datetimeFigureOut">
              <a:rPr lang="en-US" smtClean="0"/>
              <a:t>06-Nov-17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D25BD1-AE7B-43F4-95A2-3692715A571C}" type="slidenum">
              <a:rPr lang="en-US" smtClean="0"/>
              <a:t>‹#›</a:t>
            </a:fld>
            <a:endParaRPr lang="en-US"/>
          </a:p>
        </p:txBody>
      </p:sp>
    </p:spTree>
    <p:extLst>
      <p:ext uri="{BB962C8B-B14F-4D97-AF65-F5344CB8AC3E}">
        <p14:creationId xmlns:p14="http://schemas.microsoft.com/office/powerpoint/2010/main" val="114920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CD2EE2-21DE-4EF5-9844-4BA301C83EF9}" type="datetimeFigureOut">
              <a:rPr lang="en-US" smtClean="0"/>
              <a:t>06-Nov-17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D25BD1-AE7B-43F4-95A2-3692715A571C}" type="slidenum">
              <a:rPr lang="en-US" smtClean="0"/>
              <a:t>‹#›</a:t>
            </a:fld>
            <a:endParaRPr lang="en-US"/>
          </a:p>
        </p:txBody>
      </p:sp>
    </p:spTree>
    <p:extLst>
      <p:ext uri="{BB962C8B-B14F-4D97-AF65-F5344CB8AC3E}">
        <p14:creationId xmlns:p14="http://schemas.microsoft.com/office/powerpoint/2010/main" val="2660084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CD2EE2-21DE-4EF5-9844-4BA301C83EF9}" type="datetimeFigureOut">
              <a:rPr lang="en-US" smtClean="0"/>
              <a:t>06-Nov-17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D25BD1-AE7B-43F4-95A2-3692715A571C}" type="slidenum">
              <a:rPr lang="en-US" smtClean="0"/>
              <a:t>‹#›</a:t>
            </a:fld>
            <a:endParaRPr lang="en-US"/>
          </a:p>
        </p:txBody>
      </p:sp>
    </p:spTree>
    <p:extLst>
      <p:ext uri="{BB962C8B-B14F-4D97-AF65-F5344CB8AC3E}">
        <p14:creationId xmlns:p14="http://schemas.microsoft.com/office/powerpoint/2010/main" val="129055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CD2EE2-21DE-4EF5-9844-4BA301C83EF9}" type="datetimeFigureOut">
              <a:rPr lang="en-US" smtClean="0"/>
              <a:t>06-Nov-17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25BD1-AE7B-43F4-95A2-3692715A571C}" type="slidenum">
              <a:rPr lang="en-US" smtClean="0"/>
              <a:t>‹#›</a:t>
            </a:fld>
            <a:endParaRPr lang="en-US"/>
          </a:p>
        </p:txBody>
      </p:sp>
    </p:spTree>
    <p:extLst>
      <p:ext uri="{BB962C8B-B14F-4D97-AF65-F5344CB8AC3E}">
        <p14:creationId xmlns:p14="http://schemas.microsoft.com/office/powerpoint/2010/main" val="398065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CD2EE2-21DE-4EF5-9844-4BA301C83EF9}" type="datetimeFigureOut">
              <a:rPr lang="en-US" smtClean="0"/>
              <a:t>06-Nov-17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25BD1-AE7B-43F4-95A2-3692715A571C}" type="slidenum">
              <a:rPr lang="en-US" smtClean="0"/>
              <a:t>‹#›</a:t>
            </a:fld>
            <a:endParaRPr lang="en-US"/>
          </a:p>
        </p:txBody>
      </p:sp>
    </p:spTree>
    <p:extLst>
      <p:ext uri="{BB962C8B-B14F-4D97-AF65-F5344CB8AC3E}">
        <p14:creationId xmlns:p14="http://schemas.microsoft.com/office/powerpoint/2010/main" val="35632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D2EE2-21DE-4EF5-9844-4BA301C83EF9}" type="datetimeFigureOut">
              <a:rPr lang="en-US" smtClean="0"/>
              <a:t>06-Nov-17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D25BD1-AE7B-43F4-95A2-3692715A571C}" type="slidenum">
              <a:rPr lang="en-US" smtClean="0"/>
              <a:t>‹#›</a:t>
            </a:fld>
            <a:endParaRPr lang="en-US"/>
          </a:p>
        </p:txBody>
      </p:sp>
    </p:spTree>
    <p:extLst>
      <p:ext uri="{BB962C8B-B14F-4D97-AF65-F5344CB8AC3E}">
        <p14:creationId xmlns:p14="http://schemas.microsoft.com/office/powerpoint/2010/main" val="2025691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medium.com/netflix-techblog/system-architectures-for-personalization-and-recommendation-e081aa94b5d8"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77" y="315773"/>
            <a:ext cx="5773771" cy="2519953"/>
          </a:xfrm>
          <a:prstGeom prst="rect">
            <a:avLst/>
          </a:prstGeom>
        </p:spPr>
      </p:pic>
      <p:sp>
        <p:nvSpPr>
          <p:cNvPr id="2" name="Title 1"/>
          <p:cNvSpPr>
            <a:spLocks noGrp="1"/>
          </p:cNvSpPr>
          <p:nvPr>
            <p:ph type="ctrTitle"/>
          </p:nvPr>
        </p:nvSpPr>
        <p:spPr>
          <a:xfrm>
            <a:off x="3539320" y="2028423"/>
            <a:ext cx="8652680" cy="2387600"/>
          </a:xfrm>
        </p:spPr>
        <p:txBody>
          <a:bodyPr>
            <a:normAutofit/>
          </a:bodyPr>
          <a:lstStyle/>
          <a:p>
            <a:r>
              <a:rPr lang="en-US" i="1" dirty="0" smtClean="0">
                <a:latin typeface="Times New Roman" panose="02020603050405020304" pitchFamily="18" charset="0"/>
                <a:cs typeface="Times New Roman" panose="02020603050405020304" pitchFamily="18" charset="0"/>
              </a:rPr>
              <a:t>Recommendation Systems</a:t>
            </a:r>
            <a:br>
              <a:rPr lang="en-US" i="1" dirty="0" smtClean="0">
                <a:latin typeface="Times New Roman" panose="02020603050405020304" pitchFamily="18" charset="0"/>
                <a:cs typeface="Times New Roman" panose="02020603050405020304" pitchFamily="18" charset="0"/>
              </a:rPr>
            </a:br>
            <a:r>
              <a:rPr lang="en-US" sz="4400" i="1" dirty="0" smtClean="0">
                <a:latin typeface="Times New Roman" panose="02020603050405020304" pitchFamily="18" charset="0"/>
                <a:cs typeface="Times New Roman" panose="02020603050405020304" pitchFamily="18" charset="0"/>
              </a:rPr>
              <a:t>A Study of Different Approaches</a:t>
            </a:r>
            <a:endParaRPr lang="en-US" i="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468202" y="4998494"/>
            <a:ext cx="6591870" cy="1655762"/>
          </a:xfrm>
        </p:spPr>
        <p:txBody>
          <a:bodyPr>
            <a:normAutofit/>
          </a:bodyPr>
          <a:lstStyle/>
          <a:p>
            <a:pPr algn="l"/>
            <a:r>
              <a:rPr lang="en-US" i="1" dirty="0">
                <a:latin typeface="Times New Roman" panose="02020603050405020304" pitchFamily="18" charset="0"/>
                <a:cs typeface="Times New Roman" panose="02020603050405020304" pitchFamily="18" charset="0"/>
              </a:rPr>
              <a:t>Supervisor,				Presented By,</a:t>
            </a:r>
          </a:p>
          <a:p>
            <a:pPr algn="l"/>
            <a:r>
              <a:rPr lang="en-US" i="1" dirty="0">
                <a:latin typeface="Times New Roman" panose="02020603050405020304" pitchFamily="18" charset="0"/>
                <a:cs typeface="Times New Roman" panose="02020603050405020304" pitchFamily="18" charset="0"/>
              </a:rPr>
              <a:t>Prof. Neil Bergmann			Arjun C	</a:t>
            </a:r>
          </a:p>
          <a:p>
            <a:pPr algn="l"/>
            <a:r>
              <a:rPr lang="en-US" i="1" dirty="0">
                <a:latin typeface="Times New Roman" panose="02020603050405020304" pitchFamily="18" charset="0"/>
                <a:cs typeface="Times New Roman" panose="02020603050405020304" pitchFamily="18" charset="0"/>
              </a:rPr>
              <a:t>					44632339</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2361" y="574252"/>
            <a:ext cx="3599695" cy="142037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777" y="4234906"/>
            <a:ext cx="3143250" cy="2419350"/>
          </a:xfrm>
          <a:prstGeom prst="rect">
            <a:avLst/>
          </a:prstGeom>
        </p:spPr>
      </p:pic>
    </p:spTree>
    <p:extLst>
      <p:ext uri="{BB962C8B-B14F-4D97-AF65-F5344CB8AC3E}">
        <p14:creationId xmlns:p14="http://schemas.microsoft.com/office/powerpoint/2010/main" val="681992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 Tapestry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8119" y="1364777"/>
            <a:ext cx="9075761" cy="4667533"/>
          </a:xfrm>
        </p:spPr>
      </p:pic>
      <p:sp>
        <p:nvSpPr>
          <p:cNvPr id="5" name="TextBox 4"/>
          <p:cNvSpPr txBox="1"/>
          <p:nvPr/>
        </p:nvSpPr>
        <p:spPr>
          <a:xfrm>
            <a:off x="5132273" y="6182436"/>
            <a:ext cx="1927451" cy="369332"/>
          </a:xfrm>
          <a:prstGeom prst="rect">
            <a:avLst/>
          </a:prstGeom>
          <a:noFill/>
        </p:spPr>
        <p:txBody>
          <a:bodyPr wrap="none" rtlCol="0">
            <a:spAutoFit/>
          </a:bodyPr>
          <a:lstStyle/>
          <a:p>
            <a:r>
              <a:rPr lang="en-US" dirty="0" smtClean="0"/>
              <a:t>Why Tapestry ? [1]</a:t>
            </a:r>
            <a:endParaRPr lang="en-US" dirty="0"/>
          </a:p>
        </p:txBody>
      </p:sp>
    </p:spTree>
    <p:extLst>
      <p:ext uri="{BB962C8B-B14F-4D97-AF65-F5344CB8AC3E}">
        <p14:creationId xmlns:p14="http://schemas.microsoft.com/office/powerpoint/2010/main" val="4164540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 Tapestry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2269" y="1405720"/>
            <a:ext cx="7847462" cy="4671202"/>
          </a:xfrm>
        </p:spPr>
      </p:pic>
      <p:sp>
        <p:nvSpPr>
          <p:cNvPr id="5" name="TextBox 4"/>
          <p:cNvSpPr txBox="1"/>
          <p:nvPr/>
        </p:nvSpPr>
        <p:spPr>
          <a:xfrm>
            <a:off x="4845240" y="6076922"/>
            <a:ext cx="2501519" cy="369332"/>
          </a:xfrm>
          <a:prstGeom prst="rect">
            <a:avLst/>
          </a:prstGeom>
          <a:noFill/>
        </p:spPr>
        <p:txBody>
          <a:bodyPr wrap="none" rtlCol="0">
            <a:spAutoFit/>
          </a:bodyPr>
          <a:lstStyle/>
          <a:p>
            <a:r>
              <a:rPr lang="en-US" dirty="0" smtClean="0"/>
              <a:t>Tapestry Architecture [1]</a:t>
            </a:r>
            <a:endParaRPr lang="en-US" dirty="0"/>
          </a:p>
        </p:txBody>
      </p:sp>
    </p:spTree>
    <p:extLst>
      <p:ext uri="{BB962C8B-B14F-4D97-AF65-F5344CB8AC3E}">
        <p14:creationId xmlns:p14="http://schemas.microsoft.com/office/powerpoint/2010/main" val="2388287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 </a:t>
            </a:r>
            <a:r>
              <a:rPr lang="en-US" dirty="0" err="1" smtClean="0"/>
              <a:t>Grouplens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294727" y="1690688"/>
            <a:ext cx="7602546" cy="3550052"/>
          </a:xfrm>
          <a:prstGeom prst="rect">
            <a:avLst/>
          </a:prstGeom>
        </p:spPr>
      </p:pic>
      <p:sp>
        <p:nvSpPr>
          <p:cNvPr id="5" name="TextBox 4"/>
          <p:cNvSpPr txBox="1"/>
          <p:nvPr/>
        </p:nvSpPr>
        <p:spPr>
          <a:xfrm>
            <a:off x="4757236" y="5636526"/>
            <a:ext cx="2677528" cy="369332"/>
          </a:xfrm>
          <a:prstGeom prst="rect">
            <a:avLst/>
          </a:prstGeom>
          <a:noFill/>
        </p:spPr>
        <p:txBody>
          <a:bodyPr wrap="none" rtlCol="0">
            <a:spAutoFit/>
          </a:bodyPr>
          <a:lstStyle/>
          <a:p>
            <a:r>
              <a:rPr lang="en-US" dirty="0" err="1" smtClean="0"/>
              <a:t>Grouplens</a:t>
            </a:r>
            <a:r>
              <a:rPr lang="en-US" dirty="0" smtClean="0"/>
              <a:t> Architecture [2]</a:t>
            </a:r>
            <a:endParaRPr lang="en-US" dirty="0"/>
          </a:p>
        </p:txBody>
      </p:sp>
    </p:spTree>
    <p:extLst>
      <p:ext uri="{BB962C8B-B14F-4D97-AF65-F5344CB8AC3E}">
        <p14:creationId xmlns:p14="http://schemas.microsoft.com/office/powerpoint/2010/main" val="1036984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a:t>
            </a:r>
            <a:r>
              <a:rPr lang="en-US" dirty="0" smtClean="0"/>
              <a:t>Review - </a:t>
            </a:r>
            <a:r>
              <a:rPr lang="en-US" dirty="0" err="1" smtClean="0"/>
              <a:t>Grouplens</a:t>
            </a:r>
            <a:endParaRPr lang="en-US" dirty="0"/>
          </a:p>
        </p:txBody>
      </p:sp>
      <p:sp>
        <p:nvSpPr>
          <p:cNvPr id="3" name="Content Placeholder 2"/>
          <p:cNvSpPr>
            <a:spLocks noGrp="1"/>
          </p:cNvSpPr>
          <p:nvPr>
            <p:ph idx="1"/>
          </p:nvPr>
        </p:nvSpPr>
        <p:spPr/>
        <p:txBody>
          <a:bodyPr/>
          <a:lstStyle/>
          <a:p>
            <a:r>
              <a:rPr lang="en-US" dirty="0" smtClean="0"/>
              <a:t>Huge increase in the number of articles</a:t>
            </a:r>
          </a:p>
          <a:p>
            <a:r>
              <a:rPr lang="en-US" dirty="0" smtClean="0"/>
              <a:t>Impossible to manage by an admin</a:t>
            </a:r>
          </a:p>
          <a:p>
            <a:r>
              <a:rPr lang="en-US" dirty="0" smtClean="0"/>
              <a:t>User-based collaborative approach</a:t>
            </a:r>
          </a:p>
          <a:p>
            <a:r>
              <a:rPr lang="en-US" dirty="0" smtClean="0"/>
              <a:t>Identify similar users using their ratings</a:t>
            </a:r>
          </a:p>
          <a:p>
            <a:r>
              <a:rPr lang="en-US" dirty="0" smtClean="0"/>
              <a:t>Recommend items liked by the other</a:t>
            </a:r>
            <a:endParaRPr lang="en-US" dirty="0"/>
          </a:p>
        </p:txBody>
      </p:sp>
    </p:spTree>
    <p:extLst>
      <p:ext uri="{BB962C8B-B14F-4D97-AF65-F5344CB8AC3E}">
        <p14:creationId xmlns:p14="http://schemas.microsoft.com/office/powerpoint/2010/main" val="1264996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 </a:t>
            </a:r>
            <a:r>
              <a:rPr lang="en-US" dirty="0" smtClean="0"/>
              <a:t>State-of-the-art</a:t>
            </a:r>
            <a:endParaRPr lang="en-US" dirty="0"/>
          </a:p>
        </p:txBody>
      </p:sp>
      <p:sp>
        <p:nvSpPr>
          <p:cNvPr id="3" name="Content Placeholder 2"/>
          <p:cNvSpPr>
            <a:spLocks noGrp="1"/>
          </p:cNvSpPr>
          <p:nvPr>
            <p:ph idx="1"/>
          </p:nvPr>
        </p:nvSpPr>
        <p:spPr/>
        <p:txBody>
          <a:bodyPr/>
          <a:lstStyle/>
          <a:p>
            <a:pPr marL="0" indent="0">
              <a:buNone/>
            </a:pPr>
            <a:r>
              <a:rPr lang="en-US" dirty="0" smtClean="0"/>
              <a:t>With the proposed implementations (Tapestry and </a:t>
            </a:r>
            <a:r>
              <a:rPr lang="en-US" dirty="0" err="1" smtClean="0"/>
              <a:t>Grouplens</a:t>
            </a:r>
            <a:r>
              <a:rPr lang="en-US" dirty="0" smtClean="0"/>
              <a:t>), it sparked improvements in this field.</a:t>
            </a:r>
          </a:p>
          <a:p>
            <a:pPr marL="0" indent="0">
              <a:buNone/>
            </a:pPr>
            <a:r>
              <a:rPr lang="en-US" dirty="0" smtClean="0"/>
              <a:t>Some of the most widely used algorithms now include</a:t>
            </a:r>
          </a:p>
          <a:p>
            <a:r>
              <a:rPr lang="en-US" dirty="0" smtClean="0"/>
              <a:t>Popularity based method </a:t>
            </a:r>
          </a:p>
          <a:p>
            <a:r>
              <a:rPr lang="en-US" dirty="0" smtClean="0"/>
              <a:t>Content Based filtering</a:t>
            </a:r>
          </a:p>
          <a:p>
            <a:r>
              <a:rPr lang="en-US" dirty="0" smtClean="0"/>
              <a:t>Collaborative filtering</a:t>
            </a:r>
          </a:p>
          <a:p>
            <a:r>
              <a:rPr lang="en-US" dirty="0" smtClean="0"/>
              <a:t>Hybrid approaches</a:t>
            </a:r>
          </a:p>
        </p:txBody>
      </p:sp>
    </p:spTree>
    <p:extLst>
      <p:ext uri="{BB962C8B-B14F-4D97-AF65-F5344CB8AC3E}">
        <p14:creationId xmlns:p14="http://schemas.microsoft.com/office/powerpoint/2010/main" val="1023734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a:t>
            </a:r>
            <a:r>
              <a:rPr lang="en-US" dirty="0" smtClean="0"/>
              <a:t>– Popularity based method</a:t>
            </a:r>
            <a:endParaRPr lang="en-US" dirty="0"/>
          </a:p>
        </p:txBody>
      </p:sp>
      <p:sp>
        <p:nvSpPr>
          <p:cNvPr id="3" name="Content Placeholder 2"/>
          <p:cNvSpPr>
            <a:spLocks noGrp="1"/>
          </p:cNvSpPr>
          <p:nvPr>
            <p:ph idx="1"/>
          </p:nvPr>
        </p:nvSpPr>
        <p:spPr/>
        <p:txBody>
          <a:bodyPr/>
          <a:lstStyle/>
          <a:p>
            <a:pPr marL="0" indent="0" algn="just">
              <a:buNone/>
            </a:pPr>
            <a:r>
              <a:rPr lang="en-US" dirty="0" smtClean="0"/>
              <a:t>Popularity </a:t>
            </a:r>
            <a:r>
              <a:rPr lang="en-US" dirty="0"/>
              <a:t>based recommendation systems are the most simple implementations that could be used to recommend items to the users</a:t>
            </a:r>
            <a:r>
              <a:rPr lang="en-US" dirty="0" smtClean="0"/>
              <a:t>. [3]</a:t>
            </a:r>
          </a:p>
          <a:p>
            <a:pPr marL="0" indent="0" algn="just">
              <a:buNone/>
            </a:pPr>
            <a:r>
              <a:rPr lang="en-US" dirty="0" smtClean="0"/>
              <a:t>The </a:t>
            </a:r>
            <a:r>
              <a:rPr lang="en-US" dirty="0"/>
              <a:t>idea behind this method is very </a:t>
            </a:r>
            <a:r>
              <a:rPr lang="en-US" dirty="0" smtClean="0"/>
              <a:t>simple.</a:t>
            </a:r>
          </a:p>
          <a:p>
            <a:pPr marL="0" indent="0" algn="just">
              <a:buNone/>
            </a:pPr>
            <a:r>
              <a:rPr lang="en-US" dirty="0" smtClean="0"/>
              <a:t>Recommend </a:t>
            </a:r>
            <a:r>
              <a:rPr lang="en-US" dirty="0"/>
              <a:t>the most rated items to the users as recommendation. This lacks even the slightest idea of personalization and is the easiest ways to build </a:t>
            </a:r>
            <a:r>
              <a:rPr lang="en-US" dirty="0" smtClean="0"/>
              <a:t>recommendations.</a:t>
            </a:r>
          </a:p>
          <a:p>
            <a:pPr marL="0" indent="0" algn="just">
              <a:buNone/>
            </a:pPr>
            <a:r>
              <a:rPr lang="en-US" dirty="0" smtClean="0"/>
              <a:t>There </a:t>
            </a:r>
            <a:r>
              <a:rPr lang="en-US" dirty="0"/>
              <a:t>is not really a way to evaluate these systems.</a:t>
            </a:r>
          </a:p>
        </p:txBody>
      </p:sp>
    </p:spTree>
    <p:extLst>
      <p:ext uri="{BB962C8B-B14F-4D97-AF65-F5344CB8AC3E}">
        <p14:creationId xmlns:p14="http://schemas.microsoft.com/office/powerpoint/2010/main" val="3600179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 </a:t>
            </a:r>
            <a:r>
              <a:rPr lang="en-US" dirty="0" smtClean="0"/>
              <a:t>Content </a:t>
            </a:r>
            <a:r>
              <a:rPr lang="en-US" dirty="0"/>
              <a:t>based </a:t>
            </a:r>
            <a:r>
              <a:rPr lang="en-US" dirty="0" smtClean="0"/>
              <a:t>filtering</a:t>
            </a:r>
            <a:endParaRPr lang="en-US" dirty="0"/>
          </a:p>
        </p:txBody>
      </p:sp>
      <p:sp>
        <p:nvSpPr>
          <p:cNvPr id="3" name="Content Placeholder 2"/>
          <p:cNvSpPr>
            <a:spLocks noGrp="1"/>
          </p:cNvSpPr>
          <p:nvPr>
            <p:ph idx="1"/>
          </p:nvPr>
        </p:nvSpPr>
        <p:spPr>
          <a:xfrm>
            <a:off x="838200" y="1825624"/>
            <a:ext cx="10515600" cy="4561527"/>
          </a:xfrm>
        </p:spPr>
        <p:txBody>
          <a:bodyPr>
            <a:normAutofit/>
          </a:bodyPr>
          <a:lstStyle/>
          <a:p>
            <a:pPr marL="0" indent="0" algn="just">
              <a:buNone/>
            </a:pPr>
            <a:r>
              <a:rPr lang="en-US" dirty="0"/>
              <a:t>As discussed </a:t>
            </a:r>
            <a:r>
              <a:rPr lang="en-US" dirty="0" smtClean="0"/>
              <a:t>in [3,4], </a:t>
            </a:r>
            <a:r>
              <a:rPr lang="en-US" dirty="0"/>
              <a:t>this method is mainly reliant on the item description or the user features </a:t>
            </a:r>
            <a:r>
              <a:rPr lang="en-US" dirty="0" smtClean="0"/>
              <a:t>description.</a:t>
            </a:r>
          </a:p>
          <a:p>
            <a:pPr marL="0" indent="0" algn="just">
              <a:buNone/>
            </a:pPr>
            <a:r>
              <a:rPr lang="en-US" dirty="0" smtClean="0"/>
              <a:t>In </a:t>
            </a:r>
            <a:r>
              <a:rPr lang="en-US" dirty="0"/>
              <a:t>the case of </a:t>
            </a:r>
            <a:r>
              <a:rPr lang="en-US" dirty="0" err="1"/>
              <a:t>movielens</a:t>
            </a:r>
            <a:r>
              <a:rPr lang="en-US" dirty="0"/>
              <a:t> dataset, each movie is categorized as belonging to a set of </a:t>
            </a:r>
            <a:r>
              <a:rPr lang="en-US" dirty="0" smtClean="0"/>
              <a:t>genres.</a:t>
            </a:r>
          </a:p>
          <a:p>
            <a:pPr marL="0" indent="0" algn="just">
              <a:buNone/>
            </a:pPr>
            <a:r>
              <a:rPr lang="en-US" dirty="0" smtClean="0"/>
              <a:t>If </a:t>
            </a:r>
            <a:r>
              <a:rPr lang="en-US" dirty="0"/>
              <a:t>Alice likes a movie “Toy Story”, which belongs to “Animation” and “Children” genres, the system has to identify movies that belong to these </a:t>
            </a:r>
            <a:r>
              <a:rPr lang="en-US" dirty="0" smtClean="0"/>
              <a:t>genres.</a:t>
            </a:r>
          </a:p>
          <a:p>
            <a:pPr marL="0" indent="0" algn="just">
              <a:buNone/>
            </a:pPr>
            <a:r>
              <a:rPr lang="en-US" dirty="0" smtClean="0"/>
              <a:t>The </a:t>
            </a:r>
            <a:r>
              <a:rPr lang="en-US" dirty="0"/>
              <a:t>movie similarity is calculated using distance measures like cosine </a:t>
            </a:r>
            <a:r>
              <a:rPr lang="en-US" dirty="0" smtClean="0"/>
              <a:t>similarity.</a:t>
            </a:r>
          </a:p>
          <a:p>
            <a:pPr marL="0" indent="0" algn="just">
              <a:buNone/>
            </a:pPr>
            <a:r>
              <a:rPr lang="en-US" dirty="0" smtClean="0"/>
              <a:t>This </a:t>
            </a:r>
            <a:r>
              <a:rPr lang="en-US" dirty="0"/>
              <a:t>is still a good method given the categorization of data on the web.</a:t>
            </a:r>
            <a:endParaRPr lang="en-US" dirty="0"/>
          </a:p>
        </p:txBody>
      </p:sp>
    </p:spTree>
    <p:extLst>
      <p:ext uri="{BB962C8B-B14F-4D97-AF65-F5344CB8AC3E}">
        <p14:creationId xmlns:p14="http://schemas.microsoft.com/office/powerpoint/2010/main" val="2695343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 </a:t>
            </a:r>
            <a:r>
              <a:rPr lang="en-US" dirty="0" smtClean="0"/>
              <a:t>Collaborative filtering</a:t>
            </a:r>
            <a:endParaRPr lang="en-US" dirty="0"/>
          </a:p>
        </p:txBody>
      </p:sp>
      <p:sp>
        <p:nvSpPr>
          <p:cNvPr id="3" name="Content Placeholder 2"/>
          <p:cNvSpPr>
            <a:spLocks noGrp="1"/>
          </p:cNvSpPr>
          <p:nvPr>
            <p:ph idx="1"/>
          </p:nvPr>
        </p:nvSpPr>
        <p:spPr/>
        <p:txBody>
          <a:bodyPr/>
          <a:lstStyle/>
          <a:p>
            <a:pPr marL="0" indent="0">
              <a:buNone/>
            </a:pPr>
            <a:r>
              <a:rPr lang="en-US" dirty="0"/>
              <a:t>This method is based on predicting ratings for unrated movies based on similarities in the ratings between </a:t>
            </a:r>
            <a:r>
              <a:rPr lang="en-US" dirty="0" smtClean="0"/>
              <a:t>users.</a:t>
            </a:r>
          </a:p>
          <a:p>
            <a:pPr marL="0" indent="0">
              <a:buNone/>
            </a:pPr>
            <a:r>
              <a:rPr lang="en-US" dirty="0" smtClean="0"/>
              <a:t>E.g</a:t>
            </a:r>
            <a:r>
              <a:rPr lang="en-US" dirty="0"/>
              <a:t>. if Alice has rated four movies as 5,5,2,1 and Bob has rated three movies as 5,4,*,1, then Alice and Bob are identified to have similar liking. Then, the unrated third movie’s rating would be estimated to be very close to </a:t>
            </a:r>
            <a:r>
              <a:rPr lang="en-US" dirty="0" smtClean="0"/>
              <a:t>2.</a:t>
            </a:r>
          </a:p>
          <a:p>
            <a:pPr marL="0" indent="0">
              <a:buNone/>
            </a:pPr>
            <a:r>
              <a:rPr lang="en-US" dirty="0" smtClean="0"/>
              <a:t>The </a:t>
            </a:r>
            <a:r>
              <a:rPr lang="en-US" dirty="0"/>
              <a:t>major techniques used are to implement this are Matrix Factorization </a:t>
            </a:r>
            <a:r>
              <a:rPr lang="en-US" dirty="0" smtClean="0"/>
              <a:t>[5,6] </a:t>
            </a:r>
            <a:r>
              <a:rPr lang="en-US" dirty="0"/>
              <a:t>and Autoencoders </a:t>
            </a:r>
            <a:r>
              <a:rPr lang="en-US" dirty="0" smtClean="0"/>
              <a:t>[7-9]</a:t>
            </a:r>
            <a:endParaRPr lang="en-US" dirty="0"/>
          </a:p>
        </p:txBody>
      </p:sp>
    </p:spTree>
    <p:extLst>
      <p:ext uri="{BB962C8B-B14F-4D97-AF65-F5344CB8AC3E}">
        <p14:creationId xmlns:p14="http://schemas.microsoft.com/office/powerpoint/2010/main" val="1888599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 Matrix Factorization</a:t>
            </a:r>
            <a:endParaRPr lang="en-US" dirty="0"/>
          </a:p>
        </p:txBody>
      </p:sp>
      <p:sp>
        <p:nvSpPr>
          <p:cNvPr id="3" name="Content Placeholder 2"/>
          <p:cNvSpPr>
            <a:spLocks noGrp="1"/>
          </p:cNvSpPr>
          <p:nvPr>
            <p:ph idx="1"/>
          </p:nvPr>
        </p:nvSpPr>
        <p:spPr/>
        <p:txBody>
          <a:bodyPr/>
          <a:lstStyle/>
          <a:p>
            <a:pPr marL="0" indent="0" algn="just">
              <a:buNone/>
            </a:pPr>
            <a:r>
              <a:rPr lang="en-US" dirty="0" smtClean="0"/>
              <a:t>Identify low rank matrices such that when multiplying them we get the ratings matrix.</a:t>
            </a:r>
          </a:p>
          <a:p>
            <a:pPr marL="0" indent="0" algn="just">
              <a:buNone/>
            </a:pPr>
            <a:endParaRPr lang="en-US" dirty="0"/>
          </a:p>
          <a:p>
            <a:pPr marL="0" indent="0" algn="just">
              <a:buNone/>
            </a:pPr>
            <a:r>
              <a:rPr lang="en-US" dirty="0" smtClean="0"/>
              <a:t>There </a:t>
            </a:r>
            <a:r>
              <a:rPr lang="en-US" dirty="0"/>
              <a:t>are multiple variations of matrix factorization methods that are used. Some of the most common are Singular Value Decomposition (SVD), Non-negative Matrix Factorization and a custom implementation proposed for Netflix Prize challenge </a:t>
            </a:r>
            <a:r>
              <a:rPr lang="en-US" dirty="0" smtClean="0"/>
              <a:t>[5]</a:t>
            </a:r>
            <a:endParaRPr lang="en-US" dirty="0"/>
          </a:p>
        </p:txBody>
      </p:sp>
    </p:spTree>
    <p:extLst>
      <p:ext uri="{BB962C8B-B14F-4D97-AF65-F5344CB8AC3E}">
        <p14:creationId xmlns:p14="http://schemas.microsoft.com/office/powerpoint/2010/main" val="2590204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 </a:t>
            </a:r>
            <a:r>
              <a:rPr lang="en-US" dirty="0" smtClean="0"/>
              <a:t>Autoencoders</a:t>
            </a:r>
            <a:endParaRPr lang="en-US" dirty="0"/>
          </a:p>
        </p:txBody>
      </p:sp>
      <p:sp>
        <p:nvSpPr>
          <p:cNvPr id="3" name="Content Placeholder 2"/>
          <p:cNvSpPr>
            <a:spLocks noGrp="1"/>
          </p:cNvSpPr>
          <p:nvPr>
            <p:ph idx="1"/>
          </p:nvPr>
        </p:nvSpPr>
        <p:spPr/>
        <p:txBody>
          <a:bodyPr/>
          <a:lstStyle/>
          <a:p>
            <a:pPr marL="0" indent="0" algn="just">
              <a:buNone/>
            </a:pPr>
            <a:r>
              <a:rPr lang="en-US" dirty="0" smtClean="0"/>
              <a:t>Dimension reduction method used to compress images in general.</a:t>
            </a:r>
          </a:p>
          <a:p>
            <a:pPr marL="0" indent="0" algn="just">
              <a:buNone/>
            </a:pPr>
            <a:r>
              <a:rPr lang="en-US" dirty="0" smtClean="0"/>
              <a:t>They could be used to identify latent features to predict user ratings.</a:t>
            </a:r>
          </a:p>
          <a:p>
            <a:pPr marL="0" indent="0" algn="just">
              <a:buNone/>
            </a:pPr>
            <a:r>
              <a:rPr lang="en-US" dirty="0" smtClean="0"/>
              <a:t>This is being used for recommendations and a lot of researches are trying to extend the basic version to get better results.</a:t>
            </a:r>
          </a:p>
          <a:p>
            <a:pPr marL="0" indent="0" algn="just">
              <a:buNone/>
            </a:pPr>
            <a:r>
              <a:rPr lang="en-US" dirty="0" smtClean="0"/>
              <a:t>Some of the extensions are denoising autoencoders, stacked autoencoders</a:t>
            </a:r>
            <a:endParaRPr lang="en-US" dirty="0"/>
          </a:p>
        </p:txBody>
      </p:sp>
    </p:spTree>
    <p:extLst>
      <p:ext uri="{BB962C8B-B14F-4D97-AF65-F5344CB8AC3E}">
        <p14:creationId xmlns:p14="http://schemas.microsoft.com/office/powerpoint/2010/main" val="224636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Commercially, one </a:t>
            </a:r>
            <a:r>
              <a:rPr lang="en-US" dirty="0" smtClean="0"/>
              <a:t>of the most used ap</a:t>
            </a:r>
            <a:r>
              <a:rPr lang="en-US" dirty="0" smtClean="0"/>
              <a:t>plications of machine learning</a:t>
            </a:r>
          </a:p>
          <a:p>
            <a:r>
              <a:rPr lang="en-US" dirty="0" smtClean="0"/>
              <a:t>Information overload problem</a:t>
            </a:r>
          </a:p>
          <a:p>
            <a:r>
              <a:rPr lang="en-US" dirty="0" smtClean="0"/>
              <a:t>Limited amount of libraries</a:t>
            </a:r>
          </a:p>
          <a:p>
            <a:r>
              <a:rPr lang="en-US" dirty="0" smtClean="0"/>
              <a:t>Covers wide range of machine learning topics</a:t>
            </a:r>
          </a:p>
          <a:p>
            <a:r>
              <a:rPr lang="en-US" dirty="0" smtClean="0"/>
              <a:t>Industry requirements</a:t>
            </a:r>
          </a:p>
          <a:p>
            <a:r>
              <a:rPr lang="en-US" dirty="0" smtClean="0"/>
              <a:t>Job opportunities</a:t>
            </a:r>
          </a:p>
          <a:p>
            <a:endParaRPr lang="en-US" dirty="0" smtClean="0"/>
          </a:p>
          <a:p>
            <a:endParaRPr lang="en-US" dirty="0" smtClean="0"/>
          </a:p>
          <a:p>
            <a:endParaRPr lang="en-US" dirty="0"/>
          </a:p>
        </p:txBody>
      </p:sp>
    </p:spTree>
    <p:extLst>
      <p:ext uri="{BB962C8B-B14F-4D97-AF65-F5344CB8AC3E}">
        <p14:creationId xmlns:p14="http://schemas.microsoft.com/office/powerpoint/2010/main" val="2211817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a:t>
            </a:r>
            <a:r>
              <a:rPr lang="en-US" dirty="0" smtClean="0"/>
              <a:t>Review – Netflix implementation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35846"/>
            <a:ext cx="10515600" cy="4164202"/>
          </a:xfrm>
          <a:prstGeom prst="rect">
            <a:avLst/>
          </a:prstGeom>
        </p:spPr>
      </p:pic>
      <p:sp>
        <p:nvSpPr>
          <p:cNvPr id="5" name="TextBox 4"/>
          <p:cNvSpPr txBox="1"/>
          <p:nvPr/>
        </p:nvSpPr>
        <p:spPr>
          <a:xfrm>
            <a:off x="3611666" y="5841242"/>
            <a:ext cx="4968668" cy="369332"/>
          </a:xfrm>
          <a:prstGeom prst="rect">
            <a:avLst/>
          </a:prstGeom>
          <a:noFill/>
        </p:spPr>
        <p:txBody>
          <a:bodyPr wrap="none" rtlCol="0">
            <a:spAutoFit/>
          </a:bodyPr>
          <a:lstStyle/>
          <a:p>
            <a:r>
              <a:rPr lang="en-US" dirty="0" smtClean="0"/>
              <a:t>Netflix Recommendation Systems Architecture [10]</a:t>
            </a:r>
            <a:endParaRPr lang="en-US" dirty="0"/>
          </a:p>
        </p:txBody>
      </p:sp>
    </p:spTree>
    <p:extLst>
      <p:ext uri="{BB962C8B-B14F-4D97-AF65-F5344CB8AC3E}">
        <p14:creationId xmlns:p14="http://schemas.microsoft.com/office/powerpoint/2010/main" val="8625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a:t>
            </a:r>
            <a:r>
              <a:rPr lang="en-US" dirty="0" smtClean="0"/>
              <a:t>Review </a:t>
            </a:r>
            <a:r>
              <a:rPr lang="en-US" dirty="0"/>
              <a:t>– Netflix implementation</a:t>
            </a:r>
          </a:p>
        </p:txBody>
      </p:sp>
      <p:sp>
        <p:nvSpPr>
          <p:cNvPr id="3" name="Content Placeholder 2"/>
          <p:cNvSpPr>
            <a:spLocks noGrp="1"/>
          </p:cNvSpPr>
          <p:nvPr>
            <p:ph idx="1"/>
          </p:nvPr>
        </p:nvSpPr>
        <p:spPr/>
        <p:txBody>
          <a:bodyPr/>
          <a:lstStyle/>
          <a:p>
            <a:r>
              <a:rPr lang="en-US" dirty="0" smtClean="0"/>
              <a:t>Offline Task</a:t>
            </a:r>
          </a:p>
          <a:p>
            <a:pPr marL="0" indent="0">
              <a:buNone/>
            </a:pPr>
            <a:r>
              <a:rPr lang="en-US" dirty="0"/>
              <a:t>	</a:t>
            </a:r>
            <a:r>
              <a:rPr lang="en-US" dirty="0" smtClean="0"/>
              <a:t>Carried out on offline data. No </a:t>
            </a:r>
            <a:r>
              <a:rPr lang="en-US" dirty="0" err="1" smtClean="0"/>
              <a:t>realtime</a:t>
            </a:r>
            <a:r>
              <a:rPr lang="en-US" dirty="0" smtClean="0"/>
              <a:t> response required.</a:t>
            </a:r>
          </a:p>
          <a:p>
            <a:r>
              <a:rPr lang="en-US" dirty="0"/>
              <a:t>Online </a:t>
            </a:r>
            <a:r>
              <a:rPr lang="en-US" dirty="0" smtClean="0"/>
              <a:t>task</a:t>
            </a:r>
          </a:p>
          <a:p>
            <a:pPr marL="0" indent="0">
              <a:buNone/>
            </a:pPr>
            <a:r>
              <a:rPr lang="en-US" dirty="0"/>
              <a:t>	</a:t>
            </a:r>
            <a:r>
              <a:rPr lang="en-US" dirty="0" smtClean="0"/>
              <a:t>Responds in </a:t>
            </a:r>
            <a:r>
              <a:rPr lang="en-US" dirty="0" err="1" smtClean="0"/>
              <a:t>realtime</a:t>
            </a:r>
            <a:endParaRPr lang="en-US" dirty="0"/>
          </a:p>
          <a:p>
            <a:r>
              <a:rPr lang="en-US" dirty="0" err="1" smtClean="0"/>
              <a:t>Nearline</a:t>
            </a:r>
            <a:r>
              <a:rPr lang="en-US" dirty="0" smtClean="0"/>
              <a:t> task</a:t>
            </a:r>
          </a:p>
          <a:p>
            <a:pPr marL="0" indent="0">
              <a:buNone/>
            </a:pPr>
            <a:r>
              <a:rPr lang="en-US" dirty="0"/>
              <a:t>	</a:t>
            </a:r>
            <a:r>
              <a:rPr lang="en-US" dirty="0" smtClean="0"/>
              <a:t>Intermediate between online and offline. Computations happen like online, but no </a:t>
            </a:r>
            <a:r>
              <a:rPr lang="en-US" dirty="0" err="1" smtClean="0"/>
              <a:t>realtime</a:t>
            </a:r>
            <a:r>
              <a:rPr lang="en-US" dirty="0" smtClean="0"/>
              <a:t> responses.</a:t>
            </a:r>
          </a:p>
          <a:p>
            <a:pPr marL="0" indent="0">
              <a:buNone/>
            </a:pPr>
            <a:r>
              <a:rPr lang="en-US" dirty="0" smtClean="0"/>
              <a:t>We will focus on offline task</a:t>
            </a:r>
          </a:p>
        </p:txBody>
      </p:sp>
    </p:spTree>
    <p:extLst>
      <p:ext uri="{BB962C8B-B14F-4D97-AF65-F5344CB8AC3E}">
        <p14:creationId xmlns:p14="http://schemas.microsoft.com/office/powerpoint/2010/main" val="583007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a:t>
            </a:r>
            <a:r>
              <a:rPr lang="en-US" dirty="0" smtClean="0"/>
              <a:t>Review </a:t>
            </a:r>
            <a:r>
              <a:rPr lang="en-US" dirty="0"/>
              <a:t>– Netflix implementation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5892" y="1981342"/>
            <a:ext cx="4843249" cy="3905250"/>
          </a:xfrm>
          <a:prstGeom prst="rect">
            <a:avLst/>
          </a:prstGeom>
        </p:spPr>
      </p:pic>
      <p:sp>
        <p:nvSpPr>
          <p:cNvPr id="5" name="TextBox 4"/>
          <p:cNvSpPr txBox="1"/>
          <p:nvPr/>
        </p:nvSpPr>
        <p:spPr>
          <a:xfrm>
            <a:off x="838200" y="1690688"/>
            <a:ext cx="5808260" cy="4401205"/>
          </a:xfrm>
          <a:prstGeom prst="rect">
            <a:avLst/>
          </a:prstGeom>
          <a:noFill/>
        </p:spPr>
        <p:txBody>
          <a:bodyPr wrap="square" rtlCol="0">
            <a:spAutoFit/>
          </a:bodyPr>
          <a:lstStyle/>
          <a:p>
            <a:r>
              <a:rPr lang="en-US" sz="2800" dirty="0" smtClean="0"/>
              <a:t>Divided into Model training and Batch computation</a:t>
            </a:r>
          </a:p>
          <a:p>
            <a:pPr marL="457200" indent="-457200">
              <a:buFont typeface="Arial" panose="020B0604020202020204" pitchFamily="34" charset="0"/>
              <a:buChar char="•"/>
            </a:pPr>
            <a:r>
              <a:rPr lang="en-US" sz="2800" dirty="0" smtClean="0"/>
              <a:t>Model training – Build a learning model using all the available data. Store the built model.</a:t>
            </a:r>
          </a:p>
          <a:p>
            <a:pPr marL="457200" indent="-457200">
              <a:buFont typeface="Arial" panose="020B0604020202020204" pitchFamily="34" charset="0"/>
              <a:buChar char="•"/>
            </a:pPr>
            <a:r>
              <a:rPr lang="en-US" sz="2800" dirty="0" smtClean="0"/>
              <a:t>Batch computation – Use the saved model to perform online computations</a:t>
            </a:r>
          </a:p>
          <a:p>
            <a:r>
              <a:rPr lang="en-US" sz="2800" dirty="0" smtClean="0"/>
              <a:t>Training task is run periodically</a:t>
            </a:r>
          </a:p>
          <a:p>
            <a:endParaRPr lang="en-US" sz="2800" dirty="0"/>
          </a:p>
        </p:txBody>
      </p:sp>
      <p:sp>
        <p:nvSpPr>
          <p:cNvPr id="6" name="TextBox 5"/>
          <p:cNvSpPr txBox="1"/>
          <p:nvPr/>
        </p:nvSpPr>
        <p:spPr>
          <a:xfrm>
            <a:off x="7686769" y="6091893"/>
            <a:ext cx="3581493" cy="369332"/>
          </a:xfrm>
          <a:prstGeom prst="rect">
            <a:avLst/>
          </a:prstGeom>
          <a:noFill/>
        </p:spPr>
        <p:txBody>
          <a:bodyPr wrap="none" rtlCol="0">
            <a:spAutoFit/>
          </a:bodyPr>
          <a:lstStyle/>
          <a:p>
            <a:r>
              <a:rPr lang="en-US" dirty="0" smtClean="0"/>
              <a:t>Netflix Offline Task Architecture [10]</a:t>
            </a:r>
            <a:endParaRPr lang="en-US" dirty="0"/>
          </a:p>
        </p:txBody>
      </p:sp>
    </p:spTree>
    <p:extLst>
      <p:ext uri="{BB962C8B-B14F-4D97-AF65-F5344CB8AC3E}">
        <p14:creationId xmlns:p14="http://schemas.microsoft.com/office/powerpoint/2010/main" val="1719420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a:t>
            </a:r>
            <a:r>
              <a:rPr lang="en-US" dirty="0" smtClean="0"/>
              <a:t>Review </a:t>
            </a:r>
            <a:r>
              <a:rPr lang="en-US" dirty="0"/>
              <a:t>– Netflix </a:t>
            </a:r>
            <a:r>
              <a:rPr lang="en-US" dirty="0" smtClean="0"/>
              <a:t>prize challenge</a:t>
            </a:r>
            <a:endParaRPr lang="en-US" dirty="0"/>
          </a:p>
        </p:txBody>
      </p:sp>
      <p:sp>
        <p:nvSpPr>
          <p:cNvPr id="3" name="Content Placeholder 2"/>
          <p:cNvSpPr>
            <a:spLocks noGrp="1"/>
          </p:cNvSpPr>
          <p:nvPr>
            <p:ph idx="1"/>
          </p:nvPr>
        </p:nvSpPr>
        <p:spPr/>
        <p:txBody>
          <a:bodyPr/>
          <a:lstStyle/>
          <a:p>
            <a:r>
              <a:rPr lang="en-US" dirty="0" smtClean="0"/>
              <a:t>A competition was launched by Netflix challenging the community to build models that could reduce the </a:t>
            </a:r>
            <a:r>
              <a:rPr lang="en-US" dirty="0" err="1" smtClean="0"/>
              <a:t>eixisting</a:t>
            </a:r>
            <a:r>
              <a:rPr lang="en-US" dirty="0" smtClean="0"/>
              <a:t> RMSE by </a:t>
            </a:r>
            <a:r>
              <a:rPr lang="en-US" dirty="0" err="1" smtClean="0"/>
              <a:t>atleast</a:t>
            </a:r>
            <a:r>
              <a:rPr lang="en-US" dirty="0" smtClean="0"/>
              <a:t> 10%.</a:t>
            </a:r>
          </a:p>
          <a:p>
            <a:r>
              <a:rPr lang="en-US" dirty="0" smtClean="0"/>
              <a:t>A cash prize of 1 Million was offered [5].</a:t>
            </a:r>
          </a:p>
          <a:p>
            <a:r>
              <a:rPr lang="en-US" dirty="0" smtClean="0"/>
              <a:t>This shown how important Recommendation systems.</a:t>
            </a:r>
          </a:p>
          <a:p>
            <a:r>
              <a:rPr lang="en-US" dirty="0" smtClean="0"/>
              <a:t>It was noted that 35% of the sales on Amazon are the recommendations</a:t>
            </a:r>
          </a:p>
          <a:p>
            <a:r>
              <a:rPr lang="en-US" dirty="0" smtClean="0"/>
              <a:t>Also, recommendations on Google news has increased the clicks by 38%.</a:t>
            </a:r>
            <a:endParaRPr lang="en-US" dirty="0"/>
          </a:p>
        </p:txBody>
      </p:sp>
    </p:spTree>
    <p:extLst>
      <p:ext uri="{BB962C8B-B14F-4D97-AF65-F5344CB8AC3E}">
        <p14:creationId xmlns:p14="http://schemas.microsoft.com/office/powerpoint/2010/main" val="3477060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a:t>
            </a:r>
            <a:r>
              <a:rPr lang="en-US" dirty="0" smtClean="0"/>
              <a:t>Review – Evaluation</a:t>
            </a:r>
            <a:endParaRPr lang="en-US" dirty="0"/>
          </a:p>
        </p:txBody>
      </p:sp>
      <p:sp>
        <p:nvSpPr>
          <p:cNvPr id="3" name="Content Placeholder 2"/>
          <p:cNvSpPr>
            <a:spLocks noGrp="1"/>
          </p:cNvSpPr>
          <p:nvPr>
            <p:ph idx="1"/>
          </p:nvPr>
        </p:nvSpPr>
        <p:spPr>
          <a:xfrm>
            <a:off x="838200" y="1690688"/>
            <a:ext cx="10515600" cy="4889074"/>
          </a:xfrm>
        </p:spPr>
        <p:txBody>
          <a:bodyPr>
            <a:normAutofit/>
          </a:bodyPr>
          <a:lstStyle/>
          <a:p>
            <a:pPr marL="0" indent="0">
              <a:buNone/>
            </a:pPr>
            <a:r>
              <a:rPr lang="en-US" dirty="0" smtClean="0"/>
              <a:t>Two types</a:t>
            </a:r>
          </a:p>
          <a:p>
            <a:pPr marL="0" indent="0">
              <a:buNone/>
            </a:pPr>
            <a:r>
              <a:rPr lang="en-US" dirty="0" smtClean="0"/>
              <a:t>Online and Offline</a:t>
            </a:r>
          </a:p>
          <a:p>
            <a:pPr marL="0" indent="0">
              <a:buNone/>
            </a:pPr>
            <a:r>
              <a:rPr lang="en-US" dirty="0" smtClean="0"/>
              <a:t>Online – Use user feedback</a:t>
            </a:r>
          </a:p>
          <a:p>
            <a:pPr marL="0" indent="0">
              <a:buNone/>
            </a:pPr>
            <a:r>
              <a:rPr lang="en-US" dirty="0" smtClean="0"/>
              <a:t>Offline – Use available dataset to evaluate the system</a:t>
            </a:r>
          </a:p>
          <a:p>
            <a:pPr marL="0" indent="0">
              <a:buNone/>
            </a:pPr>
            <a:endParaRPr lang="en-US" dirty="0"/>
          </a:p>
          <a:p>
            <a:pPr marL="0" indent="0">
              <a:buNone/>
            </a:pPr>
            <a:r>
              <a:rPr lang="en-US" dirty="0" smtClean="0"/>
              <a:t>Online – Can be done using explicit feedback (ratings by the user) and implicit feedback (tracking item lookups or clicks)</a:t>
            </a:r>
          </a:p>
          <a:p>
            <a:pPr marL="0" indent="0">
              <a:buNone/>
            </a:pPr>
            <a:endParaRPr lang="en-US" dirty="0"/>
          </a:p>
          <a:p>
            <a:pPr marL="0" indent="0">
              <a:buNone/>
            </a:pPr>
            <a:r>
              <a:rPr lang="en-US" dirty="0" smtClean="0"/>
              <a:t>We consider offline methods for this study as the dataset is available and there is no access to a live system.</a:t>
            </a:r>
            <a:endParaRPr lang="en-US" dirty="0"/>
          </a:p>
        </p:txBody>
      </p:sp>
    </p:spTree>
    <p:extLst>
      <p:ext uri="{BB962C8B-B14F-4D97-AF65-F5344CB8AC3E}">
        <p14:creationId xmlns:p14="http://schemas.microsoft.com/office/powerpoint/2010/main" val="2057869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 Evaluation</a:t>
            </a:r>
          </a:p>
        </p:txBody>
      </p:sp>
      <p:sp>
        <p:nvSpPr>
          <p:cNvPr id="3" name="Content Placeholder 2"/>
          <p:cNvSpPr>
            <a:spLocks noGrp="1"/>
          </p:cNvSpPr>
          <p:nvPr>
            <p:ph idx="1"/>
          </p:nvPr>
        </p:nvSpPr>
        <p:spPr/>
        <p:txBody>
          <a:bodyPr/>
          <a:lstStyle/>
          <a:p>
            <a:pPr marL="0" indent="0">
              <a:buNone/>
            </a:pPr>
            <a:r>
              <a:rPr lang="en-US" dirty="0" smtClean="0"/>
              <a:t>Root Mean Squared Error (RMSE)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just">
              <a:buNone/>
            </a:pPr>
            <a:r>
              <a:rPr lang="en-US" dirty="0" smtClean="0"/>
              <a:t>Calculated only on the known ratings by the users. Other metrics like Mean Squared error or Sum of Squared errors could also be used</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619592" y="2751684"/>
            <a:ext cx="5498725" cy="1249610"/>
          </a:xfrm>
          <a:prstGeom prst="rect">
            <a:avLst/>
          </a:prstGeom>
        </p:spPr>
      </p:pic>
    </p:spTree>
    <p:extLst>
      <p:ext uri="{BB962C8B-B14F-4D97-AF65-F5344CB8AC3E}">
        <p14:creationId xmlns:p14="http://schemas.microsoft.com/office/powerpoint/2010/main" val="432376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 Evaluation</a:t>
            </a:r>
          </a:p>
        </p:txBody>
      </p:sp>
      <p:sp>
        <p:nvSpPr>
          <p:cNvPr id="3" name="Content Placeholder 2"/>
          <p:cNvSpPr>
            <a:spLocks noGrp="1"/>
          </p:cNvSpPr>
          <p:nvPr>
            <p:ph idx="1"/>
          </p:nvPr>
        </p:nvSpPr>
        <p:spPr/>
        <p:txBody>
          <a:bodyPr/>
          <a:lstStyle/>
          <a:p>
            <a:pPr marL="0" indent="0">
              <a:buNone/>
            </a:pPr>
            <a:r>
              <a:rPr lang="en-US" dirty="0" smtClean="0"/>
              <a:t>Precision and Recall</a:t>
            </a:r>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38201" y="2774144"/>
            <a:ext cx="6531165" cy="1211002"/>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38200" y="4324062"/>
            <a:ext cx="6531165" cy="1080451"/>
          </a:xfrm>
          <a:prstGeom prst="rect">
            <a:avLst/>
          </a:prstGeom>
        </p:spPr>
      </p:pic>
      <p:pic>
        <p:nvPicPr>
          <p:cNvPr id="6" name="table"/>
          <p:cNvPicPr/>
          <p:nvPr/>
        </p:nvPicPr>
        <p:blipFill>
          <a:blip r:embed="rId4"/>
          <a:stretch>
            <a:fillRect/>
          </a:stretch>
        </p:blipFill>
        <p:spPr>
          <a:xfrm>
            <a:off x="7369365" y="2774144"/>
            <a:ext cx="4573905" cy="2263968"/>
          </a:xfrm>
          <a:prstGeom prst="rect">
            <a:avLst/>
          </a:prstGeom>
        </p:spPr>
      </p:pic>
    </p:spTree>
    <p:extLst>
      <p:ext uri="{BB962C8B-B14F-4D97-AF65-F5344CB8AC3E}">
        <p14:creationId xmlns:p14="http://schemas.microsoft.com/office/powerpoint/2010/main" val="336726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a:t>
            </a:r>
            <a:endParaRPr lang="en-US" dirty="0"/>
          </a:p>
        </p:txBody>
      </p:sp>
      <p:sp>
        <p:nvSpPr>
          <p:cNvPr id="3" name="Content Placeholder 2"/>
          <p:cNvSpPr>
            <a:spLocks noGrp="1"/>
          </p:cNvSpPr>
          <p:nvPr>
            <p:ph idx="1"/>
          </p:nvPr>
        </p:nvSpPr>
        <p:spPr/>
        <p:txBody>
          <a:bodyPr/>
          <a:lstStyle/>
          <a:p>
            <a:r>
              <a:rPr lang="en-US" dirty="0" smtClean="0"/>
              <a:t>Popularity based method</a:t>
            </a:r>
          </a:p>
          <a:p>
            <a:r>
              <a:rPr lang="en-US" dirty="0" smtClean="0"/>
              <a:t>Content based filtering method</a:t>
            </a:r>
          </a:p>
          <a:p>
            <a:r>
              <a:rPr lang="en-US" dirty="0" smtClean="0"/>
              <a:t>Collaborative filtering method</a:t>
            </a:r>
          </a:p>
          <a:p>
            <a:r>
              <a:rPr lang="en-US" dirty="0" smtClean="0"/>
              <a:t>Hybrid method</a:t>
            </a:r>
          </a:p>
          <a:p>
            <a:r>
              <a:rPr lang="en-US" dirty="0" smtClean="0"/>
              <a:t>Evaluating the systems</a:t>
            </a:r>
            <a:endParaRPr lang="en-US" dirty="0"/>
          </a:p>
        </p:txBody>
      </p:sp>
    </p:spTree>
    <p:extLst>
      <p:ext uri="{BB962C8B-B14F-4D97-AF65-F5344CB8AC3E}">
        <p14:creationId xmlns:p14="http://schemas.microsoft.com/office/powerpoint/2010/main" val="3388398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 Popularity based method</a:t>
            </a:r>
            <a:endParaRPr lang="en-US" dirty="0"/>
          </a:p>
        </p:txBody>
      </p:sp>
      <p:sp>
        <p:nvSpPr>
          <p:cNvPr id="3" name="Content Placeholder 2"/>
          <p:cNvSpPr>
            <a:spLocks noGrp="1"/>
          </p:cNvSpPr>
          <p:nvPr>
            <p:ph idx="1"/>
          </p:nvPr>
        </p:nvSpPr>
        <p:spPr/>
        <p:txBody>
          <a:bodyPr/>
          <a:lstStyle/>
          <a:p>
            <a:pPr marL="0" indent="0" algn="just">
              <a:buNone/>
            </a:pPr>
            <a:r>
              <a:rPr lang="en-US" dirty="0" smtClean="0"/>
              <a:t>System recommends items with most number of user ratings or reviews</a:t>
            </a:r>
          </a:p>
          <a:p>
            <a:pPr marL="0" indent="0" algn="just">
              <a:buNone/>
            </a:pPr>
            <a:endParaRPr lang="en-US" dirty="0"/>
          </a:p>
          <a:p>
            <a:pPr marL="0" indent="0" algn="just">
              <a:buNone/>
            </a:pPr>
            <a:r>
              <a:rPr lang="en-US" dirty="0" smtClean="0"/>
              <a:t>Problem Statement</a:t>
            </a:r>
          </a:p>
          <a:p>
            <a:pPr marL="0" indent="0" algn="just">
              <a:buNone/>
            </a:pPr>
            <a:r>
              <a:rPr lang="en-US" dirty="0"/>
              <a:t>Given a set of users U = {u</a:t>
            </a:r>
            <a:r>
              <a:rPr lang="en-US" baseline="-25000" dirty="0"/>
              <a:t>1</a:t>
            </a:r>
            <a:r>
              <a:rPr lang="en-US" dirty="0"/>
              <a:t>, u</a:t>
            </a:r>
            <a:r>
              <a:rPr lang="en-US" baseline="-25000" dirty="0"/>
              <a:t>2</a:t>
            </a:r>
            <a:r>
              <a:rPr lang="en-US" dirty="0"/>
              <a:t>, . . . . , u</a:t>
            </a:r>
            <a:r>
              <a:rPr lang="en-US" baseline="-25000" dirty="0"/>
              <a:t>m</a:t>
            </a:r>
            <a:r>
              <a:rPr lang="en-US" dirty="0"/>
              <a:t>} and a set of movies M = { m</a:t>
            </a:r>
            <a:r>
              <a:rPr lang="en-US" baseline="-25000" dirty="0"/>
              <a:t>1</a:t>
            </a:r>
            <a:r>
              <a:rPr lang="en-US" dirty="0"/>
              <a:t>, m</a:t>
            </a:r>
            <a:r>
              <a:rPr lang="en-US" baseline="-25000" dirty="0"/>
              <a:t>2</a:t>
            </a:r>
            <a:r>
              <a:rPr lang="en-US" dirty="0"/>
              <a:t>, . . . . , </a:t>
            </a:r>
            <a:r>
              <a:rPr lang="en-US" dirty="0" err="1"/>
              <a:t>m</a:t>
            </a:r>
            <a:r>
              <a:rPr lang="en-US" baseline="-25000" dirty="0" err="1"/>
              <a:t>n</a:t>
            </a:r>
            <a:r>
              <a:rPr lang="en-US" dirty="0"/>
              <a:t> } and the ratings by the users for the movies R = { r</a:t>
            </a:r>
            <a:r>
              <a:rPr lang="en-US" baseline="-25000" dirty="0"/>
              <a:t>1,1</a:t>
            </a:r>
            <a:r>
              <a:rPr lang="en-US" dirty="0"/>
              <a:t> , r</a:t>
            </a:r>
            <a:r>
              <a:rPr lang="en-US" baseline="-25000" dirty="0"/>
              <a:t>1,2</a:t>
            </a:r>
            <a:r>
              <a:rPr lang="en-US" dirty="0"/>
              <a:t> , . . . .  , </a:t>
            </a:r>
            <a:r>
              <a:rPr lang="en-US" dirty="0" err="1"/>
              <a:t>r</a:t>
            </a:r>
            <a:r>
              <a:rPr lang="en-US" baseline="-25000" dirty="0" err="1"/>
              <a:t>m,n</a:t>
            </a:r>
            <a:r>
              <a:rPr lang="en-US" dirty="0"/>
              <a:t>}, the system has to identify the top N movies that have received the highest number of ratings.</a:t>
            </a:r>
          </a:p>
        </p:txBody>
      </p:sp>
    </p:spTree>
    <p:extLst>
      <p:ext uri="{BB962C8B-B14F-4D97-AF65-F5344CB8AC3E}">
        <p14:creationId xmlns:p14="http://schemas.microsoft.com/office/powerpoint/2010/main" val="2082055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 Popularity based method</a:t>
            </a:r>
          </a:p>
        </p:txBody>
      </p:sp>
      <p:sp>
        <p:nvSpPr>
          <p:cNvPr id="3" name="Content Placeholder 2"/>
          <p:cNvSpPr>
            <a:spLocks noGrp="1"/>
          </p:cNvSpPr>
          <p:nvPr>
            <p:ph idx="1"/>
          </p:nvPr>
        </p:nvSpPr>
        <p:spPr/>
        <p:txBody>
          <a:bodyPr/>
          <a:lstStyle/>
          <a:p>
            <a:pPr marL="0" indent="0">
              <a:buNone/>
            </a:pPr>
            <a:r>
              <a:rPr lang="en-US" dirty="0" smtClean="0"/>
              <a:t>When to use this type of system ?</a:t>
            </a:r>
          </a:p>
          <a:p>
            <a:r>
              <a:rPr lang="en-US" dirty="0" smtClean="0"/>
              <a:t>No information on users or items features</a:t>
            </a:r>
          </a:p>
          <a:p>
            <a:r>
              <a:rPr lang="en-US" dirty="0" smtClean="0"/>
              <a:t>Limited computation resources</a:t>
            </a:r>
          </a:p>
          <a:p>
            <a:r>
              <a:rPr lang="en-US" dirty="0" smtClean="0"/>
              <a:t>Simple implementation</a:t>
            </a:r>
          </a:p>
          <a:p>
            <a:r>
              <a:rPr lang="en-US" dirty="0" smtClean="0"/>
              <a:t>No need for personalization</a:t>
            </a:r>
            <a:endParaRPr lang="en-US" dirty="0"/>
          </a:p>
        </p:txBody>
      </p:sp>
    </p:spTree>
    <p:extLst>
      <p:ext uri="{BB962C8B-B14F-4D97-AF65-F5344CB8AC3E}">
        <p14:creationId xmlns:p14="http://schemas.microsoft.com/office/powerpoint/2010/main" val="478156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Introduction</a:t>
            </a:r>
          </a:p>
          <a:p>
            <a:r>
              <a:rPr lang="en-US" dirty="0" smtClean="0"/>
              <a:t>Aim &amp; Scope</a:t>
            </a:r>
          </a:p>
          <a:p>
            <a:r>
              <a:rPr lang="en-US" dirty="0" smtClean="0"/>
              <a:t>Research questions</a:t>
            </a:r>
          </a:p>
          <a:p>
            <a:r>
              <a:rPr lang="en-US" dirty="0" smtClean="0"/>
              <a:t>Literature review</a:t>
            </a:r>
          </a:p>
          <a:p>
            <a:r>
              <a:rPr lang="en-US" dirty="0" smtClean="0"/>
              <a:t>State-of-the-art</a:t>
            </a:r>
          </a:p>
          <a:p>
            <a:r>
              <a:rPr lang="en-US" dirty="0" smtClean="0"/>
              <a:t>Theory</a:t>
            </a:r>
          </a:p>
          <a:p>
            <a:r>
              <a:rPr lang="en-US" dirty="0" smtClean="0"/>
              <a:t>Implementation</a:t>
            </a:r>
          </a:p>
          <a:p>
            <a:r>
              <a:rPr lang="en-US" dirty="0" smtClean="0"/>
              <a:t>Results</a:t>
            </a:r>
          </a:p>
          <a:p>
            <a:r>
              <a:rPr lang="en-US" dirty="0" smtClean="0"/>
              <a:t>Discussion</a:t>
            </a:r>
          </a:p>
          <a:p>
            <a:r>
              <a:rPr lang="en-US" dirty="0" smtClean="0"/>
              <a:t>Conclusion</a:t>
            </a:r>
          </a:p>
          <a:p>
            <a:endParaRPr lang="en-US" dirty="0"/>
          </a:p>
        </p:txBody>
      </p:sp>
    </p:spTree>
    <p:extLst>
      <p:ext uri="{BB962C8B-B14F-4D97-AF65-F5344CB8AC3E}">
        <p14:creationId xmlns:p14="http://schemas.microsoft.com/office/powerpoint/2010/main" val="834092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 Popularity based method</a:t>
            </a:r>
          </a:p>
        </p:txBody>
      </p:sp>
      <p:sp>
        <p:nvSpPr>
          <p:cNvPr id="3" name="Content Placeholder 2"/>
          <p:cNvSpPr>
            <a:spLocks noGrp="1"/>
          </p:cNvSpPr>
          <p:nvPr>
            <p:ph idx="1"/>
          </p:nvPr>
        </p:nvSpPr>
        <p:spPr/>
        <p:txBody>
          <a:bodyPr/>
          <a:lstStyle/>
          <a:p>
            <a:pPr marL="0" indent="0">
              <a:buNone/>
            </a:pPr>
            <a:r>
              <a:rPr lang="en-US" dirty="0"/>
              <a:t>S</a:t>
            </a:r>
            <a:r>
              <a:rPr lang="en-US" dirty="0" smtClean="0"/>
              <a:t>ample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231" y="2287295"/>
            <a:ext cx="9451921" cy="3889667"/>
          </a:xfrm>
          <a:prstGeom prst="rect">
            <a:avLst/>
          </a:prstGeom>
        </p:spPr>
      </p:pic>
    </p:spTree>
    <p:extLst>
      <p:ext uri="{BB962C8B-B14F-4D97-AF65-F5344CB8AC3E}">
        <p14:creationId xmlns:p14="http://schemas.microsoft.com/office/powerpoint/2010/main" val="2826504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 Popularity based method</a:t>
            </a:r>
          </a:p>
        </p:txBody>
      </p:sp>
      <p:sp>
        <p:nvSpPr>
          <p:cNvPr id="3" name="Content Placeholder 2"/>
          <p:cNvSpPr>
            <a:spLocks noGrp="1"/>
          </p:cNvSpPr>
          <p:nvPr>
            <p:ph idx="1"/>
          </p:nvPr>
        </p:nvSpPr>
        <p:spPr/>
        <p:txBody>
          <a:bodyPr/>
          <a:lstStyle/>
          <a:p>
            <a:pPr marL="0" indent="0">
              <a:buNone/>
            </a:pPr>
            <a:r>
              <a:rPr lang="en-US" dirty="0" smtClean="0"/>
              <a:t>Implementation</a:t>
            </a:r>
          </a:p>
          <a:p>
            <a:r>
              <a:rPr lang="en-US" dirty="0" smtClean="0"/>
              <a:t>Initially</a:t>
            </a:r>
            <a:r>
              <a:rPr lang="en-US" dirty="0"/>
              <a:t>, the data is processed to convert to the format shown above.</a:t>
            </a:r>
          </a:p>
          <a:p>
            <a:r>
              <a:rPr lang="en-US" dirty="0" smtClean="0"/>
              <a:t>The </a:t>
            </a:r>
            <a:r>
              <a:rPr lang="en-US" dirty="0"/>
              <a:t>count of ratings for each movie are calculated.</a:t>
            </a:r>
          </a:p>
          <a:p>
            <a:r>
              <a:rPr lang="en-US" dirty="0" smtClean="0"/>
              <a:t>This </a:t>
            </a:r>
            <a:r>
              <a:rPr lang="en-US" dirty="0"/>
              <a:t>list of movies is then sorted on the basis of the number of ratings.</a:t>
            </a:r>
          </a:p>
          <a:p>
            <a:r>
              <a:rPr lang="en-US" dirty="0" smtClean="0"/>
              <a:t>Top </a:t>
            </a:r>
            <a:r>
              <a:rPr lang="en-US" dirty="0"/>
              <a:t>N of the above generated list are recommended to the users.</a:t>
            </a:r>
          </a:p>
          <a:p>
            <a:pPr marL="0" indent="0">
              <a:buNone/>
            </a:pPr>
            <a:endParaRPr lang="en-US" dirty="0"/>
          </a:p>
        </p:txBody>
      </p:sp>
    </p:spTree>
    <p:extLst>
      <p:ext uri="{BB962C8B-B14F-4D97-AF65-F5344CB8AC3E}">
        <p14:creationId xmlns:p14="http://schemas.microsoft.com/office/powerpoint/2010/main" val="1482747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 Popularity based method</a:t>
            </a:r>
          </a:p>
        </p:txBody>
      </p:sp>
      <p:sp>
        <p:nvSpPr>
          <p:cNvPr id="3" name="Content Placeholder 2"/>
          <p:cNvSpPr>
            <a:spLocks noGrp="1"/>
          </p:cNvSpPr>
          <p:nvPr>
            <p:ph idx="1"/>
          </p:nvPr>
        </p:nvSpPr>
        <p:spPr/>
        <p:txBody>
          <a:bodyPr/>
          <a:lstStyle/>
          <a:p>
            <a:pPr marL="0" indent="0">
              <a:buNone/>
            </a:pPr>
            <a:r>
              <a:rPr lang="en-US" dirty="0" smtClean="0"/>
              <a:t>Evaluation</a:t>
            </a:r>
          </a:p>
          <a:p>
            <a:pPr marL="0" indent="0" algn="just">
              <a:buNone/>
            </a:pPr>
            <a:r>
              <a:rPr lang="en-US" dirty="0" smtClean="0"/>
              <a:t>This </a:t>
            </a:r>
            <a:r>
              <a:rPr lang="en-US" dirty="0"/>
              <a:t>model does not require any evaluation metrics given that it recommends the same items to all users. This may not be the most useful model, but it is quite surprising to know that this model is used by a lot of websites.</a:t>
            </a:r>
          </a:p>
          <a:p>
            <a:endParaRPr lang="en-US" dirty="0"/>
          </a:p>
        </p:txBody>
      </p:sp>
    </p:spTree>
    <p:extLst>
      <p:ext uri="{BB962C8B-B14F-4D97-AF65-F5344CB8AC3E}">
        <p14:creationId xmlns:p14="http://schemas.microsoft.com/office/powerpoint/2010/main" val="642957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 </a:t>
            </a:r>
            <a:r>
              <a:rPr lang="en-US" dirty="0" smtClean="0"/>
              <a:t>Content </a:t>
            </a:r>
            <a:r>
              <a:rPr lang="en-US" dirty="0"/>
              <a:t>based </a:t>
            </a:r>
            <a:r>
              <a:rPr lang="en-US" dirty="0" smtClean="0"/>
              <a:t>filtering</a:t>
            </a:r>
            <a:endParaRPr lang="en-US" dirty="0"/>
          </a:p>
        </p:txBody>
      </p:sp>
      <p:sp>
        <p:nvSpPr>
          <p:cNvPr id="3" name="Content Placeholder 2"/>
          <p:cNvSpPr>
            <a:spLocks noGrp="1"/>
          </p:cNvSpPr>
          <p:nvPr>
            <p:ph idx="1"/>
          </p:nvPr>
        </p:nvSpPr>
        <p:spPr/>
        <p:txBody>
          <a:bodyPr/>
          <a:lstStyle/>
          <a:p>
            <a:pPr marL="0" indent="0">
              <a:buNone/>
            </a:pPr>
            <a:r>
              <a:rPr lang="en-US" dirty="0" smtClean="0"/>
              <a:t>Problem statement</a:t>
            </a:r>
          </a:p>
          <a:p>
            <a:pPr marL="0" indent="0">
              <a:buNone/>
            </a:pPr>
            <a:r>
              <a:rPr lang="en-US" dirty="0" smtClean="0"/>
              <a:t>Given a set of movies and their genres, identify top N movies given a movie belonging to a set of genres.</a:t>
            </a:r>
            <a:endParaRPr lang="en-US" dirty="0"/>
          </a:p>
          <a:p>
            <a:pPr marL="0" indent="0">
              <a:buNone/>
            </a:pPr>
            <a:r>
              <a:rPr lang="en-US" dirty="0" smtClean="0"/>
              <a:t>When to use this type of system?</a:t>
            </a:r>
          </a:p>
          <a:p>
            <a:pPr marL="0" indent="0">
              <a:buNone/>
            </a:pPr>
            <a:r>
              <a:rPr lang="en-US" dirty="0" smtClean="0"/>
              <a:t>When all the features of the items or user preferences are given</a:t>
            </a:r>
          </a:p>
        </p:txBody>
      </p:sp>
    </p:spTree>
    <p:extLst>
      <p:ext uri="{BB962C8B-B14F-4D97-AF65-F5344CB8AC3E}">
        <p14:creationId xmlns:p14="http://schemas.microsoft.com/office/powerpoint/2010/main" val="3778912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 Content based filtering</a:t>
            </a:r>
          </a:p>
        </p:txBody>
      </p:sp>
      <p:sp>
        <p:nvSpPr>
          <p:cNvPr id="3" name="Content Placeholder 2"/>
          <p:cNvSpPr>
            <a:spLocks noGrp="1"/>
          </p:cNvSpPr>
          <p:nvPr>
            <p:ph idx="1"/>
          </p:nvPr>
        </p:nvSpPr>
        <p:spPr>
          <a:xfrm>
            <a:off x="838200" y="1419225"/>
            <a:ext cx="10515600" cy="4351338"/>
          </a:xfrm>
        </p:spPr>
        <p:txBody>
          <a:bodyPr/>
          <a:lstStyle/>
          <a:p>
            <a:pPr marL="0" indent="0">
              <a:buNone/>
            </a:pPr>
            <a:r>
              <a:rPr lang="en-US" dirty="0" smtClean="0"/>
              <a:t>Sample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79600"/>
            <a:ext cx="10515600" cy="4432300"/>
          </a:xfrm>
          <a:prstGeom prst="rect">
            <a:avLst/>
          </a:prstGeom>
        </p:spPr>
      </p:pic>
    </p:spTree>
    <p:extLst>
      <p:ext uri="{BB962C8B-B14F-4D97-AF65-F5344CB8AC3E}">
        <p14:creationId xmlns:p14="http://schemas.microsoft.com/office/powerpoint/2010/main" val="608690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 Content based filtering</a:t>
            </a:r>
          </a:p>
        </p:txBody>
      </p:sp>
      <p:sp>
        <p:nvSpPr>
          <p:cNvPr id="3" name="Content Placeholder 2"/>
          <p:cNvSpPr>
            <a:spLocks noGrp="1"/>
          </p:cNvSpPr>
          <p:nvPr>
            <p:ph idx="1"/>
          </p:nvPr>
        </p:nvSpPr>
        <p:spPr/>
        <p:txBody>
          <a:bodyPr/>
          <a:lstStyle/>
          <a:p>
            <a:pPr marL="0" indent="0">
              <a:buNone/>
            </a:pPr>
            <a:r>
              <a:rPr lang="en-US" dirty="0" smtClean="0"/>
              <a:t>Example</a:t>
            </a:r>
          </a:p>
          <a:p>
            <a:pPr marL="0" indent="0">
              <a:buNone/>
            </a:pPr>
            <a:endParaRPr lang="en-US" dirty="0"/>
          </a:p>
          <a:p>
            <a:pPr marL="0" indent="0">
              <a:buNone/>
            </a:pP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65515307"/>
              </p:ext>
            </p:extLst>
          </p:nvPr>
        </p:nvGraphicFramePr>
        <p:xfrm>
          <a:off x="1854200" y="2463801"/>
          <a:ext cx="8305801" cy="2270286"/>
        </p:xfrm>
        <a:graphic>
          <a:graphicData uri="http://schemas.openxmlformats.org/drawingml/2006/table">
            <a:tbl>
              <a:tblPr firstRow="1" firstCol="1" bandRow="1">
                <a:tableStyleId>{5C22544A-7EE6-4342-B048-85BDC9FD1C3A}</a:tableStyleId>
              </a:tblPr>
              <a:tblGrid>
                <a:gridCol w="1660453"/>
                <a:gridCol w="1661337"/>
                <a:gridCol w="1661337"/>
                <a:gridCol w="1661337"/>
                <a:gridCol w="1661337"/>
              </a:tblGrid>
              <a:tr h="378381">
                <a:tc>
                  <a:txBody>
                    <a:bodyPr/>
                    <a:lstStyle/>
                    <a:p>
                      <a:pPr marL="0" marR="0" algn="ctr">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Genre1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Genre2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Genre3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Genre4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78381">
                <a:tc>
                  <a:txBody>
                    <a:bodyPr/>
                    <a:lstStyle/>
                    <a:p>
                      <a:pPr marL="0" marR="0" algn="ctr">
                        <a:lnSpc>
                          <a:spcPct val="107000"/>
                        </a:lnSpc>
                        <a:spcBef>
                          <a:spcPts val="0"/>
                        </a:spcBef>
                        <a:spcAft>
                          <a:spcPts val="0"/>
                        </a:spcAft>
                      </a:pPr>
                      <a:r>
                        <a:rPr lang="en-US" sz="1200">
                          <a:effectLst/>
                        </a:rPr>
                        <a:t>Movie1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78381">
                <a:tc>
                  <a:txBody>
                    <a:bodyPr/>
                    <a:lstStyle/>
                    <a:p>
                      <a:pPr marL="0" marR="0" algn="ctr">
                        <a:lnSpc>
                          <a:spcPct val="107000"/>
                        </a:lnSpc>
                        <a:spcBef>
                          <a:spcPts val="0"/>
                        </a:spcBef>
                        <a:spcAft>
                          <a:spcPts val="0"/>
                        </a:spcAft>
                      </a:pPr>
                      <a:r>
                        <a:rPr lang="en-US" sz="1200">
                          <a:effectLst/>
                        </a:rPr>
                        <a:t>Movie2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78381">
                <a:tc>
                  <a:txBody>
                    <a:bodyPr/>
                    <a:lstStyle/>
                    <a:p>
                      <a:pPr marL="0" marR="0" algn="ctr">
                        <a:lnSpc>
                          <a:spcPct val="107000"/>
                        </a:lnSpc>
                        <a:spcBef>
                          <a:spcPts val="0"/>
                        </a:spcBef>
                        <a:spcAft>
                          <a:spcPts val="0"/>
                        </a:spcAft>
                      </a:pPr>
                      <a:r>
                        <a:rPr lang="en-US" sz="1200">
                          <a:effectLst/>
                        </a:rPr>
                        <a:t>Movie3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78381">
                <a:tc>
                  <a:txBody>
                    <a:bodyPr/>
                    <a:lstStyle/>
                    <a:p>
                      <a:pPr marL="0" marR="0" algn="ctr">
                        <a:lnSpc>
                          <a:spcPct val="107000"/>
                        </a:lnSpc>
                        <a:spcBef>
                          <a:spcPts val="0"/>
                        </a:spcBef>
                        <a:spcAft>
                          <a:spcPts val="0"/>
                        </a:spcAft>
                      </a:pPr>
                      <a:r>
                        <a:rPr lang="en-US" sz="1200">
                          <a:effectLst/>
                        </a:rPr>
                        <a:t>Movie4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78381">
                <a:tc>
                  <a:txBody>
                    <a:bodyPr/>
                    <a:lstStyle/>
                    <a:p>
                      <a:pPr marL="0" marR="0" algn="ctr">
                        <a:lnSpc>
                          <a:spcPct val="107000"/>
                        </a:lnSpc>
                        <a:spcBef>
                          <a:spcPts val="0"/>
                        </a:spcBef>
                        <a:spcAft>
                          <a:spcPts val="0"/>
                        </a:spcAft>
                      </a:pPr>
                      <a:r>
                        <a:rPr lang="en-US" sz="1200">
                          <a:effectLst/>
                        </a:rPr>
                        <a:t>Movie5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127217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 Content based filtering</a:t>
            </a:r>
          </a:p>
        </p:txBody>
      </p:sp>
      <p:sp>
        <p:nvSpPr>
          <p:cNvPr id="3" name="Content Placeholder 2"/>
          <p:cNvSpPr>
            <a:spLocks noGrp="1"/>
          </p:cNvSpPr>
          <p:nvPr>
            <p:ph idx="1"/>
          </p:nvPr>
        </p:nvSpPr>
        <p:spPr/>
        <p:txBody>
          <a:bodyPr>
            <a:normAutofit lnSpcReduction="10000"/>
          </a:bodyPr>
          <a:lstStyle/>
          <a:p>
            <a:pPr marL="0" indent="0">
              <a:buNone/>
            </a:pPr>
            <a:r>
              <a:rPr lang="en-US" dirty="0" smtClean="0"/>
              <a:t>Implementation</a:t>
            </a:r>
          </a:p>
          <a:p>
            <a:pPr marL="0" indent="0">
              <a:buNone/>
            </a:pPr>
            <a:r>
              <a:rPr lang="en-US" dirty="0" smtClean="0"/>
              <a:t>Transform data to matrix as in sample data</a:t>
            </a:r>
          </a:p>
          <a:p>
            <a:pPr marL="0" indent="0">
              <a:buNone/>
            </a:pPr>
            <a:r>
              <a:rPr lang="en-US" dirty="0" smtClean="0"/>
              <a:t>Fit nearest-neighbor model</a:t>
            </a:r>
          </a:p>
          <a:p>
            <a:pPr marL="0" indent="0">
              <a:buNone/>
            </a:pPr>
            <a:r>
              <a:rPr lang="en-US" dirty="0" smtClean="0"/>
              <a:t>Get predictions</a:t>
            </a:r>
          </a:p>
          <a:p>
            <a:pPr marL="0" indent="0">
              <a:buNone/>
            </a:pPr>
            <a:endParaRPr lang="en-US" dirty="0" smtClean="0"/>
          </a:p>
          <a:p>
            <a:pPr marL="0" indent="0">
              <a:buNone/>
            </a:pPr>
            <a:r>
              <a:rPr lang="en-US" dirty="0" smtClean="0"/>
              <a:t>Evaluation</a:t>
            </a:r>
            <a:endParaRPr lang="en-US" dirty="0"/>
          </a:p>
          <a:p>
            <a:pPr marL="0" indent="0">
              <a:buNone/>
            </a:pPr>
            <a:r>
              <a:rPr lang="en-US" dirty="0" smtClean="0"/>
              <a:t>Train and test sets were created and model was built. Then model was evaluated using average </a:t>
            </a:r>
            <a:r>
              <a:rPr lang="en-US" dirty="0" err="1" smtClean="0"/>
              <a:t>minkowski</a:t>
            </a:r>
            <a:r>
              <a:rPr lang="en-US" dirty="0" smtClean="0"/>
              <a:t> distance over all the test points.</a:t>
            </a:r>
          </a:p>
          <a:p>
            <a:pPr marL="0" indent="0">
              <a:buNone/>
            </a:pPr>
            <a:r>
              <a:rPr lang="en-US" dirty="0" smtClean="0"/>
              <a:t>The approximate result was found to be 0.05.</a:t>
            </a:r>
          </a:p>
          <a:p>
            <a:pPr marL="0" indent="0">
              <a:buNone/>
            </a:pPr>
            <a:endParaRPr lang="en-US" dirty="0" smtClean="0"/>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747000" y="1825624"/>
            <a:ext cx="3092450" cy="1298575"/>
          </a:xfrm>
          <a:prstGeom prst="rect">
            <a:avLst/>
          </a:prstGeom>
        </p:spPr>
      </p:pic>
    </p:spTree>
    <p:extLst>
      <p:ext uri="{BB962C8B-B14F-4D97-AF65-F5344CB8AC3E}">
        <p14:creationId xmlns:p14="http://schemas.microsoft.com/office/powerpoint/2010/main" val="1357850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 </a:t>
            </a:r>
            <a:r>
              <a:rPr lang="en-US" dirty="0" smtClean="0"/>
              <a:t>Collaborative filtering</a:t>
            </a:r>
            <a:endParaRPr lang="en-US" dirty="0"/>
          </a:p>
        </p:txBody>
      </p:sp>
      <p:sp>
        <p:nvSpPr>
          <p:cNvPr id="3" name="Content Placeholder 2"/>
          <p:cNvSpPr>
            <a:spLocks noGrp="1"/>
          </p:cNvSpPr>
          <p:nvPr>
            <p:ph idx="1"/>
          </p:nvPr>
        </p:nvSpPr>
        <p:spPr/>
        <p:txBody>
          <a:bodyPr/>
          <a:lstStyle/>
          <a:p>
            <a:pPr marL="0" indent="0">
              <a:buNone/>
            </a:pPr>
            <a:r>
              <a:rPr lang="en-US" dirty="0"/>
              <a:t>The problem statement for Collaborative filtering could be defined as follows. The problem can be modeled by the triplet (U, I, R), where,</a:t>
            </a:r>
          </a:p>
          <a:p>
            <a:pPr marL="0" indent="0">
              <a:buNone/>
            </a:pPr>
            <a:r>
              <a:rPr lang="en-US" dirty="0"/>
              <a:t>•	U is the set of users</a:t>
            </a:r>
          </a:p>
          <a:p>
            <a:pPr marL="0" indent="0">
              <a:buNone/>
            </a:pPr>
            <a:r>
              <a:rPr lang="en-US" dirty="0"/>
              <a:t>•	I is the set of items (movies) in our case</a:t>
            </a:r>
          </a:p>
          <a:p>
            <a:pPr marL="0" indent="0">
              <a:buNone/>
            </a:pPr>
            <a:r>
              <a:rPr lang="en-US" dirty="0"/>
              <a:t>•	R is the set of ratings for movies by the users. (values ranging from 1-5 for rated movies and 0 for unrated movies)</a:t>
            </a:r>
          </a:p>
          <a:p>
            <a:pPr marL="0" indent="0">
              <a:buNone/>
            </a:pPr>
            <a:r>
              <a:rPr lang="en-US" dirty="0"/>
              <a:t>A realization of (U, I, R) denoted by (u, </a:t>
            </a:r>
            <a:r>
              <a:rPr lang="en-US" dirty="0" err="1"/>
              <a:t>i</a:t>
            </a:r>
            <a:r>
              <a:rPr lang="en-US" dirty="0"/>
              <a:t>, r) means that user u rated item </a:t>
            </a:r>
            <a:r>
              <a:rPr lang="en-US" dirty="0" err="1"/>
              <a:t>i</a:t>
            </a:r>
            <a:r>
              <a:rPr lang="en-US" dirty="0"/>
              <a:t> with value r. The goal of this system is to estimate R from (U,I) such that the RMSE is minimum.</a:t>
            </a:r>
          </a:p>
          <a:p>
            <a:pPr marL="0" indent="0">
              <a:buNone/>
            </a:pPr>
            <a:endParaRPr lang="en-US" dirty="0"/>
          </a:p>
        </p:txBody>
      </p:sp>
    </p:spTree>
    <p:extLst>
      <p:ext uri="{BB962C8B-B14F-4D97-AF65-F5344CB8AC3E}">
        <p14:creationId xmlns:p14="http://schemas.microsoft.com/office/powerpoint/2010/main" val="2113869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 Collaborative filtering</a:t>
            </a:r>
          </a:p>
        </p:txBody>
      </p:sp>
      <p:sp>
        <p:nvSpPr>
          <p:cNvPr id="3" name="Content Placeholder 2"/>
          <p:cNvSpPr>
            <a:spLocks noGrp="1"/>
          </p:cNvSpPr>
          <p:nvPr>
            <p:ph idx="1"/>
          </p:nvPr>
        </p:nvSpPr>
        <p:spPr/>
        <p:txBody>
          <a:bodyPr/>
          <a:lstStyle/>
          <a:p>
            <a:pPr marL="0" indent="0">
              <a:buNone/>
            </a:pPr>
            <a:r>
              <a:rPr lang="en-US" dirty="0" smtClean="0"/>
              <a:t>Intuition</a:t>
            </a:r>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749674" y="2566988"/>
            <a:ext cx="4516437" cy="3744912"/>
          </a:xfrm>
          <a:prstGeom prst="rect">
            <a:avLst/>
          </a:prstGeom>
        </p:spPr>
      </p:pic>
      <p:sp>
        <p:nvSpPr>
          <p:cNvPr id="6" name="TextBox 5"/>
          <p:cNvSpPr txBox="1"/>
          <p:nvPr/>
        </p:nvSpPr>
        <p:spPr>
          <a:xfrm>
            <a:off x="7115677" y="1825625"/>
            <a:ext cx="3388556" cy="1815882"/>
          </a:xfrm>
          <a:prstGeom prst="rect">
            <a:avLst/>
          </a:prstGeom>
          <a:noFill/>
        </p:spPr>
        <p:txBody>
          <a:bodyPr wrap="none" rtlCol="0">
            <a:spAutoFit/>
          </a:bodyPr>
          <a:lstStyle/>
          <a:p>
            <a:r>
              <a:rPr lang="en-US" sz="2800" dirty="0" smtClean="0"/>
              <a:t>Issues Faced</a:t>
            </a:r>
          </a:p>
          <a:p>
            <a:pPr marL="457200" indent="-457200">
              <a:buFont typeface="Arial" panose="020B0604020202020204" pitchFamily="34" charset="0"/>
              <a:buChar char="•"/>
            </a:pPr>
            <a:r>
              <a:rPr lang="en-US" sz="2800" dirty="0" smtClean="0"/>
              <a:t>Cold Start Problem</a:t>
            </a:r>
          </a:p>
          <a:p>
            <a:pPr marL="457200" indent="-457200">
              <a:buFont typeface="Arial" panose="020B0604020202020204" pitchFamily="34" charset="0"/>
              <a:buChar char="•"/>
            </a:pPr>
            <a:r>
              <a:rPr lang="en-US" sz="2800" dirty="0" smtClean="0"/>
              <a:t>Data Sparsity</a:t>
            </a:r>
          </a:p>
          <a:p>
            <a:pPr marL="457200" indent="-457200">
              <a:buFont typeface="Arial" panose="020B0604020202020204" pitchFamily="34" charset="0"/>
              <a:buChar char="•"/>
            </a:pPr>
            <a:r>
              <a:rPr lang="en-US" sz="2800" dirty="0" smtClean="0"/>
              <a:t>Scalability</a:t>
            </a:r>
            <a:endParaRPr lang="en-US" sz="2800" dirty="0"/>
          </a:p>
        </p:txBody>
      </p:sp>
    </p:spTree>
    <p:extLst>
      <p:ext uri="{BB962C8B-B14F-4D97-AF65-F5344CB8AC3E}">
        <p14:creationId xmlns:p14="http://schemas.microsoft.com/office/powerpoint/2010/main" val="4188047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 Collaborative filtering</a:t>
            </a:r>
          </a:p>
        </p:txBody>
      </p:sp>
      <p:sp>
        <p:nvSpPr>
          <p:cNvPr id="3" name="Content Placeholder 2"/>
          <p:cNvSpPr>
            <a:spLocks noGrp="1"/>
          </p:cNvSpPr>
          <p:nvPr>
            <p:ph idx="1"/>
          </p:nvPr>
        </p:nvSpPr>
        <p:spPr/>
        <p:txBody>
          <a:bodyPr/>
          <a:lstStyle/>
          <a:p>
            <a:pPr marL="0" indent="0">
              <a:buNone/>
            </a:pPr>
            <a:r>
              <a:rPr lang="en-US" dirty="0" smtClean="0"/>
              <a:t>Sample data</a:t>
            </a:r>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148681" y="2420937"/>
            <a:ext cx="7894637" cy="3160713"/>
          </a:xfrm>
          <a:prstGeom prst="rect">
            <a:avLst/>
          </a:prstGeom>
        </p:spPr>
      </p:pic>
    </p:spTree>
    <p:extLst>
      <p:ext uri="{BB962C8B-B14F-4D97-AF65-F5344CB8AC3E}">
        <p14:creationId xmlns:p14="http://schemas.microsoft.com/office/powerpoint/2010/main" val="2684119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Recommendation Systems – Tools to help in suggesting items to users on the basis of past behavior.</a:t>
            </a:r>
          </a:p>
          <a:p>
            <a:pPr marL="0" indent="0">
              <a:buNone/>
            </a:pPr>
            <a:endParaRPr lang="en-US" dirty="0" smtClean="0"/>
          </a:p>
          <a:p>
            <a:pPr marL="0" indent="0" algn="ctr">
              <a:buNone/>
            </a:pPr>
            <a:r>
              <a:rPr lang="en-US" altLang="en-US" i="1" dirty="0" smtClean="0">
                <a:solidFill>
                  <a:srgbClr val="00B050"/>
                </a:solidFill>
              </a:rPr>
              <a:t>Which cell phone should I buy? What is the best holiday deal for my family? Which is the best insurance policy for me? Which movie should I watch? Which web sites will I find interesting? Which book should I buy for my next vacation? Which degree and university are the best for my future? What courses should I select?</a:t>
            </a:r>
            <a:endParaRPr lang="en-US" altLang="en-US" sz="2000" i="1" dirty="0" smtClean="0">
              <a:solidFill>
                <a:srgbClr val="00B050"/>
              </a:solidFill>
            </a:endParaRPr>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83561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 Collaborative filtering</a:t>
            </a:r>
          </a:p>
        </p:txBody>
      </p:sp>
      <p:sp>
        <p:nvSpPr>
          <p:cNvPr id="3" name="Content Placeholder 2"/>
          <p:cNvSpPr>
            <a:spLocks noGrp="1"/>
          </p:cNvSpPr>
          <p:nvPr>
            <p:ph idx="1"/>
          </p:nvPr>
        </p:nvSpPr>
        <p:spPr/>
        <p:txBody>
          <a:bodyPr/>
          <a:lstStyle/>
          <a:p>
            <a:pPr marL="0" indent="0">
              <a:buNone/>
            </a:pPr>
            <a:r>
              <a:rPr lang="en-US" dirty="0" smtClean="0"/>
              <a:t>Types</a:t>
            </a:r>
          </a:p>
          <a:p>
            <a:pPr marL="0" indent="0">
              <a:buNone/>
            </a:pPr>
            <a:r>
              <a:rPr lang="en-US" dirty="0" smtClean="0"/>
              <a:t>	Memory based and Model based</a:t>
            </a:r>
          </a:p>
          <a:p>
            <a:pPr marL="0" indent="0">
              <a:buNone/>
            </a:pPr>
            <a:r>
              <a:rPr lang="en-US" dirty="0" smtClean="0"/>
              <a:t>Memory based</a:t>
            </a:r>
          </a:p>
          <a:p>
            <a:pPr marL="0" indent="0">
              <a:buNone/>
            </a:pPr>
            <a:r>
              <a:rPr lang="en-US" dirty="0"/>
              <a:t>	</a:t>
            </a:r>
            <a:r>
              <a:rPr lang="en-US" dirty="0" smtClean="0"/>
              <a:t>User-User based</a:t>
            </a:r>
          </a:p>
          <a:p>
            <a:pPr marL="0" indent="0">
              <a:buNone/>
            </a:pPr>
            <a:endParaRPr lang="en-US" dirty="0"/>
          </a:p>
          <a:p>
            <a:pPr marL="0" indent="0">
              <a:buNone/>
            </a:pPr>
            <a:endParaRPr lang="en-US" dirty="0" smtClean="0"/>
          </a:p>
          <a:p>
            <a:pPr marL="0" indent="0">
              <a:buNone/>
            </a:pPr>
            <a:r>
              <a:rPr lang="en-US" dirty="0"/>
              <a:t>	</a:t>
            </a:r>
            <a:r>
              <a:rPr lang="en-US" dirty="0" smtClean="0"/>
              <a:t>Item-Item based</a:t>
            </a:r>
            <a:endParaRPr lang="en-US" dirty="0"/>
          </a:p>
        </p:txBody>
      </p:sp>
      <p:pic>
        <p:nvPicPr>
          <p:cNvPr id="4" name="Picture 3"/>
          <p:cNvPicPr/>
          <p:nvPr/>
        </p:nvPicPr>
        <p:blipFill>
          <a:blip r:embed="rId2"/>
          <a:stretch>
            <a:fillRect/>
          </a:stretch>
        </p:blipFill>
        <p:spPr>
          <a:xfrm>
            <a:off x="4929187" y="3048000"/>
            <a:ext cx="6183313" cy="1511617"/>
          </a:xfrm>
          <a:prstGeom prst="rect">
            <a:avLst/>
          </a:prstGeom>
        </p:spPr>
      </p:pic>
      <p:pic>
        <p:nvPicPr>
          <p:cNvPr id="5" name="Picture 4"/>
          <p:cNvPicPr/>
          <p:nvPr/>
        </p:nvPicPr>
        <p:blipFill>
          <a:blip r:embed="rId3"/>
          <a:stretch>
            <a:fillRect/>
          </a:stretch>
        </p:blipFill>
        <p:spPr>
          <a:xfrm>
            <a:off x="4929186" y="4516596"/>
            <a:ext cx="6183313" cy="1703388"/>
          </a:xfrm>
          <a:prstGeom prst="rect">
            <a:avLst/>
          </a:prstGeom>
        </p:spPr>
      </p:pic>
    </p:spTree>
    <p:extLst>
      <p:ext uri="{BB962C8B-B14F-4D97-AF65-F5344CB8AC3E}">
        <p14:creationId xmlns:p14="http://schemas.microsoft.com/office/powerpoint/2010/main" val="30631043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 Collaborative filtering</a:t>
            </a:r>
          </a:p>
        </p:txBody>
      </p:sp>
      <p:sp>
        <p:nvSpPr>
          <p:cNvPr id="3" name="Content Placeholder 2"/>
          <p:cNvSpPr>
            <a:spLocks noGrp="1"/>
          </p:cNvSpPr>
          <p:nvPr>
            <p:ph idx="1"/>
          </p:nvPr>
        </p:nvSpPr>
        <p:spPr/>
        <p:txBody>
          <a:bodyPr/>
          <a:lstStyle/>
          <a:p>
            <a:pPr marL="0" indent="0">
              <a:buNone/>
            </a:pPr>
            <a:r>
              <a:rPr lang="en-US" dirty="0" smtClean="0"/>
              <a:t>Model based</a:t>
            </a:r>
          </a:p>
          <a:p>
            <a:pPr marL="0" indent="0">
              <a:buNone/>
            </a:pPr>
            <a:r>
              <a:rPr lang="en-US" dirty="0" smtClean="0"/>
              <a:t>Matrix Factorization</a:t>
            </a:r>
          </a:p>
          <a:p>
            <a:pPr marL="0" indent="0">
              <a:buNone/>
            </a:pPr>
            <a:r>
              <a:rPr lang="en-US" dirty="0" smtClean="0"/>
              <a:t>Given ratings matrix R, identify low rank matrices P and Q such that,</a:t>
            </a:r>
          </a:p>
          <a:p>
            <a:pPr marL="0" indent="0" algn="ctr">
              <a:buNone/>
            </a:pPr>
            <a:r>
              <a:rPr lang="en-US" dirty="0" smtClean="0"/>
              <a:t>R = PQ	-(5)</a:t>
            </a:r>
          </a:p>
          <a:p>
            <a:pPr marL="0" indent="0" algn="ctr">
              <a:buNone/>
            </a:pPr>
            <a:endParaRPr lang="en-US" dirty="0" smtClean="0"/>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775" y="3823494"/>
            <a:ext cx="6994449" cy="2488406"/>
          </a:xfrm>
          <a:prstGeom prst="rect">
            <a:avLst/>
          </a:prstGeom>
        </p:spPr>
      </p:pic>
    </p:spTree>
    <p:extLst>
      <p:ext uri="{BB962C8B-B14F-4D97-AF65-F5344CB8AC3E}">
        <p14:creationId xmlns:p14="http://schemas.microsoft.com/office/powerpoint/2010/main" val="6788393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 Collaborative filtering</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53143" y="1338263"/>
            <a:ext cx="7485714" cy="933333"/>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411107" y="2271596"/>
            <a:ext cx="6350000" cy="4043479"/>
          </a:xfrm>
          <a:prstGeom prst="rect">
            <a:avLst/>
          </a:prstGeom>
          <a:ln>
            <a:noFill/>
          </a:ln>
          <a:effectLst>
            <a:outerShdw blurRad="190500" algn="tl" rotWithShape="0">
              <a:srgbClr val="000000">
                <a:alpha val="70000"/>
              </a:srgbClr>
            </a:outerShdw>
          </a:effectLst>
        </p:spPr>
      </p:pic>
      <p:sp>
        <p:nvSpPr>
          <p:cNvPr id="7" name="TextBox 6"/>
          <p:cNvSpPr txBox="1"/>
          <p:nvPr/>
        </p:nvSpPr>
        <p:spPr>
          <a:xfrm>
            <a:off x="221064" y="3816282"/>
            <a:ext cx="4798158" cy="954107"/>
          </a:xfrm>
          <a:prstGeom prst="rect">
            <a:avLst/>
          </a:prstGeom>
          <a:noFill/>
        </p:spPr>
        <p:txBody>
          <a:bodyPr wrap="square" rtlCol="0">
            <a:spAutoFit/>
          </a:bodyPr>
          <a:lstStyle/>
          <a:p>
            <a:pPr algn="just"/>
            <a:r>
              <a:rPr lang="en-US" sz="2800" dirty="0" smtClean="0"/>
              <a:t>Evaluated using RMSE on known ratings</a:t>
            </a:r>
            <a:endParaRPr lang="en-US" sz="2800" dirty="0"/>
          </a:p>
        </p:txBody>
      </p:sp>
    </p:spTree>
    <p:extLst>
      <p:ext uri="{BB962C8B-B14F-4D97-AF65-F5344CB8AC3E}">
        <p14:creationId xmlns:p14="http://schemas.microsoft.com/office/powerpoint/2010/main" val="25296743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 Collaborative filtering</a:t>
            </a:r>
          </a:p>
        </p:txBody>
      </p:sp>
      <p:sp>
        <p:nvSpPr>
          <p:cNvPr id="3" name="Content Placeholder 2"/>
          <p:cNvSpPr>
            <a:spLocks noGrp="1"/>
          </p:cNvSpPr>
          <p:nvPr>
            <p:ph idx="1"/>
          </p:nvPr>
        </p:nvSpPr>
        <p:spPr/>
        <p:txBody>
          <a:bodyPr>
            <a:normAutofit lnSpcReduction="10000"/>
          </a:bodyPr>
          <a:lstStyle/>
          <a:p>
            <a:pPr marL="0" indent="0">
              <a:buNone/>
            </a:pPr>
            <a:r>
              <a:rPr lang="en-US" dirty="0" smtClean="0"/>
              <a:t>Autoencoders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z = σ (</a:t>
            </a:r>
            <a:r>
              <a:rPr lang="en-US" dirty="0" err="1"/>
              <a:t>Wx</a:t>
            </a:r>
            <a:r>
              <a:rPr lang="en-US" dirty="0"/>
              <a:t> + b)		</a:t>
            </a:r>
            <a:r>
              <a:rPr lang="en-US" dirty="0" smtClean="0"/>
              <a:t>- </a:t>
            </a:r>
            <a:r>
              <a:rPr lang="en-US" dirty="0"/>
              <a:t>(16)</a:t>
            </a:r>
          </a:p>
          <a:p>
            <a:pPr marL="0" indent="0">
              <a:buNone/>
            </a:pPr>
            <a:r>
              <a:rPr lang="en-US" dirty="0"/>
              <a:t>x` = σ`(</a:t>
            </a:r>
            <a:r>
              <a:rPr lang="en-US" dirty="0" err="1"/>
              <a:t>W`z</a:t>
            </a:r>
            <a:r>
              <a:rPr lang="en-US" dirty="0"/>
              <a:t> + b`) </a:t>
            </a:r>
            <a:r>
              <a:rPr lang="en-US" dirty="0" smtClean="0"/>
              <a:t>	</a:t>
            </a:r>
            <a:r>
              <a:rPr lang="en-US" dirty="0"/>
              <a:t>	- (17)</a:t>
            </a:r>
          </a:p>
          <a:p>
            <a:pPr marL="0" indent="0">
              <a:buNone/>
            </a:pPr>
            <a:endParaRPr lang="en-US" dirty="0" smtClean="0"/>
          </a:p>
          <a:p>
            <a:pPr marL="0" indent="0">
              <a:buNone/>
            </a:pPr>
            <a:r>
              <a:rPr lang="en-US" dirty="0" smtClean="0"/>
              <a:t>Evaluated using RMSE on known ratings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531429" y="1825625"/>
            <a:ext cx="5138056" cy="3573689"/>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38200" y="2519542"/>
            <a:ext cx="5243286" cy="1688012"/>
          </a:xfrm>
          <a:prstGeom prst="rect">
            <a:avLst/>
          </a:prstGeom>
        </p:spPr>
      </p:pic>
    </p:spTree>
    <p:extLst>
      <p:ext uri="{BB962C8B-B14F-4D97-AF65-F5344CB8AC3E}">
        <p14:creationId xmlns:p14="http://schemas.microsoft.com/office/powerpoint/2010/main" val="3989486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Data Analysis</a:t>
            </a:r>
            <a:endParaRPr lang="en-US" dirty="0"/>
          </a:p>
        </p:txBody>
      </p:sp>
      <p:sp>
        <p:nvSpPr>
          <p:cNvPr id="3" name="Content Placeholder 2"/>
          <p:cNvSpPr>
            <a:spLocks noGrp="1"/>
          </p:cNvSpPr>
          <p:nvPr>
            <p:ph idx="1"/>
          </p:nvPr>
        </p:nvSpPr>
        <p:spPr/>
        <p:txBody>
          <a:bodyPr/>
          <a:lstStyle/>
          <a:p>
            <a:pPr marL="0" indent="0">
              <a:buNone/>
            </a:pPr>
            <a:r>
              <a:rPr lang="en-US" dirty="0" smtClean="0"/>
              <a:t>Data Sparsity : 95.76%</a:t>
            </a:r>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44228" y="2670401"/>
            <a:ext cx="5506629" cy="3641499"/>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096000" y="2670401"/>
            <a:ext cx="5991225" cy="3506562"/>
          </a:xfrm>
          <a:prstGeom prst="rect">
            <a:avLst/>
          </a:prstGeom>
        </p:spPr>
      </p:pic>
    </p:spTree>
    <p:extLst>
      <p:ext uri="{BB962C8B-B14F-4D97-AF65-F5344CB8AC3E}">
        <p14:creationId xmlns:p14="http://schemas.microsoft.com/office/powerpoint/2010/main" val="2508918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Data Analysis</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025571" cy="4351338"/>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863771" y="1690688"/>
            <a:ext cx="5600700" cy="4351338"/>
          </a:xfrm>
          <a:prstGeom prst="rect">
            <a:avLst/>
          </a:prstGeom>
        </p:spPr>
      </p:pic>
    </p:spTree>
    <p:extLst>
      <p:ext uri="{BB962C8B-B14F-4D97-AF65-F5344CB8AC3E}">
        <p14:creationId xmlns:p14="http://schemas.microsoft.com/office/powerpoint/2010/main" val="31603756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Data Analysis</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5003042" cy="4351338"/>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841242" y="1690687"/>
            <a:ext cx="5800298" cy="4486275"/>
          </a:xfrm>
          <a:prstGeom prst="rect">
            <a:avLst/>
          </a:prstGeom>
        </p:spPr>
      </p:pic>
    </p:spTree>
    <p:extLst>
      <p:ext uri="{BB962C8B-B14F-4D97-AF65-F5344CB8AC3E}">
        <p14:creationId xmlns:p14="http://schemas.microsoft.com/office/powerpoint/2010/main" val="4256120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Popularity based method</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333767" y="1989398"/>
            <a:ext cx="7301552" cy="3578888"/>
          </a:xfrm>
          <a:prstGeom prst="rect">
            <a:avLst/>
          </a:prstGeom>
        </p:spPr>
      </p:pic>
    </p:spTree>
    <p:extLst>
      <p:ext uri="{BB962C8B-B14F-4D97-AF65-F5344CB8AC3E}">
        <p14:creationId xmlns:p14="http://schemas.microsoft.com/office/powerpoint/2010/main" val="1253203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Content Based Method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29929184"/>
              </p:ext>
            </p:extLst>
          </p:nvPr>
        </p:nvGraphicFramePr>
        <p:xfrm>
          <a:off x="1037230" y="1528553"/>
          <a:ext cx="8041365" cy="4491355"/>
        </p:xfrm>
        <a:graphic>
          <a:graphicData uri="http://schemas.openxmlformats.org/drawingml/2006/table">
            <a:tbl>
              <a:tblPr firstRow="1" firstCol="1" bandRow="1">
                <a:tableStyleId>{5C22544A-7EE6-4342-B048-85BDC9FD1C3A}</a:tableStyleId>
              </a:tblPr>
              <a:tblGrid>
                <a:gridCol w="8041365"/>
              </a:tblGrid>
              <a:tr h="406951">
                <a:tc>
                  <a:txBody>
                    <a:bodyPr/>
                    <a:lstStyle/>
                    <a:p>
                      <a:pPr marL="0" marR="0" algn="ctr">
                        <a:lnSpc>
                          <a:spcPct val="150000"/>
                        </a:lnSpc>
                        <a:spcBef>
                          <a:spcPts val="0"/>
                        </a:spcBef>
                        <a:spcAft>
                          <a:spcPts val="0"/>
                        </a:spcAft>
                      </a:pPr>
                      <a:r>
                        <a:rPr lang="en-US" sz="2000" cap="all" dirty="0">
                          <a:effectLst/>
                        </a:rPr>
                        <a:t>Movies Similar to Toy Story (1995)</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6951">
                <a:tc>
                  <a:txBody>
                    <a:bodyPr/>
                    <a:lstStyle/>
                    <a:p>
                      <a:pPr marL="0" marR="0" algn="ctr">
                        <a:lnSpc>
                          <a:spcPct val="150000"/>
                        </a:lnSpc>
                        <a:spcBef>
                          <a:spcPts val="0"/>
                        </a:spcBef>
                        <a:spcAft>
                          <a:spcPts val="0"/>
                        </a:spcAft>
                      </a:pPr>
                      <a:r>
                        <a:rPr lang="en-US" sz="2000" cap="all">
                          <a:effectLst/>
                        </a:rPr>
                        <a:t>Toy Story (1995)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6951">
                <a:tc>
                  <a:txBody>
                    <a:bodyPr/>
                    <a:lstStyle/>
                    <a:p>
                      <a:pPr marL="0" marR="0" algn="ctr">
                        <a:lnSpc>
                          <a:spcPct val="150000"/>
                        </a:lnSpc>
                        <a:spcBef>
                          <a:spcPts val="0"/>
                        </a:spcBef>
                        <a:spcAft>
                          <a:spcPts val="0"/>
                        </a:spcAft>
                      </a:pPr>
                      <a:r>
                        <a:rPr lang="en-US" sz="2000" cap="all">
                          <a:effectLst/>
                        </a:rPr>
                        <a:t>Adventures of Rocky and Bullwinkle, The (2000)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6951">
                <a:tc>
                  <a:txBody>
                    <a:bodyPr/>
                    <a:lstStyle/>
                    <a:p>
                      <a:pPr marL="0" marR="0" algn="ctr">
                        <a:lnSpc>
                          <a:spcPct val="150000"/>
                        </a:lnSpc>
                        <a:spcBef>
                          <a:spcPts val="0"/>
                        </a:spcBef>
                        <a:spcAft>
                          <a:spcPts val="0"/>
                        </a:spcAft>
                      </a:pPr>
                      <a:r>
                        <a:rPr lang="en-US" sz="2000" cap="all">
                          <a:effectLst/>
                        </a:rPr>
                        <a:t>Rugrats Movie, The (1998)</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6951">
                <a:tc>
                  <a:txBody>
                    <a:bodyPr/>
                    <a:lstStyle/>
                    <a:p>
                      <a:pPr marL="0" marR="0" algn="ctr">
                        <a:lnSpc>
                          <a:spcPct val="150000"/>
                        </a:lnSpc>
                        <a:spcBef>
                          <a:spcPts val="0"/>
                        </a:spcBef>
                        <a:spcAft>
                          <a:spcPts val="0"/>
                        </a:spcAft>
                      </a:pPr>
                      <a:r>
                        <a:rPr lang="en-US" sz="2000" cap="all">
                          <a:effectLst/>
                        </a:rPr>
                        <a:t>Chicken Run (2000)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6951">
                <a:tc>
                  <a:txBody>
                    <a:bodyPr/>
                    <a:lstStyle/>
                    <a:p>
                      <a:pPr marL="0" marR="0" algn="ctr">
                        <a:lnSpc>
                          <a:spcPct val="150000"/>
                        </a:lnSpc>
                        <a:spcBef>
                          <a:spcPts val="0"/>
                        </a:spcBef>
                        <a:spcAft>
                          <a:spcPts val="0"/>
                        </a:spcAft>
                      </a:pPr>
                      <a:r>
                        <a:rPr lang="en-US" sz="2000" cap="all">
                          <a:effectLst/>
                        </a:rPr>
                        <a:t>American Tail: Fievel Goes West, An (1991)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6951">
                <a:tc>
                  <a:txBody>
                    <a:bodyPr/>
                    <a:lstStyle/>
                    <a:p>
                      <a:pPr marL="0" marR="0" algn="ctr">
                        <a:lnSpc>
                          <a:spcPct val="150000"/>
                        </a:lnSpc>
                        <a:spcBef>
                          <a:spcPts val="0"/>
                        </a:spcBef>
                        <a:spcAft>
                          <a:spcPts val="0"/>
                        </a:spcAft>
                      </a:pPr>
                      <a:r>
                        <a:rPr lang="en-US" sz="2000" cap="all">
                          <a:effectLst/>
                        </a:rPr>
                        <a:t>Toy Story 2 (1999)</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6951">
                <a:tc>
                  <a:txBody>
                    <a:bodyPr/>
                    <a:lstStyle/>
                    <a:p>
                      <a:pPr marL="0" marR="0" algn="ctr">
                        <a:lnSpc>
                          <a:spcPct val="150000"/>
                        </a:lnSpc>
                        <a:spcBef>
                          <a:spcPts val="0"/>
                        </a:spcBef>
                        <a:spcAft>
                          <a:spcPts val="0"/>
                        </a:spcAft>
                      </a:pPr>
                      <a:r>
                        <a:rPr lang="en-US" sz="2000" cap="all">
                          <a:effectLst/>
                        </a:rPr>
                        <a:t>Bug's Life, A (1998)</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6951">
                <a:tc>
                  <a:txBody>
                    <a:bodyPr/>
                    <a:lstStyle/>
                    <a:p>
                      <a:pPr marL="0" marR="0" algn="ctr">
                        <a:lnSpc>
                          <a:spcPct val="150000"/>
                        </a:lnSpc>
                        <a:spcBef>
                          <a:spcPts val="0"/>
                        </a:spcBef>
                        <a:spcAft>
                          <a:spcPts val="0"/>
                        </a:spcAft>
                      </a:pPr>
                      <a:r>
                        <a:rPr lang="en-US" sz="2000" cap="all">
                          <a:effectLst/>
                        </a:rPr>
                        <a:t>Aladdin and the King of Thieves (1996)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6951">
                <a:tc>
                  <a:txBody>
                    <a:bodyPr/>
                    <a:lstStyle/>
                    <a:p>
                      <a:pPr marL="0" marR="0" algn="ctr">
                        <a:lnSpc>
                          <a:spcPct val="150000"/>
                        </a:lnSpc>
                        <a:spcBef>
                          <a:spcPts val="0"/>
                        </a:spcBef>
                        <a:spcAft>
                          <a:spcPts val="0"/>
                        </a:spcAft>
                      </a:pPr>
                      <a:r>
                        <a:rPr lang="en-US" sz="2000" cap="all">
                          <a:effectLst/>
                        </a:rPr>
                        <a:t>American Tail, An (1986)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6951">
                <a:tc>
                  <a:txBody>
                    <a:bodyPr/>
                    <a:lstStyle/>
                    <a:p>
                      <a:pPr marL="0" marR="0" algn="ctr">
                        <a:lnSpc>
                          <a:spcPct val="150000"/>
                        </a:lnSpc>
                        <a:spcBef>
                          <a:spcPts val="0"/>
                        </a:spcBef>
                        <a:spcAft>
                          <a:spcPts val="0"/>
                        </a:spcAft>
                      </a:pPr>
                      <a:r>
                        <a:rPr lang="en-US" sz="2000" cap="all" dirty="0" err="1">
                          <a:effectLst/>
                        </a:rPr>
                        <a:t>Saludos</a:t>
                      </a:r>
                      <a:r>
                        <a:rPr lang="en-US" sz="2000" cap="all" dirty="0">
                          <a:effectLst/>
                        </a:rPr>
                        <a:t> Amigos (1943)</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9321421" y="2961564"/>
            <a:ext cx="2715904" cy="2246769"/>
          </a:xfrm>
          <a:prstGeom prst="rect">
            <a:avLst/>
          </a:prstGeom>
          <a:noFill/>
        </p:spPr>
        <p:txBody>
          <a:bodyPr wrap="square" rtlCol="0">
            <a:spAutoFit/>
          </a:bodyPr>
          <a:lstStyle/>
          <a:p>
            <a:r>
              <a:rPr lang="en-US" sz="2800" dirty="0" smtClean="0"/>
              <a:t>Average RMSE of 0.05 on </a:t>
            </a:r>
            <a:r>
              <a:rPr lang="en-US" sz="2800" dirty="0" err="1" smtClean="0"/>
              <a:t>Minkowski</a:t>
            </a:r>
            <a:r>
              <a:rPr lang="en-US" sz="2800" dirty="0" smtClean="0"/>
              <a:t> distance on test set</a:t>
            </a:r>
            <a:endParaRPr lang="en-US" sz="2800" dirty="0"/>
          </a:p>
        </p:txBody>
      </p:sp>
    </p:spTree>
    <p:extLst>
      <p:ext uri="{BB962C8B-B14F-4D97-AF65-F5344CB8AC3E}">
        <p14:creationId xmlns:p14="http://schemas.microsoft.com/office/powerpoint/2010/main" val="4245454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42" y="1201003"/>
            <a:ext cx="11305605" cy="5349206"/>
          </a:xfrm>
          <a:prstGeom prst="rect">
            <a:avLst/>
          </a:prstGeom>
        </p:spPr>
      </p:pic>
      <p:sp>
        <p:nvSpPr>
          <p:cNvPr id="2" name="Title 1"/>
          <p:cNvSpPr>
            <a:spLocks noGrp="1"/>
          </p:cNvSpPr>
          <p:nvPr>
            <p:ph type="title"/>
          </p:nvPr>
        </p:nvSpPr>
        <p:spPr/>
        <p:txBody>
          <a:bodyPr/>
          <a:lstStyle/>
          <a:p>
            <a:r>
              <a:rPr lang="en-US" dirty="0"/>
              <a:t>Results – </a:t>
            </a:r>
            <a:r>
              <a:rPr lang="en-US" dirty="0" smtClean="0"/>
              <a:t>Matrix Factorization method</a:t>
            </a:r>
            <a:endParaRPr lang="en-US" dirty="0"/>
          </a:p>
        </p:txBody>
      </p:sp>
      <p:sp>
        <p:nvSpPr>
          <p:cNvPr id="3" name="Content Placeholder 2"/>
          <p:cNvSpPr>
            <a:spLocks noGrp="1"/>
          </p:cNvSpPr>
          <p:nvPr>
            <p:ph idx="1"/>
          </p:nvPr>
        </p:nvSpPr>
        <p:spPr>
          <a:xfrm>
            <a:off x="2634018" y="2043989"/>
            <a:ext cx="7805382" cy="4351338"/>
          </a:xfrm>
        </p:spPr>
        <p:txBody>
          <a:bodyPr/>
          <a:lstStyle/>
          <a:p>
            <a:pPr marL="0" indent="0" algn="just">
              <a:buNone/>
            </a:pPr>
            <a:r>
              <a:rPr lang="en-US" dirty="0" smtClean="0"/>
              <a:t>This method was not successful in using on the actual </a:t>
            </a:r>
            <a:r>
              <a:rPr lang="en-US" dirty="0" err="1" smtClean="0"/>
              <a:t>movielens</a:t>
            </a:r>
            <a:r>
              <a:rPr lang="en-US" dirty="0" smtClean="0"/>
              <a:t> dataset because of the data sparsity of 95.76% and the computation complexity given the number of elements to be visited per iteration</a:t>
            </a:r>
            <a:endParaRPr lang="en-US" dirty="0"/>
          </a:p>
          <a:p>
            <a:pPr marL="0" indent="0" algn="just">
              <a:buNone/>
            </a:pPr>
            <a:r>
              <a:rPr lang="en-US" dirty="0" smtClean="0"/>
              <a:t>However, this was implemented on a sample dense matrix to make sure the algorithm was coded right</a:t>
            </a:r>
            <a:endParaRPr lang="en-US" dirty="0"/>
          </a:p>
        </p:txBody>
      </p:sp>
    </p:spTree>
    <p:extLst>
      <p:ext uri="{BB962C8B-B14F-4D97-AF65-F5344CB8AC3E}">
        <p14:creationId xmlns:p14="http://schemas.microsoft.com/office/powerpoint/2010/main" val="1058633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a:t>Need for recommendation System – Information overload problem.</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2444809"/>
            <a:ext cx="8001000" cy="3867091"/>
          </a:xfrm>
          <a:prstGeom prst="rect">
            <a:avLst/>
          </a:prstGeom>
        </p:spPr>
      </p:pic>
    </p:spTree>
    <p:extLst>
      <p:ext uri="{BB962C8B-B14F-4D97-AF65-F5344CB8AC3E}">
        <p14:creationId xmlns:p14="http://schemas.microsoft.com/office/powerpoint/2010/main" val="23598603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Matrix Factorization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90688"/>
                <a:ext cx="11035352" cy="4486275"/>
              </a:xfrm>
            </p:spPr>
            <p:txBody>
              <a:bodyPr>
                <a:normAutofit fontScale="85000" lnSpcReduction="10000"/>
              </a:bodyPr>
              <a:lstStyle/>
              <a:p>
                <a:pPr marL="0" indent="0">
                  <a:buNone/>
                </a:pPr>
                <a:r>
                  <a:rPr lang="en-US" sz="1900" dirty="0" smtClean="0"/>
                  <a:t>Sample Rating Matrix = </a:t>
                </a:r>
                <a14:m>
                  <m:oMath xmlns:m="http://schemas.openxmlformats.org/officeDocument/2006/math">
                    <m:d>
                      <m:dPr>
                        <m:ctrlPr>
                          <a:rPr lang="en-US" sz="1900" i="1"/>
                        </m:ctrlPr>
                      </m:dPr>
                      <m:e>
                        <m:m>
                          <m:mPr>
                            <m:mcs>
                              <m:mc>
                                <m:mcPr>
                                  <m:count m:val="6"/>
                                  <m:mcJc m:val="center"/>
                                </m:mcPr>
                              </m:mc>
                            </m:mcs>
                            <m:ctrlPr>
                              <a:rPr lang="en-US" sz="1900" i="1"/>
                            </m:ctrlPr>
                          </m:mPr>
                          <m:mr>
                            <m:e>
                              <m:r>
                                <a:rPr lang="en-US" sz="1900" i="1"/>
                                <m:t>5</m:t>
                              </m:r>
                            </m:e>
                            <m:e>
                              <m:r>
                                <a:rPr lang="en-US" sz="1900" i="1"/>
                                <m:t>4</m:t>
                              </m:r>
                            </m:e>
                            <m:e>
                              <m:r>
                                <a:rPr lang="en-US" sz="1900" i="1"/>
                                <m:t>4</m:t>
                              </m:r>
                            </m:e>
                            <m:e>
                              <m:r>
                                <a:rPr lang="en-US" sz="1900" i="1"/>
                                <m:t>1</m:t>
                              </m:r>
                            </m:e>
                            <m:e>
                              <m:r>
                                <a:rPr lang="en-US" sz="1900" i="1"/>
                                <m:t>1</m:t>
                              </m:r>
                            </m:e>
                            <m:e>
                              <m:r>
                                <a:rPr lang="en-US" sz="1900" i="1"/>
                                <m:t>3</m:t>
                              </m:r>
                            </m:e>
                          </m:mr>
                          <m:mr>
                            <m:e>
                              <m:r>
                                <a:rPr lang="en-US" sz="1900" i="1"/>
                                <m:t>1</m:t>
                              </m:r>
                            </m:e>
                            <m:e>
                              <m:r>
                                <a:rPr lang="en-US" sz="1900" i="1"/>
                                <m:t>2</m:t>
                              </m:r>
                            </m:e>
                            <m:e>
                              <m:r>
                                <a:rPr lang="en-US" sz="1900" i="1"/>
                                <m:t>2</m:t>
                              </m:r>
                            </m:e>
                            <m:e>
                              <m:r>
                                <a:rPr lang="en-US" sz="1900" i="1"/>
                                <m:t>4</m:t>
                              </m:r>
                            </m:e>
                            <m:e>
                              <m:r>
                                <a:rPr lang="en-US" sz="1900" i="1"/>
                                <m:t>4</m:t>
                              </m:r>
                            </m:e>
                            <m:e>
                              <m:r>
                                <a:rPr lang="en-US" sz="1900" i="1"/>
                                <m:t>5</m:t>
                              </m:r>
                            </m:e>
                          </m:mr>
                          <m:mr>
                            <m:e>
                              <m:r>
                                <a:rPr lang="en-US" sz="1900" i="1"/>
                                <m:t>5</m:t>
                              </m:r>
                            </m:e>
                            <m:e>
                              <m:r>
                                <a:rPr lang="en-US" sz="1900" i="1"/>
                                <m:t>4</m:t>
                              </m:r>
                            </m:e>
                            <m:e>
                              <m:r>
                                <a:rPr lang="en-US" sz="1900" i="1"/>
                                <m:t>4</m:t>
                              </m:r>
                            </m:e>
                            <m:e>
                              <m:r>
                                <a:rPr lang="en-US" sz="1900" i="1"/>
                                <m:t>1</m:t>
                              </m:r>
                            </m:e>
                            <m:e>
                              <m:r>
                                <a:rPr lang="en-US" sz="1900" i="1"/>
                                <m:t>1</m:t>
                              </m:r>
                            </m:e>
                            <m:e>
                              <m:r>
                                <a:rPr lang="en-US" sz="1900" i="1"/>
                                <m:t>3</m:t>
                              </m:r>
                            </m:e>
                          </m:mr>
                          <m:mr>
                            <m:e>
                              <m:r>
                                <a:rPr lang="en-US" sz="1900" i="1"/>
                                <m:t>1</m:t>
                              </m:r>
                            </m:e>
                            <m:e>
                              <m:r>
                                <a:rPr lang="en-US" sz="1900" i="1"/>
                                <m:t>2</m:t>
                              </m:r>
                            </m:e>
                            <m:e>
                              <m:r>
                                <a:rPr lang="en-US" sz="1900" i="1"/>
                                <m:t>2</m:t>
                              </m:r>
                            </m:e>
                            <m:e>
                              <m:r>
                                <a:rPr lang="en-US" sz="1900" i="1"/>
                                <m:t>4</m:t>
                              </m:r>
                            </m:e>
                            <m:e>
                              <m:r>
                                <a:rPr lang="en-US" sz="1900" i="1"/>
                                <m:t>4</m:t>
                              </m:r>
                            </m:e>
                            <m:e>
                              <m:r>
                                <a:rPr lang="en-US" sz="1900" i="1"/>
                                <m:t>5</m:t>
                              </m:r>
                            </m:e>
                          </m:mr>
                          <m:mr>
                            <m:e>
                              <m:r>
                                <a:rPr lang="en-US" sz="1900" i="1"/>
                                <m:t>5</m:t>
                              </m:r>
                            </m:e>
                            <m:e>
                              <m:r>
                                <a:rPr lang="en-US" sz="1900" i="1"/>
                                <m:t>4</m:t>
                              </m:r>
                            </m:e>
                            <m:e>
                              <m:r>
                                <a:rPr lang="en-US" sz="1900" i="1"/>
                                <m:t>4</m:t>
                              </m:r>
                            </m:e>
                            <m:e>
                              <m:r>
                                <a:rPr lang="en-US" sz="1900" i="1"/>
                                <m:t>1</m:t>
                              </m:r>
                            </m:e>
                            <m:e>
                              <m:r>
                                <a:rPr lang="en-US" sz="1900" i="1"/>
                                <m:t>1</m:t>
                              </m:r>
                            </m:e>
                            <m:e>
                              <m:r>
                                <a:rPr lang="en-US" sz="1900" i="1"/>
                                <m:t>3</m:t>
                              </m:r>
                            </m:e>
                          </m:mr>
                        </m:m>
                      </m:e>
                    </m:d>
                  </m:oMath>
                </a14:m>
                <a:r>
                  <a:rPr lang="en-US" sz="1900" dirty="0" smtClean="0"/>
                  <a:t>Train </a:t>
                </a:r>
                <a:r>
                  <a:rPr lang="en-US" sz="1900" dirty="0"/>
                  <a:t>= </a:t>
                </a:r>
                <a14:m>
                  <m:oMath xmlns:m="http://schemas.openxmlformats.org/officeDocument/2006/math">
                    <m:d>
                      <m:dPr>
                        <m:ctrlPr>
                          <a:rPr lang="en-US" sz="1900" i="1"/>
                        </m:ctrlPr>
                      </m:dPr>
                      <m:e>
                        <m:m>
                          <m:mPr>
                            <m:mcs>
                              <m:mc>
                                <m:mcPr>
                                  <m:count m:val="6"/>
                                  <m:mcJc m:val="center"/>
                                </m:mcPr>
                              </m:mc>
                            </m:mcs>
                            <m:ctrlPr>
                              <a:rPr lang="en-US" sz="1900" i="1"/>
                            </m:ctrlPr>
                          </m:mPr>
                          <m:mr>
                            <m:e>
                              <m:r>
                                <a:rPr lang="en-US" sz="1900" i="1"/>
                                <m:t>5</m:t>
                              </m:r>
                            </m:e>
                            <m:e>
                              <m:r>
                                <a:rPr lang="en-US" sz="1900" i="1"/>
                                <m:t>4</m:t>
                              </m:r>
                            </m:e>
                            <m:e>
                              <m:r>
                                <a:rPr lang="en-US" sz="1900" i="1"/>
                                <m:t>4</m:t>
                              </m:r>
                            </m:e>
                            <m:e>
                              <m:r>
                                <a:rPr lang="en-US" sz="1900" i="1"/>
                                <m:t>1</m:t>
                              </m:r>
                            </m:e>
                            <m:e>
                              <m:r>
                                <a:rPr lang="en-US" sz="1900" i="1"/>
                                <m:t>1</m:t>
                              </m:r>
                            </m:e>
                            <m:e>
                              <m:r>
                                <a:rPr lang="en-US" sz="1900" i="1"/>
                                <m:t>3</m:t>
                              </m:r>
                            </m:e>
                          </m:mr>
                          <m:mr>
                            <m:e>
                              <m:r>
                                <a:rPr lang="en-US" sz="1900" i="1"/>
                                <m:t>0</m:t>
                              </m:r>
                            </m:e>
                            <m:e>
                              <m:r>
                                <a:rPr lang="en-US" sz="1900" i="1"/>
                                <m:t>2</m:t>
                              </m:r>
                            </m:e>
                            <m:e>
                              <m:r>
                                <a:rPr lang="en-US" sz="1900" i="1"/>
                                <m:t>0</m:t>
                              </m:r>
                            </m:e>
                            <m:e>
                              <m:r>
                                <a:rPr lang="en-US" sz="1900" i="1"/>
                                <m:t>4</m:t>
                              </m:r>
                            </m:e>
                            <m:e>
                              <m:r>
                                <a:rPr lang="en-US" sz="1900" i="1"/>
                                <m:t>4</m:t>
                              </m:r>
                            </m:e>
                            <m:e>
                              <m:r>
                                <a:rPr lang="en-US" sz="1900" i="1"/>
                                <m:t>5</m:t>
                              </m:r>
                            </m:e>
                          </m:mr>
                          <m:mr>
                            <m:e>
                              <m:r>
                                <a:rPr lang="en-US" sz="1900" i="1"/>
                                <m:t>5</m:t>
                              </m:r>
                            </m:e>
                            <m:e>
                              <m:r>
                                <a:rPr lang="en-US" sz="1900" i="1"/>
                                <m:t>0</m:t>
                              </m:r>
                            </m:e>
                            <m:e>
                              <m:r>
                                <a:rPr lang="en-US" sz="1900" i="1"/>
                                <m:t>4</m:t>
                              </m:r>
                            </m:e>
                            <m:e>
                              <m:r>
                                <a:rPr lang="en-US" sz="1900" i="1"/>
                                <m:t>1</m:t>
                              </m:r>
                            </m:e>
                            <m:e>
                              <m:r>
                                <a:rPr lang="en-US" sz="1900" i="1"/>
                                <m:t>0</m:t>
                              </m:r>
                            </m:e>
                            <m:e>
                              <m:r>
                                <a:rPr lang="en-US" sz="1900" i="1"/>
                                <m:t>3</m:t>
                              </m:r>
                            </m:e>
                          </m:mr>
                          <m:mr>
                            <m:e>
                              <m:r>
                                <a:rPr lang="en-US" sz="1900" i="1"/>
                                <m:t>1</m:t>
                              </m:r>
                            </m:e>
                            <m:e>
                              <m:r>
                                <a:rPr lang="en-US" sz="1900" i="1"/>
                                <m:t>2</m:t>
                              </m:r>
                            </m:e>
                            <m:e>
                              <m:r>
                                <a:rPr lang="en-US" sz="1900" i="1"/>
                                <m:t>2</m:t>
                              </m:r>
                            </m:e>
                            <m:e>
                              <m:r>
                                <a:rPr lang="en-US" sz="1900" i="1"/>
                                <m:t>4</m:t>
                              </m:r>
                            </m:e>
                            <m:e>
                              <m:r>
                                <a:rPr lang="en-US" sz="1900" i="1"/>
                                <m:t>4</m:t>
                              </m:r>
                            </m:e>
                            <m:e>
                              <m:r>
                                <a:rPr lang="en-US" sz="1900" i="1"/>
                                <m:t>5</m:t>
                              </m:r>
                            </m:e>
                          </m:mr>
                          <m:mr>
                            <m:e>
                              <m:r>
                                <a:rPr lang="en-US" sz="1900" i="1"/>
                                <m:t>5</m:t>
                              </m:r>
                            </m:e>
                            <m:e>
                              <m:r>
                                <a:rPr lang="en-US" sz="1900" i="1"/>
                                <m:t>4</m:t>
                              </m:r>
                            </m:e>
                            <m:e>
                              <m:r>
                                <a:rPr lang="en-US" sz="1900" i="1"/>
                                <m:t>4</m:t>
                              </m:r>
                            </m:e>
                            <m:e>
                              <m:r>
                                <a:rPr lang="en-US" sz="1900" i="1"/>
                                <m:t>1</m:t>
                              </m:r>
                            </m:e>
                            <m:e>
                              <m:r>
                                <a:rPr lang="en-US" sz="1900" i="1"/>
                                <m:t>1</m:t>
                              </m:r>
                            </m:e>
                            <m:e>
                              <m:r>
                                <a:rPr lang="en-US" sz="1900" i="1"/>
                                <m:t>3</m:t>
                              </m:r>
                            </m:e>
                          </m:mr>
                        </m:m>
                      </m:e>
                    </m:d>
                  </m:oMath>
                </a14:m>
                <a:r>
                  <a:rPr lang="en-US" sz="1900" dirty="0" smtClean="0"/>
                  <a:t>Test </a:t>
                </a:r>
                <a:r>
                  <a:rPr lang="en-US" sz="1900" dirty="0"/>
                  <a:t>= </a:t>
                </a:r>
                <a14:m>
                  <m:oMath xmlns:m="http://schemas.openxmlformats.org/officeDocument/2006/math">
                    <m:d>
                      <m:dPr>
                        <m:ctrlPr>
                          <a:rPr lang="en-US" sz="1900" i="1"/>
                        </m:ctrlPr>
                      </m:dPr>
                      <m:e>
                        <m:m>
                          <m:mPr>
                            <m:mcs>
                              <m:mc>
                                <m:mcPr>
                                  <m:count m:val="6"/>
                                  <m:mcJc m:val="center"/>
                                </m:mcPr>
                              </m:mc>
                            </m:mcs>
                            <m:ctrlPr>
                              <a:rPr lang="en-US" sz="1900" i="1"/>
                            </m:ctrlPr>
                          </m:mPr>
                          <m:mr>
                            <m:e>
                              <m:r>
                                <a:rPr lang="en-US" sz="1900" i="1"/>
                                <m:t>0</m:t>
                              </m:r>
                            </m:e>
                            <m:e>
                              <m:r>
                                <a:rPr lang="en-US" sz="1900" i="1"/>
                                <m:t>0</m:t>
                              </m:r>
                            </m:e>
                            <m:e>
                              <m:r>
                                <a:rPr lang="en-US" sz="1900" i="1"/>
                                <m:t>0</m:t>
                              </m:r>
                            </m:e>
                            <m:e>
                              <m:r>
                                <a:rPr lang="en-US" sz="1900" i="1"/>
                                <m:t>0</m:t>
                              </m:r>
                            </m:e>
                            <m:e>
                              <m:r>
                                <a:rPr lang="en-US" sz="1900" i="1"/>
                                <m:t>0</m:t>
                              </m:r>
                            </m:e>
                            <m:e>
                              <m:r>
                                <a:rPr lang="en-US" sz="1900" i="1"/>
                                <m:t>0</m:t>
                              </m:r>
                            </m:e>
                          </m:mr>
                          <m:mr>
                            <m:e>
                              <m:r>
                                <a:rPr lang="en-US" sz="1900" i="1"/>
                                <m:t>1</m:t>
                              </m:r>
                            </m:e>
                            <m:e>
                              <m:r>
                                <a:rPr lang="en-US" sz="1900" i="1"/>
                                <m:t>0</m:t>
                              </m:r>
                            </m:e>
                            <m:e>
                              <m:r>
                                <a:rPr lang="en-US" sz="1900" i="1"/>
                                <m:t>2</m:t>
                              </m:r>
                            </m:e>
                            <m:e>
                              <m:r>
                                <a:rPr lang="en-US" sz="1900" i="1"/>
                                <m:t>0</m:t>
                              </m:r>
                            </m:e>
                            <m:e>
                              <m:r>
                                <a:rPr lang="en-US" sz="1900" i="1"/>
                                <m:t>0</m:t>
                              </m:r>
                            </m:e>
                            <m:e>
                              <m:r>
                                <a:rPr lang="en-US" sz="1900" i="1"/>
                                <m:t>0</m:t>
                              </m:r>
                            </m:e>
                          </m:mr>
                          <m:mr>
                            <m:e>
                              <m:r>
                                <a:rPr lang="en-US" sz="1900" i="1"/>
                                <m:t>0</m:t>
                              </m:r>
                            </m:e>
                            <m:e>
                              <m:r>
                                <a:rPr lang="en-US" sz="1900" i="1"/>
                                <m:t>4</m:t>
                              </m:r>
                            </m:e>
                            <m:e>
                              <m:r>
                                <a:rPr lang="en-US" sz="1900" i="1"/>
                                <m:t>0</m:t>
                              </m:r>
                            </m:e>
                            <m:e>
                              <m:r>
                                <a:rPr lang="en-US" sz="1900" i="1"/>
                                <m:t>0</m:t>
                              </m:r>
                            </m:e>
                            <m:e>
                              <m:r>
                                <a:rPr lang="en-US" sz="1900" i="1"/>
                                <m:t>1</m:t>
                              </m:r>
                            </m:e>
                            <m:e>
                              <m:r>
                                <a:rPr lang="en-US" sz="1900" i="1"/>
                                <m:t>0</m:t>
                              </m:r>
                            </m:e>
                          </m:mr>
                          <m:mr>
                            <m:e>
                              <m:r>
                                <a:rPr lang="en-US" sz="1900" i="1"/>
                                <m:t>0</m:t>
                              </m:r>
                            </m:e>
                            <m:e>
                              <m:r>
                                <a:rPr lang="en-US" sz="1900" i="1"/>
                                <m:t>0</m:t>
                              </m:r>
                            </m:e>
                            <m:e>
                              <m:r>
                                <a:rPr lang="en-US" sz="1900" i="1"/>
                                <m:t>0</m:t>
                              </m:r>
                            </m:e>
                            <m:e>
                              <m:r>
                                <a:rPr lang="en-US" sz="1900" i="1"/>
                                <m:t>0</m:t>
                              </m:r>
                            </m:e>
                            <m:e>
                              <m:r>
                                <a:rPr lang="en-US" sz="1900" i="1"/>
                                <m:t>0</m:t>
                              </m:r>
                            </m:e>
                            <m:e>
                              <m:r>
                                <a:rPr lang="en-US" sz="1900" i="1"/>
                                <m:t>0</m:t>
                              </m:r>
                            </m:e>
                          </m:mr>
                          <m:mr>
                            <m:e>
                              <m:r>
                                <a:rPr lang="en-US" sz="1900" i="1"/>
                                <m:t>0</m:t>
                              </m:r>
                            </m:e>
                            <m:e>
                              <m:r>
                                <a:rPr lang="en-US" sz="1900" i="1"/>
                                <m:t>0</m:t>
                              </m:r>
                            </m:e>
                            <m:e>
                              <m:r>
                                <a:rPr lang="en-US" sz="1900" i="1"/>
                                <m:t>0</m:t>
                              </m:r>
                            </m:e>
                            <m:e>
                              <m:r>
                                <a:rPr lang="en-US" sz="1900" i="1"/>
                                <m:t>0</m:t>
                              </m:r>
                            </m:e>
                            <m:e>
                              <m:r>
                                <a:rPr lang="en-US" sz="1900" i="1"/>
                                <m:t>0</m:t>
                              </m:r>
                            </m:e>
                            <m:e>
                              <m:r>
                                <a:rPr lang="en-US" sz="1900" i="1"/>
                                <m:t>0</m:t>
                              </m:r>
                            </m:e>
                          </m:mr>
                        </m:m>
                      </m:e>
                    </m:d>
                    <m:r>
                      <a:rPr lang="en-US" sz="1900" b="0" i="1" smtClean="0">
                        <a:latin typeface="Cambria Math" panose="02040503050406030204" pitchFamily="18" charset="0"/>
                      </a:rPr>
                      <m:t> </m:t>
                    </m:r>
                  </m:oMath>
                </a14:m>
                <a:r>
                  <a:rPr lang="en-US" sz="1900" dirty="0" smtClean="0"/>
                  <a:t> </a:t>
                </a:r>
              </a:p>
              <a:p>
                <a:pPr marL="0" indent="0">
                  <a:buNone/>
                </a:pPr>
                <a:endParaRPr lang="en-US" sz="1900" dirty="0"/>
              </a:p>
              <a:p>
                <a:pPr marL="0" indent="0" algn="ctr">
                  <a:buNone/>
                </a:pPr>
                <a:r>
                  <a:rPr lang="en-US" sz="3300" dirty="0" smtClean="0"/>
                  <a:t>Estimated Matrix</a:t>
                </a:r>
                <a:endParaRPr lang="en-US" sz="3300" dirty="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d>
                        <m:dPr>
                          <m:ctrlPr>
                            <a:rPr lang="en-US" sz="2600" i="1"/>
                          </m:ctrlPr>
                        </m:dPr>
                        <m:e>
                          <m:m>
                            <m:mPr>
                              <m:mcs>
                                <m:mc>
                                  <m:mcPr>
                                    <m:count m:val="6"/>
                                    <m:mcJc m:val="center"/>
                                  </m:mcPr>
                                </m:mc>
                              </m:mcs>
                              <m:ctrlPr>
                                <a:rPr lang="en-US" sz="2600" i="1"/>
                              </m:ctrlPr>
                            </m:mPr>
                            <m:mr>
                              <m:e>
                                <m:r>
                                  <a:rPr lang="en-US" sz="2600" i="1"/>
                                  <m:t>4.95198685</m:t>
                                </m:r>
                              </m:e>
                              <m:e>
                                <m:r>
                                  <a:rPr lang="en-US" sz="2600" i="1"/>
                                  <m:t> 3.93906257</m:t>
                                </m:r>
                              </m:e>
                              <m:e>
                                <m:r>
                                  <a:rPr lang="en-US" sz="2600" i="1"/>
                                  <m:t>3.94280393</m:t>
                                </m:r>
                              </m:e>
                              <m:e>
                                <m:r>
                                  <a:rPr lang="en-US" sz="2600" i="1"/>
                                  <m:t>0.99544217</m:t>
                                </m:r>
                              </m:e>
                              <m:e>
                                <m:r>
                                  <a:rPr lang="en-US" sz="2600" i="1"/>
                                  <m:t>1.00066046</m:t>
                                </m:r>
                              </m:e>
                              <m:e>
                                <m:r>
                                  <a:rPr lang="en-US" sz="2600" i="1"/>
                                  <m:t>2.97882023</m:t>
                                </m:r>
                              </m:e>
                            </m:mr>
                            <m:mr>
                              <m:e>
                                <m:r>
                                  <a:rPr lang="en-US" sz="2600" i="1"/>
                                  <m:t>1.0262859</m:t>
                                </m:r>
                              </m:e>
                              <m:e>
                                <m:r>
                                  <a:rPr lang="en-US" sz="2600" i="1"/>
                                  <m:t>2.01434011</m:t>
                                </m:r>
                              </m:e>
                              <m:e>
                                <m:r>
                                  <a:rPr lang="en-US" sz="2600" i="1"/>
                                  <m:t>2.01625225</m:t>
                                </m:r>
                              </m:e>
                              <m:e>
                                <m:r>
                                  <a:rPr lang="en-US" sz="2600" i="1"/>
                                  <m:t>3.98094941</m:t>
                                </m:r>
                              </m:e>
                              <m:e>
                                <m:r>
                                  <a:rPr lang="en-US" sz="2600" i="1"/>
                                  <m:t>3.9797994 </m:t>
                                </m:r>
                              </m:e>
                              <m:e>
                                <m:r>
                                  <a:rPr lang="en-US" sz="2600" i="1"/>
                                  <m:t> 4.97177633</m:t>
                                </m:r>
                              </m:e>
                            </m:mr>
                            <m:mr>
                              <m:e>
                                <m:r>
                                  <a:rPr lang="en-US" sz="2600" i="1"/>
                                  <m:t>4.95576499</m:t>
                                </m:r>
                              </m:e>
                              <m:e>
                                <m:r>
                                  <a:rPr lang="en-US" sz="2600" i="1"/>
                                  <m:t>3.94284328</m:t>
                                </m:r>
                              </m:e>
                              <m:e>
                                <m:r>
                                  <a:rPr lang="en-US" sz="2600" i="1"/>
                                  <m:t>3.94658823</m:t>
                                </m:r>
                              </m:e>
                              <m:e>
                                <m:r>
                                  <a:rPr lang="en-US" sz="2600" i="1"/>
                                  <m:t>0.99864476</m:t>
                                </m:r>
                              </m:e>
                              <m:e>
                                <m:r>
                                  <a:rPr lang="en-US" sz="2600" i="1"/>
                                  <m:t>1.0038656 </m:t>
                                </m:r>
                              </m:e>
                              <m:e>
                                <m:r>
                                  <a:rPr lang="en-US" sz="2600" i="1"/>
                                  <m:t>2.98391131</m:t>
                                </m:r>
                              </m:e>
                            </m:mr>
                            <m:mr>
                              <m:e>
                                <m:r>
                                  <a:rPr lang="en-US" sz="2600" i="1"/>
                                  <m:t>1.02475992</m:t>
                                </m:r>
                              </m:e>
                              <m:e>
                                <m:r>
                                  <a:rPr lang="en-US" sz="2600" i="1"/>
                                  <m:t>2.0129613 </m:t>
                                </m:r>
                              </m:e>
                              <m:e>
                                <m:r>
                                  <a:rPr lang="en-US" sz="2600" i="1"/>
                                  <m:t>2.01487214</m:t>
                                </m:r>
                              </m:e>
                              <m:e>
                                <m:r>
                                  <a:rPr lang="en-US" sz="2600" i="1"/>
                                  <m:t>3.98012287</m:t>
                                </m:r>
                              </m:e>
                              <m:e>
                                <m:r>
                                  <a:rPr lang="en-US" sz="2600" i="1"/>
                                  <m:t>3.97897156</m:t>
                                </m:r>
                              </m:e>
                              <m:e>
                                <m:r>
                                  <a:rPr lang="en-US" sz="2600" i="1"/>
                                  <m:t>4.97025877</m:t>
                                </m:r>
                              </m:e>
                            </m:mr>
                            <m:mr>
                              <m:e>
                                <m:r>
                                  <a:rPr lang="en-US" sz="2600" i="1"/>
                                  <m:t>4.96228798 </m:t>
                                </m:r>
                              </m:e>
                              <m:e>
                                <m:r>
                                  <a:rPr lang="en-US" sz="2600" i="1"/>
                                  <m:t>3.94731315</m:t>
                                </m:r>
                              </m:e>
                              <m:e>
                                <m:r>
                                  <a:rPr lang="en-US" sz="2600" i="1"/>
                                  <m:t>3.95106234</m:t>
                                </m:r>
                              </m:e>
                              <m:e>
                                <m:r>
                                  <a:rPr lang="en-US" sz="2600" i="1"/>
                                  <m:t>0.99769101</m:t>
                                </m:r>
                              </m:e>
                              <m:e>
                                <m:r>
                                  <a:rPr lang="en-US" sz="2600" i="1"/>
                                  <m:t>1.00292006</m:t>
                                </m:r>
                              </m:e>
                              <m:e>
                                <m:r>
                                  <a:rPr lang="en-US" sz="2600" i="1"/>
                                  <m:t>2.98522226</m:t>
                                </m:r>
                              </m:e>
                            </m:mr>
                          </m:m>
                        </m:e>
                      </m:d>
                    </m:oMath>
                  </m:oMathPara>
                </a14:m>
                <a:endParaRPr lang="en-US" sz="2600"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90688"/>
                <a:ext cx="11035352" cy="4486275"/>
              </a:xfrm>
              <a:blipFill rotWithShape="0">
                <a:blip r:embed="rId2"/>
                <a:stretch>
                  <a:fillRect l="-331" t="-2174"/>
                </a:stretch>
              </a:blipFill>
            </p:spPr>
            <p:txBody>
              <a:bodyPr/>
              <a:lstStyle/>
              <a:p>
                <a:r>
                  <a:rPr lang="en-US">
                    <a:noFill/>
                  </a:rPr>
                  <a:t> </a:t>
                </a:r>
              </a:p>
            </p:txBody>
          </p:sp>
        </mc:Fallback>
      </mc:AlternateContent>
    </p:spTree>
    <p:extLst>
      <p:ext uri="{BB962C8B-B14F-4D97-AF65-F5344CB8AC3E}">
        <p14:creationId xmlns:p14="http://schemas.microsoft.com/office/powerpoint/2010/main" val="41056719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a:t>
            </a:r>
            <a:r>
              <a:rPr lang="en-US" dirty="0" smtClean="0"/>
              <a:t>Autoencoder</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38200" y="1485972"/>
            <a:ext cx="7260609" cy="4039311"/>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226008" y="1963643"/>
            <a:ext cx="3565658" cy="3902625"/>
          </a:xfrm>
          <a:prstGeom prst="rect">
            <a:avLst/>
          </a:prstGeom>
        </p:spPr>
      </p:pic>
    </p:spTree>
    <p:extLst>
      <p:ext uri="{BB962C8B-B14F-4D97-AF65-F5344CB8AC3E}">
        <p14:creationId xmlns:p14="http://schemas.microsoft.com/office/powerpoint/2010/main" val="6210314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Autoencoder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0917" y="1226663"/>
            <a:ext cx="9790166" cy="5024011"/>
          </a:xfrm>
        </p:spPr>
      </p:pic>
      <p:sp>
        <p:nvSpPr>
          <p:cNvPr id="5" name="TextBox 4"/>
          <p:cNvSpPr txBox="1"/>
          <p:nvPr/>
        </p:nvSpPr>
        <p:spPr>
          <a:xfrm>
            <a:off x="8338782" y="3554002"/>
            <a:ext cx="1779013" cy="369332"/>
          </a:xfrm>
          <a:prstGeom prst="rect">
            <a:avLst/>
          </a:prstGeom>
          <a:noFill/>
        </p:spPr>
        <p:txBody>
          <a:bodyPr wrap="none" rtlCol="0">
            <a:spAutoFit/>
          </a:bodyPr>
          <a:lstStyle/>
          <a:p>
            <a:r>
              <a:rPr lang="en-US" dirty="0" smtClean="0"/>
              <a:t>Test RMSE = 1.14</a:t>
            </a:r>
            <a:endParaRPr lang="en-US" dirty="0"/>
          </a:p>
        </p:txBody>
      </p:sp>
    </p:spTree>
    <p:extLst>
      <p:ext uri="{BB962C8B-B14F-4D97-AF65-F5344CB8AC3E}">
        <p14:creationId xmlns:p14="http://schemas.microsoft.com/office/powerpoint/2010/main" val="1980406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lgn="just">
              <a:buNone/>
            </a:pPr>
            <a:r>
              <a:rPr lang="en-US" dirty="0" smtClean="0"/>
              <a:t>Popularity based method was the simplest to implement, performs well with no personalization whatsoever.</a:t>
            </a:r>
          </a:p>
          <a:p>
            <a:pPr marL="0" indent="0" algn="just">
              <a:buNone/>
            </a:pPr>
            <a:r>
              <a:rPr lang="en-US" dirty="0" smtClean="0"/>
              <a:t>Content based method performs well given the simplicity of nearest neighbor method. It is reliant on items features, hence not preferable.</a:t>
            </a:r>
          </a:p>
          <a:p>
            <a:pPr marL="0" indent="0" algn="just">
              <a:buNone/>
            </a:pPr>
            <a:r>
              <a:rPr lang="en-US" dirty="0" smtClean="0"/>
              <a:t>Matrix factorization, even though known to perform well, which actually won the Netflix prize challenge, suffers from scalability issues and data sparsity. This could be improved using high performance computing</a:t>
            </a:r>
          </a:p>
          <a:p>
            <a:pPr marL="0" indent="0" algn="just">
              <a:buNone/>
            </a:pPr>
            <a:r>
              <a:rPr lang="en-US" dirty="0" smtClean="0"/>
              <a:t>Auto encoders perform reasonably well in very less time. There is scope for improvement in this case.</a:t>
            </a:r>
          </a:p>
        </p:txBody>
      </p:sp>
    </p:spTree>
    <p:extLst>
      <p:ext uri="{BB962C8B-B14F-4D97-AF65-F5344CB8AC3E}">
        <p14:creationId xmlns:p14="http://schemas.microsoft.com/office/powerpoint/2010/main" val="42316246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lvl="0"/>
            <a:r>
              <a:rPr lang="en-IN" dirty="0"/>
              <a:t>What are the different ways of building Recommendation systems?</a:t>
            </a:r>
            <a:endParaRPr lang="en-US" dirty="0"/>
          </a:p>
          <a:p>
            <a:pPr lvl="0"/>
            <a:r>
              <a:rPr lang="en-IN" dirty="0"/>
              <a:t>What type of system suits best for what kind of requirement?</a:t>
            </a:r>
            <a:endParaRPr lang="en-US" dirty="0"/>
          </a:p>
          <a:p>
            <a:pPr lvl="0"/>
            <a:r>
              <a:rPr lang="en-IN" dirty="0"/>
              <a:t>How expensive are these approaches?</a:t>
            </a:r>
            <a:endParaRPr lang="en-US" dirty="0"/>
          </a:p>
          <a:p>
            <a:pPr lvl="0"/>
            <a:r>
              <a:rPr lang="en-IN" dirty="0"/>
              <a:t>How do we evaluate the effectiveness of the system?</a:t>
            </a:r>
            <a:endParaRPr lang="en-US" dirty="0"/>
          </a:p>
          <a:p>
            <a:pPr lvl="0"/>
            <a:r>
              <a:rPr lang="en-IN" dirty="0"/>
              <a:t>Is the evaluation of the systems really meaningful?</a:t>
            </a:r>
            <a:endParaRPr lang="en-US" dirty="0"/>
          </a:p>
          <a:p>
            <a:pPr marL="0" indent="0">
              <a:buNone/>
            </a:pPr>
            <a:endParaRPr lang="en-US" dirty="0"/>
          </a:p>
        </p:txBody>
      </p:sp>
    </p:spTree>
    <p:extLst>
      <p:ext uri="{BB962C8B-B14F-4D97-AF65-F5344CB8AC3E}">
        <p14:creationId xmlns:p14="http://schemas.microsoft.com/office/powerpoint/2010/main" val="31146777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838200" y="1429839"/>
            <a:ext cx="10515600" cy="5039199"/>
          </a:xfrm>
        </p:spPr>
        <p:txBody>
          <a:bodyPr>
            <a:normAutofit lnSpcReduction="10000"/>
          </a:bodyPr>
          <a:lstStyle/>
          <a:p>
            <a:pPr marL="0" indent="0" algn="just">
              <a:buNone/>
            </a:pPr>
            <a:r>
              <a:rPr lang="en-US" dirty="0" smtClean="0"/>
              <a:t>Intended methods were successfully implemented and evaluated.</a:t>
            </a:r>
          </a:p>
          <a:p>
            <a:pPr marL="0" indent="0" algn="just">
              <a:buNone/>
            </a:pPr>
            <a:r>
              <a:rPr lang="en-US" dirty="0" smtClean="0"/>
              <a:t>Matrix factorization did not reach a stable point due to data sparsity.</a:t>
            </a:r>
          </a:p>
          <a:p>
            <a:pPr marL="0" indent="0" algn="just">
              <a:buNone/>
            </a:pPr>
            <a:r>
              <a:rPr lang="en-US" dirty="0" smtClean="0"/>
              <a:t>There are some possible glitches in the autoencoder implementations as well.</a:t>
            </a:r>
          </a:p>
          <a:p>
            <a:pPr marL="0" indent="0" algn="just">
              <a:buNone/>
            </a:pPr>
            <a:r>
              <a:rPr lang="en-US" dirty="0" smtClean="0"/>
              <a:t>Popularity based method and Content based method meet their requirement effectively unlike collaborative filtering.</a:t>
            </a:r>
          </a:p>
          <a:p>
            <a:pPr marL="0" indent="0" algn="just">
              <a:buNone/>
            </a:pPr>
            <a:r>
              <a:rPr lang="en-US" dirty="0" smtClean="0"/>
              <a:t>Given the issues faced by Collaborative filtering and the limitations of other methods, it is better to use a combination of models to build recommendations.</a:t>
            </a:r>
          </a:p>
          <a:p>
            <a:pPr marL="0" indent="0" algn="just">
              <a:buNone/>
            </a:pPr>
            <a:r>
              <a:rPr lang="en-US" dirty="0" smtClean="0"/>
              <a:t>No evaluation metric can exactly tell if the system is good.</a:t>
            </a:r>
          </a:p>
          <a:p>
            <a:pPr marL="0" indent="0" algn="just">
              <a:buNone/>
            </a:pPr>
            <a:r>
              <a:rPr lang="en-US" dirty="0" smtClean="0"/>
              <a:t>Thesis could be used as starting point by a new-comer to the field.</a:t>
            </a:r>
          </a:p>
          <a:p>
            <a:pPr marL="0" indent="0" algn="just">
              <a:buNone/>
            </a:pPr>
            <a:endParaRPr lang="en-US" dirty="0" smtClean="0"/>
          </a:p>
          <a:p>
            <a:pPr marL="0" indent="0" algn="just">
              <a:buNone/>
            </a:pPr>
            <a:endParaRPr lang="en-US" dirty="0" smtClean="0"/>
          </a:p>
          <a:p>
            <a:pPr marL="0" indent="0" algn="just">
              <a:buNone/>
            </a:pPr>
            <a:endParaRPr lang="en-US" dirty="0" smtClean="0"/>
          </a:p>
          <a:p>
            <a:pPr marL="0" indent="0" algn="just">
              <a:buNone/>
            </a:pPr>
            <a:endParaRPr lang="en-US" dirty="0"/>
          </a:p>
        </p:txBody>
      </p:sp>
    </p:spTree>
    <p:extLst>
      <p:ext uri="{BB962C8B-B14F-4D97-AF65-F5344CB8AC3E}">
        <p14:creationId xmlns:p14="http://schemas.microsoft.com/office/powerpoint/2010/main" val="8929797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marL="0" indent="0">
              <a:buNone/>
            </a:pPr>
            <a:r>
              <a:rPr lang="en-US" dirty="0" smtClean="0"/>
              <a:t>These implementation could be improved using combination of models (hybrid)</a:t>
            </a:r>
          </a:p>
          <a:p>
            <a:pPr marL="0" indent="0">
              <a:buNone/>
            </a:pPr>
            <a:r>
              <a:rPr lang="en-US" dirty="0" smtClean="0"/>
              <a:t>Popularity + Collaborative filtering could solve cold start problem</a:t>
            </a:r>
          </a:p>
          <a:p>
            <a:pPr marL="0" indent="0">
              <a:buNone/>
            </a:pPr>
            <a:r>
              <a:rPr lang="en-US" dirty="0" smtClean="0"/>
              <a:t>Popularity + Content based filtering helps in giving popular relevant results</a:t>
            </a:r>
          </a:p>
          <a:p>
            <a:pPr marL="0" indent="0">
              <a:buNone/>
            </a:pPr>
            <a:r>
              <a:rPr lang="en-US" dirty="0" smtClean="0"/>
              <a:t>Content Based + Collaborative filtering could help in improving the recommendations (major research is being carried out in this area)</a:t>
            </a:r>
          </a:p>
          <a:p>
            <a:pPr marL="0" indent="0">
              <a:buNone/>
            </a:pPr>
            <a:r>
              <a:rPr lang="en-US" dirty="0" smtClean="0"/>
              <a:t>Currently, hybrid systems are the way to go, thus</a:t>
            </a:r>
            <a:endParaRPr lang="en-US" dirty="0"/>
          </a:p>
        </p:txBody>
      </p:sp>
    </p:spTree>
    <p:extLst>
      <p:ext uri="{BB962C8B-B14F-4D97-AF65-F5344CB8AC3E}">
        <p14:creationId xmlns:p14="http://schemas.microsoft.com/office/powerpoint/2010/main" val="9838079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516" y="442686"/>
            <a:ext cx="10515600" cy="1325563"/>
          </a:xfrm>
        </p:spPr>
        <p:txBody>
          <a:bodyPr/>
          <a:lstStyle/>
          <a:p>
            <a:r>
              <a:rPr lang="en-US" dirty="0" smtClean="0"/>
              <a:t>References</a:t>
            </a:r>
            <a:endParaRPr lang="en-US" dirty="0"/>
          </a:p>
        </p:txBody>
      </p:sp>
      <p:sp>
        <p:nvSpPr>
          <p:cNvPr id="3" name="Content Placeholder 2"/>
          <p:cNvSpPr>
            <a:spLocks noGrp="1"/>
          </p:cNvSpPr>
          <p:nvPr>
            <p:ph idx="1"/>
          </p:nvPr>
        </p:nvSpPr>
        <p:spPr>
          <a:xfrm>
            <a:off x="890516" y="1768249"/>
            <a:ext cx="10710081" cy="4585647"/>
          </a:xfrm>
        </p:spPr>
        <p:txBody>
          <a:bodyPr>
            <a:noAutofit/>
          </a:bodyPr>
          <a:lstStyle/>
          <a:p>
            <a:pPr marL="0" indent="0" algn="just">
              <a:buNone/>
            </a:pPr>
            <a:r>
              <a:rPr lang="en-US" sz="2400" dirty="0" smtClean="0"/>
              <a:t>[1]</a:t>
            </a:r>
            <a:r>
              <a:rPr lang="en-US" sz="2400" dirty="0"/>
              <a:t>	D. Goldberg, D. Nichols, B. Oki, and D. Terry, "Using collaborative filtering to weave an information tapestry," Communications of the ACM, vol. 35, no. 12, pp. 61-70, 1992</a:t>
            </a:r>
            <a:r>
              <a:rPr lang="en-US" sz="2400" dirty="0" smtClean="0"/>
              <a:t>.</a:t>
            </a:r>
          </a:p>
          <a:p>
            <a:pPr marL="0" indent="0" algn="just">
              <a:buNone/>
            </a:pPr>
            <a:r>
              <a:rPr lang="en-US" sz="2400" dirty="0" smtClean="0"/>
              <a:t>[2]</a:t>
            </a:r>
            <a:r>
              <a:rPr lang="en-US" sz="2400" dirty="0"/>
              <a:t>	P. Resnick, N. </a:t>
            </a:r>
            <a:r>
              <a:rPr lang="en-US" sz="2400" dirty="0" err="1"/>
              <a:t>Iacovou</a:t>
            </a:r>
            <a:r>
              <a:rPr lang="en-US" sz="2400" dirty="0"/>
              <a:t>, M. </a:t>
            </a:r>
            <a:r>
              <a:rPr lang="en-US" sz="2400" dirty="0" err="1"/>
              <a:t>Suchak</a:t>
            </a:r>
            <a:r>
              <a:rPr lang="en-US" sz="2400" dirty="0"/>
              <a:t>, P. Bergstrom, and J. </a:t>
            </a:r>
            <a:r>
              <a:rPr lang="en-US" sz="2400" dirty="0" err="1"/>
              <a:t>Riedl</a:t>
            </a:r>
            <a:r>
              <a:rPr lang="en-US" sz="2400" dirty="0"/>
              <a:t>, "GroupLens: an open architecture for collaborative filtering of </a:t>
            </a:r>
            <a:r>
              <a:rPr lang="en-US" sz="2400" dirty="0" err="1"/>
              <a:t>netnews</a:t>
            </a:r>
            <a:r>
              <a:rPr lang="en-US" sz="2400" dirty="0"/>
              <a:t>," </a:t>
            </a:r>
            <a:r>
              <a:rPr lang="en-US" sz="2400" dirty="0" err="1"/>
              <a:t>ed</a:t>
            </a:r>
            <a:r>
              <a:rPr lang="en-US" sz="2400" dirty="0"/>
              <a:t>, 1994, pp. 175-186</a:t>
            </a:r>
            <a:r>
              <a:rPr lang="en-US" sz="2400" dirty="0" smtClean="0"/>
              <a:t>.</a:t>
            </a:r>
          </a:p>
          <a:p>
            <a:pPr marL="0" indent="0" algn="just">
              <a:buNone/>
            </a:pPr>
            <a:r>
              <a:rPr lang="en-IN" sz="2400" dirty="0" smtClean="0"/>
              <a:t>[3]</a:t>
            </a:r>
            <a:r>
              <a:rPr lang="en-IN" sz="2400" dirty="0"/>
              <a:t>	C. C. Aggarwal, </a:t>
            </a:r>
            <a:r>
              <a:rPr lang="en-IN" sz="2400" i="1" dirty="0"/>
              <a:t>Recommender Systems The Textbook</a:t>
            </a:r>
            <a:r>
              <a:rPr lang="en-IN" sz="2400" dirty="0"/>
              <a:t>. Cham: Cham : Springer International Publishing : Imprint: Springer, 2016</a:t>
            </a:r>
            <a:r>
              <a:rPr lang="en-IN" sz="2400" dirty="0" smtClean="0"/>
              <a:t>.</a:t>
            </a:r>
          </a:p>
          <a:p>
            <a:pPr marL="0" indent="0" algn="just">
              <a:buNone/>
            </a:pPr>
            <a:r>
              <a:rPr lang="en-US" sz="2400" dirty="0" smtClean="0"/>
              <a:t>[</a:t>
            </a:r>
            <a:r>
              <a:rPr lang="en-US" sz="2400" dirty="0"/>
              <a:t>4</a:t>
            </a:r>
            <a:r>
              <a:rPr lang="en-US" sz="2400" dirty="0" smtClean="0"/>
              <a:t>]</a:t>
            </a:r>
            <a:r>
              <a:rPr lang="en-US" sz="2400" dirty="0"/>
              <a:t>	P. </a:t>
            </a:r>
            <a:r>
              <a:rPr lang="en-US" sz="2400" dirty="0" err="1"/>
              <a:t>Pirasteh</a:t>
            </a:r>
            <a:r>
              <a:rPr lang="en-US" sz="2400" dirty="0"/>
              <a:t>, J. J. Jung, and D. Hwang, "Item-based collaborative filtering with attribute correlation: A case study on movie recommendation,"  vol. 8398, </a:t>
            </a:r>
            <a:r>
              <a:rPr lang="en-US" sz="2400" dirty="0" err="1"/>
              <a:t>ed</a:t>
            </a:r>
            <a:r>
              <a:rPr lang="en-US" sz="2400" dirty="0"/>
              <a:t>, 2014, pp. 245-252</a:t>
            </a:r>
            <a:r>
              <a:rPr lang="en-US" sz="2400" dirty="0" smtClean="0"/>
              <a:t>.</a:t>
            </a:r>
          </a:p>
          <a:p>
            <a:pPr marL="0" indent="0" algn="just">
              <a:buNone/>
            </a:pPr>
            <a:r>
              <a:rPr lang="en-IN" sz="2400" dirty="0" smtClean="0"/>
              <a:t>[5]</a:t>
            </a:r>
            <a:r>
              <a:rPr lang="en-IN" sz="2400" dirty="0"/>
              <a:t>	G. </a:t>
            </a:r>
            <a:r>
              <a:rPr lang="en-IN" sz="2400" dirty="0" err="1"/>
              <a:t>Takács</a:t>
            </a:r>
            <a:r>
              <a:rPr lang="en-IN" sz="2400" dirty="0"/>
              <a:t>, I. </a:t>
            </a:r>
            <a:r>
              <a:rPr lang="en-IN" sz="2400" dirty="0" err="1"/>
              <a:t>Pilászy</a:t>
            </a:r>
            <a:r>
              <a:rPr lang="en-IN" sz="2400" dirty="0"/>
              <a:t>, B. </a:t>
            </a:r>
            <a:r>
              <a:rPr lang="en-IN" sz="2400" dirty="0" err="1"/>
              <a:t>Németh</a:t>
            </a:r>
            <a:r>
              <a:rPr lang="en-IN" sz="2400" dirty="0"/>
              <a:t>, and D. </a:t>
            </a:r>
            <a:r>
              <a:rPr lang="en-IN" sz="2400" dirty="0" err="1"/>
              <a:t>Tikk</a:t>
            </a:r>
            <a:r>
              <a:rPr lang="en-IN" sz="2400" dirty="0"/>
              <a:t>, "Matrix factorization and </a:t>
            </a:r>
            <a:r>
              <a:rPr lang="en-IN" sz="2400" dirty="0" err="1"/>
              <a:t>neighbor</a:t>
            </a:r>
            <a:r>
              <a:rPr lang="en-IN" sz="2400" dirty="0"/>
              <a:t> based algorithms for the </a:t>
            </a:r>
            <a:r>
              <a:rPr lang="en-IN" sz="2400" dirty="0" err="1"/>
              <a:t>netflix</a:t>
            </a:r>
            <a:r>
              <a:rPr lang="en-IN" sz="2400" dirty="0"/>
              <a:t> prize problem," </a:t>
            </a:r>
            <a:r>
              <a:rPr lang="en-IN" sz="2400" dirty="0" err="1"/>
              <a:t>ed</a:t>
            </a:r>
            <a:r>
              <a:rPr lang="en-IN" sz="2400" dirty="0"/>
              <a:t>, 2008, pp. 267-274</a:t>
            </a:r>
            <a:r>
              <a:rPr lang="en-IN" sz="2400" dirty="0" smtClean="0"/>
              <a:t>.</a:t>
            </a:r>
          </a:p>
          <a:p>
            <a:pPr marL="0" indent="0" algn="just">
              <a:buNone/>
            </a:pPr>
            <a:endParaRPr lang="en-US" sz="2400" dirty="0"/>
          </a:p>
        </p:txBody>
      </p:sp>
    </p:spTree>
    <p:extLst>
      <p:ext uri="{BB962C8B-B14F-4D97-AF65-F5344CB8AC3E}">
        <p14:creationId xmlns:p14="http://schemas.microsoft.com/office/powerpoint/2010/main" val="41052325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38200" y="1347952"/>
            <a:ext cx="10953466" cy="5080143"/>
          </a:xfrm>
        </p:spPr>
        <p:txBody>
          <a:bodyPr>
            <a:noAutofit/>
          </a:bodyPr>
          <a:lstStyle/>
          <a:p>
            <a:pPr marL="0" indent="0" algn="just">
              <a:buNone/>
            </a:pPr>
            <a:r>
              <a:rPr lang="en-IN" sz="2000" dirty="0"/>
              <a:t>[6]	E. </a:t>
            </a:r>
            <a:r>
              <a:rPr lang="en-IN" sz="2000" dirty="0" err="1"/>
              <a:t>Kharitonov</a:t>
            </a:r>
            <a:r>
              <a:rPr lang="en-IN" sz="2000" dirty="0"/>
              <a:t>, "Empirical Study of Matrix Factorization Methods for Collaborative Filtering," in </a:t>
            </a:r>
            <a:r>
              <a:rPr lang="en-IN" sz="2000" i="1" dirty="0"/>
              <a:t>Pattern Recognition and Machine Intelligence: 4th International Conference, </a:t>
            </a:r>
            <a:r>
              <a:rPr lang="en-IN" sz="2000" i="1" dirty="0" err="1"/>
              <a:t>PReMI</a:t>
            </a:r>
            <a:r>
              <a:rPr lang="en-IN" sz="2000" i="1" dirty="0"/>
              <a:t> 2011, Moscow, Russia, June 27 - July 1, 2011. Proceedings</a:t>
            </a:r>
            <a:r>
              <a:rPr lang="en-IN" sz="2000" dirty="0"/>
              <a:t>, S. O. </a:t>
            </a:r>
            <a:r>
              <a:rPr lang="en-IN" sz="2000" dirty="0" err="1"/>
              <a:t>Kuznetsov</a:t>
            </a:r>
            <a:r>
              <a:rPr lang="en-IN" sz="2000" dirty="0"/>
              <a:t>, D. P. Mandal, M. K. </a:t>
            </a:r>
            <a:r>
              <a:rPr lang="en-IN" sz="2000" dirty="0" err="1"/>
              <a:t>Kundu</a:t>
            </a:r>
            <a:r>
              <a:rPr lang="en-IN" sz="2000" dirty="0"/>
              <a:t>, and S. K. Pal, Eds. Berlin, Heidelberg: Springer Berlin Heidelberg, 2011, pp. 358-363.</a:t>
            </a:r>
          </a:p>
          <a:p>
            <a:pPr marL="0" indent="0" algn="just">
              <a:buNone/>
            </a:pPr>
            <a:r>
              <a:rPr lang="en-IN" sz="2000" dirty="0"/>
              <a:t>[7]	Y. Ouyang, W. Liu, W. </a:t>
            </a:r>
            <a:r>
              <a:rPr lang="en-IN" sz="2000" dirty="0" err="1"/>
              <a:t>Rong</a:t>
            </a:r>
            <a:r>
              <a:rPr lang="en-IN" sz="2000" dirty="0"/>
              <a:t>, and Z. </a:t>
            </a:r>
            <a:r>
              <a:rPr lang="en-IN" sz="2000" dirty="0" err="1"/>
              <a:t>Xiong</a:t>
            </a:r>
            <a:r>
              <a:rPr lang="en-IN" sz="2000" dirty="0"/>
              <a:t>, "Autoencoder-Based Collaborative Filtering," in </a:t>
            </a:r>
            <a:r>
              <a:rPr lang="en-IN" sz="2000" i="1" dirty="0"/>
              <a:t>Neural Information Processing: 21st International Conference, ICONIP 2014, Kuching, Malaysia, November 3-6, 2014. Proceedings, Part III</a:t>
            </a:r>
            <a:r>
              <a:rPr lang="en-IN" sz="2000" dirty="0"/>
              <a:t>, C. K. Loo, K. S. Yap, K. W. Wong, A. T. </a:t>
            </a:r>
            <a:r>
              <a:rPr lang="en-IN" sz="2000" dirty="0" err="1"/>
              <a:t>Beng</a:t>
            </a:r>
            <a:r>
              <a:rPr lang="en-IN" sz="2000" dirty="0"/>
              <a:t> </a:t>
            </a:r>
            <a:r>
              <a:rPr lang="en-IN" sz="2000" dirty="0" err="1"/>
              <a:t>Jin</a:t>
            </a:r>
            <a:r>
              <a:rPr lang="en-IN" sz="2000" dirty="0"/>
              <a:t>, and K. Huang, Eds. Cham: Springer International Publishing, 2014, pp. 284-291.</a:t>
            </a:r>
            <a:endParaRPr lang="en-US" sz="2000" dirty="0"/>
          </a:p>
          <a:p>
            <a:pPr marL="0" indent="0" algn="just">
              <a:buNone/>
            </a:pPr>
            <a:r>
              <a:rPr lang="en-IN" sz="2000" dirty="0"/>
              <a:t>[8]	S. </a:t>
            </a:r>
            <a:r>
              <a:rPr lang="en-IN" sz="2000" dirty="0" err="1"/>
              <a:t>Sedhain</a:t>
            </a:r>
            <a:r>
              <a:rPr lang="en-IN" sz="2000" dirty="0"/>
              <a:t>, A. Menon, S. </a:t>
            </a:r>
            <a:r>
              <a:rPr lang="en-IN" sz="2000" dirty="0" err="1"/>
              <a:t>Sanner</a:t>
            </a:r>
            <a:r>
              <a:rPr lang="en-IN" sz="2000" dirty="0"/>
              <a:t>, and L. </a:t>
            </a:r>
            <a:r>
              <a:rPr lang="en-IN" sz="2000" dirty="0" err="1"/>
              <a:t>Xie</a:t>
            </a:r>
            <a:r>
              <a:rPr lang="en-IN" sz="2000" dirty="0"/>
              <a:t>, "</a:t>
            </a:r>
            <a:r>
              <a:rPr lang="en-IN" sz="2000" dirty="0" err="1"/>
              <a:t>AutoRec</a:t>
            </a:r>
            <a:r>
              <a:rPr lang="en-IN" sz="2000" dirty="0"/>
              <a:t>: Autoencoders Meet Collaborative Filtering," </a:t>
            </a:r>
            <a:r>
              <a:rPr lang="en-IN" sz="2000" dirty="0" err="1"/>
              <a:t>ed</a:t>
            </a:r>
            <a:r>
              <a:rPr lang="en-IN" sz="2000" dirty="0"/>
              <a:t>, 2015, pp. 111-112.</a:t>
            </a:r>
            <a:endParaRPr lang="en-US" sz="2000" dirty="0"/>
          </a:p>
          <a:p>
            <a:pPr marL="0" indent="0" algn="just">
              <a:buNone/>
            </a:pPr>
            <a:r>
              <a:rPr lang="en-IN" sz="2000" dirty="0"/>
              <a:t>[9]	J. Wei, J. He, K. Chen, Y. Zhou, and Z. Tang, "Collaborative filtering and deep learning based recommendation system for cold start items," </a:t>
            </a:r>
            <a:r>
              <a:rPr lang="en-IN" sz="2000" i="1" dirty="0"/>
              <a:t>Expert Systems With Applications, </a:t>
            </a:r>
            <a:r>
              <a:rPr lang="en-IN" sz="2000" dirty="0"/>
              <a:t>vol. 69, pp. 29-39, 2017.</a:t>
            </a:r>
          </a:p>
          <a:p>
            <a:pPr marL="0" indent="0" algn="just">
              <a:buNone/>
            </a:pPr>
            <a:r>
              <a:rPr lang="en-IN" sz="2000" dirty="0"/>
              <a:t>[10]	X. </a:t>
            </a:r>
            <a:r>
              <a:rPr lang="en-IN" sz="2000" dirty="0" err="1"/>
              <a:t>Amatriain</a:t>
            </a:r>
            <a:r>
              <a:rPr lang="en-IN" sz="2000" dirty="0"/>
              <a:t> and J. </a:t>
            </a:r>
            <a:r>
              <a:rPr lang="en-IN" sz="2000" dirty="0" err="1"/>
              <a:t>Basilico</a:t>
            </a:r>
            <a:r>
              <a:rPr lang="en-IN" sz="2000" dirty="0"/>
              <a:t>. (2013). </a:t>
            </a:r>
            <a:r>
              <a:rPr lang="en-IN" sz="2000" i="1" dirty="0"/>
              <a:t>System Architectures for Personalization and Recommendation</a:t>
            </a:r>
            <a:r>
              <a:rPr lang="en-IN" sz="2000" dirty="0"/>
              <a:t>. Available: </a:t>
            </a:r>
            <a:r>
              <a:rPr lang="en-IN" sz="2000" u="sng" dirty="0">
                <a:hlinkClick r:id="rId2"/>
              </a:rPr>
              <a:t>https://medium.com/netflix-techblog/system-architectures-for-personalization-and-recommendation-e081aa94b5d8</a:t>
            </a:r>
            <a:endParaRPr lang="en-US" sz="2000" dirty="0"/>
          </a:p>
          <a:p>
            <a:pPr marL="0" indent="0">
              <a:buNone/>
            </a:pPr>
            <a:endParaRPr lang="en-US" sz="2000" dirty="0"/>
          </a:p>
        </p:txBody>
      </p:sp>
    </p:spTree>
    <p:extLst>
      <p:ext uri="{BB962C8B-B14F-4D97-AF65-F5344CB8AC3E}">
        <p14:creationId xmlns:p14="http://schemas.microsoft.com/office/powerpoint/2010/main" val="23519043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86124"/>
            <a:ext cx="12192000" cy="1325563"/>
          </a:xfrm>
        </p:spPr>
        <p:txBody>
          <a:bodyPr>
            <a:normAutofit/>
          </a:bodyPr>
          <a:lstStyle/>
          <a:p>
            <a:pPr algn="ctr"/>
            <a:r>
              <a:rPr lang="en-US" sz="6000" i="1" dirty="0" smtClean="0"/>
              <a:t>Thank You</a:t>
            </a:r>
            <a:endParaRPr lang="en-US" sz="6000" i="1" dirty="0"/>
          </a:p>
        </p:txBody>
      </p:sp>
      <p:sp>
        <p:nvSpPr>
          <p:cNvPr id="4" name="TextBox 3"/>
          <p:cNvSpPr txBox="1"/>
          <p:nvPr/>
        </p:nvSpPr>
        <p:spPr>
          <a:xfrm>
            <a:off x="276642" y="511101"/>
            <a:ext cx="6929376" cy="1569660"/>
          </a:xfrm>
          <a:prstGeom prst="rect">
            <a:avLst/>
          </a:prstGeom>
          <a:noFill/>
        </p:spPr>
        <p:txBody>
          <a:bodyPr wrap="square" rtlCol="0">
            <a:spAutoFit/>
          </a:bodyPr>
          <a:lstStyle/>
          <a:p>
            <a:r>
              <a:rPr lang="en-US" sz="2400" dirty="0" smtClean="0"/>
              <a:t>If you liked the ideas presented, you may also like:</a:t>
            </a:r>
          </a:p>
          <a:p>
            <a:r>
              <a:rPr lang="en-US" sz="2400" dirty="0"/>
              <a:t>	</a:t>
            </a:r>
            <a:r>
              <a:rPr lang="en-US" sz="2400" dirty="0" smtClean="0"/>
              <a:t>Machine Learning : COMP7703</a:t>
            </a:r>
          </a:p>
          <a:p>
            <a:r>
              <a:rPr lang="en-US" sz="2400" dirty="0"/>
              <a:t>	</a:t>
            </a:r>
            <a:r>
              <a:rPr lang="en-US" sz="2400" dirty="0" smtClean="0"/>
              <a:t>Data Mining : INFS7203</a:t>
            </a:r>
          </a:p>
          <a:p>
            <a:r>
              <a:rPr lang="en-US" sz="2400" dirty="0"/>
              <a:t>	</a:t>
            </a:r>
            <a:r>
              <a:rPr lang="en-US" sz="2400" dirty="0" smtClean="0"/>
              <a:t>Information Retrieval &amp; Web Search : INFS7410</a:t>
            </a:r>
            <a:endParaRPr lang="en-US" sz="2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6018" y="902362"/>
            <a:ext cx="4189863" cy="2356798"/>
          </a:xfrm>
          <a:prstGeom prst="rect">
            <a:avLst/>
          </a:prstGeom>
        </p:spPr>
      </p:pic>
    </p:spTree>
    <p:extLst>
      <p:ext uri="{BB962C8B-B14F-4D97-AF65-F5344CB8AC3E}">
        <p14:creationId xmlns:p14="http://schemas.microsoft.com/office/powerpoint/2010/main" val="327773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&amp; Scope</a:t>
            </a:r>
            <a:endParaRPr lang="en-US" dirty="0"/>
          </a:p>
        </p:txBody>
      </p:sp>
      <p:sp>
        <p:nvSpPr>
          <p:cNvPr id="3" name="Content Placeholder 2"/>
          <p:cNvSpPr>
            <a:spLocks noGrp="1"/>
          </p:cNvSpPr>
          <p:nvPr>
            <p:ph idx="1"/>
          </p:nvPr>
        </p:nvSpPr>
        <p:spPr/>
        <p:txBody>
          <a:bodyPr/>
          <a:lstStyle/>
          <a:p>
            <a:pPr marL="0" indent="0" algn="just">
              <a:buNone/>
            </a:pPr>
            <a:r>
              <a:rPr lang="en-US" dirty="0" smtClean="0"/>
              <a:t>Aim</a:t>
            </a:r>
          </a:p>
          <a:p>
            <a:pPr algn="just"/>
            <a:r>
              <a:rPr lang="en-US" dirty="0" smtClean="0"/>
              <a:t>Understand and Implement different methods to build recommendation systems</a:t>
            </a:r>
          </a:p>
          <a:p>
            <a:pPr marL="0" indent="0" algn="just">
              <a:buNone/>
            </a:pPr>
            <a:endParaRPr lang="en-US" dirty="0"/>
          </a:p>
          <a:p>
            <a:pPr marL="0" indent="0" algn="just">
              <a:buNone/>
            </a:pPr>
            <a:r>
              <a:rPr lang="en-US" dirty="0" smtClean="0"/>
              <a:t>Scope</a:t>
            </a:r>
          </a:p>
          <a:p>
            <a:pPr algn="just"/>
            <a:r>
              <a:rPr lang="en-US" dirty="0" smtClean="0"/>
              <a:t>There are a variety of methods available currently</a:t>
            </a:r>
          </a:p>
          <a:p>
            <a:pPr algn="just"/>
            <a:r>
              <a:rPr lang="en-US" dirty="0" smtClean="0"/>
              <a:t>Popularity based method, content based method, collaborative filtering using matrix factorization and autoencoders are considered</a:t>
            </a:r>
          </a:p>
          <a:p>
            <a:pPr algn="just"/>
            <a:r>
              <a:rPr lang="en-US" dirty="0" smtClean="0"/>
              <a:t>Hybrid models and many other algorithms are out of scope</a:t>
            </a:r>
            <a:endParaRPr lang="en-US" dirty="0"/>
          </a:p>
        </p:txBody>
      </p:sp>
    </p:spTree>
    <p:extLst>
      <p:ext uri="{BB962C8B-B14F-4D97-AF65-F5344CB8AC3E}">
        <p14:creationId xmlns:p14="http://schemas.microsoft.com/office/powerpoint/2010/main" val="384679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3" name="Content Placeholder 2"/>
          <p:cNvSpPr>
            <a:spLocks noGrp="1"/>
          </p:cNvSpPr>
          <p:nvPr>
            <p:ph idx="1"/>
          </p:nvPr>
        </p:nvSpPr>
        <p:spPr/>
        <p:txBody>
          <a:bodyPr/>
          <a:lstStyle/>
          <a:p>
            <a:pPr lvl="0"/>
            <a:r>
              <a:rPr lang="en-IN" dirty="0"/>
              <a:t>What are the different ways of building Recommendation systems?</a:t>
            </a:r>
            <a:endParaRPr lang="en-US" dirty="0"/>
          </a:p>
          <a:p>
            <a:pPr lvl="0"/>
            <a:r>
              <a:rPr lang="en-IN" dirty="0"/>
              <a:t>What type of system suits best for what kind of requirement?</a:t>
            </a:r>
            <a:endParaRPr lang="en-US" dirty="0"/>
          </a:p>
          <a:p>
            <a:pPr lvl="0"/>
            <a:r>
              <a:rPr lang="en-IN" dirty="0"/>
              <a:t>How expensive are these approaches?</a:t>
            </a:r>
            <a:endParaRPr lang="en-US" dirty="0"/>
          </a:p>
          <a:p>
            <a:pPr lvl="0"/>
            <a:r>
              <a:rPr lang="en-IN" dirty="0"/>
              <a:t>How do we evaluate the effectiveness of the system?</a:t>
            </a:r>
            <a:endParaRPr lang="en-US" dirty="0"/>
          </a:p>
          <a:p>
            <a:pPr lvl="0"/>
            <a:r>
              <a:rPr lang="en-IN" dirty="0"/>
              <a:t>Is the evaluation of the systems really meaningful</a:t>
            </a:r>
            <a:r>
              <a:rPr lang="en-IN" dirty="0" smtClean="0"/>
              <a:t>?</a:t>
            </a:r>
            <a:endParaRPr lang="en-US" dirty="0"/>
          </a:p>
        </p:txBody>
      </p:sp>
    </p:spTree>
    <p:extLst>
      <p:ext uri="{BB962C8B-B14F-4D97-AF65-F5344CB8AC3E}">
        <p14:creationId xmlns:p14="http://schemas.microsoft.com/office/powerpoint/2010/main" val="238800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pPr marL="0" indent="0">
              <a:buNone/>
            </a:pPr>
            <a:r>
              <a:rPr lang="en-US" dirty="0" smtClean="0"/>
              <a:t>Tapestry</a:t>
            </a:r>
          </a:p>
          <a:p>
            <a:r>
              <a:rPr lang="en-US" dirty="0" smtClean="0"/>
              <a:t>Developed by Xerox, Palo Alto in the early 1990’s [1]</a:t>
            </a:r>
          </a:p>
          <a:p>
            <a:r>
              <a:rPr lang="en-US" dirty="0" smtClean="0"/>
              <a:t>To help the users in getting relevant articles and documents by mail</a:t>
            </a:r>
          </a:p>
          <a:p>
            <a:endParaRPr lang="en-US" dirty="0"/>
          </a:p>
          <a:p>
            <a:pPr marL="0" indent="0">
              <a:buNone/>
            </a:pPr>
            <a:r>
              <a:rPr lang="en-US" dirty="0" err="1" smtClean="0"/>
              <a:t>Grouplens</a:t>
            </a:r>
            <a:endParaRPr lang="en-US" dirty="0" smtClean="0"/>
          </a:p>
          <a:p>
            <a:r>
              <a:rPr lang="en-US" dirty="0" smtClean="0"/>
              <a:t>Another similar system based on text service for news articles [2]</a:t>
            </a:r>
          </a:p>
          <a:p>
            <a:r>
              <a:rPr lang="en-US" dirty="0" smtClean="0"/>
              <a:t>They further released the </a:t>
            </a:r>
            <a:r>
              <a:rPr lang="en-US" dirty="0" err="1" smtClean="0"/>
              <a:t>movielens</a:t>
            </a:r>
            <a:r>
              <a:rPr lang="en-US" dirty="0" smtClean="0"/>
              <a:t> dataset</a:t>
            </a:r>
            <a:endParaRPr lang="en-US" dirty="0"/>
          </a:p>
        </p:txBody>
      </p:sp>
    </p:spTree>
    <p:extLst>
      <p:ext uri="{BB962C8B-B14F-4D97-AF65-F5344CB8AC3E}">
        <p14:creationId xmlns:p14="http://schemas.microsoft.com/office/powerpoint/2010/main" val="3109267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 History</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3600" dirty="0" smtClean="0"/>
              <a:t>Why Tapestry ?</a:t>
            </a:r>
          </a:p>
          <a:p>
            <a:pPr lvl="0"/>
            <a:r>
              <a:rPr lang="en-IN" sz="3100" dirty="0"/>
              <a:t>Mails contained documents and articles which were not relevant to the users.</a:t>
            </a:r>
            <a:endParaRPr lang="en-US" sz="3100" dirty="0"/>
          </a:p>
          <a:p>
            <a:pPr lvl="0"/>
            <a:r>
              <a:rPr lang="en-IN" sz="3100" dirty="0"/>
              <a:t>The above problem could be solved by creating mailing lists. (E.g. Funny articles list, News list etc.) This could help users to subscribe users only to the interested mailing lists.</a:t>
            </a:r>
            <a:endParaRPr lang="en-US" sz="3100" dirty="0"/>
          </a:p>
          <a:p>
            <a:pPr lvl="0"/>
            <a:r>
              <a:rPr lang="en-IN" sz="3100" dirty="0"/>
              <a:t>However, the list of documents of interest for a particular user never usually mapped to created lists. To solve this, filters were implemented using which users could subscribe to documents belonging to any mailing lists but filtering what they need using queries.</a:t>
            </a:r>
            <a:endParaRPr lang="en-US" sz="3100" dirty="0"/>
          </a:p>
          <a:p>
            <a:r>
              <a:rPr lang="en-US" sz="3100" dirty="0"/>
              <a:t>This filtering could be improved by using human help by tagging documents as belonging to particular type. So, whenever some users tag the documents as belonging to a particular type, the users who have subscribed and filtering such documents receive them by mail. Thus came the idea of collaborative </a:t>
            </a:r>
            <a:r>
              <a:rPr lang="en-US" sz="3100" dirty="0" smtClean="0"/>
              <a:t>filtering [1].</a:t>
            </a:r>
            <a:endParaRPr lang="en-US" sz="3100" dirty="0"/>
          </a:p>
        </p:txBody>
      </p:sp>
    </p:spTree>
    <p:extLst>
      <p:ext uri="{BB962C8B-B14F-4D97-AF65-F5344CB8AC3E}">
        <p14:creationId xmlns:p14="http://schemas.microsoft.com/office/powerpoint/2010/main" val="3147321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2238</Words>
  <Application>Microsoft Office PowerPoint</Application>
  <PresentationFormat>Widescreen</PresentationFormat>
  <Paragraphs>332</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Cambria Math</vt:lpstr>
      <vt:lpstr>Times New Roman</vt:lpstr>
      <vt:lpstr>Office Theme</vt:lpstr>
      <vt:lpstr>Recommendation Systems A Study of Different Approaches</vt:lpstr>
      <vt:lpstr>Motivation</vt:lpstr>
      <vt:lpstr>Contents</vt:lpstr>
      <vt:lpstr>Introduction</vt:lpstr>
      <vt:lpstr>Introduction</vt:lpstr>
      <vt:lpstr>Aim &amp; Scope</vt:lpstr>
      <vt:lpstr>Research questions</vt:lpstr>
      <vt:lpstr>History</vt:lpstr>
      <vt:lpstr>Literature review - History</vt:lpstr>
      <vt:lpstr>Literature Review - Tapestry</vt:lpstr>
      <vt:lpstr>Literature Review - Tapestry</vt:lpstr>
      <vt:lpstr>Literature Review - Grouplens</vt:lpstr>
      <vt:lpstr>Literature Review - Grouplens</vt:lpstr>
      <vt:lpstr>Literature Review - State-of-the-art</vt:lpstr>
      <vt:lpstr>Literature Review – Popularity based method</vt:lpstr>
      <vt:lpstr>Literature Review – Content based filtering</vt:lpstr>
      <vt:lpstr>Literature Review – Collaborative filtering</vt:lpstr>
      <vt:lpstr>Literature Review – Matrix Factorization</vt:lpstr>
      <vt:lpstr>Literature Review – Autoencoders</vt:lpstr>
      <vt:lpstr>Literature Review – Netflix implementation</vt:lpstr>
      <vt:lpstr>Literature Review – Netflix implementation</vt:lpstr>
      <vt:lpstr>Literature Review – Netflix implementation</vt:lpstr>
      <vt:lpstr>Literature Review – Netflix prize challenge</vt:lpstr>
      <vt:lpstr>Literature Review – Evaluation</vt:lpstr>
      <vt:lpstr>Literature Review – Evaluation</vt:lpstr>
      <vt:lpstr>Literature Review – Evaluation</vt:lpstr>
      <vt:lpstr>Theory</vt:lpstr>
      <vt:lpstr>Theory – Popularity based method</vt:lpstr>
      <vt:lpstr>Theory – Popularity based method</vt:lpstr>
      <vt:lpstr>Theory – Popularity based method</vt:lpstr>
      <vt:lpstr>Theory – Popularity based method</vt:lpstr>
      <vt:lpstr>Theory – Popularity based method</vt:lpstr>
      <vt:lpstr>Theory – Content based filtering</vt:lpstr>
      <vt:lpstr>Theory – Content based filtering</vt:lpstr>
      <vt:lpstr>Theory – Content based filtering</vt:lpstr>
      <vt:lpstr>Theory – Content based filtering</vt:lpstr>
      <vt:lpstr>Theory – Collaborative filtering</vt:lpstr>
      <vt:lpstr>Theory – Collaborative filtering</vt:lpstr>
      <vt:lpstr>Theory – Collaborative filtering</vt:lpstr>
      <vt:lpstr>Theory – Collaborative filtering</vt:lpstr>
      <vt:lpstr>Theory – Collaborative filtering</vt:lpstr>
      <vt:lpstr>Theory – Collaborative filtering</vt:lpstr>
      <vt:lpstr>Theory – Collaborative filtering</vt:lpstr>
      <vt:lpstr>Results – Data Analysis</vt:lpstr>
      <vt:lpstr>Results – Data Analysis</vt:lpstr>
      <vt:lpstr>Results – Data Analysis</vt:lpstr>
      <vt:lpstr>Results – Popularity based method</vt:lpstr>
      <vt:lpstr>Results – Content Based Method</vt:lpstr>
      <vt:lpstr>Results – Matrix Factorization method</vt:lpstr>
      <vt:lpstr>Results – Matrix Factorization method</vt:lpstr>
      <vt:lpstr>Results – Autoencoder</vt:lpstr>
      <vt:lpstr>Results – Autoencoder</vt:lpstr>
      <vt:lpstr>Discussion</vt:lpstr>
      <vt:lpstr>Discussion</vt:lpstr>
      <vt:lpstr>Conclusion</vt:lpstr>
      <vt:lpstr>Future work</vt:lpstr>
      <vt:lpstr>References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Arjun Gowda</dc:creator>
  <cp:lastModifiedBy>Arjun Gowda</cp:lastModifiedBy>
  <cp:revision>33</cp:revision>
  <dcterms:created xsi:type="dcterms:W3CDTF">2017-11-05T09:23:21Z</dcterms:created>
  <dcterms:modified xsi:type="dcterms:W3CDTF">2017-11-06T05:19:54Z</dcterms:modified>
</cp:coreProperties>
</file>