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218" y="6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06-Nov-17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 smtClean="0">
                <a:latin typeface="Bodoni MT" charset="0"/>
                <a:cs typeface="Helvetica Neue" charset="0"/>
              </a:rPr>
              <a:t>ABSTRACT</a:t>
            </a:r>
          </a:p>
          <a:p>
            <a:pPr algn="just"/>
            <a:r>
              <a:rPr lang="en-US" dirty="0" smtClean="0">
                <a:latin typeface="Helvetica Neue" charset="0"/>
                <a:cs typeface="Helvetica Neue" charset="0"/>
              </a:rPr>
              <a:t>Recommendation systems are tools that help in solving information overload problem by suggesting items to users. In this study, different approaches are implemented and evaluated on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movielens</a:t>
            </a:r>
            <a:r>
              <a:rPr lang="en-US" dirty="0" smtClean="0">
                <a:latin typeface="Helvetica Neue" charset="0"/>
                <a:cs typeface="Helvetica Neue" charset="0"/>
              </a:rPr>
              <a:t> 1-million ratings dataset.</a:t>
            </a:r>
          </a:p>
          <a:p>
            <a:pPr algn="just"/>
            <a:endParaRPr lang="en-US" sz="1200" dirty="0" smtClean="0">
              <a:latin typeface="Helvetica Neue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HISTORY</a:t>
            </a: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algn="just"/>
            <a:r>
              <a:rPr lang="en-US" dirty="0" smtClean="0">
                <a:latin typeface="Helvetica Neue" charset="0"/>
                <a:cs typeface="Helvetica Neue" charset="0"/>
              </a:rPr>
              <a:t>Tapestry, Usenet were the pioneers in solving the problem. Then came the state-of-the-art techniques like popularity (PO), content based (CB) and collaborative filtering (CF) methods. Netflix Prize challenge has shown the importance of these systems.</a:t>
            </a:r>
          </a:p>
          <a:p>
            <a:endParaRPr lang="en-US" dirty="0" smtClean="0">
              <a:latin typeface="Helvetica Neue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POPULARITY METHOD</a:t>
            </a:r>
          </a:p>
          <a:p>
            <a:pPr algn="just"/>
            <a:r>
              <a:rPr lang="en-US" b="1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Aim: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ecommend items in the decreasing order of the number of ratings received.</a:t>
            </a:r>
          </a:p>
          <a:p>
            <a:pPr algn="just"/>
            <a:r>
              <a:rPr lang="en-US" b="1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Experiment: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Identify the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op 10 items based on the number of ratings.</a:t>
            </a:r>
          </a:p>
          <a:p>
            <a:pPr algn="just"/>
            <a:endParaRPr lang="en-US" sz="1200" dirty="0" smtClean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CB METHOD</a:t>
            </a:r>
            <a:endParaRPr lang="en-US" sz="1200" dirty="0" smtClean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Aim: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Find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items 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with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similar 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identified features (genres for movies).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Experiment: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Identify the top 10 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movies similar to the genres of the given movie. Implemented using nearest neighbors method with </a:t>
            </a:r>
            <a:r>
              <a:rPr lang="en-US" dirty="0" err="1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Minkowski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distance measure of order 2.</a:t>
            </a:r>
          </a:p>
          <a:p>
            <a:pPr algn="just"/>
            <a:endParaRPr lang="en-US" sz="1200" dirty="0" smtClean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endParaRPr lang="en-US" sz="1200" dirty="0" smtClean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 smtClean="0">
                <a:latin typeface="Bodoni MT" charset="0"/>
                <a:cs typeface="Didot" charset="0"/>
              </a:rPr>
              <a:t>RECOMMENDATION SYSTEMS - APPROACHES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 charset="0"/>
                <a:cs typeface="Helvetica Neue" charset="0"/>
              </a:rPr>
              <a:t>Arjun C &amp; Prof. Neil Bergmann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CF METHOD</a:t>
            </a:r>
            <a:endParaRPr lang="en-US" dirty="0" smtClean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Aim: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Predict ratings of unrated movies by user using past user-item interactions.</a:t>
            </a:r>
          </a:p>
          <a:p>
            <a:pPr algn="just"/>
            <a:r>
              <a:rPr lang="en-US" b="1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Experiment:</a:t>
            </a:r>
            <a:r>
              <a:rPr lang="en-US" dirty="0" smtClean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Using Matrix factorization (MF) and autoencoders (AE), try to identify low rank matrices and latent features respectively to reconstruct given ratings.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MF: </a:t>
            </a:r>
            <a:r>
              <a:rPr lang="en-US" dirty="0" smtClean="0">
                <a:latin typeface="Helvetica Neue" charset="0"/>
                <a:cs typeface="Helvetica Neue" charset="0"/>
              </a:rPr>
              <a:t>Identify matrices P and Q for rating matrix R such that R = PQ</a:t>
            </a: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Autoencoder:</a:t>
            </a:r>
            <a:r>
              <a:rPr lang="en-US" dirty="0" smtClean="0">
                <a:latin typeface="Helvetica Neue" charset="0"/>
                <a:cs typeface="Helvetica Neue" charset="0"/>
              </a:rPr>
              <a:t> Using deep learning with encoding and decoding layers, try to reconstruct the ratings. </a:t>
            </a:r>
          </a:p>
          <a:p>
            <a:pPr algn="just"/>
            <a:endParaRPr lang="en-US" dirty="0">
              <a:latin typeface="Helvetica Neue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RESULTS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PO: </a:t>
            </a:r>
            <a:r>
              <a:rPr lang="en-US" dirty="0" smtClean="0">
                <a:latin typeface="Helvetica Neue" charset="0"/>
                <a:cs typeface="Helvetica Neue" charset="0"/>
              </a:rPr>
              <a:t>Top 10 movies in decreasing order were identified successfully and built </a:t>
            </a:r>
            <a:r>
              <a:rPr lang="en-US" dirty="0">
                <a:latin typeface="Helvetica Neue" charset="0"/>
                <a:cs typeface="Helvetica Neue" charset="0"/>
              </a:rPr>
              <a:t>recommendations</a:t>
            </a:r>
            <a:r>
              <a:rPr lang="en-US" dirty="0" smtClean="0">
                <a:latin typeface="Helvetica Neue" charset="0"/>
                <a:cs typeface="Helvetica Neue" charset="0"/>
              </a:rPr>
              <a:t>.</a:t>
            </a: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CB: </a:t>
            </a:r>
            <a:r>
              <a:rPr lang="en-US" dirty="0" smtClean="0">
                <a:latin typeface="Helvetica Neue" charset="0"/>
                <a:cs typeface="Helvetica Neue" charset="0"/>
              </a:rPr>
              <a:t>Successful implementation with average RMSE of </a:t>
            </a:r>
            <a:r>
              <a:rPr lang="en-US" dirty="0" err="1" smtClean="0">
                <a:latin typeface="Helvetica Neue" charset="0"/>
                <a:cs typeface="Helvetica Neue" charset="0"/>
              </a:rPr>
              <a:t>Minkowski</a:t>
            </a:r>
            <a:r>
              <a:rPr lang="en-US" dirty="0" smtClean="0">
                <a:latin typeface="Helvetica Neue" charset="0"/>
                <a:cs typeface="Helvetica Neue" charset="0"/>
              </a:rPr>
              <a:t> distance of 0.05</a:t>
            </a: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CF-MF: </a:t>
            </a:r>
            <a:r>
              <a:rPr lang="en-US" dirty="0" smtClean="0">
                <a:latin typeface="Helvetica Neue" charset="0"/>
                <a:cs typeface="Helvetica Neue" charset="0"/>
              </a:rPr>
              <a:t>Not a successful implementation given the sparsity of dataset. However, worked well on sample dense matrix of order (5x6) with test RMSE of 0.03.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pPr algn="just"/>
            <a:r>
              <a:rPr lang="en-US" b="1" dirty="0" smtClean="0">
                <a:latin typeface="Helvetica Neue" charset="0"/>
                <a:cs typeface="Helvetica Neue" charset="0"/>
              </a:rPr>
              <a:t>CF-AE:</a:t>
            </a:r>
            <a:r>
              <a:rPr lang="en-US" dirty="0" smtClean="0">
                <a:latin typeface="Helvetica Neue" charset="0"/>
                <a:cs typeface="Helvetica Neue" charset="0"/>
              </a:rPr>
              <a:t> Successful implementation, given the attained RMSE of 1.14. Close to other presented researches.</a:t>
            </a:r>
          </a:p>
          <a:p>
            <a:pPr algn="just"/>
            <a:r>
              <a:rPr lang="en-US" dirty="0" smtClean="0">
                <a:latin typeface="Helvetica Neue" charset="0"/>
                <a:cs typeface="Helvetica Neue" charset="0"/>
              </a:rPr>
              <a:t>A hybrid of these methods could help in achieving better recommendations as each method has its own limitations.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MF RESULTS</a:t>
            </a: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AE RESULTS</a:t>
            </a: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AUTOENCODER MODEL</a:t>
            </a:r>
          </a:p>
          <a:p>
            <a:pPr lvl="0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PO RESULTS</a:t>
            </a: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Bodoni MT" charset="0"/>
                <a:cs typeface="Helvetica Neue" charset="0"/>
              </a:rPr>
              <a:t>CB RESULTS</a:t>
            </a: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dirty="0" smtClean="0"/>
              <a:t>It can be seen that movies identified as similar to Toy Story are all of the same genres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13" y="1581753"/>
            <a:ext cx="3212306" cy="1828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13" y="3721703"/>
            <a:ext cx="3267306" cy="1929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79" y="6807199"/>
            <a:ext cx="3212306" cy="1930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142" y="3856259"/>
            <a:ext cx="3283958" cy="1105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37" y="2730965"/>
            <a:ext cx="2048161" cy="9907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476" y="7687062"/>
            <a:ext cx="2718808" cy="1076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907479" y="3736249"/>
            <a:ext cx="2187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</a:rPr>
              <a:t>Estimated Matrix</a:t>
            </a:r>
            <a:endParaRPr lang="en-US" sz="1200" dirty="0">
              <a:latin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79246" y="7392987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</a:rPr>
              <a:t>Prediction Comparison for a user</a:t>
            </a:r>
            <a:endParaRPr lang="en-US" sz="1200" dirty="0">
              <a:latin typeface="Helvetica Neu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679" y="1705839"/>
            <a:ext cx="3067478" cy="10097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663" y="5332870"/>
            <a:ext cx="3500437" cy="18968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374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RECOMMENDATION SYSTEMS - APPROACHES</vt:lpstr>
    </vt:vector>
  </TitlesOfParts>
  <Company>School of ITEE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Arjun Gowda</cp:lastModifiedBy>
  <cp:revision>14</cp:revision>
  <cp:lastPrinted>2011-10-04T02:16:03Z</cp:lastPrinted>
  <dcterms:created xsi:type="dcterms:W3CDTF">2011-10-04T02:18:07Z</dcterms:created>
  <dcterms:modified xsi:type="dcterms:W3CDTF">2017-11-06T02:11:52Z</dcterms:modified>
</cp:coreProperties>
</file>