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14"/>
  </p:notesMasterIdLst>
  <p:handoutMasterIdLst>
    <p:handoutMasterId r:id="rId15"/>
  </p:handoutMasterIdLst>
  <p:sldIdLst>
    <p:sldId id="786" r:id="rId2"/>
    <p:sldId id="787" r:id="rId3"/>
    <p:sldId id="1069" r:id="rId4"/>
    <p:sldId id="931" r:id="rId5"/>
    <p:sldId id="923" r:id="rId6"/>
    <p:sldId id="1060" r:id="rId7"/>
    <p:sldId id="1072" r:id="rId8"/>
    <p:sldId id="1068" r:id="rId9"/>
    <p:sldId id="1070" r:id="rId10"/>
    <p:sldId id="1074" r:id="rId11"/>
    <p:sldId id="1075" r:id="rId12"/>
    <p:sldId id="1073" r:id="rId13"/>
  </p:sldIdLst>
  <p:sldSz cx="12192000" cy="6858000"/>
  <p:notesSz cx="9866313" cy="67357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EDEF14-1A3B-EF27-A5AE-C43854061D84}" name="陈 久宁" initials="陈" userId="e70584633c4b98a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grui Bao" initials="BB" lastIdx="1" clrIdx="0">
    <p:extLst>
      <p:ext uri="{19B8F6BF-5375-455C-9EA6-DF929625EA0E}">
        <p15:presenceInfo xmlns:p15="http://schemas.microsoft.com/office/powerpoint/2012/main" userId="5f98e8f6c3a0e968" providerId="Windows Live"/>
      </p:ext>
    </p:extLst>
  </p:cmAuthor>
  <p:cmAuthor id="2" name="惠 立新" initials="惠" lastIdx="1" clrIdx="1">
    <p:extLst>
      <p:ext uri="{19B8F6BF-5375-455C-9EA6-DF929625EA0E}">
        <p15:presenceInfo xmlns:p15="http://schemas.microsoft.com/office/powerpoint/2012/main" userId="00f9bf9c23ea5e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CC"/>
    <a:srgbClr val="FFC000"/>
    <a:srgbClr val="FFEEBC"/>
    <a:srgbClr val="FFEBAF"/>
    <a:srgbClr val="FFD142"/>
    <a:srgbClr val="098658"/>
    <a:srgbClr val="C2C2C2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21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406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 snapToGrid="0">
      <p:cViewPr varScale="1">
        <p:scale>
          <a:sx n="129" d="100"/>
          <a:sy n="129" d="100"/>
        </p:scale>
        <p:origin x="2107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0BD74D-ECB0-4A8D-A004-510C700092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8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B53606-2B45-48D6-AA8D-5AB846B937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9198" y="0"/>
            <a:ext cx="4275402" cy="338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387F-5FEB-46C3-82A9-EC9D58A3D031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F28CA-AA22-494D-9637-C89EA63FF3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417"/>
            <a:ext cx="4275402" cy="338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FA22C3-7352-4524-8239-48B29322B9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9198" y="6397417"/>
            <a:ext cx="4275402" cy="338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DC27E-82BB-4CDB-A928-00ACA941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27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94674-065E-4402-B27C-D516C1DC2D86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F0166-4BDA-43B4-A590-249962BAE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173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1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每一节的学习目标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F0166-4BDA-43B4-A590-249962BAE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51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F0166-4BDA-43B4-A590-249962BAE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89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Julia </a:t>
            </a:r>
            <a:r>
              <a:rPr lang="zh-CN" altLang="en-US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 </a:t>
            </a: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endParaRPr lang="en-US" altLang="zh-CN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F0166-4BDA-43B4-A590-249962BAE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8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Julia </a:t>
            </a:r>
            <a:r>
              <a:rPr lang="zh-CN" altLang="en-US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 </a:t>
            </a: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endParaRPr lang="en-US" altLang="zh-CN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F0166-4BDA-43B4-A590-249962BAE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Julia </a:t>
            </a:r>
            <a:r>
              <a:rPr lang="zh-CN" altLang="en-US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 </a:t>
            </a: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endParaRPr lang="en-US" altLang="zh-CN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F0166-4BDA-43B4-A590-249962BAE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57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Julia </a:t>
            </a:r>
            <a:r>
              <a:rPr lang="zh-CN" altLang="en-US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 </a:t>
            </a: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endParaRPr lang="en-US" altLang="zh-CN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F0166-4BDA-43B4-A590-249962BAE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32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Julia </a:t>
            </a:r>
            <a:r>
              <a:rPr lang="zh-CN" altLang="en-US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 </a:t>
            </a: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endParaRPr lang="en-US" altLang="zh-CN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F0166-4BDA-43B4-A590-249962BAE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43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Julia </a:t>
            </a:r>
            <a:r>
              <a:rPr lang="zh-CN" altLang="en-US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 </a:t>
            </a:r>
            <a:r>
              <a:rPr lang="en-US" altLang="zh-CN" sz="18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endParaRPr lang="en-US" altLang="zh-CN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1F0166-4BDA-43B4-A590-249962BAE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93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457-9722-4457-83D7-552592321929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248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8FE7-8280-44E9-AEF7-55374ECFDB2C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88AD-387B-4EEE-8510-AB2FD3112F5A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4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两栏内容">
    <p:bg>
      <p:bgPr>
        <a:solidFill>
          <a:srgbClr val="00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E50EA55-D6A1-473C-A856-6314C76AC770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36162" r="19099" b="23412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66C079-AECB-476B-945B-B5AB74389273}"/>
              </a:ext>
            </a:extLst>
          </p:cNvPr>
          <p:cNvSpPr/>
          <p:nvPr userDrawn="1"/>
        </p:nvSpPr>
        <p:spPr>
          <a:xfrm>
            <a:off x="-2" y="1134319"/>
            <a:ext cx="12192000" cy="31020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E2B3E-0296-4251-8971-CCD5B5681D54}"/>
              </a:ext>
            </a:extLst>
          </p:cNvPr>
          <p:cNvSpPr/>
          <p:nvPr userDrawn="1"/>
        </p:nvSpPr>
        <p:spPr>
          <a:xfrm>
            <a:off x="-2" y="4172673"/>
            <a:ext cx="12192000" cy="63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E8026EDD-A072-4727-82FA-55B37C7A3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5262" y="1251971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08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矢量封面">
    <p:bg>
      <p:bgPr>
        <a:solidFill>
          <a:srgbClr val="00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8215CED-46E9-4109-98A7-8224F9524D44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36162" r="19099" b="23412"/>
          <a:stretch/>
        </p:blipFill>
        <p:spPr bwMode="auto">
          <a:xfrm>
            <a:off x="-1" y="6096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485D48-3C59-438E-B2B7-57606651B660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71B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E731CE-67CD-4710-8187-015954E85B7D}"/>
              </a:ext>
            </a:extLst>
          </p:cNvPr>
          <p:cNvSpPr/>
          <p:nvPr userDrawn="1"/>
        </p:nvSpPr>
        <p:spPr>
          <a:xfrm>
            <a:off x="-2" y="1134319"/>
            <a:ext cx="12192000" cy="31020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5CE8E9-E56B-4BB6-B37E-CBF210E65854}"/>
              </a:ext>
            </a:extLst>
          </p:cNvPr>
          <p:cNvSpPr/>
          <p:nvPr userDrawn="1"/>
        </p:nvSpPr>
        <p:spPr>
          <a:xfrm>
            <a:off x="-2" y="4179497"/>
            <a:ext cx="12192000" cy="63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64A68607-CB65-4A00-956A-DA87D6B31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5262" y="1251971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7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矢量封面">
    <p:bg>
      <p:bgPr>
        <a:solidFill>
          <a:srgbClr val="00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8215CED-46E9-4109-98A7-8224F9524D44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36162" r="19099" b="23412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485D48-3C59-438E-B2B7-57606651B660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71B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E731CE-67CD-4710-8187-015954E85B7D}"/>
              </a:ext>
            </a:extLst>
          </p:cNvPr>
          <p:cNvSpPr/>
          <p:nvPr userDrawn="1"/>
        </p:nvSpPr>
        <p:spPr>
          <a:xfrm>
            <a:off x="0" y="1134319"/>
            <a:ext cx="12191998" cy="31020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5CE8E9-E56B-4BB6-B37E-CBF210E65854}"/>
              </a:ext>
            </a:extLst>
          </p:cNvPr>
          <p:cNvSpPr/>
          <p:nvPr userDrawn="1"/>
        </p:nvSpPr>
        <p:spPr>
          <a:xfrm>
            <a:off x="-2" y="4179497"/>
            <a:ext cx="12192000" cy="63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62DF7E-BA1A-45AD-AB6D-CFC9B8F64785}"/>
              </a:ext>
            </a:extLst>
          </p:cNvPr>
          <p:cNvSpPr/>
          <p:nvPr userDrawn="1"/>
        </p:nvSpPr>
        <p:spPr>
          <a:xfrm>
            <a:off x="-4" y="1132877"/>
            <a:ext cx="12192000" cy="63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DE36EADC-9ECF-4CA3-AF18-0A6A2D38D8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5262" y="1251971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96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矢量封面">
    <p:bg>
      <p:bgPr>
        <a:solidFill>
          <a:srgbClr val="00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485D48-3C59-438E-B2B7-57606651B660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71B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E731CE-67CD-4710-8187-015954E85B7D}"/>
              </a:ext>
            </a:extLst>
          </p:cNvPr>
          <p:cNvSpPr/>
          <p:nvPr userDrawn="1"/>
        </p:nvSpPr>
        <p:spPr>
          <a:xfrm>
            <a:off x="0" y="1134319"/>
            <a:ext cx="12191998" cy="31020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5CE8E9-E56B-4BB6-B37E-CBF210E65854}"/>
              </a:ext>
            </a:extLst>
          </p:cNvPr>
          <p:cNvSpPr/>
          <p:nvPr userDrawn="1"/>
        </p:nvSpPr>
        <p:spPr>
          <a:xfrm>
            <a:off x="-2" y="4179497"/>
            <a:ext cx="12192000" cy="63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62DF7E-BA1A-45AD-AB6D-CFC9B8F64785}"/>
              </a:ext>
            </a:extLst>
          </p:cNvPr>
          <p:cNvSpPr/>
          <p:nvPr userDrawn="1"/>
        </p:nvSpPr>
        <p:spPr>
          <a:xfrm>
            <a:off x="-4" y="1132877"/>
            <a:ext cx="12192000" cy="63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DE36EADC-9ECF-4CA3-AF18-0A6A2D38D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5262" y="1251971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442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矢量封面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DFE58C3E-0EA6-412B-82C3-7553F865F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8080" y="0"/>
            <a:ext cx="6852239" cy="685223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485D48-3C59-438E-B2B7-57606651B660}"/>
              </a:ext>
            </a:extLst>
          </p:cNvPr>
          <p:cNvSpPr/>
          <p:nvPr userDrawn="1"/>
        </p:nvSpPr>
        <p:spPr>
          <a:xfrm>
            <a:off x="-6" y="0"/>
            <a:ext cx="12192001" cy="6858000"/>
          </a:xfrm>
          <a:prstGeom prst="rect">
            <a:avLst/>
          </a:prstGeom>
          <a:solidFill>
            <a:srgbClr val="0071B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D564B5-71F6-4EAB-874F-D03ECDEA9304}"/>
              </a:ext>
            </a:extLst>
          </p:cNvPr>
          <p:cNvSpPr/>
          <p:nvPr userDrawn="1"/>
        </p:nvSpPr>
        <p:spPr>
          <a:xfrm>
            <a:off x="2" y="1132877"/>
            <a:ext cx="12191998" cy="31020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95CE71-6496-4D77-83C6-D8CB101D2849}"/>
              </a:ext>
            </a:extLst>
          </p:cNvPr>
          <p:cNvSpPr/>
          <p:nvPr userDrawn="1"/>
        </p:nvSpPr>
        <p:spPr>
          <a:xfrm>
            <a:off x="-2" y="4179497"/>
            <a:ext cx="12192000" cy="63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D0E3ED-ABC9-4549-BF96-C3C04E926889}"/>
              </a:ext>
            </a:extLst>
          </p:cNvPr>
          <p:cNvSpPr/>
          <p:nvPr userDrawn="1"/>
        </p:nvSpPr>
        <p:spPr>
          <a:xfrm>
            <a:off x="-4" y="1132877"/>
            <a:ext cx="12192000" cy="63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46146371-B22D-4338-AB71-F89DB4F8D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5262" y="1251971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227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矢量封面">
    <p:bg>
      <p:bgPr>
        <a:solidFill>
          <a:srgbClr val="00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8215CED-46E9-4109-98A7-8224F9524D44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36162" r="19099" b="23412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485D48-3C59-438E-B2B7-57606651B660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71B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95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矢量"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FC560B4-9816-4F8F-A922-F8807F1A9341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53C2C-5B97-4655-8D0F-7D56128C9C24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9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D733109-8894-4634-BA05-55C962C228F7}"/>
              </a:ext>
            </a:extLst>
          </p:cNvPr>
          <p:cNvCxnSpPr>
            <a:cxnSpLocks/>
          </p:cNvCxnSpPr>
          <p:nvPr userDrawn="1"/>
        </p:nvCxnSpPr>
        <p:spPr>
          <a:xfrm flipH="1">
            <a:off x="9980579" y="301517"/>
            <a:ext cx="1560107" cy="0"/>
          </a:xfrm>
          <a:prstGeom prst="line">
            <a:avLst/>
          </a:prstGeom>
          <a:ln w="9525">
            <a:solidFill>
              <a:srgbClr val="3B74B2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D5388A8-5467-4FD0-A84C-9ABC7065D428}"/>
              </a:ext>
            </a:extLst>
          </p:cNvPr>
          <p:cNvSpPr/>
          <p:nvPr userDrawn="1"/>
        </p:nvSpPr>
        <p:spPr>
          <a:xfrm>
            <a:off x="11493599" y="6330765"/>
            <a:ext cx="698400" cy="432000"/>
          </a:xfrm>
          <a:prstGeom prst="rect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灯片编号占位符 13">
            <a:extLst>
              <a:ext uri="{FF2B5EF4-FFF2-40B4-BE49-F238E27FC236}">
                <a16:creationId xmlns:a16="http://schemas.microsoft.com/office/drawing/2014/main" id="{970C19B1-85FF-4FFA-82DA-50706826FDBB}"/>
              </a:ext>
            </a:extLst>
          </p:cNvPr>
          <p:cNvSpPr txBox="1">
            <a:spLocks/>
          </p:cNvSpPr>
          <p:nvPr userDrawn="1"/>
        </p:nvSpPr>
        <p:spPr>
          <a:xfrm>
            <a:off x="11580040" y="6356582"/>
            <a:ext cx="525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>
              <a:defRPr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D45CB9B-4DF8-4FF7-BEBC-4B0B26C01F34}" type="slidenum">
              <a:rPr lang="zh-CN" altLang="en-US" b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 lvl="0"/>
              <a:t>‹#›</a:t>
            </a:fld>
            <a:endParaRPr lang="zh-CN" altLang="en-US" b="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769EE-1631-4247-A495-C6DE35CB9C3A}"/>
              </a:ext>
            </a:extLst>
          </p:cNvPr>
          <p:cNvSpPr txBox="1"/>
          <p:nvPr userDrawn="1"/>
        </p:nvSpPr>
        <p:spPr>
          <a:xfrm>
            <a:off x="6862942" y="6269915"/>
            <a:ext cx="4640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Model Based Systems Engineering</a:t>
            </a:r>
          </a:p>
          <a:p>
            <a:pPr algn="r"/>
            <a:r>
              <a:rPr lang="en-US" altLang="zh-CN" sz="1400" i="1" dirty="0">
                <a:latin typeface="等线" panose="02010600030101010101" pitchFamily="2" charset="-122"/>
                <a:ea typeface="等线" panose="02010600030101010101" pitchFamily="2" charset="-122"/>
              </a:rPr>
              <a:t>Powered by </a:t>
            </a:r>
            <a:r>
              <a:rPr lang="en-US" altLang="zh-CN" sz="1400" b="1" i="1" dirty="0">
                <a:latin typeface="等线" panose="02010600030101010101" pitchFamily="2" charset="-122"/>
                <a:ea typeface="等线" panose="02010600030101010101" pitchFamily="2" charset="-122"/>
              </a:rPr>
              <a:t>MWORKS</a:t>
            </a:r>
            <a:endParaRPr lang="zh-CN" altLang="en-US" sz="1400" b="1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E5BABC-506F-46C1-835B-00999B105CF7}"/>
              </a:ext>
            </a:extLst>
          </p:cNvPr>
          <p:cNvSpPr/>
          <p:nvPr userDrawn="1"/>
        </p:nvSpPr>
        <p:spPr>
          <a:xfrm>
            <a:off x="0" y="266339"/>
            <a:ext cx="234000" cy="144000"/>
          </a:xfrm>
          <a:prstGeom prst="rect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C1E6936D-46DD-4526-B1A0-0B61291C59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4200" y="62015"/>
            <a:ext cx="561517" cy="56151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8237DC3-BDF8-2591-0DC7-3E1B40F52513}"/>
              </a:ext>
            </a:extLst>
          </p:cNvPr>
          <p:cNvSpPr txBox="1"/>
          <p:nvPr userDrawn="1"/>
        </p:nvSpPr>
        <p:spPr>
          <a:xfrm>
            <a:off x="86443" y="6456206"/>
            <a:ext cx="4876809" cy="30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Copyright © 2022 </a:t>
            </a:r>
            <a:r>
              <a:rPr lang="zh-CN" altLang="zh-CN" sz="12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苏州同元软控信息技术有限公司</a:t>
            </a:r>
            <a:r>
              <a:rPr lang="en-US" altLang="zh-CN" sz="12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All rights reserved.</a:t>
            </a:r>
            <a:endParaRPr lang="zh-CN" altLang="zh-CN" sz="12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11" grpId="6"/>
      <p:bldP spid="11" grpId="7"/>
      <p:bldP spid="11" grpId="9"/>
      <p:bldP spid="11" grpId="10"/>
      <p:bldP spid="11" grpId="11"/>
      <p:bldP spid="11" grpId="12"/>
      <p:bldP spid="11" grpId="13"/>
      <p:bldP spid="11" grpId="14"/>
      <p:bldP spid="11" grpId="15"/>
      <p:bldP spid="11" grpId="16"/>
      <p:bldP spid="11" grpId="17"/>
      <p:bldP spid="11" grpId="18"/>
      <p:bldP spid="11" grpId="19"/>
      <p:bldP spid="11" grpId="20"/>
      <p:bldP spid="11" grpId="21"/>
      <p:bldP spid="11" grpId="22"/>
      <p:bldP spid="11" grpId="23"/>
      <p:bldP spid="11" grpId="24"/>
      <p:bldP spid="11" grpId="25"/>
      <p:bldP spid="11" grpId="26"/>
      <p:bldP spid="11" grpId="27"/>
      <p:bldP spid="11" grpId="28"/>
      <p:bldP spid="11" grpId="29"/>
      <p:bldP spid="11" grpId="30"/>
      <p:bldP spid="11" grpId="31"/>
      <p:bldP spid="11" grpId="32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矢量"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FC560B4-9816-4F8F-A922-F8807F1A9341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53C2C-5B97-4655-8D0F-7D56128C9C24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9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D733109-8894-4634-BA05-55C962C228F7}"/>
              </a:ext>
            </a:extLst>
          </p:cNvPr>
          <p:cNvCxnSpPr>
            <a:cxnSpLocks/>
          </p:cNvCxnSpPr>
          <p:nvPr userDrawn="1"/>
        </p:nvCxnSpPr>
        <p:spPr>
          <a:xfrm flipH="1">
            <a:off x="9980579" y="301517"/>
            <a:ext cx="1560107" cy="0"/>
          </a:xfrm>
          <a:prstGeom prst="line">
            <a:avLst/>
          </a:prstGeom>
          <a:ln w="9525">
            <a:solidFill>
              <a:srgbClr val="3B74B2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D5388A8-5467-4FD0-A84C-9ABC7065D428}"/>
              </a:ext>
            </a:extLst>
          </p:cNvPr>
          <p:cNvSpPr/>
          <p:nvPr userDrawn="1"/>
        </p:nvSpPr>
        <p:spPr>
          <a:xfrm>
            <a:off x="11493599" y="6330765"/>
            <a:ext cx="698400" cy="432000"/>
          </a:xfrm>
          <a:prstGeom prst="rect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灯片编号占位符 13">
            <a:extLst>
              <a:ext uri="{FF2B5EF4-FFF2-40B4-BE49-F238E27FC236}">
                <a16:creationId xmlns:a16="http://schemas.microsoft.com/office/drawing/2014/main" id="{970C19B1-85FF-4FFA-82DA-50706826FDBB}"/>
              </a:ext>
            </a:extLst>
          </p:cNvPr>
          <p:cNvSpPr txBox="1">
            <a:spLocks/>
          </p:cNvSpPr>
          <p:nvPr userDrawn="1"/>
        </p:nvSpPr>
        <p:spPr>
          <a:xfrm>
            <a:off x="11580040" y="6356582"/>
            <a:ext cx="525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>
              <a:defRPr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D45CB9B-4DF8-4FF7-BEBC-4B0B26C01F34}" type="slidenum">
              <a:rPr lang="zh-CN" altLang="en-US" b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 lvl="0"/>
              <a:t>‹#›</a:t>
            </a:fld>
            <a:endParaRPr lang="zh-CN" altLang="en-US" b="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769EE-1631-4247-A495-C6DE35CB9C3A}"/>
              </a:ext>
            </a:extLst>
          </p:cNvPr>
          <p:cNvSpPr txBox="1"/>
          <p:nvPr userDrawn="1"/>
        </p:nvSpPr>
        <p:spPr>
          <a:xfrm>
            <a:off x="6862942" y="6269915"/>
            <a:ext cx="4640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Model Based Systems Engineering</a:t>
            </a:r>
          </a:p>
          <a:p>
            <a:pPr algn="r"/>
            <a:r>
              <a:rPr lang="en-US" altLang="zh-CN" sz="1400" i="1" dirty="0">
                <a:latin typeface="等线" panose="02010600030101010101" pitchFamily="2" charset="-122"/>
                <a:ea typeface="等线" panose="02010600030101010101" pitchFamily="2" charset="-122"/>
              </a:rPr>
              <a:t>Powered by </a:t>
            </a:r>
            <a:r>
              <a:rPr lang="en-US" altLang="zh-CN" sz="1400" b="1" i="1" dirty="0">
                <a:latin typeface="等线" panose="02010600030101010101" pitchFamily="2" charset="-122"/>
                <a:ea typeface="等线" panose="02010600030101010101" pitchFamily="2" charset="-122"/>
              </a:rPr>
              <a:t>MWORKS</a:t>
            </a:r>
            <a:endParaRPr lang="zh-CN" altLang="en-US" sz="1400" b="1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20C76AA3-16C4-456D-AED0-EB5A93017564}"/>
              </a:ext>
            </a:extLst>
          </p:cNvPr>
          <p:cNvSpPr/>
          <p:nvPr userDrawn="1"/>
        </p:nvSpPr>
        <p:spPr>
          <a:xfrm rot="16200000">
            <a:off x="142156" y="3717838"/>
            <a:ext cx="5038725" cy="49069"/>
          </a:xfrm>
          <a:prstGeom prst="homePlate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221DC6-612D-4C7A-B5BD-5E95AB5EE683}"/>
              </a:ext>
            </a:extLst>
          </p:cNvPr>
          <p:cNvSpPr/>
          <p:nvPr userDrawn="1"/>
        </p:nvSpPr>
        <p:spPr>
          <a:xfrm>
            <a:off x="0" y="266339"/>
            <a:ext cx="234000" cy="144000"/>
          </a:xfrm>
          <a:prstGeom prst="rect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D572BC3-35CE-4AC4-A487-4BADAFC35B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4200" y="62015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4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515-D079-499F-857A-47F2516D53A5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14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矢量"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FC560B4-9816-4F8F-A922-F8807F1A9341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53C2C-5B97-4655-8D0F-7D56128C9C24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9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D733109-8894-4634-BA05-55C962C228F7}"/>
              </a:ext>
            </a:extLst>
          </p:cNvPr>
          <p:cNvCxnSpPr>
            <a:cxnSpLocks/>
          </p:cNvCxnSpPr>
          <p:nvPr userDrawn="1"/>
        </p:nvCxnSpPr>
        <p:spPr>
          <a:xfrm flipH="1">
            <a:off x="9980579" y="301517"/>
            <a:ext cx="1560107" cy="0"/>
          </a:xfrm>
          <a:prstGeom prst="line">
            <a:avLst/>
          </a:prstGeom>
          <a:ln w="9525">
            <a:solidFill>
              <a:srgbClr val="3B74B2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35E90B-5F7A-4FE5-B82D-A3D6DF021D3E}"/>
              </a:ext>
            </a:extLst>
          </p:cNvPr>
          <p:cNvSpPr/>
          <p:nvPr userDrawn="1"/>
        </p:nvSpPr>
        <p:spPr>
          <a:xfrm>
            <a:off x="11493599" y="6330765"/>
            <a:ext cx="698400" cy="432000"/>
          </a:xfrm>
          <a:prstGeom prst="rect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B461F3F-E813-4F7A-8EC4-7C8686555B5A}"/>
              </a:ext>
            </a:extLst>
          </p:cNvPr>
          <p:cNvSpPr txBox="1">
            <a:spLocks/>
          </p:cNvSpPr>
          <p:nvPr userDrawn="1"/>
        </p:nvSpPr>
        <p:spPr>
          <a:xfrm>
            <a:off x="11580040" y="6356582"/>
            <a:ext cx="525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>
              <a:defRPr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D45CB9B-4DF8-4FF7-BEBC-4B0B26C01F34}" type="slidenum">
              <a:rPr lang="zh-CN" altLang="en-US" b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 lvl="0"/>
              <a:t>‹#›</a:t>
            </a:fld>
            <a:endParaRPr lang="zh-CN" altLang="en-US" b="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F5E323-1EB1-49B9-9C1D-88A0348EB0C9}"/>
              </a:ext>
            </a:extLst>
          </p:cNvPr>
          <p:cNvSpPr/>
          <p:nvPr userDrawn="1"/>
        </p:nvSpPr>
        <p:spPr>
          <a:xfrm>
            <a:off x="0" y="266339"/>
            <a:ext cx="234000" cy="144000"/>
          </a:xfrm>
          <a:prstGeom prst="rect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E68DABF5-3A4C-46CF-A4F9-68B36506DE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4200" y="62015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</p:bld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矢量"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FC560B4-9816-4F8F-A922-F8807F1A9341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5441" r="18962" b="23522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53C2C-5B97-4655-8D0F-7D56128C9C24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9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D733109-8894-4634-BA05-55C962C228F7}"/>
              </a:ext>
            </a:extLst>
          </p:cNvPr>
          <p:cNvCxnSpPr>
            <a:cxnSpLocks/>
          </p:cNvCxnSpPr>
          <p:nvPr userDrawn="1"/>
        </p:nvCxnSpPr>
        <p:spPr>
          <a:xfrm flipH="1">
            <a:off x="9980579" y="301517"/>
            <a:ext cx="1560107" cy="0"/>
          </a:xfrm>
          <a:prstGeom prst="line">
            <a:avLst/>
          </a:prstGeom>
          <a:ln w="9525">
            <a:solidFill>
              <a:srgbClr val="3B74B2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35E90B-5F7A-4FE5-B82D-A3D6DF021D3E}"/>
              </a:ext>
            </a:extLst>
          </p:cNvPr>
          <p:cNvSpPr/>
          <p:nvPr userDrawn="1"/>
        </p:nvSpPr>
        <p:spPr>
          <a:xfrm>
            <a:off x="11493599" y="6330765"/>
            <a:ext cx="698400" cy="432000"/>
          </a:xfrm>
          <a:prstGeom prst="rect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B461F3F-E813-4F7A-8EC4-7C8686555B5A}"/>
              </a:ext>
            </a:extLst>
          </p:cNvPr>
          <p:cNvSpPr txBox="1">
            <a:spLocks/>
          </p:cNvSpPr>
          <p:nvPr userDrawn="1"/>
        </p:nvSpPr>
        <p:spPr>
          <a:xfrm>
            <a:off x="11580040" y="6356582"/>
            <a:ext cx="525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>
              <a:defRPr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D45CB9B-4DF8-4FF7-BEBC-4B0B26C01F34}" type="slidenum">
              <a:rPr lang="zh-CN" altLang="en-US" b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 lvl="0"/>
              <a:t>‹#›</a:t>
            </a:fld>
            <a:endParaRPr lang="zh-CN" altLang="en-US" b="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B559F88D-C45B-4004-902D-3EE637B9524E}"/>
              </a:ext>
            </a:extLst>
          </p:cNvPr>
          <p:cNvSpPr/>
          <p:nvPr userDrawn="1"/>
        </p:nvSpPr>
        <p:spPr>
          <a:xfrm rot="16200000">
            <a:off x="142156" y="3717838"/>
            <a:ext cx="5038725" cy="49069"/>
          </a:xfrm>
          <a:prstGeom prst="homePlate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55F28B-123E-4962-8486-43A32D96D0CC}"/>
              </a:ext>
            </a:extLst>
          </p:cNvPr>
          <p:cNvSpPr/>
          <p:nvPr userDrawn="1"/>
        </p:nvSpPr>
        <p:spPr>
          <a:xfrm>
            <a:off x="0" y="266339"/>
            <a:ext cx="234000" cy="144000"/>
          </a:xfrm>
          <a:prstGeom prst="rect">
            <a:avLst/>
          </a:prstGeom>
          <a:solidFill>
            <a:srgbClr val="3B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6D1FB910-6806-40DC-A733-0776821BB6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4200" y="62015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</p:bld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两栏内容">
    <p:bg>
      <p:bgPr>
        <a:solidFill>
          <a:srgbClr val="007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44CBCF-149F-4CA0-869E-19772E2CB078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36162" r="19099" b="23412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38688C6-1D56-4701-93BF-234453375810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71B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FE9A5ECB-166E-4186-A313-1CAAA86DF7BA}"/>
              </a:ext>
            </a:extLst>
          </p:cNvPr>
          <p:cNvSpPr/>
          <p:nvPr userDrawn="1"/>
        </p:nvSpPr>
        <p:spPr>
          <a:xfrm>
            <a:off x="1920375" y="0"/>
            <a:ext cx="10271625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A0E1D937-1B85-4C05-9592-F4B2F13C66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4200" y="62015"/>
            <a:ext cx="561517" cy="5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0075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地图">
            <a:extLst>
              <a:ext uri="{FF2B5EF4-FFF2-40B4-BE49-F238E27FC236}">
                <a16:creationId xmlns:a16="http://schemas.microsoft.com/office/drawing/2014/main" id="{C645A845-B668-4622-A595-1A7B2B1DA6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3128DC-F480-470D-9ECD-B7C9887533AD}"/>
              </a:ext>
            </a:extLst>
          </p:cNvPr>
          <p:cNvSpPr/>
          <p:nvPr userDrawn="1"/>
        </p:nvSpPr>
        <p:spPr>
          <a:xfrm>
            <a:off x="408373" y="1193652"/>
            <a:ext cx="8650007" cy="4683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307D5209-4861-44F6-8E55-5738FEEC6FF2}"/>
              </a:ext>
            </a:extLst>
          </p:cNvPr>
          <p:cNvSpPr/>
          <p:nvPr userDrawn="1"/>
        </p:nvSpPr>
        <p:spPr>
          <a:xfrm>
            <a:off x="6496193" y="1193652"/>
            <a:ext cx="5433162" cy="468376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64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20F76A1-04A9-4794-9ABA-D61242DC59F1}"/>
              </a:ext>
            </a:extLst>
          </p:cNvPr>
          <p:cNvGrpSpPr/>
          <p:nvPr userDrawn="1"/>
        </p:nvGrpSpPr>
        <p:grpSpPr>
          <a:xfrm>
            <a:off x="6073792" y="1193652"/>
            <a:ext cx="1386895" cy="4683760"/>
            <a:chOff x="5842000" y="1193652"/>
            <a:chExt cx="1386895" cy="4683760"/>
          </a:xfrm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A146D99D-0E59-481F-9BF4-4AF0E3B9AADA}"/>
                </a:ext>
              </a:extLst>
            </p:cNvPr>
            <p:cNvSpPr/>
            <p:nvPr/>
          </p:nvSpPr>
          <p:spPr>
            <a:xfrm>
              <a:off x="5842000" y="1193652"/>
              <a:ext cx="1386895" cy="2340123"/>
            </a:xfrm>
            <a:prstGeom prst="parallelogram">
              <a:avLst>
                <a:gd name="adj" fmla="val 843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B570BC4E-31D4-41A4-A46A-5F7A37A121A0}"/>
                </a:ext>
              </a:extLst>
            </p:cNvPr>
            <p:cNvSpPr/>
            <p:nvPr/>
          </p:nvSpPr>
          <p:spPr>
            <a:xfrm flipH="1">
              <a:off x="5842000" y="3537289"/>
              <a:ext cx="1386895" cy="2340123"/>
            </a:xfrm>
            <a:prstGeom prst="parallelogram">
              <a:avLst>
                <a:gd name="adj" fmla="val 843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67276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617533-7713-4A1C-8AC5-F1071AB35D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55652" y="81402"/>
            <a:ext cx="527350" cy="531158"/>
          </a:xfrm>
          <a:prstGeom prst="rect">
            <a:avLst/>
          </a:prstGeom>
        </p:spPr>
      </p:pic>
      <p:sp>
        <p:nvSpPr>
          <p:cNvPr id="11" name="灯片编号占位符 13">
            <a:extLst>
              <a:ext uri="{FF2B5EF4-FFF2-40B4-BE49-F238E27FC236}">
                <a16:creationId xmlns:a16="http://schemas.microsoft.com/office/drawing/2014/main" id="{970C19B1-85FF-4FFA-82DA-50706826FDBB}"/>
              </a:ext>
            </a:extLst>
          </p:cNvPr>
          <p:cNvSpPr txBox="1">
            <a:spLocks/>
          </p:cNvSpPr>
          <p:nvPr userDrawn="1"/>
        </p:nvSpPr>
        <p:spPr>
          <a:xfrm>
            <a:off x="11540686" y="6340085"/>
            <a:ext cx="525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>
              <a:defRPr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CD45CB9B-4DF8-4FF7-BEBC-4B0B26C01F34}" type="slidenum">
              <a:rPr lang="zh-CN" altLang="en-US" smtClean="0">
                <a:solidFill>
                  <a:srgbClr val="3B74B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 lvl="0"/>
              <a:t>‹#›</a:t>
            </a:fld>
            <a:endParaRPr lang="zh-CN" altLang="en-US" dirty="0">
              <a:solidFill>
                <a:srgbClr val="3B74B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457-9722-4457-83D7-552592321929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729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457-9722-4457-83D7-552592321929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304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457-9722-4457-83D7-552592321929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878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457-9722-4457-83D7-552592321929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524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5682-13CD-4C30-AC6C-5698CE79FD32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B9B-7A18-40C1-8519-1342000D1AEC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5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687-F948-4C85-B93C-C8CBF9E37C2F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4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3457-9722-4457-83D7-552592321929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CB9B-4DF8-4FF7-BEBC-4B0B26C0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0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44" r:id="rId12"/>
    <p:sldLayoutId id="2147483758" r:id="rId13"/>
    <p:sldLayoutId id="2147483762" r:id="rId14"/>
    <p:sldLayoutId id="2147483763" r:id="rId15"/>
    <p:sldLayoutId id="2147483764" r:id="rId16"/>
    <p:sldLayoutId id="2147483759" r:id="rId17"/>
    <p:sldLayoutId id="2147483750" r:id="rId18"/>
    <p:sldLayoutId id="2147483760" r:id="rId19"/>
    <p:sldLayoutId id="2147483757" r:id="rId20"/>
    <p:sldLayoutId id="2147483761" r:id="rId21"/>
    <p:sldLayoutId id="2147483754" r:id="rId22"/>
    <p:sldLayoutId id="2147483730" r:id="rId23"/>
    <p:sldLayoutId id="214748374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F8202E09-7D82-48EB-BCE5-07A1500C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38" y="1253304"/>
            <a:ext cx="659006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Pro SemiBold" panose="020B07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TyMLang</a:t>
            </a:r>
          </a:p>
          <a:p>
            <a:pPr>
              <a:spcAft>
                <a:spcPts val="1200"/>
              </a:spcAft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Pro SemiBold" panose="020B07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Pro SemiBold" panose="020B07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Julia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Pro SemiBold" panose="020B07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中导入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Pro SemiBold" panose="020B07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 Pro SemiBold" panose="020B070403050404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语言代码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Verdana Pro SemiBold" panose="020B070403050404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8A60815-734D-48B7-8B51-50053DE2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7057"/>
              </p:ext>
            </p:extLst>
          </p:nvPr>
        </p:nvGraphicFramePr>
        <p:xfrm>
          <a:off x="229838" y="3083835"/>
          <a:ext cx="11782868" cy="103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1434">
                  <a:extLst>
                    <a:ext uri="{9D8B030D-6E8A-4147-A177-3AD203B41FA5}">
                      <a16:colId xmlns:a16="http://schemas.microsoft.com/office/drawing/2014/main" val="2391027550"/>
                    </a:ext>
                  </a:extLst>
                </a:gridCol>
                <a:gridCol w="5891434">
                  <a:extLst>
                    <a:ext uri="{9D8B030D-6E8A-4147-A177-3AD203B41FA5}">
                      <a16:colId xmlns:a16="http://schemas.microsoft.com/office/drawing/2014/main" val="1354191038"/>
                    </a:ext>
                  </a:extLst>
                </a:gridCol>
              </a:tblGrid>
              <a:tr h="334085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altLang="en-US" sz="2000" b="1" baseline="0" dirty="0">
                        <a:solidFill>
                          <a:srgbClr val="404040"/>
                        </a:solidFill>
                        <a:latin typeface="Verdana Pro SemiBold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altLang="en-US" sz="2000" b="1" baseline="0">
                        <a:solidFill>
                          <a:srgbClr val="404040"/>
                        </a:solidFill>
                        <a:latin typeface="Verdana Pro SemiBold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57806"/>
                  </a:ext>
                </a:extLst>
              </a:tr>
              <a:tr h="334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rgbClr val="404040"/>
                          </a:solidFill>
                          <a:latin typeface="Verdana Pro SemiBold" panose="020B0604020202020204" pitchFamily="34" charset="0"/>
                          <a:ea typeface="等线" panose="02010600030101010101" pitchFamily="2" charset="-122"/>
                        </a:rPr>
                        <a:t>赵王宏楦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altLang="en-US" sz="2000" b="1" baseline="0">
                        <a:solidFill>
                          <a:srgbClr val="404040"/>
                        </a:solidFill>
                        <a:latin typeface="Verdana Pro SemiBold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81498"/>
                  </a:ext>
                </a:extLst>
              </a:tr>
              <a:tr h="334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>
                          <a:solidFill>
                            <a:srgbClr val="404040"/>
                          </a:solidFill>
                          <a:latin typeface="Verdana Pro SemiBold" panose="020B0604020202020204" pitchFamily="34" charset="0"/>
                          <a:ea typeface="等线" panose="02010600030101010101" pitchFamily="2" charset="-122"/>
                        </a:rPr>
                        <a:t>2022.12.6</a:t>
                      </a:r>
                      <a:endParaRPr lang="zh-CN" altLang="en-US" sz="2000" b="1" baseline="0" dirty="0">
                        <a:solidFill>
                          <a:srgbClr val="404040"/>
                        </a:solidFill>
                        <a:latin typeface="Verdana Pro SemiBold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rgbClr val="404040"/>
                          </a:solidFill>
                          <a:latin typeface="Verdana Pro SemiBold" panose="020B0604020202020204" pitchFamily="34" charset="0"/>
                          <a:ea typeface="等线" panose="02010600030101010101" pitchFamily="2" charset="-122"/>
                        </a:rPr>
                        <a:t>苏州同元软控信息技术有限公司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4DD34A-D03C-431B-A1FD-10E90C9A6C9D}"/>
              </a:ext>
            </a:extLst>
          </p:cNvPr>
          <p:cNvSpPr txBox="1"/>
          <p:nvPr/>
        </p:nvSpPr>
        <p:spPr>
          <a:xfrm>
            <a:off x="396001" y="50800"/>
            <a:ext cx="81688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3B74B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特性、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与限制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930575-7ACA-4FB6-A9E4-F8FFF41694D9}"/>
              </a:ext>
            </a:extLst>
          </p:cNvPr>
          <p:cNvSpPr txBox="1"/>
          <p:nvPr/>
        </p:nvSpPr>
        <p:spPr>
          <a:xfrm>
            <a:off x="5379720" y="-3737789"/>
            <a:ext cx="5865651" cy="189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降低</a:t>
            </a:r>
            <a:r>
              <a:rPr lang="en-US" altLang="zh-CN" dirty="0"/>
              <a:t>Julia</a:t>
            </a:r>
            <a:r>
              <a:rPr lang="zh-CN" altLang="en-US" dirty="0"/>
              <a:t>复用</a:t>
            </a:r>
            <a:r>
              <a:rPr lang="en-US" altLang="zh-CN" dirty="0"/>
              <a:t>MATLAB</a:t>
            </a:r>
            <a:r>
              <a:rPr lang="zh-CN" altLang="en-US" dirty="0"/>
              <a:t>代码的难度。</a:t>
            </a:r>
            <a:endParaRPr lang="en-US" altLang="zh-CN" dirty="0"/>
          </a:p>
          <a:p>
            <a:r>
              <a:rPr lang="zh-CN" altLang="en-US" dirty="0"/>
              <a:t>降低</a:t>
            </a:r>
            <a:r>
              <a:rPr lang="en-US" altLang="zh-CN" dirty="0"/>
              <a:t>MATLAB</a:t>
            </a:r>
            <a:r>
              <a:rPr lang="zh-CN" altLang="en-US" dirty="0"/>
              <a:t>使用者入手</a:t>
            </a:r>
            <a:r>
              <a:rPr lang="en-US" altLang="zh-CN" dirty="0"/>
              <a:t>Julia</a:t>
            </a:r>
            <a:r>
              <a:rPr lang="zh-CN" altLang="en-US" dirty="0"/>
              <a:t>的难度。</a:t>
            </a:r>
            <a:endParaRPr lang="en-US" altLang="zh-CN" dirty="0"/>
          </a:p>
          <a:p>
            <a:r>
              <a:rPr lang="zh-CN" altLang="en-US" dirty="0"/>
              <a:t>提供了低启动延迟的</a:t>
            </a:r>
            <a:r>
              <a:rPr lang="en-US" altLang="zh-CN" dirty="0"/>
              <a:t>Julia</a:t>
            </a:r>
            <a:r>
              <a:rPr lang="zh-CN" altLang="en-US" dirty="0"/>
              <a:t>代码执行环境。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形 3" descr="女程序员 纯色填充">
            <a:extLst>
              <a:ext uri="{FF2B5EF4-FFF2-40B4-BE49-F238E27FC236}">
                <a16:creationId xmlns:a16="http://schemas.microsoft.com/office/drawing/2014/main" id="{FCE76641-881D-468F-2DF7-BA31D450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841" y="1687442"/>
            <a:ext cx="914400" cy="914400"/>
          </a:xfrm>
          <a:prstGeom prst="rect">
            <a:avLst/>
          </a:prstGeom>
        </p:spPr>
      </p:pic>
      <p:pic>
        <p:nvPicPr>
          <p:cNvPr id="7" name="图形 6" descr="男程序员 纯色填充">
            <a:extLst>
              <a:ext uri="{FF2B5EF4-FFF2-40B4-BE49-F238E27FC236}">
                <a16:creationId xmlns:a16="http://schemas.microsoft.com/office/drawing/2014/main" id="{9C5CF3A6-9E3B-F463-D005-5BB8A2A3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1372" y="5124116"/>
            <a:ext cx="914400" cy="914400"/>
          </a:xfrm>
          <a:prstGeom prst="rect">
            <a:avLst/>
          </a:prstGeom>
        </p:spPr>
      </p:pic>
      <p:pic>
        <p:nvPicPr>
          <p:cNvPr id="9" name="图形 8" descr="男程序员 轮廓">
            <a:extLst>
              <a:ext uri="{FF2B5EF4-FFF2-40B4-BE49-F238E27FC236}">
                <a16:creationId xmlns:a16="http://schemas.microsoft.com/office/drawing/2014/main" id="{03762BBE-AD7A-746A-CFAC-671111B38E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4878" y="1754965"/>
            <a:ext cx="914400" cy="914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B5117C-BC7B-623F-9376-12B4F8993B16}"/>
              </a:ext>
            </a:extLst>
          </p:cNvPr>
          <p:cNvSpPr txBox="1"/>
          <p:nvPr/>
        </p:nvSpPr>
        <p:spPr>
          <a:xfrm>
            <a:off x="3742662" y="4576269"/>
            <a:ext cx="2254646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Julia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程序员小赵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82B751-F77B-33A4-4A2E-E5DFA2295C82}"/>
              </a:ext>
            </a:extLst>
          </p:cNvPr>
          <p:cNvSpPr txBox="1"/>
          <p:nvPr/>
        </p:nvSpPr>
        <p:spPr>
          <a:xfrm>
            <a:off x="1223192" y="996285"/>
            <a:ext cx="2254646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Julia</a:t>
            </a:r>
            <a:r>
              <a:rPr lang="zh-CN" altLang="en-US" sz="1600" b="1" dirty="0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程序员小梦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339E2E-8085-D441-E279-3C5EAE68CF24}"/>
              </a:ext>
            </a:extLst>
          </p:cNvPr>
          <p:cNvSpPr txBox="1"/>
          <p:nvPr/>
        </p:nvSpPr>
        <p:spPr>
          <a:xfrm>
            <a:off x="8990725" y="1040774"/>
            <a:ext cx="2254646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MATLAB</a:t>
            </a:r>
            <a:r>
              <a:rPr lang="zh-CN" altLang="en-US" sz="1600" b="1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程序员小雷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DD56C2-6357-8CF5-0187-64DEFF5A9112}"/>
              </a:ext>
            </a:extLst>
          </p:cNvPr>
          <p:cNvSpPr txBox="1"/>
          <p:nvPr/>
        </p:nvSpPr>
        <p:spPr>
          <a:xfrm>
            <a:off x="396001" y="2773469"/>
            <a:ext cx="3180080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“原来我也会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！”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代码能用！”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16940-B25D-17FF-FD67-E2BED1F9D71D}"/>
              </a:ext>
            </a:extLst>
          </p:cNvPr>
          <p:cNvSpPr txBox="1"/>
          <p:nvPr/>
        </p:nvSpPr>
        <p:spPr>
          <a:xfrm>
            <a:off x="8564881" y="2894428"/>
            <a:ext cx="2923478" cy="441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“原来我也会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！”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75B3AE-ADF1-1F7C-11B6-CCDE4BA5CF02}"/>
              </a:ext>
            </a:extLst>
          </p:cNvPr>
          <p:cNvSpPr txBox="1"/>
          <p:nvPr/>
        </p:nvSpPr>
        <p:spPr>
          <a:xfrm>
            <a:off x="3576081" y="4476942"/>
            <a:ext cx="4926333" cy="199034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B8415C-1CA0-DF03-2334-D85E7171F03B}"/>
              </a:ext>
            </a:extLst>
          </p:cNvPr>
          <p:cNvSpPr txBox="1"/>
          <p:nvPr/>
        </p:nvSpPr>
        <p:spPr>
          <a:xfrm>
            <a:off x="4753396" y="5293757"/>
            <a:ext cx="3707161" cy="99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600" b="1" i="1" dirty="0">
                <a:latin typeface="等线" panose="02010600030101010101" pitchFamily="2" charset="-122"/>
                <a:ea typeface="等线" panose="02010600030101010101" pitchFamily="2" charset="-122"/>
              </a:rPr>
              <a:t>“性能关键代码用</a:t>
            </a:r>
            <a:r>
              <a:rPr lang="en-US" altLang="zh-CN" sz="1600" b="1" i="1" dirty="0">
                <a:latin typeface="等线" panose="02010600030101010101" pitchFamily="2" charset="-122"/>
                <a:ea typeface="等线" panose="02010600030101010101" pitchFamily="2" charset="-122"/>
              </a:rPr>
              <a:t>Julia</a:t>
            </a:r>
            <a:r>
              <a:rPr lang="zh-CN" altLang="en-US" sz="1600" b="1" i="1" dirty="0">
                <a:latin typeface="等线" panose="02010600030101010101" pitchFamily="2" charset="-122"/>
                <a:ea typeface="等线" panose="02010600030101010101" pitchFamily="2" charset="-122"/>
              </a:rPr>
              <a:t>写，其余十万行逻辑代码用</a:t>
            </a:r>
            <a:r>
              <a:rPr lang="en-US" altLang="zh-CN" sz="1600" b="1" i="1" dirty="0">
                <a:latin typeface="等线" panose="02010600030101010101" pitchFamily="2" charset="-122"/>
                <a:ea typeface="等线" panose="02010600030101010101" pitchFamily="2" charset="-122"/>
              </a:rPr>
              <a:t>TyMLang</a:t>
            </a:r>
            <a:r>
              <a:rPr lang="zh-CN" altLang="en-US" sz="1600" b="1" i="1" dirty="0">
                <a:latin typeface="等线" panose="02010600030101010101" pitchFamily="2" charset="-122"/>
                <a:ea typeface="等线" panose="02010600030101010101" pitchFamily="2" charset="-122"/>
              </a:rPr>
              <a:t>，瞬间加载！”</a:t>
            </a:r>
            <a:endParaRPr lang="en-US" altLang="zh-CN" sz="1600" b="1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sz="1600" b="1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8CEE95-FEBF-C89B-0B4D-47CF4E652013}"/>
              </a:ext>
            </a:extLst>
          </p:cNvPr>
          <p:cNvSpPr txBox="1"/>
          <p:nvPr/>
        </p:nvSpPr>
        <p:spPr>
          <a:xfrm>
            <a:off x="177320" y="36371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（降低</a:t>
            </a:r>
            <a:r>
              <a:rPr lang="en-US" altLang="zh-CN" b="1" dirty="0">
                <a:solidFill>
                  <a:srgbClr val="C00000"/>
                </a:solidFill>
              </a:rPr>
              <a:t>Julia</a:t>
            </a:r>
            <a:r>
              <a:rPr lang="zh-CN" altLang="en-US" b="1" dirty="0">
                <a:solidFill>
                  <a:srgbClr val="C00000"/>
                </a:solidFill>
              </a:rPr>
              <a:t>复用</a:t>
            </a:r>
            <a:r>
              <a:rPr lang="en-US" altLang="zh-CN" b="1" dirty="0">
                <a:solidFill>
                  <a:srgbClr val="C00000"/>
                </a:solidFill>
              </a:rPr>
              <a:t>MATLAB</a:t>
            </a:r>
            <a:r>
              <a:rPr lang="zh-CN" altLang="en-US" b="1" dirty="0">
                <a:solidFill>
                  <a:srgbClr val="C00000"/>
                </a:solidFill>
              </a:rPr>
              <a:t>代码的难度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D0A37F-9C0E-1BEE-CEC3-A2AE3F0E9BAE}"/>
              </a:ext>
            </a:extLst>
          </p:cNvPr>
          <p:cNvSpPr txBox="1"/>
          <p:nvPr/>
        </p:nvSpPr>
        <p:spPr>
          <a:xfrm>
            <a:off x="7978987" y="3622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b="1" dirty="0"/>
              <a:t>（降低</a:t>
            </a:r>
            <a:r>
              <a:rPr lang="en-US" altLang="zh-CN" b="1" dirty="0"/>
              <a:t>MATLAB</a:t>
            </a:r>
            <a:r>
              <a:rPr lang="zh-CN" altLang="en-US" b="1" dirty="0"/>
              <a:t>使用者入手</a:t>
            </a:r>
            <a:r>
              <a:rPr lang="en-US" altLang="zh-CN" b="1" dirty="0"/>
              <a:t>Julia</a:t>
            </a:r>
            <a:r>
              <a:rPr lang="zh-CN" altLang="en-US" b="1" dirty="0"/>
              <a:t>的难度）</a:t>
            </a:r>
            <a:endParaRPr lang="en-US" altLang="zh-CN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84915C-54DE-2C93-A165-043CE4678F3C}"/>
              </a:ext>
            </a:extLst>
          </p:cNvPr>
          <p:cNvSpPr txBox="1"/>
          <p:nvPr/>
        </p:nvSpPr>
        <p:spPr>
          <a:xfrm>
            <a:off x="4460493" y="6071387"/>
            <a:ext cx="692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b="1" dirty="0"/>
              <a:t>（低启动延迟的</a:t>
            </a:r>
            <a:r>
              <a:rPr lang="en-US" altLang="zh-CN" b="1" dirty="0"/>
              <a:t>Julia</a:t>
            </a:r>
            <a:r>
              <a:rPr lang="zh-CN" altLang="en-US" b="1" dirty="0"/>
              <a:t>代码执行环境）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9087B1-C7DA-66F3-4725-9648A3DB7764}"/>
              </a:ext>
            </a:extLst>
          </p:cNvPr>
          <p:cNvSpPr txBox="1"/>
          <p:nvPr/>
        </p:nvSpPr>
        <p:spPr>
          <a:xfrm>
            <a:off x="4108572" y="512278"/>
            <a:ext cx="2823209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b="0" u="sng" dirty="0"/>
              <a:t>“上次实验代码准备好了吗？”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D9E421-687F-32EA-9091-95EEB0185C7D}"/>
              </a:ext>
            </a:extLst>
          </p:cNvPr>
          <p:cNvSpPr txBox="1"/>
          <p:nvPr/>
        </p:nvSpPr>
        <p:spPr>
          <a:xfrm>
            <a:off x="4108572" y="837647"/>
            <a:ext cx="4180856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r"/>
            <a:r>
              <a:rPr lang="en-US" altLang="zh-CN" b="0" u="sng" dirty="0"/>
              <a:t>【</a:t>
            </a:r>
            <a:r>
              <a:rPr lang="zh-CN" altLang="en-US" b="0" u="sng" dirty="0"/>
              <a:t>发送文件：</a:t>
            </a:r>
            <a:r>
              <a:rPr lang="en-US" altLang="zh-CN" b="0" u="sng" dirty="0" err="1"/>
              <a:t>TSP.m</a:t>
            </a:r>
            <a:r>
              <a:rPr lang="en-US" altLang="zh-CN" b="0" u="sng" dirty="0"/>
              <a:t>】</a:t>
            </a:r>
            <a:endParaRPr lang="zh-CN" altLang="en-US" b="0" u="sng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A4AE19-0A7C-97CA-7323-FF3B38C00EAA}"/>
              </a:ext>
            </a:extLst>
          </p:cNvPr>
          <p:cNvSpPr txBox="1"/>
          <p:nvPr/>
        </p:nvSpPr>
        <p:spPr>
          <a:xfrm>
            <a:off x="4108572" y="1135196"/>
            <a:ext cx="4143468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b="0" u="sng" dirty="0"/>
              <a:t>“发我</a:t>
            </a:r>
            <a:r>
              <a:rPr lang="en-US" altLang="zh-CN" b="0" u="sng" dirty="0"/>
              <a:t>MATLAB</a:t>
            </a:r>
            <a:r>
              <a:rPr lang="zh-CN" altLang="en-US" b="0" u="sng" dirty="0"/>
              <a:t>代码干什么？不是用</a:t>
            </a:r>
            <a:r>
              <a:rPr lang="en-US" altLang="zh-CN" b="0" u="sng" dirty="0"/>
              <a:t>Julia</a:t>
            </a:r>
            <a:r>
              <a:rPr lang="zh-CN" altLang="en-US" b="0" u="sng" dirty="0"/>
              <a:t>？”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0A47B2-7319-8EF6-66F2-5D4EDB7C4141}"/>
              </a:ext>
            </a:extLst>
          </p:cNvPr>
          <p:cNvSpPr txBox="1"/>
          <p:nvPr/>
        </p:nvSpPr>
        <p:spPr>
          <a:xfrm>
            <a:off x="4127855" y="1499977"/>
            <a:ext cx="3939185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b="0" u="sng" dirty="0"/>
              <a:t>“都别做了，等教授骂人吧！”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254A38-765F-63F6-A0DB-10CF05901206}"/>
              </a:ext>
            </a:extLst>
          </p:cNvPr>
          <p:cNvSpPr txBox="1"/>
          <p:nvPr/>
        </p:nvSpPr>
        <p:spPr>
          <a:xfrm>
            <a:off x="4186415" y="1899504"/>
            <a:ext cx="4065625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r"/>
            <a:r>
              <a:rPr lang="zh-CN" altLang="en-US" b="0" u="sng" dirty="0"/>
              <a:t>“试试这个，</a:t>
            </a:r>
            <a:r>
              <a:rPr lang="zh-CN" altLang="en-US" sz="1800" u="sng" dirty="0"/>
              <a:t>同元</a:t>
            </a:r>
            <a:r>
              <a:rPr lang="en-US" altLang="zh-CN" sz="1800" u="sng" dirty="0"/>
              <a:t>Syslab</a:t>
            </a:r>
            <a:r>
              <a:rPr lang="zh-CN" altLang="en-US" sz="1800" u="sng" dirty="0"/>
              <a:t>的</a:t>
            </a:r>
            <a:r>
              <a:rPr lang="en-US" altLang="zh-CN" sz="1800" u="sng" dirty="0"/>
              <a:t>TyMLang</a:t>
            </a:r>
            <a:r>
              <a:rPr lang="zh-CN" altLang="en-US" b="0" u="sng" dirty="0">
                <a:latin typeface="华文琥珀" panose="02010800040101010101" pitchFamily="2" charset="-122"/>
                <a:ea typeface="华文琥珀" panose="02010800040101010101" pitchFamily="2" charset="-122"/>
              </a:rPr>
              <a:t>！</a:t>
            </a:r>
            <a:r>
              <a:rPr lang="zh-CN" altLang="en-US" b="0" u="sng" dirty="0"/>
              <a:t>”</a:t>
            </a:r>
            <a:endParaRPr lang="en-US" altLang="zh-CN" b="0" u="sng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85153F-0546-47AB-7372-7A3DD3EE810B}"/>
              </a:ext>
            </a:extLst>
          </p:cNvPr>
          <p:cNvSpPr txBox="1"/>
          <p:nvPr/>
        </p:nvSpPr>
        <p:spPr>
          <a:xfrm>
            <a:off x="4186413" y="2591383"/>
            <a:ext cx="4086961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r"/>
            <a:r>
              <a:rPr lang="zh-CN" altLang="en-US" b="0" u="sng" dirty="0"/>
              <a:t>“能在</a:t>
            </a:r>
            <a:r>
              <a:rPr lang="en-US" altLang="zh-CN" b="0" u="sng" dirty="0"/>
              <a:t>Julia</a:t>
            </a:r>
            <a:r>
              <a:rPr lang="zh-CN" altLang="en-US" b="0" u="sng" dirty="0"/>
              <a:t>里加载</a:t>
            </a:r>
            <a:r>
              <a:rPr lang="en-US" altLang="zh-CN" b="0" u="sng" dirty="0"/>
              <a:t>MATLAB</a:t>
            </a:r>
            <a:r>
              <a:rPr lang="zh-CN" altLang="en-US" b="0" u="sng" dirty="0"/>
              <a:t>代码！”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FC30E9B-57A1-D81B-35DF-CA79068D4927}"/>
              </a:ext>
            </a:extLst>
          </p:cNvPr>
          <p:cNvSpPr txBox="1"/>
          <p:nvPr/>
        </p:nvSpPr>
        <p:spPr>
          <a:xfrm>
            <a:off x="4127855" y="2919131"/>
            <a:ext cx="3593745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b="0" u="sng" dirty="0"/>
              <a:t>“怎么可能？做梦吗？”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5F40F2-DD44-65FE-8D10-9CD9EEC646E1}"/>
              </a:ext>
            </a:extLst>
          </p:cNvPr>
          <p:cNvSpPr txBox="1"/>
          <p:nvPr/>
        </p:nvSpPr>
        <p:spPr>
          <a:xfrm>
            <a:off x="4033028" y="3287504"/>
            <a:ext cx="6925732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b="0" u="sng" dirty="0"/>
              <a:t>【</a:t>
            </a:r>
            <a:r>
              <a:rPr lang="zh-CN" altLang="en-US" b="0" u="sng" dirty="0"/>
              <a:t>接受文件</a:t>
            </a:r>
            <a:r>
              <a:rPr lang="en-US" altLang="zh-CN" b="0" u="sng" dirty="0"/>
              <a:t>: </a:t>
            </a:r>
            <a:r>
              <a:rPr lang="en-US" altLang="zh-CN" b="0" u="sng" dirty="0" err="1"/>
              <a:t>TSP.m</a:t>
            </a:r>
            <a:r>
              <a:rPr lang="en-US" altLang="zh-CN" b="0" u="sng" dirty="0"/>
              <a:t>,</a:t>
            </a:r>
            <a:r>
              <a:rPr lang="zh-CN" altLang="en-US" b="0" u="sng" dirty="0"/>
              <a:t> </a:t>
            </a:r>
            <a:r>
              <a:rPr lang="en-US" altLang="zh-CN" b="0" u="sng" dirty="0"/>
              <a:t>TyMLang.zip】</a:t>
            </a:r>
            <a:endParaRPr lang="zh-CN" altLang="en-US" b="0" u="sng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FB3902-C12E-0F4C-D0EA-C2A32BC87D2A}"/>
              </a:ext>
            </a:extLst>
          </p:cNvPr>
          <p:cNvSpPr txBox="1"/>
          <p:nvPr/>
        </p:nvSpPr>
        <p:spPr>
          <a:xfrm>
            <a:off x="4186414" y="2254990"/>
            <a:ext cx="4234046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r"/>
            <a:r>
              <a:rPr lang="en-US" altLang="zh-CN" b="0" u="sng" dirty="0"/>
              <a:t>【</a:t>
            </a:r>
            <a:r>
              <a:rPr lang="zh-CN" altLang="en-US" b="0" u="sng" dirty="0"/>
              <a:t>发送文件：</a:t>
            </a:r>
            <a:r>
              <a:rPr lang="en-US" altLang="zh-CN" b="0" u="sng" dirty="0"/>
              <a:t>TyMLang.zip】</a:t>
            </a:r>
            <a:endParaRPr lang="zh-CN" altLang="en-US" b="0" u="sng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497E6B-A2A5-0CD1-2DCA-7F0284B248D4}"/>
              </a:ext>
            </a:extLst>
          </p:cNvPr>
          <p:cNvSpPr txBox="1"/>
          <p:nvPr/>
        </p:nvSpPr>
        <p:spPr>
          <a:xfrm>
            <a:off x="4108572" y="3665493"/>
            <a:ext cx="3083614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 b="1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b="0" u="sng" dirty="0"/>
              <a:t>“居然是真的！！！”  </a:t>
            </a:r>
          </a:p>
        </p:txBody>
      </p:sp>
    </p:spTree>
    <p:extLst>
      <p:ext uri="{BB962C8B-B14F-4D97-AF65-F5344CB8AC3E}">
        <p14:creationId xmlns:p14="http://schemas.microsoft.com/office/powerpoint/2010/main" val="40167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4DD34A-D03C-431B-A1FD-10E90C9A6C9D}"/>
              </a:ext>
            </a:extLst>
          </p:cNvPr>
          <p:cNvSpPr txBox="1"/>
          <p:nvPr/>
        </p:nvSpPr>
        <p:spPr>
          <a:xfrm>
            <a:off x="396001" y="11469"/>
            <a:ext cx="81688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3B74B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特性、优势与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en-US" altLang="zh-CN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A12B85-7403-C49C-301C-4D3BF38ACD64}"/>
              </a:ext>
            </a:extLst>
          </p:cNvPr>
          <p:cNvSpPr txBox="1"/>
          <p:nvPr/>
        </p:nvSpPr>
        <p:spPr>
          <a:xfrm>
            <a:off x="284240" y="780242"/>
            <a:ext cx="569999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 Copy-on-write: </a:t>
            </a:r>
            <a:r>
              <a:rPr lang="zh-CN" altLang="en-US" dirty="0"/>
              <a:t>数组修改的优化问题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003144-50EE-7618-7662-C8E57FEEDD62}"/>
              </a:ext>
            </a:extLst>
          </p:cNvPr>
          <p:cNvSpPr txBox="1"/>
          <p:nvPr/>
        </p:nvSpPr>
        <p:spPr>
          <a:xfrm>
            <a:off x="6949440" y="775249"/>
            <a:ext cx="6096000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2. </a:t>
            </a:r>
            <a:r>
              <a:rPr lang="zh-CN" altLang="en-US" dirty="0"/>
              <a:t>轻量级</a:t>
            </a:r>
            <a:r>
              <a:rPr lang="en-US" altLang="zh-CN" dirty="0"/>
              <a:t>M</a:t>
            </a:r>
            <a:r>
              <a:rPr lang="zh-CN" altLang="en-US" dirty="0"/>
              <a:t>函数开销大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600846-1188-DF71-53FF-4A27F2EB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47" y="2341880"/>
            <a:ext cx="2041056" cy="23465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BAE161-2AD0-C578-8D51-9A628B1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449" y="4135047"/>
            <a:ext cx="4888864" cy="2132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E1BC8D-E334-3A33-22CB-B48267581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49" y="1614222"/>
            <a:ext cx="4913313" cy="2595452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BA7D1463-A9C7-D187-EEDA-9F4FB46A95F8}"/>
              </a:ext>
            </a:extLst>
          </p:cNvPr>
          <p:cNvSpPr/>
          <p:nvPr/>
        </p:nvSpPr>
        <p:spPr>
          <a:xfrm>
            <a:off x="7381611" y="3897415"/>
            <a:ext cx="406401" cy="833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4D235B-0F11-DBF7-3F9D-4AF1C7DDC0D2}"/>
              </a:ext>
            </a:extLst>
          </p:cNvPr>
          <p:cNvSpPr txBox="1"/>
          <p:nvPr/>
        </p:nvSpPr>
        <p:spPr>
          <a:xfrm>
            <a:off x="7882839" y="3694858"/>
            <a:ext cx="3576319" cy="99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问题实质：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着重编译特化的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数组操作，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如何在动态语言里复用？</a:t>
            </a: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9066E565-56D7-DF85-80B5-506A7CD33A79}"/>
              </a:ext>
            </a:extLst>
          </p:cNvPr>
          <p:cNvSpPr/>
          <p:nvPr/>
        </p:nvSpPr>
        <p:spPr>
          <a:xfrm>
            <a:off x="512126" y="5445760"/>
            <a:ext cx="3267393" cy="903043"/>
          </a:xfrm>
          <a:prstGeom prst="wedgeEllipseCallout">
            <a:avLst>
              <a:gd name="adj1" fmla="val 9219"/>
              <a:gd name="adj2" fmla="val -129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转置、</a:t>
            </a:r>
            <a:r>
              <a:rPr lang="en-US" altLang="zh-CN" dirty="0"/>
              <a:t>range</a:t>
            </a:r>
            <a:r>
              <a:rPr lang="zh-CN" altLang="en-US" dirty="0"/>
              <a:t>、切片如何</a:t>
            </a:r>
            <a:r>
              <a:rPr lang="en-US" altLang="zh-CN" dirty="0"/>
              <a:t>copy-on-write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47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4DD34A-D03C-431B-A1FD-10E90C9A6C9D}"/>
              </a:ext>
            </a:extLst>
          </p:cNvPr>
          <p:cNvSpPr txBox="1"/>
          <p:nvPr/>
        </p:nvSpPr>
        <p:spPr>
          <a:xfrm>
            <a:off x="396001" y="11469"/>
            <a:ext cx="81688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3B74B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未来的路线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D77E0E-4B8C-A6CF-D032-352E87E96BD8}"/>
              </a:ext>
            </a:extLst>
          </p:cNvPr>
          <p:cNvSpPr txBox="1"/>
          <p:nvPr/>
        </p:nvSpPr>
        <p:spPr>
          <a:xfrm>
            <a:off x="727876" y="2194839"/>
            <a:ext cx="7292008" cy="282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457200" indent="-457200">
              <a:buAutoNum type="arabicPeriod"/>
            </a:pPr>
            <a:r>
              <a:rPr lang="en-US" altLang="zh-CN" dirty="0">
                <a:solidFill>
                  <a:schemeClr val="accent2"/>
                </a:solidFill>
              </a:rPr>
              <a:t>M</a:t>
            </a:r>
            <a:r>
              <a:rPr lang="zh-CN" altLang="en-US" dirty="0">
                <a:solidFill>
                  <a:schemeClr val="accent2"/>
                </a:solidFill>
              </a:rPr>
              <a:t>语言解释器的静态编译。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dirty="0">
                <a:solidFill>
                  <a:schemeClr val="accent2"/>
                </a:solidFill>
              </a:rPr>
              <a:t>Julia/C++</a:t>
            </a:r>
            <a:r>
              <a:rPr lang="zh-CN" altLang="en-US" dirty="0">
                <a:solidFill>
                  <a:schemeClr val="accent2"/>
                </a:solidFill>
              </a:rPr>
              <a:t>实现类型稳定的矩阵运算库。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数组修改</a:t>
            </a:r>
            <a:r>
              <a:rPr lang="en-US" altLang="zh-CN" dirty="0">
                <a:solidFill>
                  <a:schemeClr val="accent2"/>
                </a:solidFill>
              </a:rPr>
              <a:t> (copy-on-write) </a:t>
            </a:r>
            <a:r>
              <a:rPr lang="zh-CN" altLang="en-US" dirty="0">
                <a:solidFill>
                  <a:schemeClr val="accent2"/>
                </a:solidFill>
              </a:rPr>
              <a:t>的性能优化。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/>
              <a:t>零延迟、随时随处暂停的</a:t>
            </a:r>
            <a:r>
              <a:rPr lang="en-US" altLang="zh-CN" dirty="0"/>
              <a:t>M</a:t>
            </a:r>
            <a:r>
              <a:rPr lang="zh-CN" altLang="en-US" dirty="0"/>
              <a:t>语言调试器。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M</a:t>
            </a:r>
            <a:r>
              <a:rPr lang="zh-CN" altLang="en-US" dirty="0"/>
              <a:t>语言面向对象。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其他的语言兼容问题修复。</a:t>
            </a:r>
            <a:endParaRPr lang="en-US" altLang="zh-CN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B67D66-D6B7-6972-910E-15E397867565}"/>
              </a:ext>
            </a:extLst>
          </p:cNvPr>
          <p:cNvSpPr/>
          <p:nvPr/>
        </p:nvSpPr>
        <p:spPr>
          <a:xfrm>
            <a:off x="9396333" y="2331126"/>
            <a:ext cx="1522794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编译延迟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052360-6912-7251-BB3E-316F59CC5722}"/>
              </a:ext>
            </a:extLst>
          </p:cNvPr>
          <p:cNvSpPr/>
          <p:nvPr/>
        </p:nvSpPr>
        <p:spPr>
          <a:xfrm>
            <a:off x="9396333" y="1190438"/>
            <a:ext cx="1522794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运行时开销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AA12E42-EE82-C4D9-6C1F-AD72DD37C3DC}"/>
              </a:ext>
            </a:extLst>
          </p:cNvPr>
          <p:cNvSpPr/>
          <p:nvPr/>
        </p:nvSpPr>
        <p:spPr>
          <a:xfrm>
            <a:off x="9432112" y="3471814"/>
            <a:ext cx="1522794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用户体验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CB56C6-F568-BB42-87D4-A562CEF4553C}"/>
              </a:ext>
            </a:extLst>
          </p:cNvPr>
          <p:cNvSpPr/>
          <p:nvPr/>
        </p:nvSpPr>
        <p:spPr>
          <a:xfrm>
            <a:off x="9432112" y="4612502"/>
            <a:ext cx="1522794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性能优化</a:t>
            </a:r>
          </a:p>
        </p:txBody>
      </p:sp>
      <p:pic>
        <p:nvPicPr>
          <p:cNvPr id="7" name="图形 6" descr="带向左箭头的圆圈 轮廓">
            <a:extLst>
              <a:ext uri="{FF2B5EF4-FFF2-40B4-BE49-F238E27FC236}">
                <a16:creationId xmlns:a16="http://schemas.microsoft.com/office/drawing/2014/main" id="{D1D91819-4DA5-593D-02BA-5DED8F19F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265" y="1383036"/>
            <a:ext cx="642288" cy="642288"/>
          </a:xfrm>
          <a:prstGeom prst="rect">
            <a:avLst/>
          </a:prstGeom>
        </p:spPr>
      </p:pic>
      <p:pic>
        <p:nvPicPr>
          <p:cNvPr id="10" name="图形 9" descr="带向左箭头的圆圈 轮廓">
            <a:extLst>
              <a:ext uri="{FF2B5EF4-FFF2-40B4-BE49-F238E27FC236}">
                <a16:creationId xmlns:a16="http://schemas.microsoft.com/office/drawing/2014/main" id="{8EA79564-69CF-0BCD-0047-4338D8E55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0112" y="1382806"/>
            <a:ext cx="642288" cy="6422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194F195-7C15-F688-300A-2FC20671690A}"/>
              </a:ext>
            </a:extLst>
          </p:cNvPr>
          <p:cNvSpPr txBox="1"/>
          <p:nvPr/>
        </p:nvSpPr>
        <p:spPr>
          <a:xfrm>
            <a:off x="1783913" y="1514956"/>
            <a:ext cx="192024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技术难点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2107D9-8CA2-267B-058C-71D37BFBA27D}"/>
              </a:ext>
            </a:extLst>
          </p:cNvPr>
          <p:cNvSpPr txBox="1"/>
          <p:nvPr/>
        </p:nvSpPr>
        <p:spPr>
          <a:xfrm>
            <a:off x="4175760" y="1514956"/>
            <a:ext cx="192024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功能重点</a:t>
            </a:r>
          </a:p>
        </p:txBody>
      </p:sp>
    </p:spTree>
    <p:extLst>
      <p:ext uri="{BB962C8B-B14F-4D97-AF65-F5344CB8AC3E}">
        <p14:creationId xmlns:p14="http://schemas.microsoft.com/office/powerpoint/2010/main" val="11418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6876" y="333386"/>
            <a:ext cx="217545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要点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883404" y="1856614"/>
            <a:ext cx="3310734" cy="557843"/>
          </a:xfrm>
          <a:prstGeom prst="roundRect">
            <a:avLst/>
          </a:prstGeom>
          <a:solidFill>
            <a:srgbClr val="0071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、简介与定位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83404" y="2592464"/>
            <a:ext cx="3310733" cy="557843"/>
          </a:xfrm>
          <a:prstGeom prst="roundRect">
            <a:avLst/>
          </a:prstGeom>
          <a:solidFill>
            <a:srgbClr val="0071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、语言兼容的示例</a:t>
            </a:r>
          </a:p>
        </p:txBody>
      </p:sp>
      <p:sp>
        <p:nvSpPr>
          <p:cNvPr id="6" name="圆角矩形 9">
            <a:extLst>
              <a:ext uri="{FF2B5EF4-FFF2-40B4-BE49-F238E27FC236}">
                <a16:creationId xmlns:a16="http://schemas.microsoft.com/office/drawing/2014/main" id="{47A5E2C2-EC66-44F0-B71D-5AB38B15C70A}"/>
              </a:ext>
            </a:extLst>
          </p:cNvPr>
          <p:cNvSpPr/>
          <p:nvPr/>
        </p:nvSpPr>
        <p:spPr>
          <a:xfrm>
            <a:off x="4883404" y="3328314"/>
            <a:ext cx="3310733" cy="557843"/>
          </a:xfrm>
          <a:prstGeom prst="roundRect">
            <a:avLst/>
          </a:prstGeom>
          <a:solidFill>
            <a:srgbClr val="0071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、特性、优势</a:t>
            </a:r>
            <a:r>
              <a:rPr lang="zh-CN" altLang="en-US" sz="2000" b="1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限制</a:t>
            </a:r>
            <a:endParaRPr lang="zh-CN" altLang="en-US" sz="2000" dirty="0"/>
          </a:p>
        </p:txBody>
      </p:sp>
      <p:sp>
        <p:nvSpPr>
          <p:cNvPr id="2" name="圆角矩形 9">
            <a:extLst>
              <a:ext uri="{FF2B5EF4-FFF2-40B4-BE49-F238E27FC236}">
                <a16:creationId xmlns:a16="http://schemas.microsoft.com/office/drawing/2014/main" id="{5A691269-15F8-C026-B61A-2B829852DFC9}"/>
              </a:ext>
            </a:extLst>
          </p:cNvPr>
          <p:cNvSpPr/>
          <p:nvPr/>
        </p:nvSpPr>
        <p:spPr>
          <a:xfrm>
            <a:off x="4883404" y="4064164"/>
            <a:ext cx="3310733" cy="557843"/>
          </a:xfrm>
          <a:prstGeom prst="roundRect">
            <a:avLst/>
          </a:prstGeom>
          <a:solidFill>
            <a:srgbClr val="0071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、未来的路线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593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096651-050E-4E83-A4A2-823248E7868E}"/>
              </a:ext>
            </a:extLst>
          </p:cNvPr>
          <p:cNvGrpSpPr/>
          <p:nvPr/>
        </p:nvGrpSpPr>
        <p:grpSpPr>
          <a:xfrm>
            <a:off x="7199839" y="1438799"/>
            <a:ext cx="3757120" cy="3980401"/>
            <a:chOff x="4625315" y="2224229"/>
            <a:chExt cx="3757120" cy="3980401"/>
          </a:xfrm>
        </p:grpSpPr>
        <p:sp>
          <p:nvSpPr>
            <p:cNvPr id="3" name="任意多边形 4">
              <a:extLst>
                <a:ext uri="{FF2B5EF4-FFF2-40B4-BE49-F238E27FC236}">
                  <a16:creationId xmlns:a16="http://schemas.microsoft.com/office/drawing/2014/main" id="{6CA980B9-3484-4528-A0DC-8484ED8EE33B}"/>
                </a:ext>
              </a:extLst>
            </p:cNvPr>
            <p:cNvSpPr/>
            <p:nvPr/>
          </p:nvSpPr>
          <p:spPr>
            <a:xfrm>
              <a:off x="6022911" y="3980209"/>
              <a:ext cx="1966737" cy="1966737"/>
            </a:xfrm>
            <a:custGeom>
              <a:avLst/>
              <a:gdLst>
                <a:gd name="connsiteX0" fmla="*/ 1395998 w 1966737"/>
                <a:gd name="connsiteY0" fmla="*/ 313574 h 1966737"/>
                <a:gd name="connsiteX1" fmla="*/ 1548979 w 1966737"/>
                <a:gd name="connsiteY1" fmla="*/ 185200 h 1966737"/>
                <a:gd name="connsiteX2" fmla="*/ 1671193 w 1966737"/>
                <a:gd name="connsiteY2" fmla="*/ 287750 h 1966737"/>
                <a:gd name="connsiteX3" fmla="*/ 1571335 w 1966737"/>
                <a:gd name="connsiteY3" fmla="*/ 460699 h 1966737"/>
                <a:gd name="connsiteX4" fmla="*/ 1729997 w 1966737"/>
                <a:gd name="connsiteY4" fmla="*/ 735509 h 1966737"/>
                <a:gd name="connsiteX5" fmla="*/ 1929704 w 1966737"/>
                <a:gd name="connsiteY5" fmla="*/ 735504 h 1966737"/>
                <a:gd name="connsiteX6" fmla="*/ 1957408 w 1966737"/>
                <a:gd name="connsiteY6" fmla="*/ 892619 h 1966737"/>
                <a:gd name="connsiteX7" fmla="*/ 1769743 w 1966737"/>
                <a:gd name="connsiteY7" fmla="*/ 960918 h 1966737"/>
                <a:gd name="connsiteX8" fmla="*/ 1714640 w 1966737"/>
                <a:gd name="connsiteY8" fmla="*/ 1273421 h 1966737"/>
                <a:gd name="connsiteX9" fmla="*/ 1867628 w 1966737"/>
                <a:gd name="connsiteY9" fmla="*/ 1401786 h 1966737"/>
                <a:gd name="connsiteX10" fmla="*/ 1787858 w 1966737"/>
                <a:gd name="connsiteY10" fmla="*/ 1539951 h 1966737"/>
                <a:gd name="connsiteX11" fmla="*/ 1600197 w 1966737"/>
                <a:gd name="connsiteY11" fmla="*/ 1471642 h 1966737"/>
                <a:gd name="connsiteX12" fmla="*/ 1357113 w 1966737"/>
                <a:gd name="connsiteY12" fmla="*/ 1675614 h 1966737"/>
                <a:gd name="connsiteX13" fmla="*/ 1391797 w 1966737"/>
                <a:gd name="connsiteY13" fmla="*/ 1872286 h 1966737"/>
                <a:gd name="connsiteX14" fmla="*/ 1241879 w 1966737"/>
                <a:gd name="connsiteY14" fmla="*/ 1926851 h 1966737"/>
                <a:gd name="connsiteX15" fmla="*/ 1142030 w 1966737"/>
                <a:gd name="connsiteY15" fmla="*/ 1753898 h 1966737"/>
                <a:gd name="connsiteX16" fmla="*/ 824706 w 1966737"/>
                <a:gd name="connsiteY16" fmla="*/ 1753898 h 1966737"/>
                <a:gd name="connsiteX17" fmla="*/ 724858 w 1966737"/>
                <a:gd name="connsiteY17" fmla="*/ 1926851 h 1966737"/>
                <a:gd name="connsiteX18" fmla="*/ 574940 w 1966737"/>
                <a:gd name="connsiteY18" fmla="*/ 1872286 h 1966737"/>
                <a:gd name="connsiteX19" fmla="*/ 609624 w 1966737"/>
                <a:gd name="connsiteY19" fmla="*/ 1675614 h 1966737"/>
                <a:gd name="connsiteX20" fmla="*/ 366540 w 1966737"/>
                <a:gd name="connsiteY20" fmla="*/ 1471642 h 1966737"/>
                <a:gd name="connsiteX21" fmla="*/ 178879 w 1966737"/>
                <a:gd name="connsiteY21" fmla="*/ 1539951 h 1966737"/>
                <a:gd name="connsiteX22" fmla="*/ 99109 w 1966737"/>
                <a:gd name="connsiteY22" fmla="*/ 1401786 h 1966737"/>
                <a:gd name="connsiteX23" fmla="*/ 252097 w 1966737"/>
                <a:gd name="connsiteY23" fmla="*/ 1273421 h 1966737"/>
                <a:gd name="connsiteX24" fmla="*/ 196994 w 1966737"/>
                <a:gd name="connsiteY24" fmla="*/ 960918 h 1966737"/>
                <a:gd name="connsiteX25" fmla="*/ 9329 w 1966737"/>
                <a:gd name="connsiteY25" fmla="*/ 892619 h 1966737"/>
                <a:gd name="connsiteX26" fmla="*/ 37033 w 1966737"/>
                <a:gd name="connsiteY26" fmla="*/ 735504 h 1966737"/>
                <a:gd name="connsiteX27" fmla="*/ 236740 w 1966737"/>
                <a:gd name="connsiteY27" fmla="*/ 735509 h 1966737"/>
                <a:gd name="connsiteX28" fmla="*/ 395402 w 1966737"/>
                <a:gd name="connsiteY28" fmla="*/ 460699 h 1966737"/>
                <a:gd name="connsiteX29" fmla="*/ 295544 w 1966737"/>
                <a:gd name="connsiteY29" fmla="*/ 287750 h 1966737"/>
                <a:gd name="connsiteX30" fmla="*/ 417758 w 1966737"/>
                <a:gd name="connsiteY30" fmla="*/ 185200 h 1966737"/>
                <a:gd name="connsiteX31" fmla="*/ 570739 w 1966737"/>
                <a:gd name="connsiteY31" fmla="*/ 313574 h 1966737"/>
                <a:gd name="connsiteX32" fmla="*/ 868926 w 1966737"/>
                <a:gd name="connsiteY32" fmla="*/ 205043 h 1966737"/>
                <a:gd name="connsiteX33" fmla="*/ 903599 w 1966737"/>
                <a:gd name="connsiteY33" fmla="*/ 8369 h 1966737"/>
                <a:gd name="connsiteX34" fmla="*/ 1063138 w 1966737"/>
                <a:gd name="connsiteY34" fmla="*/ 8369 h 1966737"/>
                <a:gd name="connsiteX35" fmla="*/ 1097812 w 1966737"/>
                <a:gd name="connsiteY35" fmla="*/ 205042 h 1966737"/>
                <a:gd name="connsiteX36" fmla="*/ 1395999 w 1966737"/>
                <a:gd name="connsiteY36" fmla="*/ 313573 h 1966737"/>
                <a:gd name="connsiteX37" fmla="*/ 1395998 w 1966737"/>
                <a:gd name="connsiteY37" fmla="*/ 313574 h 196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6737" h="1966737">
                  <a:moveTo>
                    <a:pt x="1395998" y="313574"/>
                  </a:moveTo>
                  <a:lnTo>
                    <a:pt x="1548979" y="185200"/>
                  </a:lnTo>
                  <a:lnTo>
                    <a:pt x="1671193" y="287750"/>
                  </a:lnTo>
                  <a:lnTo>
                    <a:pt x="1571335" y="460699"/>
                  </a:lnTo>
                  <a:cubicBezTo>
                    <a:pt x="1642340" y="540574"/>
                    <a:pt x="1696325" y="634080"/>
                    <a:pt x="1729997" y="735509"/>
                  </a:cubicBezTo>
                  <a:lnTo>
                    <a:pt x="1929704" y="735504"/>
                  </a:lnTo>
                  <a:lnTo>
                    <a:pt x="1957408" y="892619"/>
                  </a:lnTo>
                  <a:lnTo>
                    <a:pt x="1769743" y="960918"/>
                  </a:lnTo>
                  <a:cubicBezTo>
                    <a:pt x="1772793" y="1067747"/>
                    <a:pt x="1754044" y="1174077"/>
                    <a:pt x="1714640" y="1273421"/>
                  </a:cubicBezTo>
                  <a:lnTo>
                    <a:pt x="1867628" y="1401786"/>
                  </a:lnTo>
                  <a:lnTo>
                    <a:pt x="1787858" y="1539951"/>
                  </a:lnTo>
                  <a:lnTo>
                    <a:pt x="1600197" y="1471642"/>
                  </a:lnTo>
                  <a:cubicBezTo>
                    <a:pt x="1533865" y="1555438"/>
                    <a:pt x="1451155" y="1624841"/>
                    <a:pt x="1357113" y="1675614"/>
                  </a:cubicBezTo>
                  <a:lnTo>
                    <a:pt x="1391797" y="1872286"/>
                  </a:lnTo>
                  <a:lnTo>
                    <a:pt x="1241879" y="1926851"/>
                  </a:lnTo>
                  <a:lnTo>
                    <a:pt x="1142030" y="1753898"/>
                  </a:lnTo>
                  <a:cubicBezTo>
                    <a:pt x="1037353" y="1775452"/>
                    <a:pt x="929383" y="1775452"/>
                    <a:pt x="824706" y="1753898"/>
                  </a:cubicBezTo>
                  <a:lnTo>
                    <a:pt x="724858" y="1926851"/>
                  </a:lnTo>
                  <a:lnTo>
                    <a:pt x="574940" y="1872286"/>
                  </a:lnTo>
                  <a:lnTo>
                    <a:pt x="609624" y="1675614"/>
                  </a:lnTo>
                  <a:cubicBezTo>
                    <a:pt x="515582" y="1624841"/>
                    <a:pt x="432872" y="1555439"/>
                    <a:pt x="366540" y="1471642"/>
                  </a:cubicBezTo>
                  <a:lnTo>
                    <a:pt x="178879" y="1539951"/>
                  </a:lnTo>
                  <a:lnTo>
                    <a:pt x="99109" y="1401786"/>
                  </a:lnTo>
                  <a:lnTo>
                    <a:pt x="252097" y="1273421"/>
                  </a:lnTo>
                  <a:cubicBezTo>
                    <a:pt x="212693" y="1174078"/>
                    <a:pt x="193944" y="1067747"/>
                    <a:pt x="196994" y="960918"/>
                  </a:cubicBezTo>
                  <a:lnTo>
                    <a:pt x="9329" y="892619"/>
                  </a:lnTo>
                  <a:lnTo>
                    <a:pt x="37033" y="735504"/>
                  </a:lnTo>
                  <a:lnTo>
                    <a:pt x="236740" y="735509"/>
                  </a:lnTo>
                  <a:cubicBezTo>
                    <a:pt x="270412" y="634079"/>
                    <a:pt x="324397" y="540574"/>
                    <a:pt x="395402" y="460699"/>
                  </a:cubicBezTo>
                  <a:lnTo>
                    <a:pt x="295544" y="287750"/>
                  </a:lnTo>
                  <a:lnTo>
                    <a:pt x="417758" y="185200"/>
                  </a:lnTo>
                  <a:lnTo>
                    <a:pt x="570739" y="313574"/>
                  </a:lnTo>
                  <a:cubicBezTo>
                    <a:pt x="661731" y="257518"/>
                    <a:pt x="763190" y="220590"/>
                    <a:pt x="868926" y="205043"/>
                  </a:cubicBezTo>
                  <a:lnTo>
                    <a:pt x="903599" y="8369"/>
                  </a:lnTo>
                  <a:lnTo>
                    <a:pt x="1063138" y="8369"/>
                  </a:lnTo>
                  <a:lnTo>
                    <a:pt x="1097812" y="205042"/>
                  </a:lnTo>
                  <a:cubicBezTo>
                    <a:pt x="1203548" y="220589"/>
                    <a:pt x="1305007" y="257517"/>
                    <a:pt x="1395999" y="313573"/>
                  </a:cubicBezTo>
                  <a:lnTo>
                    <a:pt x="1395998" y="31357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742" tIns="514039" rIns="448742" bIns="548435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任意多边形 5">
              <a:extLst>
                <a:ext uri="{FF2B5EF4-FFF2-40B4-BE49-F238E27FC236}">
                  <a16:creationId xmlns:a16="http://schemas.microsoft.com/office/drawing/2014/main" id="{EA696EEB-71D5-4633-92EA-AB0C20FB8016}"/>
                </a:ext>
              </a:extLst>
            </p:cNvPr>
            <p:cNvSpPr/>
            <p:nvPr/>
          </p:nvSpPr>
          <p:spPr>
            <a:xfrm>
              <a:off x="4878628" y="3515344"/>
              <a:ext cx="1430354" cy="1430354"/>
            </a:xfrm>
            <a:custGeom>
              <a:avLst/>
              <a:gdLst>
                <a:gd name="connsiteX0" fmla="*/ 1070258 w 1430354"/>
                <a:gd name="connsiteY0" fmla="*/ 362272 h 1430354"/>
                <a:gd name="connsiteX1" fmla="*/ 1281284 w 1430354"/>
                <a:gd name="connsiteY1" fmla="*/ 298673 h 1430354"/>
                <a:gd name="connsiteX2" fmla="*/ 1358933 w 1430354"/>
                <a:gd name="connsiteY2" fmla="*/ 433166 h 1430354"/>
                <a:gd name="connsiteX3" fmla="*/ 1198342 w 1430354"/>
                <a:gd name="connsiteY3" fmla="*/ 584120 h 1430354"/>
                <a:gd name="connsiteX4" fmla="*/ 1198342 w 1430354"/>
                <a:gd name="connsiteY4" fmla="*/ 846234 h 1430354"/>
                <a:gd name="connsiteX5" fmla="*/ 1358933 w 1430354"/>
                <a:gd name="connsiteY5" fmla="*/ 997188 h 1430354"/>
                <a:gd name="connsiteX6" fmla="*/ 1281284 w 1430354"/>
                <a:gd name="connsiteY6" fmla="*/ 1131681 h 1430354"/>
                <a:gd name="connsiteX7" fmla="*/ 1070258 w 1430354"/>
                <a:gd name="connsiteY7" fmla="*/ 1068082 h 1430354"/>
                <a:gd name="connsiteX8" fmla="*/ 843261 w 1430354"/>
                <a:gd name="connsiteY8" fmla="*/ 1199139 h 1430354"/>
                <a:gd name="connsiteX9" fmla="*/ 792827 w 1430354"/>
                <a:gd name="connsiteY9" fmla="*/ 1413692 h 1430354"/>
                <a:gd name="connsiteX10" fmla="*/ 637527 w 1430354"/>
                <a:gd name="connsiteY10" fmla="*/ 1413692 h 1430354"/>
                <a:gd name="connsiteX11" fmla="*/ 587093 w 1430354"/>
                <a:gd name="connsiteY11" fmla="*/ 1199139 h 1430354"/>
                <a:gd name="connsiteX12" fmla="*/ 360096 w 1430354"/>
                <a:gd name="connsiteY12" fmla="*/ 1068082 h 1430354"/>
                <a:gd name="connsiteX13" fmla="*/ 149070 w 1430354"/>
                <a:gd name="connsiteY13" fmla="*/ 1131681 h 1430354"/>
                <a:gd name="connsiteX14" fmla="*/ 71421 w 1430354"/>
                <a:gd name="connsiteY14" fmla="*/ 997188 h 1430354"/>
                <a:gd name="connsiteX15" fmla="*/ 232012 w 1430354"/>
                <a:gd name="connsiteY15" fmla="*/ 846234 h 1430354"/>
                <a:gd name="connsiteX16" fmla="*/ 232012 w 1430354"/>
                <a:gd name="connsiteY16" fmla="*/ 584120 h 1430354"/>
                <a:gd name="connsiteX17" fmla="*/ 71421 w 1430354"/>
                <a:gd name="connsiteY17" fmla="*/ 433166 h 1430354"/>
                <a:gd name="connsiteX18" fmla="*/ 149070 w 1430354"/>
                <a:gd name="connsiteY18" fmla="*/ 298673 h 1430354"/>
                <a:gd name="connsiteX19" fmla="*/ 360096 w 1430354"/>
                <a:gd name="connsiteY19" fmla="*/ 362272 h 1430354"/>
                <a:gd name="connsiteX20" fmla="*/ 587093 w 1430354"/>
                <a:gd name="connsiteY20" fmla="*/ 231215 h 1430354"/>
                <a:gd name="connsiteX21" fmla="*/ 637527 w 1430354"/>
                <a:gd name="connsiteY21" fmla="*/ 16662 h 1430354"/>
                <a:gd name="connsiteX22" fmla="*/ 792827 w 1430354"/>
                <a:gd name="connsiteY22" fmla="*/ 16662 h 1430354"/>
                <a:gd name="connsiteX23" fmla="*/ 843261 w 1430354"/>
                <a:gd name="connsiteY23" fmla="*/ 231215 h 1430354"/>
                <a:gd name="connsiteX24" fmla="*/ 1070258 w 1430354"/>
                <a:gd name="connsiteY24" fmla="*/ 362272 h 143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30354" h="1430354">
                  <a:moveTo>
                    <a:pt x="1070258" y="362272"/>
                  </a:moveTo>
                  <a:lnTo>
                    <a:pt x="1281284" y="298673"/>
                  </a:lnTo>
                  <a:lnTo>
                    <a:pt x="1358933" y="433166"/>
                  </a:lnTo>
                  <a:lnTo>
                    <a:pt x="1198342" y="584120"/>
                  </a:lnTo>
                  <a:cubicBezTo>
                    <a:pt x="1221621" y="669941"/>
                    <a:pt x="1221621" y="760413"/>
                    <a:pt x="1198342" y="846234"/>
                  </a:cubicBezTo>
                  <a:lnTo>
                    <a:pt x="1358933" y="997188"/>
                  </a:lnTo>
                  <a:lnTo>
                    <a:pt x="1281284" y="1131681"/>
                  </a:lnTo>
                  <a:lnTo>
                    <a:pt x="1070258" y="1068082"/>
                  </a:lnTo>
                  <a:cubicBezTo>
                    <a:pt x="1007574" y="1131152"/>
                    <a:pt x="929223" y="1176388"/>
                    <a:pt x="843261" y="1199139"/>
                  </a:cubicBezTo>
                  <a:lnTo>
                    <a:pt x="792827" y="1413692"/>
                  </a:lnTo>
                  <a:lnTo>
                    <a:pt x="637527" y="1413692"/>
                  </a:lnTo>
                  <a:lnTo>
                    <a:pt x="587093" y="1199139"/>
                  </a:lnTo>
                  <a:cubicBezTo>
                    <a:pt x="501131" y="1176388"/>
                    <a:pt x="422779" y="1131152"/>
                    <a:pt x="360096" y="1068082"/>
                  </a:cubicBezTo>
                  <a:lnTo>
                    <a:pt x="149070" y="1131681"/>
                  </a:lnTo>
                  <a:lnTo>
                    <a:pt x="71421" y="997188"/>
                  </a:lnTo>
                  <a:lnTo>
                    <a:pt x="232012" y="846234"/>
                  </a:lnTo>
                  <a:cubicBezTo>
                    <a:pt x="208733" y="760413"/>
                    <a:pt x="208733" y="669941"/>
                    <a:pt x="232012" y="584120"/>
                  </a:cubicBezTo>
                  <a:lnTo>
                    <a:pt x="71421" y="433166"/>
                  </a:lnTo>
                  <a:lnTo>
                    <a:pt x="149070" y="298673"/>
                  </a:lnTo>
                  <a:lnTo>
                    <a:pt x="360096" y="362272"/>
                  </a:lnTo>
                  <a:cubicBezTo>
                    <a:pt x="422780" y="299202"/>
                    <a:pt x="501131" y="253966"/>
                    <a:pt x="587093" y="231215"/>
                  </a:cubicBezTo>
                  <a:lnTo>
                    <a:pt x="637527" y="16662"/>
                  </a:lnTo>
                  <a:lnTo>
                    <a:pt x="792827" y="16662"/>
                  </a:lnTo>
                  <a:lnTo>
                    <a:pt x="843261" y="231215"/>
                  </a:lnTo>
                  <a:cubicBezTo>
                    <a:pt x="929223" y="253966"/>
                    <a:pt x="1007575" y="299202"/>
                    <a:pt x="1070258" y="362272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3436" tIns="415612" rIns="413436" bIns="415612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任意多边形 6">
              <a:extLst>
                <a:ext uri="{FF2B5EF4-FFF2-40B4-BE49-F238E27FC236}">
                  <a16:creationId xmlns:a16="http://schemas.microsoft.com/office/drawing/2014/main" id="{0F74F790-43BA-4078-BE5F-EF25EDF2733A}"/>
                </a:ext>
              </a:extLst>
            </p:cNvPr>
            <p:cNvSpPr/>
            <p:nvPr/>
          </p:nvSpPr>
          <p:spPr>
            <a:xfrm>
              <a:off x="5522287" y="2371060"/>
              <a:ext cx="1716425" cy="1716425"/>
            </a:xfrm>
            <a:custGeom>
              <a:avLst/>
              <a:gdLst>
                <a:gd name="connsiteX0" fmla="*/ 1048634 w 1401455"/>
                <a:gd name="connsiteY0" fmla="*/ 354953 h 1401455"/>
                <a:gd name="connsiteX1" fmla="*/ 1255396 w 1401455"/>
                <a:gd name="connsiteY1" fmla="*/ 292639 h 1401455"/>
                <a:gd name="connsiteX2" fmla="*/ 1331477 w 1401455"/>
                <a:gd name="connsiteY2" fmla="*/ 424414 h 1401455"/>
                <a:gd name="connsiteX3" fmla="*/ 1174131 w 1401455"/>
                <a:gd name="connsiteY3" fmla="*/ 572318 h 1401455"/>
                <a:gd name="connsiteX4" fmla="*/ 1174131 w 1401455"/>
                <a:gd name="connsiteY4" fmla="*/ 829136 h 1401455"/>
                <a:gd name="connsiteX5" fmla="*/ 1331477 w 1401455"/>
                <a:gd name="connsiteY5" fmla="*/ 977041 h 1401455"/>
                <a:gd name="connsiteX6" fmla="*/ 1255396 w 1401455"/>
                <a:gd name="connsiteY6" fmla="*/ 1108816 h 1401455"/>
                <a:gd name="connsiteX7" fmla="*/ 1048634 w 1401455"/>
                <a:gd name="connsiteY7" fmla="*/ 1046502 h 1401455"/>
                <a:gd name="connsiteX8" fmla="*/ 826223 w 1401455"/>
                <a:gd name="connsiteY8" fmla="*/ 1174911 h 1401455"/>
                <a:gd name="connsiteX9" fmla="*/ 776808 w 1401455"/>
                <a:gd name="connsiteY9" fmla="*/ 1385129 h 1401455"/>
                <a:gd name="connsiteX10" fmla="*/ 624647 w 1401455"/>
                <a:gd name="connsiteY10" fmla="*/ 1385129 h 1401455"/>
                <a:gd name="connsiteX11" fmla="*/ 575231 w 1401455"/>
                <a:gd name="connsiteY11" fmla="*/ 1174911 h 1401455"/>
                <a:gd name="connsiteX12" fmla="*/ 352820 w 1401455"/>
                <a:gd name="connsiteY12" fmla="*/ 1046502 h 1401455"/>
                <a:gd name="connsiteX13" fmla="*/ 146059 w 1401455"/>
                <a:gd name="connsiteY13" fmla="*/ 1108816 h 1401455"/>
                <a:gd name="connsiteX14" fmla="*/ 69978 w 1401455"/>
                <a:gd name="connsiteY14" fmla="*/ 977041 h 1401455"/>
                <a:gd name="connsiteX15" fmla="*/ 227324 w 1401455"/>
                <a:gd name="connsiteY15" fmla="*/ 829137 h 1401455"/>
                <a:gd name="connsiteX16" fmla="*/ 227324 w 1401455"/>
                <a:gd name="connsiteY16" fmla="*/ 572319 h 1401455"/>
                <a:gd name="connsiteX17" fmla="*/ 69978 w 1401455"/>
                <a:gd name="connsiteY17" fmla="*/ 424414 h 1401455"/>
                <a:gd name="connsiteX18" fmla="*/ 146059 w 1401455"/>
                <a:gd name="connsiteY18" fmla="*/ 292639 h 1401455"/>
                <a:gd name="connsiteX19" fmla="*/ 352821 w 1401455"/>
                <a:gd name="connsiteY19" fmla="*/ 354953 h 1401455"/>
                <a:gd name="connsiteX20" fmla="*/ 575232 w 1401455"/>
                <a:gd name="connsiteY20" fmla="*/ 226544 h 1401455"/>
                <a:gd name="connsiteX21" fmla="*/ 624647 w 1401455"/>
                <a:gd name="connsiteY21" fmla="*/ 16326 h 1401455"/>
                <a:gd name="connsiteX22" fmla="*/ 776808 w 1401455"/>
                <a:gd name="connsiteY22" fmla="*/ 16326 h 1401455"/>
                <a:gd name="connsiteX23" fmla="*/ 826224 w 1401455"/>
                <a:gd name="connsiteY23" fmla="*/ 226544 h 1401455"/>
                <a:gd name="connsiteX24" fmla="*/ 1048635 w 1401455"/>
                <a:gd name="connsiteY24" fmla="*/ 354953 h 1401455"/>
                <a:gd name="connsiteX25" fmla="*/ 1048634 w 1401455"/>
                <a:gd name="connsiteY25" fmla="*/ 354953 h 14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1455" h="1401455">
                  <a:moveTo>
                    <a:pt x="902042" y="354502"/>
                  </a:moveTo>
                  <a:lnTo>
                    <a:pt x="1051941" y="261663"/>
                  </a:lnTo>
                  <a:lnTo>
                    <a:pt x="1139792" y="349513"/>
                  </a:lnTo>
                  <a:lnTo>
                    <a:pt x="1046953" y="499412"/>
                  </a:lnTo>
                  <a:cubicBezTo>
                    <a:pt x="1082711" y="560910"/>
                    <a:pt x="1101443" y="630821"/>
                    <a:pt x="1101225" y="701958"/>
                  </a:cubicBezTo>
                  <a:lnTo>
                    <a:pt x="1256576" y="785356"/>
                  </a:lnTo>
                  <a:lnTo>
                    <a:pt x="1224420" y="905361"/>
                  </a:lnTo>
                  <a:lnTo>
                    <a:pt x="1048183" y="899910"/>
                  </a:lnTo>
                  <a:cubicBezTo>
                    <a:pt x="1012804" y="961626"/>
                    <a:pt x="961626" y="1012804"/>
                    <a:pt x="899909" y="1048184"/>
                  </a:cubicBezTo>
                  <a:lnTo>
                    <a:pt x="905361" y="1224420"/>
                  </a:lnTo>
                  <a:lnTo>
                    <a:pt x="785356" y="1256576"/>
                  </a:lnTo>
                  <a:lnTo>
                    <a:pt x="701958" y="1101225"/>
                  </a:lnTo>
                  <a:cubicBezTo>
                    <a:pt x="630821" y="1101443"/>
                    <a:pt x="560909" y="1082711"/>
                    <a:pt x="499412" y="1046953"/>
                  </a:cubicBezTo>
                  <a:lnTo>
                    <a:pt x="349514" y="1139792"/>
                  </a:lnTo>
                  <a:lnTo>
                    <a:pt x="261663" y="1051942"/>
                  </a:lnTo>
                  <a:lnTo>
                    <a:pt x="354502" y="902043"/>
                  </a:lnTo>
                  <a:cubicBezTo>
                    <a:pt x="318744" y="840545"/>
                    <a:pt x="300012" y="770634"/>
                    <a:pt x="300230" y="699497"/>
                  </a:cubicBezTo>
                  <a:lnTo>
                    <a:pt x="144879" y="616099"/>
                  </a:lnTo>
                  <a:lnTo>
                    <a:pt x="177035" y="496094"/>
                  </a:lnTo>
                  <a:lnTo>
                    <a:pt x="353272" y="501545"/>
                  </a:lnTo>
                  <a:cubicBezTo>
                    <a:pt x="388651" y="439829"/>
                    <a:pt x="439829" y="388651"/>
                    <a:pt x="501546" y="353271"/>
                  </a:cubicBezTo>
                  <a:lnTo>
                    <a:pt x="496094" y="177035"/>
                  </a:lnTo>
                  <a:lnTo>
                    <a:pt x="616099" y="144879"/>
                  </a:lnTo>
                  <a:lnTo>
                    <a:pt x="699497" y="300230"/>
                  </a:lnTo>
                  <a:cubicBezTo>
                    <a:pt x="770634" y="300012"/>
                    <a:pt x="840546" y="318744"/>
                    <a:pt x="902043" y="354502"/>
                  </a:cubicBezTo>
                  <a:lnTo>
                    <a:pt x="902042" y="35450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8205" tIns="518206" rIns="518206" bIns="518205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环形箭头 9">
              <a:extLst>
                <a:ext uri="{FF2B5EF4-FFF2-40B4-BE49-F238E27FC236}">
                  <a16:creationId xmlns:a16="http://schemas.microsoft.com/office/drawing/2014/main" id="{4C906C99-F1A6-4A0E-A120-EC3B385065D4}"/>
                </a:ext>
              </a:extLst>
            </p:cNvPr>
            <p:cNvSpPr/>
            <p:nvPr/>
          </p:nvSpPr>
          <p:spPr>
            <a:xfrm>
              <a:off x="5865012" y="3687207"/>
              <a:ext cx="2517423" cy="2517423"/>
            </a:xfrm>
            <a:prstGeom prst="circularArrow">
              <a:avLst>
                <a:gd name="adj1" fmla="val 4687"/>
                <a:gd name="adj2" fmla="val 299029"/>
                <a:gd name="adj3" fmla="val 2499490"/>
                <a:gd name="adj4" fmla="val 15897677"/>
                <a:gd name="adj5" fmla="val 546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形状 6">
              <a:extLst>
                <a:ext uri="{FF2B5EF4-FFF2-40B4-BE49-F238E27FC236}">
                  <a16:creationId xmlns:a16="http://schemas.microsoft.com/office/drawing/2014/main" id="{80BEAF31-D2BE-42FB-B796-144A9E960A1A}"/>
                </a:ext>
              </a:extLst>
            </p:cNvPr>
            <p:cNvSpPr/>
            <p:nvPr/>
          </p:nvSpPr>
          <p:spPr>
            <a:xfrm>
              <a:off x="4625315" y="3201515"/>
              <a:ext cx="1829065" cy="182906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环形箭头 12">
              <a:extLst>
                <a:ext uri="{FF2B5EF4-FFF2-40B4-BE49-F238E27FC236}">
                  <a16:creationId xmlns:a16="http://schemas.microsoft.com/office/drawing/2014/main" id="{ECA86A9F-BA52-466A-AF8F-602DD1E1260E}"/>
                </a:ext>
              </a:extLst>
            </p:cNvPr>
            <p:cNvSpPr/>
            <p:nvPr/>
          </p:nvSpPr>
          <p:spPr>
            <a:xfrm>
              <a:off x="5355601" y="2224229"/>
              <a:ext cx="1972101" cy="197210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132F93E1-BF12-41AC-8369-C1D9B4A3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6" y="2385105"/>
            <a:ext cx="1969268" cy="92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Part 01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43BE80-24B4-4EA3-96E9-A42FA61172DE}"/>
              </a:ext>
            </a:extLst>
          </p:cNvPr>
          <p:cNvCxnSpPr/>
          <p:nvPr/>
        </p:nvCxnSpPr>
        <p:spPr>
          <a:xfrm>
            <a:off x="735381" y="3323050"/>
            <a:ext cx="4210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EB221FC4-4F71-470E-945A-184F4908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6" y="3534950"/>
            <a:ext cx="5349714" cy="5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简介与定位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7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3FDD3CBB-BB9D-6C12-545E-B3F0CBD34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8024" y="2523795"/>
            <a:ext cx="1760458" cy="16262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4DD34A-D03C-431B-A1FD-10E90C9A6C9D}"/>
              </a:ext>
            </a:extLst>
          </p:cNvPr>
          <p:cNvSpPr txBox="1"/>
          <p:nvPr/>
        </p:nvSpPr>
        <p:spPr>
          <a:xfrm>
            <a:off x="396001" y="11469"/>
            <a:ext cx="433777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B74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B74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简介与定位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9970BD-8C41-7E24-73EE-589FB601DF9D}"/>
              </a:ext>
            </a:extLst>
          </p:cNvPr>
          <p:cNvSpPr txBox="1"/>
          <p:nvPr/>
        </p:nvSpPr>
        <p:spPr>
          <a:xfrm>
            <a:off x="2257616" y="4897179"/>
            <a:ext cx="7781732" cy="9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TyMLang </a:t>
            </a:r>
            <a:r>
              <a:rPr lang="zh-CN" altLang="en-US" dirty="0"/>
              <a:t>支持在</a:t>
            </a:r>
            <a:r>
              <a:rPr lang="en-US" altLang="zh-CN" dirty="0"/>
              <a:t>Julia</a:t>
            </a:r>
            <a:r>
              <a:rPr lang="zh-CN" altLang="en-US" dirty="0"/>
              <a:t>中原生运行</a:t>
            </a:r>
            <a:r>
              <a:rPr lang="en-US" altLang="zh-CN" dirty="0"/>
              <a:t>MATLAB</a:t>
            </a:r>
            <a:r>
              <a:rPr lang="zh-CN" altLang="en-US" dirty="0"/>
              <a:t>代码，</a:t>
            </a:r>
            <a:endParaRPr lang="en-US" altLang="zh-CN" dirty="0"/>
          </a:p>
          <a:p>
            <a:r>
              <a:rPr lang="zh-CN" altLang="en-US" dirty="0"/>
              <a:t>并尽可能兼容</a:t>
            </a:r>
            <a:r>
              <a:rPr lang="en-US" altLang="zh-CN" dirty="0"/>
              <a:t>MATLAB</a:t>
            </a:r>
            <a:r>
              <a:rPr lang="zh-CN" altLang="en-US" dirty="0"/>
              <a:t>的程序行为。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96E20E-E33B-3092-49D0-BC5008549084}"/>
              </a:ext>
            </a:extLst>
          </p:cNvPr>
          <p:cNvSpPr txBox="1"/>
          <p:nvPr/>
        </p:nvSpPr>
        <p:spPr>
          <a:xfrm>
            <a:off x="883018" y="748891"/>
            <a:ext cx="8020211" cy="9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：最老牌、最具影响力的数值计算环境。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：兼具高开发效率和高执行性能的新型科学计算语言。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8CAE8CB6-570F-D545-0257-A464007752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1666" y="30785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 descr="图片包含 图标&#10;&#10;描述已自动生成">
            <a:extLst>
              <a:ext uri="{FF2B5EF4-FFF2-40B4-BE49-F238E27FC236}">
                <a16:creationId xmlns:a16="http://schemas.microsoft.com/office/drawing/2014/main" id="{099A23A2-280B-89D2-0033-4C4A67D5A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4" y="2523795"/>
            <a:ext cx="1809903" cy="1626289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4FD42B3-42F4-F400-C17F-1F8A232B5FB0}"/>
              </a:ext>
            </a:extLst>
          </p:cNvPr>
          <p:cNvSpPr/>
          <p:nvPr/>
        </p:nvSpPr>
        <p:spPr>
          <a:xfrm>
            <a:off x="2980662" y="2710477"/>
            <a:ext cx="10014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等号 29">
            <a:extLst>
              <a:ext uri="{FF2B5EF4-FFF2-40B4-BE49-F238E27FC236}">
                <a16:creationId xmlns:a16="http://schemas.microsoft.com/office/drawing/2014/main" id="{FE99195F-A54C-54F2-B4D6-5DC018616A19}"/>
              </a:ext>
            </a:extLst>
          </p:cNvPr>
          <p:cNvSpPr/>
          <p:nvPr/>
        </p:nvSpPr>
        <p:spPr>
          <a:xfrm>
            <a:off x="6554440" y="3047282"/>
            <a:ext cx="1045840" cy="579314"/>
          </a:xfrm>
          <a:prstGeom prst="mathEqual">
            <a:avLst/>
          </a:prstGeom>
          <a:solidFill>
            <a:srgbClr val="FFEEBC"/>
          </a:solidFill>
          <a:ln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883DB2-BEB0-DDA8-6956-6EFF1951E144}"/>
              </a:ext>
            </a:extLst>
          </p:cNvPr>
          <p:cNvSpPr/>
          <p:nvPr/>
        </p:nvSpPr>
        <p:spPr>
          <a:xfrm>
            <a:off x="8108679" y="2450124"/>
            <a:ext cx="35654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zh-CN" altLang="en-U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F1BEFC3C-0017-2C64-25A5-9A59D622144D}"/>
              </a:ext>
            </a:extLst>
          </p:cNvPr>
          <p:cNvSpPr/>
          <p:nvPr/>
        </p:nvSpPr>
        <p:spPr>
          <a:xfrm>
            <a:off x="8385387" y="216747"/>
            <a:ext cx="3410612" cy="1186650"/>
          </a:xfrm>
          <a:prstGeom prst="cloudCallout">
            <a:avLst>
              <a:gd name="adj1" fmla="val -63446"/>
              <a:gd name="adj2" fmla="val 13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代码遗产、</a:t>
            </a:r>
            <a:endParaRPr lang="en-US" altLang="zh-CN" dirty="0"/>
          </a:p>
          <a:p>
            <a:pPr algn="ctr"/>
            <a:r>
              <a:rPr lang="zh-CN" altLang="en-US" dirty="0"/>
              <a:t>大量</a:t>
            </a:r>
            <a:r>
              <a:rPr lang="en-US" altLang="zh-CN" dirty="0"/>
              <a:t>MATLAB</a:t>
            </a:r>
            <a:r>
              <a:rPr lang="zh-CN" altLang="en-US" dirty="0"/>
              <a:t>程序员</a:t>
            </a:r>
          </a:p>
        </p:txBody>
      </p:sp>
    </p:spTree>
    <p:extLst>
      <p:ext uri="{BB962C8B-B14F-4D97-AF65-F5344CB8AC3E}">
        <p14:creationId xmlns:p14="http://schemas.microsoft.com/office/powerpoint/2010/main" val="39256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096651-050E-4E83-A4A2-823248E7868E}"/>
              </a:ext>
            </a:extLst>
          </p:cNvPr>
          <p:cNvGrpSpPr/>
          <p:nvPr/>
        </p:nvGrpSpPr>
        <p:grpSpPr>
          <a:xfrm>
            <a:off x="7199839" y="1438799"/>
            <a:ext cx="3757120" cy="3980401"/>
            <a:chOff x="4625315" y="2224229"/>
            <a:chExt cx="3757120" cy="3980401"/>
          </a:xfrm>
        </p:grpSpPr>
        <p:sp>
          <p:nvSpPr>
            <p:cNvPr id="3" name="任意多边形 4">
              <a:extLst>
                <a:ext uri="{FF2B5EF4-FFF2-40B4-BE49-F238E27FC236}">
                  <a16:creationId xmlns:a16="http://schemas.microsoft.com/office/drawing/2014/main" id="{6CA980B9-3484-4528-A0DC-8484ED8EE33B}"/>
                </a:ext>
              </a:extLst>
            </p:cNvPr>
            <p:cNvSpPr/>
            <p:nvPr/>
          </p:nvSpPr>
          <p:spPr>
            <a:xfrm>
              <a:off x="6022911" y="3980209"/>
              <a:ext cx="1966737" cy="1966737"/>
            </a:xfrm>
            <a:custGeom>
              <a:avLst/>
              <a:gdLst>
                <a:gd name="connsiteX0" fmla="*/ 1395998 w 1966737"/>
                <a:gd name="connsiteY0" fmla="*/ 313574 h 1966737"/>
                <a:gd name="connsiteX1" fmla="*/ 1548979 w 1966737"/>
                <a:gd name="connsiteY1" fmla="*/ 185200 h 1966737"/>
                <a:gd name="connsiteX2" fmla="*/ 1671193 w 1966737"/>
                <a:gd name="connsiteY2" fmla="*/ 287750 h 1966737"/>
                <a:gd name="connsiteX3" fmla="*/ 1571335 w 1966737"/>
                <a:gd name="connsiteY3" fmla="*/ 460699 h 1966737"/>
                <a:gd name="connsiteX4" fmla="*/ 1729997 w 1966737"/>
                <a:gd name="connsiteY4" fmla="*/ 735509 h 1966737"/>
                <a:gd name="connsiteX5" fmla="*/ 1929704 w 1966737"/>
                <a:gd name="connsiteY5" fmla="*/ 735504 h 1966737"/>
                <a:gd name="connsiteX6" fmla="*/ 1957408 w 1966737"/>
                <a:gd name="connsiteY6" fmla="*/ 892619 h 1966737"/>
                <a:gd name="connsiteX7" fmla="*/ 1769743 w 1966737"/>
                <a:gd name="connsiteY7" fmla="*/ 960918 h 1966737"/>
                <a:gd name="connsiteX8" fmla="*/ 1714640 w 1966737"/>
                <a:gd name="connsiteY8" fmla="*/ 1273421 h 1966737"/>
                <a:gd name="connsiteX9" fmla="*/ 1867628 w 1966737"/>
                <a:gd name="connsiteY9" fmla="*/ 1401786 h 1966737"/>
                <a:gd name="connsiteX10" fmla="*/ 1787858 w 1966737"/>
                <a:gd name="connsiteY10" fmla="*/ 1539951 h 1966737"/>
                <a:gd name="connsiteX11" fmla="*/ 1600197 w 1966737"/>
                <a:gd name="connsiteY11" fmla="*/ 1471642 h 1966737"/>
                <a:gd name="connsiteX12" fmla="*/ 1357113 w 1966737"/>
                <a:gd name="connsiteY12" fmla="*/ 1675614 h 1966737"/>
                <a:gd name="connsiteX13" fmla="*/ 1391797 w 1966737"/>
                <a:gd name="connsiteY13" fmla="*/ 1872286 h 1966737"/>
                <a:gd name="connsiteX14" fmla="*/ 1241879 w 1966737"/>
                <a:gd name="connsiteY14" fmla="*/ 1926851 h 1966737"/>
                <a:gd name="connsiteX15" fmla="*/ 1142030 w 1966737"/>
                <a:gd name="connsiteY15" fmla="*/ 1753898 h 1966737"/>
                <a:gd name="connsiteX16" fmla="*/ 824706 w 1966737"/>
                <a:gd name="connsiteY16" fmla="*/ 1753898 h 1966737"/>
                <a:gd name="connsiteX17" fmla="*/ 724858 w 1966737"/>
                <a:gd name="connsiteY17" fmla="*/ 1926851 h 1966737"/>
                <a:gd name="connsiteX18" fmla="*/ 574940 w 1966737"/>
                <a:gd name="connsiteY18" fmla="*/ 1872286 h 1966737"/>
                <a:gd name="connsiteX19" fmla="*/ 609624 w 1966737"/>
                <a:gd name="connsiteY19" fmla="*/ 1675614 h 1966737"/>
                <a:gd name="connsiteX20" fmla="*/ 366540 w 1966737"/>
                <a:gd name="connsiteY20" fmla="*/ 1471642 h 1966737"/>
                <a:gd name="connsiteX21" fmla="*/ 178879 w 1966737"/>
                <a:gd name="connsiteY21" fmla="*/ 1539951 h 1966737"/>
                <a:gd name="connsiteX22" fmla="*/ 99109 w 1966737"/>
                <a:gd name="connsiteY22" fmla="*/ 1401786 h 1966737"/>
                <a:gd name="connsiteX23" fmla="*/ 252097 w 1966737"/>
                <a:gd name="connsiteY23" fmla="*/ 1273421 h 1966737"/>
                <a:gd name="connsiteX24" fmla="*/ 196994 w 1966737"/>
                <a:gd name="connsiteY24" fmla="*/ 960918 h 1966737"/>
                <a:gd name="connsiteX25" fmla="*/ 9329 w 1966737"/>
                <a:gd name="connsiteY25" fmla="*/ 892619 h 1966737"/>
                <a:gd name="connsiteX26" fmla="*/ 37033 w 1966737"/>
                <a:gd name="connsiteY26" fmla="*/ 735504 h 1966737"/>
                <a:gd name="connsiteX27" fmla="*/ 236740 w 1966737"/>
                <a:gd name="connsiteY27" fmla="*/ 735509 h 1966737"/>
                <a:gd name="connsiteX28" fmla="*/ 395402 w 1966737"/>
                <a:gd name="connsiteY28" fmla="*/ 460699 h 1966737"/>
                <a:gd name="connsiteX29" fmla="*/ 295544 w 1966737"/>
                <a:gd name="connsiteY29" fmla="*/ 287750 h 1966737"/>
                <a:gd name="connsiteX30" fmla="*/ 417758 w 1966737"/>
                <a:gd name="connsiteY30" fmla="*/ 185200 h 1966737"/>
                <a:gd name="connsiteX31" fmla="*/ 570739 w 1966737"/>
                <a:gd name="connsiteY31" fmla="*/ 313574 h 1966737"/>
                <a:gd name="connsiteX32" fmla="*/ 868926 w 1966737"/>
                <a:gd name="connsiteY32" fmla="*/ 205043 h 1966737"/>
                <a:gd name="connsiteX33" fmla="*/ 903599 w 1966737"/>
                <a:gd name="connsiteY33" fmla="*/ 8369 h 1966737"/>
                <a:gd name="connsiteX34" fmla="*/ 1063138 w 1966737"/>
                <a:gd name="connsiteY34" fmla="*/ 8369 h 1966737"/>
                <a:gd name="connsiteX35" fmla="*/ 1097812 w 1966737"/>
                <a:gd name="connsiteY35" fmla="*/ 205042 h 1966737"/>
                <a:gd name="connsiteX36" fmla="*/ 1395999 w 1966737"/>
                <a:gd name="connsiteY36" fmla="*/ 313573 h 1966737"/>
                <a:gd name="connsiteX37" fmla="*/ 1395998 w 1966737"/>
                <a:gd name="connsiteY37" fmla="*/ 313574 h 196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6737" h="1966737">
                  <a:moveTo>
                    <a:pt x="1395998" y="313574"/>
                  </a:moveTo>
                  <a:lnTo>
                    <a:pt x="1548979" y="185200"/>
                  </a:lnTo>
                  <a:lnTo>
                    <a:pt x="1671193" y="287750"/>
                  </a:lnTo>
                  <a:lnTo>
                    <a:pt x="1571335" y="460699"/>
                  </a:lnTo>
                  <a:cubicBezTo>
                    <a:pt x="1642340" y="540574"/>
                    <a:pt x="1696325" y="634080"/>
                    <a:pt x="1729997" y="735509"/>
                  </a:cubicBezTo>
                  <a:lnTo>
                    <a:pt x="1929704" y="735504"/>
                  </a:lnTo>
                  <a:lnTo>
                    <a:pt x="1957408" y="892619"/>
                  </a:lnTo>
                  <a:lnTo>
                    <a:pt x="1769743" y="960918"/>
                  </a:lnTo>
                  <a:cubicBezTo>
                    <a:pt x="1772793" y="1067747"/>
                    <a:pt x="1754044" y="1174077"/>
                    <a:pt x="1714640" y="1273421"/>
                  </a:cubicBezTo>
                  <a:lnTo>
                    <a:pt x="1867628" y="1401786"/>
                  </a:lnTo>
                  <a:lnTo>
                    <a:pt x="1787858" y="1539951"/>
                  </a:lnTo>
                  <a:lnTo>
                    <a:pt x="1600197" y="1471642"/>
                  </a:lnTo>
                  <a:cubicBezTo>
                    <a:pt x="1533865" y="1555438"/>
                    <a:pt x="1451155" y="1624841"/>
                    <a:pt x="1357113" y="1675614"/>
                  </a:cubicBezTo>
                  <a:lnTo>
                    <a:pt x="1391797" y="1872286"/>
                  </a:lnTo>
                  <a:lnTo>
                    <a:pt x="1241879" y="1926851"/>
                  </a:lnTo>
                  <a:lnTo>
                    <a:pt x="1142030" y="1753898"/>
                  </a:lnTo>
                  <a:cubicBezTo>
                    <a:pt x="1037353" y="1775452"/>
                    <a:pt x="929383" y="1775452"/>
                    <a:pt x="824706" y="1753898"/>
                  </a:cubicBezTo>
                  <a:lnTo>
                    <a:pt x="724858" y="1926851"/>
                  </a:lnTo>
                  <a:lnTo>
                    <a:pt x="574940" y="1872286"/>
                  </a:lnTo>
                  <a:lnTo>
                    <a:pt x="609624" y="1675614"/>
                  </a:lnTo>
                  <a:cubicBezTo>
                    <a:pt x="515582" y="1624841"/>
                    <a:pt x="432872" y="1555439"/>
                    <a:pt x="366540" y="1471642"/>
                  </a:cubicBezTo>
                  <a:lnTo>
                    <a:pt x="178879" y="1539951"/>
                  </a:lnTo>
                  <a:lnTo>
                    <a:pt x="99109" y="1401786"/>
                  </a:lnTo>
                  <a:lnTo>
                    <a:pt x="252097" y="1273421"/>
                  </a:lnTo>
                  <a:cubicBezTo>
                    <a:pt x="212693" y="1174078"/>
                    <a:pt x="193944" y="1067747"/>
                    <a:pt x="196994" y="960918"/>
                  </a:cubicBezTo>
                  <a:lnTo>
                    <a:pt x="9329" y="892619"/>
                  </a:lnTo>
                  <a:lnTo>
                    <a:pt x="37033" y="735504"/>
                  </a:lnTo>
                  <a:lnTo>
                    <a:pt x="236740" y="735509"/>
                  </a:lnTo>
                  <a:cubicBezTo>
                    <a:pt x="270412" y="634079"/>
                    <a:pt x="324397" y="540574"/>
                    <a:pt x="395402" y="460699"/>
                  </a:cubicBezTo>
                  <a:lnTo>
                    <a:pt x="295544" y="287750"/>
                  </a:lnTo>
                  <a:lnTo>
                    <a:pt x="417758" y="185200"/>
                  </a:lnTo>
                  <a:lnTo>
                    <a:pt x="570739" y="313574"/>
                  </a:lnTo>
                  <a:cubicBezTo>
                    <a:pt x="661731" y="257518"/>
                    <a:pt x="763190" y="220590"/>
                    <a:pt x="868926" y="205043"/>
                  </a:cubicBezTo>
                  <a:lnTo>
                    <a:pt x="903599" y="8369"/>
                  </a:lnTo>
                  <a:lnTo>
                    <a:pt x="1063138" y="8369"/>
                  </a:lnTo>
                  <a:lnTo>
                    <a:pt x="1097812" y="205042"/>
                  </a:lnTo>
                  <a:cubicBezTo>
                    <a:pt x="1203548" y="220589"/>
                    <a:pt x="1305007" y="257517"/>
                    <a:pt x="1395999" y="313573"/>
                  </a:cubicBezTo>
                  <a:lnTo>
                    <a:pt x="1395998" y="31357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742" tIns="514039" rIns="448742" bIns="548435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任意多边形 5">
              <a:extLst>
                <a:ext uri="{FF2B5EF4-FFF2-40B4-BE49-F238E27FC236}">
                  <a16:creationId xmlns:a16="http://schemas.microsoft.com/office/drawing/2014/main" id="{EA696EEB-71D5-4633-92EA-AB0C20FB8016}"/>
                </a:ext>
              </a:extLst>
            </p:cNvPr>
            <p:cNvSpPr/>
            <p:nvPr/>
          </p:nvSpPr>
          <p:spPr>
            <a:xfrm>
              <a:off x="4878628" y="3515344"/>
              <a:ext cx="1430354" cy="1430354"/>
            </a:xfrm>
            <a:custGeom>
              <a:avLst/>
              <a:gdLst>
                <a:gd name="connsiteX0" fmla="*/ 1070258 w 1430354"/>
                <a:gd name="connsiteY0" fmla="*/ 362272 h 1430354"/>
                <a:gd name="connsiteX1" fmla="*/ 1281284 w 1430354"/>
                <a:gd name="connsiteY1" fmla="*/ 298673 h 1430354"/>
                <a:gd name="connsiteX2" fmla="*/ 1358933 w 1430354"/>
                <a:gd name="connsiteY2" fmla="*/ 433166 h 1430354"/>
                <a:gd name="connsiteX3" fmla="*/ 1198342 w 1430354"/>
                <a:gd name="connsiteY3" fmla="*/ 584120 h 1430354"/>
                <a:gd name="connsiteX4" fmla="*/ 1198342 w 1430354"/>
                <a:gd name="connsiteY4" fmla="*/ 846234 h 1430354"/>
                <a:gd name="connsiteX5" fmla="*/ 1358933 w 1430354"/>
                <a:gd name="connsiteY5" fmla="*/ 997188 h 1430354"/>
                <a:gd name="connsiteX6" fmla="*/ 1281284 w 1430354"/>
                <a:gd name="connsiteY6" fmla="*/ 1131681 h 1430354"/>
                <a:gd name="connsiteX7" fmla="*/ 1070258 w 1430354"/>
                <a:gd name="connsiteY7" fmla="*/ 1068082 h 1430354"/>
                <a:gd name="connsiteX8" fmla="*/ 843261 w 1430354"/>
                <a:gd name="connsiteY8" fmla="*/ 1199139 h 1430354"/>
                <a:gd name="connsiteX9" fmla="*/ 792827 w 1430354"/>
                <a:gd name="connsiteY9" fmla="*/ 1413692 h 1430354"/>
                <a:gd name="connsiteX10" fmla="*/ 637527 w 1430354"/>
                <a:gd name="connsiteY10" fmla="*/ 1413692 h 1430354"/>
                <a:gd name="connsiteX11" fmla="*/ 587093 w 1430354"/>
                <a:gd name="connsiteY11" fmla="*/ 1199139 h 1430354"/>
                <a:gd name="connsiteX12" fmla="*/ 360096 w 1430354"/>
                <a:gd name="connsiteY12" fmla="*/ 1068082 h 1430354"/>
                <a:gd name="connsiteX13" fmla="*/ 149070 w 1430354"/>
                <a:gd name="connsiteY13" fmla="*/ 1131681 h 1430354"/>
                <a:gd name="connsiteX14" fmla="*/ 71421 w 1430354"/>
                <a:gd name="connsiteY14" fmla="*/ 997188 h 1430354"/>
                <a:gd name="connsiteX15" fmla="*/ 232012 w 1430354"/>
                <a:gd name="connsiteY15" fmla="*/ 846234 h 1430354"/>
                <a:gd name="connsiteX16" fmla="*/ 232012 w 1430354"/>
                <a:gd name="connsiteY16" fmla="*/ 584120 h 1430354"/>
                <a:gd name="connsiteX17" fmla="*/ 71421 w 1430354"/>
                <a:gd name="connsiteY17" fmla="*/ 433166 h 1430354"/>
                <a:gd name="connsiteX18" fmla="*/ 149070 w 1430354"/>
                <a:gd name="connsiteY18" fmla="*/ 298673 h 1430354"/>
                <a:gd name="connsiteX19" fmla="*/ 360096 w 1430354"/>
                <a:gd name="connsiteY19" fmla="*/ 362272 h 1430354"/>
                <a:gd name="connsiteX20" fmla="*/ 587093 w 1430354"/>
                <a:gd name="connsiteY20" fmla="*/ 231215 h 1430354"/>
                <a:gd name="connsiteX21" fmla="*/ 637527 w 1430354"/>
                <a:gd name="connsiteY21" fmla="*/ 16662 h 1430354"/>
                <a:gd name="connsiteX22" fmla="*/ 792827 w 1430354"/>
                <a:gd name="connsiteY22" fmla="*/ 16662 h 1430354"/>
                <a:gd name="connsiteX23" fmla="*/ 843261 w 1430354"/>
                <a:gd name="connsiteY23" fmla="*/ 231215 h 1430354"/>
                <a:gd name="connsiteX24" fmla="*/ 1070258 w 1430354"/>
                <a:gd name="connsiteY24" fmla="*/ 362272 h 143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30354" h="1430354">
                  <a:moveTo>
                    <a:pt x="1070258" y="362272"/>
                  </a:moveTo>
                  <a:lnTo>
                    <a:pt x="1281284" y="298673"/>
                  </a:lnTo>
                  <a:lnTo>
                    <a:pt x="1358933" y="433166"/>
                  </a:lnTo>
                  <a:lnTo>
                    <a:pt x="1198342" y="584120"/>
                  </a:lnTo>
                  <a:cubicBezTo>
                    <a:pt x="1221621" y="669941"/>
                    <a:pt x="1221621" y="760413"/>
                    <a:pt x="1198342" y="846234"/>
                  </a:cubicBezTo>
                  <a:lnTo>
                    <a:pt x="1358933" y="997188"/>
                  </a:lnTo>
                  <a:lnTo>
                    <a:pt x="1281284" y="1131681"/>
                  </a:lnTo>
                  <a:lnTo>
                    <a:pt x="1070258" y="1068082"/>
                  </a:lnTo>
                  <a:cubicBezTo>
                    <a:pt x="1007574" y="1131152"/>
                    <a:pt x="929223" y="1176388"/>
                    <a:pt x="843261" y="1199139"/>
                  </a:cubicBezTo>
                  <a:lnTo>
                    <a:pt x="792827" y="1413692"/>
                  </a:lnTo>
                  <a:lnTo>
                    <a:pt x="637527" y="1413692"/>
                  </a:lnTo>
                  <a:lnTo>
                    <a:pt x="587093" y="1199139"/>
                  </a:lnTo>
                  <a:cubicBezTo>
                    <a:pt x="501131" y="1176388"/>
                    <a:pt x="422779" y="1131152"/>
                    <a:pt x="360096" y="1068082"/>
                  </a:cubicBezTo>
                  <a:lnTo>
                    <a:pt x="149070" y="1131681"/>
                  </a:lnTo>
                  <a:lnTo>
                    <a:pt x="71421" y="997188"/>
                  </a:lnTo>
                  <a:lnTo>
                    <a:pt x="232012" y="846234"/>
                  </a:lnTo>
                  <a:cubicBezTo>
                    <a:pt x="208733" y="760413"/>
                    <a:pt x="208733" y="669941"/>
                    <a:pt x="232012" y="584120"/>
                  </a:cubicBezTo>
                  <a:lnTo>
                    <a:pt x="71421" y="433166"/>
                  </a:lnTo>
                  <a:lnTo>
                    <a:pt x="149070" y="298673"/>
                  </a:lnTo>
                  <a:lnTo>
                    <a:pt x="360096" y="362272"/>
                  </a:lnTo>
                  <a:cubicBezTo>
                    <a:pt x="422780" y="299202"/>
                    <a:pt x="501131" y="253966"/>
                    <a:pt x="587093" y="231215"/>
                  </a:cubicBezTo>
                  <a:lnTo>
                    <a:pt x="637527" y="16662"/>
                  </a:lnTo>
                  <a:lnTo>
                    <a:pt x="792827" y="16662"/>
                  </a:lnTo>
                  <a:lnTo>
                    <a:pt x="843261" y="231215"/>
                  </a:lnTo>
                  <a:cubicBezTo>
                    <a:pt x="929223" y="253966"/>
                    <a:pt x="1007575" y="299202"/>
                    <a:pt x="1070258" y="362272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3436" tIns="415612" rIns="413436" bIns="415612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任意多边形 6">
              <a:extLst>
                <a:ext uri="{FF2B5EF4-FFF2-40B4-BE49-F238E27FC236}">
                  <a16:creationId xmlns:a16="http://schemas.microsoft.com/office/drawing/2014/main" id="{0F74F790-43BA-4078-BE5F-EF25EDF2733A}"/>
                </a:ext>
              </a:extLst>
            </p:cNvPr>
            <p:cNvSpPr/>
            <p:nvPr/>
          </p:nvSpPr>
          <p:spPr>
            <a:xfrm>
              <a:off x="5522287" y="2371060"/>
              <a:ext cx="1716425" cy="1716425"/>
            </a:xfrm>
            <a:custGeom>
              <a:avLst/>
              <a:gdLst>
                <a:gd name="connsiteX0" fmla="*/ 1048634 w 1401455"/>
                <a:gd name="connsiteY0" fmla="*/ 354953 h 1401455"/>
                <a:gd name="connsiteX1" fmla="*/ 1255396 w 1401455"/>
                <a:gd name="connsiteY1" fmla="*/ 292639 h 1401455"/>
                <a:gd name="connsiteX2" fmla="*/ 1331477 w 1401455"/>
                <a:gd name="connsiteY2" fmla="*/ 424414 h 1401455"/>
                <a:gd name="connsiteX3" fmla="*/ 1174131 w 1401455"/>
                <a:gd name="connsiteY3" fmla="*/ 572318 h 1401455"/>
                <a:gd name="connsiteX4" fmla="*/ 1174131 w 1401455"/>
                <a:gd name="connsiteY4" fmla="*/ 829136 h 1401455"/>
                <a:gd name="connsiteX5" fmla="*/ 1331477 w 1401455"/>
                <a:gd name="connsiteY5" fmla="*/ 977041 h 1401455"/>
                <a:gd name="connsiteX6" fmla="*/ 1255396 w 1401455"/>
                <a:gd name="connsiteY6" fmla="*/ 1108816 h 1401455"/>
                <a:gd name="connsiteX7" fmla="*/ 1048634 w 1401455"/>
                <a:gd name="connsiteY7" fmla="*/ 1046502 h 1401455"/>
                <a:gd name="connsiteX8" fmla="*/ 826223 w 1401455"/>
                <a:gd name="connsiteY8" fmla="*/ 1174911 h 1401455"/>
                <a:gd name="connsiteX9" fmla="*/ 776808 w 1401455"/>
                <a:gd name="connsiteY9" fmla="*/ 1385129 h 1401455"/>
                <a:gd name="connsiteX10" fmla="*/ 624647 w 1401455"/>
                <a:gd name="connsiteY10" fmla="*/ 1385129 h 1401455"/>
                <a:gd name="connsiteX11" fmla="*/ 575231 w 1401455"/>
                <a:gd name="connsiteY11" fmla="*/ 1174911 h 1401455"/>
                <a:gd name="connsiteX12" fmla="*/ 352820 w 1401455"/>
                <a:gd name="connsiteY12" fmla="*/ 1046502 h 1401455"/>
                <a:gd name="connsiteX13" fmla="*/ 146059 w 1401455"/>
                <a:gd name="connsiteY13" fmla="*/ 1108816 h 1401455"/>
                <a:gd name="connsiteX14" fmla="*/ 69978 w 1401455"/>
                <a:gd name="connsiteY14" fmla="*/ 977041 h 1401455"/>
                <a:gd name="connsiteX15" fmla="*/ 227324 w 1401455"/>
                <a:gd name="connsiteY15" fmla="*/ 829137 h 1401455"/>
                <a:gd name="connsiteX16" fmla="*/ 227324 w 1401455"/>
                <a:gd name="connsiteY16" fmla="*/ 572319 h 1401455"/>
                <a:gd name="connsiteX17" fmla="*/ 69978 w 1401455"/>
                <a:gd name="connsiteY17" fmla="*/ 424414 h 1401455"/>
                <a:gd name="connsiteX18" fmla="*/ 146059 w 1401455"/>
                <a:gd name="connsiteY18" fmla="*/ 292639 h 1401455"/>
                <a:gd name="connsiteX19" fmla="*/ 352821 w 1401455"/>
                <a:gd name="connsiteY19" fmla="*/ 354953 h 1401455"/>
                <a:gd name="connsiteX20" fmla="*/ 575232 w 1401455"/>
                <a:gd name="connsiteY20" fmla="*/ 226544 h 1401455"/>
                <a:gd name="connsiteX21" fmla="*/ 624647 w 1401455"/>
                <a:gd name="connsiteY21" fmla="*/ 16326 h 1401455"/>
                <a:gd name="connsiteX22" fmla="*/ 776808 w 1401455"/>
                <a:gd name="connsiteY22" fmla="*/ 16326 h 1401455"/>
                <a:gd name="connsiteX23" fmla="*/ 826224 w 1401455"/>
                <a:gd name="connsiteY23" fmla="*/ 226544 h 1401455"/>
                <a:gd name="connsiteX24" fmla="*/ 1048635 w 1401455"/>
                <a:gd name="connsiteY24" fmla="*/ 354953 h 1401455"/>
                <a:gd name="connsiteX25" fmla="*/ 1048634 w 1401455"/>
                <a:gd name="connsiteY25" fmla="*/ 354953 h 14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1455" h="1401455">
                  <a:moveTo>
                    <a:pt x="902042" y="354502"/>
                  </a:moveTo>
                  <a:lnTo>
                    <a:pt x="1051941" y="261663"/>
                  </a:lnTo>
                  <a:lnTo>
                    <a:pt x="1139792" y="349513"/>
                  </a:lnTo>
                  <a:lnTo>
                    <a:pt x="1046953" y="499412"/>
                  </a:lnTo>
                  <a:cubicBezTo>
                    <a:pt x="1082711" y="560910"/>
                    <a:pt x="1101443" y="630821"/>
                    <a:pt x="1101225" y="701958"/>
                  </a:cubicBezTo>
                  <a:lnTo>
                    <a:pt x="1256576" y="785356"/>
                  </a:lnTo>
                  <a:lnTo>
                    <a:pt x="1224420" y="905361"/>
                  </a:lnTo>
                  <a:lnTo>
                    <a:pt x="1048183" y="899910"/>
                  </a:lnTo>
                  <a:cubicBezTo>
                    <a:pt x="1012804" y="961626"/>
                    <a:pt x="961626" y="1012804"/>
                    <a:pt x="899909" y="1048184"/>
                  </a:cubicBezTo>
                  <a:lnTo>
                    <a:pt x="905361" y="1224420"/>
                  </a:lnTo>
                  <a:lnTo>
                    <a:pt x="785356" y="1256576"/>
                  </a:lnTo>
                  <a:lnTo>
                    <a:pt x="701958" y="1101225"/>
                  </a:lnTo>
                  <a:cubicBezTo>
                    <a:pt x="630821" y="1101443"/>
                    <a:pt x="560909" y="1082711"/>
                    <a:pt x="499412" y="1046953"/>
                  </a:cubicBezTo>
                  <a:lnTo>
                    <a:pt x="349514" y="1139792"/>
                  </a:lnTo>
                  <a:lnTo>
                    <a:pt x="261663" y="1051942"/>
                  </a:lnTo>
                  <a:lnTo>
                    <a:pt x="354502" y="902043"/>
                  </a:lnTo>
                  <a:cubicBezTo>
                    <a:pt x="318744" y="840545"/>
                    <a:pt x="300012" y="770634"/>
                    <a:pt x="300230" y="699497"/>
                  </a:cubicBezTo>
                  <a:lnTo>
                    <a:pt x="144879" y="616099"/>
                  </a:lnTo>
                  <a:lnTo>
                    <a:pt x="177035" y="496094"/>
                  </a:lnTo>
                  <a:lnTo>
                    <a:pt x="353272" y="501545"/>
                  </a:lnTo>
                  <a:cubicBezTo>
                    <a:pt x="388651" y="439829"/>
                    <a:pt x="439829" y="388651"/>
                    <a:pt x="501546" y="353271"/>
                  </a:cubicBezTo>
                  <a:lnTo>
                    <a:pt x="496094" y="177035"/>
                  </a:lnTo>
                  <a:lnTo>
                    <a:pt x="616099" y="144879"/>
                  </a:lnTo>
                  <a:lnTo>
                    <a:pt x="699497" y="300230"/>
                  </a:lnTo>
                  <a:cubicBezTo>
                    <a:pt x="770634" y="300012"/>
                    <a:pt x="840546" y="318744"/>
                    <a:pt x="902043" y="354502"/>
                  </a:cubicBezTo>
                  <a:lnTo>
                    <a:pt x="902042" y="35450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8205" tIns="518206" rIns="518206" bIns="518205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环形箭头 9">
              <a:extLst>
                <a:ext uri="{FF2B5EF4-FFF2-40B4-BE49-F238E27FC236}">
                  <a16:creationId xmlns:a16="http://schemas.microsoft.com/office/drawing/2014/main" id="{4C906C99-F1A6-4A0E-A120-EC3B385065D4}"/>
                </a:ext>
              </a:extLst>
            </p:cNvPr>
            <p:cNvSpPr/>
            <p:nvPr/>
          </p:nvSpPr>
          <p:spPr>
            <a:xfrm>
              <a:off x="5865012" y="3687207"/>
              <a:ext cx="2517423" cy="2517423"/>
            </a:xfrm>
            <a:prstGeom prst="circularArrow">
              <a:avLst>
                <a:gd name="adj1" fmla="val 4687"/>
                <a:gd name="adj2" fmla="val 299029"/>
                <a:gd name="adj3" fmla="val 2499490"/>
                <a:gd name="adj4" fmla="val 15897677"/>
                <a:gd name="adj5" fmla="val 546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形状 6">
              <a:extLst>
                <a:ext uri="{FF2B5EF4-FFF2-40B4-BE49-F238E27FC236}">
                  <a16:creationId xmlns:a16="http://schemas.microsoft.com/office/drawing/2014/main" id="{80BEAF31-D2BE-42FB-B796-144A9E960A1A}"/>
                </a:ext>
              </a:extLst>
            </p:cNvPr>
            <p:cNvSpPr/>
            <p:nvPr/>
          </p:nvSpPr>
          <p:spPr>
            <a:xfrm>
              <a:off x="4625315" y="3201515"/>
              <a:ext cx="1829065" cy="182906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环形箭头 12">
              <a:extLst>
                <a:ext uri="{FF2B5EF4-FFF2-40B4-BE49-F238E27FC236}">
                  <a16:creationId xmlns:a16="http://schemas.microsoft.com/office/drawing/2014/main" id="{ECA86A9F-BA52-466A-AF8F-602DD1E1260E}"/>
                </a:ext>
              </a:extLst>
            </p:cNvPr>
            <p:cNvSpPr/>
            <p:nvPr/>
          </p:nvSpPr>
          <p:spPr>
            <a:xfrm>
              <a:off x="5355601" y="2224229"/>
              <a:ext cx="1972101" cy="197210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132F93E1-BF12-41AC-8369-C1D9B4A3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6" y="2385105"/>
            <a:ext cx="1969268" cy="92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Part 02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43BE80-24B4-4EA3-96E9-A42FA61172DE}"/>
              </a:ext>
            </a:extLst>
          </p:cNvPr>
          <p:cNvCxnSpPr/>
          <p:nvPr/>
        </p:nvCxnSpPr>
        <p:spPr>
          <a:xfrm>
            <a:off x="735381" y="3323050"/>
            <a:ext cx="4210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EB221FC4-4F71-470E-945A-184F4908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6" y="3534950"/>
            <a:ext cx="5349714" cy="5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语言兼容的示例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11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4DD34A-D03C-431B-A1FD-10E90C9A6C9D}"/>
              </a:ext>
            </a:extLst>
          </p:cNvPr>
          <p:cNvSpPr txBox="1"/>
          <p:nvPr/>
        </p:nvSpPr>
        <p:spPr>
          <a:xfrm>
            <a:off x="396001" y="11469"/>
            <a:ext cx="81688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3B74B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语言兼容的示例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F80C42-FE3D-68B1-3B43-5A305AC3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48" y="534689"/>
            <a:ext cx="3643205" cy="5512191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84B75F8-DAA3-3E3C-195B-D095F8FEA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3" y="1686559"/>
            <a:ext cx="3811588" cy="348488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19A0DB2-2A2D-5564-4D8B-0DB7B2E996A5}"/>
              </a:ext>
            </a:extLst>
          </p:cNvPr>
          <p:cNvSpPr txBox="1"/>
          <p:nvPr/>
        </p:nvSpPr>
        <p:spPr>
          <a:xfrm>
            <a:off x="3076198" y="1975356"/>
            <a:ext cx="268224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Julia</a:t>
            </a:r>
            <a:r>
              <a:rPr lang="zh-CN" altLang="en-US" dirty="0"/>
              <a:t>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23B6FA-B943-2DBE-9C59-350868ABF6D4}"/>
              </a:ext>
            </a:extLst>
          </p:cNvPr>
          <p:cNvSpPr txBox="1"/>
          <p:nvPr/>
        </p:nvSpPr>
        <p:spPr>
          <a:xfrm>
            <a:off x="9403373" y="794815"/>
            <a:ext cx="268224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Kmeans.m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D06B20E-EC3D-1545-846E-A8759E7ACB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35580" y="722983"/>
            <a:ext cx="4397168" cy="1820162"/>
          </a:xfrm>
          <a:prstGeom prst="bentConnector3">
            <a:avLst>
              <a:gd name="adj1" fmla="val 100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7419EB9-714D-67D8-6FAF-E6264EE169D6}"/>
              </a:ext>
            </a:extLst>
          </p:cNvPr>
          <p:cNvSpPr/>
          <p:nvPr/>
        </p:nvSpPr>
        <p:spPr>
          <a:xfrm>
            <a:off x="1009227" y="3589867"/>
            <a:ext cx="663786" cy="28448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4582F9A-DF98-2847-EB59-70C5635D6F4A}"/>
              </a:ext>
            </a:extLst>
          </p:cNvPr>
          <p:cNvSpPr/>
          <p:nvPr/>
        </p:nvSpPr>
        <p:spPr>
          <a:xfrm>
            <a:off x="2289388" y="4318001"/>
            <a:ext cx="663786" cy="28448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990AB422-5D7C-20B4-E885-6E69B0DD73C8}"/>
              </a:ext>
            </a:extLst>
          </p:cNvPr>
          <p:cNvSpPr/>
          <p:nvPr/>
        </p:nvSpPr>
        <p:spPr>
          <a:xfrm>
            <a:off x="4702906" y="3801530"/>
            <a:ext cx="2111065" cy="26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A9F79AFD-198E-E796-C369-FDE6770CDE14}"/>
              </a:ext>
            </a:extLst>
          </p:cNvPr>
          <p:cNvSpPr/>
          <p:nvPr/>
        </p:nvSpPr>
        <p:spPr>
          <a:xfrm>
            <a:off x="4599093" y="3118274"/>
            <a:ext cx="2111065" cy="2629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51DB7F-14AC-809F-40B7-43116E9DEA9B}"/>
              </a:ext>
            </a:extLst>
          </p:cNvPr>
          <p:cNvSpPr txBox="1"/>
          <p:nvPr/>
        </p:nvSpPr>
        <p:spPr>
          <a:xfrm>
            <a:off x="4961586" y="4064470"/>
            <a:ext cx="1593706" cy="377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访问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语言对象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A840A62-215C-A135-C9FD-66C9D4D6631D}"/>
              </a:ext>
            </a:extLst>
          </p:cNvPr>
          <p:cNvSpPr txBox="1"/>
          <p:nvPr/>
        </p:nvSpPr>
        <p:spPr>
          <a:xfrm>
            <a:off x="5016632" y="2398174"/>
            <a:ext cx="1590500" cy="685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Julia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中运行；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访问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Julia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</a:p>
        </p:txBody>
      </p:sp>
      <p:sp>
        <p:nvSpPr>
          <p:cNvPr id="53" name="爆炸形: 14 pt  52">
            <a:extLst>
              <a:ext uri="{FF2B5EF4-FFF2-40B4-BE49-F238E27FC236}">
                <a16:creationId xmlns:a16="http://schemas.microsoft.com/office/drawing/2014/main" id="{5DA13043-4F7B-5D8C-AF89-B3134C2030E6}"/>
              </a:ext>
            </a:extLst>
          </p:cNvPr>
          <p:cNvSpPr/>
          <p:nvPr/>
        </p:nvSpPr>
        <p:spPr>
          <a:xfrm>
            <a:off x="3768469" y="113229"/>
            <a:ext cx="2578856" cy="1363172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共享代码、数据和函数</a:t>
            </a:r>
          </a:p>
        </p:txBody>
      </p:sp>
    </p:spTree>
    <p:extLst>
      <p:ext uri="{BB962C8B-B14F-4D97-AF65-F5344CB8AC3E}">
        <p14:creationId xmlns:p14="http://schemas.microsoft.com/office/powerpoint/2010/main" val="350261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4DD34A-D03C-431B-A1FD-10E90C9A6C9D}"/>
              </a:ext>
            </a:extLst>
          </p:cNvPr>
          <p:cNvSpPr txBox="1"/>
          <p:nvPr/>
        </p:nvSpPr>
        <p:spPr>
          <a:xfrm>
            <a:off x="396001" y="11469"/>
            <a:ext cx="81688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3B74B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语言兼容的示例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B755CD-1A0D-8DF0-8EF7-7F529453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2" y="1479288"/>
            <a:ext cx="5527650" cy="44785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29154F0-3E44-173D-C8EB-9AF19B732A19}"/>
              </a:ext>
            </a:extLst>
          </p:cNvPr>
          <p:cNvSpPr txBox="1"/>
          <p:nvPr/>
        </p:nvSpPr>
        <p:spPr>
          <a:xfrm>
            <a:off x="603872" y="746596"/>
            <a:ext cx="6355424" cy="520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TyMLang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是对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MATLAB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24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语言级兼容</a:t>
            </a:r>
            <a:endParaRPr lang="zh-CN" altLang="en-US" sz="1600" b="1" u="sng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A388F03-E521-14D6-11FC-45AA25FC7C72}"/>
              </a:ext>
            </a:extLst>
          </p:cNvPr>
          <p:cNvSpPr/>
          <p:nvPr/>
        </p:nvSpPr>
        <p:spPr>
          <a:xfrm>
            <a:off x="6292317" y="3429000"/>
            <a:ext cx="1592533" cy="520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3AE0C-FC27-717E-3F78-727FA8AC9391}"/>
              </a:ext>
            </a:extLst>
          </p:cNvPr>
          <p:cNvSpPr txBox="1"/>
          <p:nvPr/>
        </p:nvSpPr>
        <p:spPr>
          <a:xfrm>
            <a:off x="6582605" y="3110324"/>
            <a:ext cx="146304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B8EDA2F-0762-09F9-9B84-4A17A6A5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581" y="1479288"/>
            <a:ext cx="3505547" cy="44804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F07E24-DF0C-0C00-539B-E80194B3BC14}"/>
              </a:ext>
            </a:extLst>
          </p:cNvPr>
          <p:cNvSpPr txBox="1"/>
          <p:nvPr/>
        </p:nvSpPr>
        <p:spPr>
          <a:xfrm>
            <a:off x="10131832" y="1552910"/>
            <a:ext cx="268224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Julia</a:t>
            </a:r>
            <a:r>
              <a:rPr lang="zh-CN" altLang="en-US" dirty="0"/>
              <a:t>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0BA773-888B-AE7D-63AA-800896582DD2}"/>
              </a:ext>
            </a:extLst>
          </p:cNvPr>
          <p:cNvSpPr txBox="1"/>
          <p:nvPr/>
        </p:nvSpPr>
        <p:spPr>
          <a:xfrm>
            <a:off x="3773065" y="1552909"/>
            <a:ext cx="268224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matlab_function.m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8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096651-050E-4E83-A4A2-823248E7868E}"/>
              </a:ext>
            </a:extLst>
          </p:cNvPr>
          <p:cNvGrpSpPr/>
          <p:nvPr/>
        </p:nvGrpSpPr>
        <p:grpSpPr>
          <a:xfrm>
            <a:off x="7199839" y="1438799"/>
            <a:ext cx="3757120" cy="3980401"/>
            <a:chOff x="4625315" y="2224229"/>
            <a:chExt cx="3757120" cy="3980401"/>
          </a:xfrm>
        </p:grpSpPr>
        <p:sp>
          <p:nvSpPr>
            <p:cNvPr id="3" name="任意多边形 4">
              <a:extLst>
                <a:ext uri="{FF2B5EF4-FFF2-40B4-BE49-F238E27FC236}">
                  <a16:creationId xmlns:a16="http://schemas.microsoft.com/office/drawing/2014/main" id="{6CA980B9-3484-4528-A0DC-8484ED8EE33B}"/>
                </a:ext>
              </a:extLst>
            </p:cNvPr>
            <p:cNvSpPr/>
            <p:nvPr/>
          </p:nvSpPr>
          <p:spPr>
            <a:xfrm>
              <a:off x="6022911" y="3980209"/>
              <a:ext cx="1966737" cy="1966737"/>
            </a:xfrm>
            <a:custGeom>
              <a:avLst/>
              <a:gdLst>
                <a:gd name="connsiteX0" fmla="*/ 1395998 w 1966737"/>
                <a:gd name="connsiteY0" fmla="*/ 313574 h 1966737"/>
                <a:gd name="connsiteX1" fmla="*/ 1548979 w 1966737"/>
                <a:gd name="connsiteY1" fmla="*/ 185200 h 1966737"/>
                <a:gd name="connsiteX2" fmla="*/ 1671193 w 1966737"/>
                <a:gd name="connsiteY2" fmla="*/ 287750 h 1966737"/>
                <a:gd name="connsiteX3" fmla="*/ 1571335 w 1966737"/>
                <a:gd name="connsiteY3" fmla="*/ 460699 h 1966737"/>
                <a:gd name="connsiteX4" fmla="*/ 1729997 w 1966737"/>
                <a:gd name="connsiteY4" fmla="*/ 735509 h 1966737"/>
                <a:gd name="connsiteX5" fmla="*/ 1929704 w 1966737"/>
                <a:gd name="connsiteY5" fmla="*/ 735504 h 1966737"/>
                <a:gd name="connsiteX6" fmla="*/ 1957408 w 1966737"/>
                <a:gd name="connsiteY6" fmla="*/ 892619 h 1966737"/>
                <a:gd name="connsiteX7" fmla="*/ 1769743 w 1966737"/>
                <a:gd name="connsiteY7" fmla="*/ 960918 h 1966737"/>
                <a:gd name="connsiteX8" fmla="*/ 1714640 w 1966737"/>
                <a:gd name="connsiteY8" fmla="*/ 1273421 h 1966737"/>
                <a:gd name="connsiteX9" fmla="*/ 1867628 w 1966737"/>
                <a:gd name="connsiteY9" fmla="*/ 1401786 h 1966737"/>
                <a:gd name="connsiteX10" fmla="*/ 1787858 w 1966737"/>
                <a:gd name="connsiteY10" fmla="*/ 1539951 h 1966737"/>
                <a:gd name="connsiteX11" fmla="*/ 1600197 w 1966737"/>
                <a:gd name="connsiteY11" fmla="*/ 1471642 h 1966737"/>
                <a:gd name="connsiteX12" fmla="*/ 1357113 w 1966737"/>
                <a:gd name="connsiteY12" fmla="*/ 1675614 h 1966737"/>
                <a:gd name="connsiteX13" fmla="*/ 1391797 w 1966737"/>
                <a:gd name="connsiteY13" fmla="*/ 1872286 h 1966737"/>
                <a:gd name="connsiteX14" fmla="*/ 1241879 w 1966737"/>
                <a:gd name="connsiteY14" fmla="*/ 1926851 h 1966737"/>
                <a:gd name="connsiteX15" fmla="*/ 1142030 w 1966737"/>
                <a:gd name="connsiteY15" fmla="*/ 1753898 h 1966737"/>
                <a:gd name="connsiteX16" fmla="*/ 824706 w 1966737"/>
                <a:gd name="connsiteY16" fmla="*/ 1753898 h 1966737"/>
                <a:gd name="connsiteX17" fmla="*/ 724858 w 1966737"/>
                <a:gd name="connsiteY17" fmla="*/ 1926851 h 1966737"/>
                <a:gd name="connsiteX18" fmla="*/ 574940 w 1966737"/>
                <a:gd name="connsiteY18" fmla="*/ 1872286 h 1966737"/>
                <a:gd name="connsiteX19" fmla="*/ 609624 w 1966737"/>
                <a:gd name="connsiteY19" fmla="*/ 1675614 h 1966737"/>
                <a:gd name="connsiteX20" fmla="*/ 366540 w 1966737"/>
                <a:gd name="connsiteY20" fmla="*/ 1471642 h 1966737"/>
                <a:gd name="connsiteX21" fmla="*/ 178879 w 1966737"/>
                <a:gd name="connsiteY21" fmla="*/ 1539951 h 1966737"/>
                <a:gd name="connsiteX22" fmla="*/ 99109 w 1966737"/>
                <a:gd name="connsiteY22" fmla="*/ 1401786 h 1966737"/>
                <a:gd name="connsiteX23" fmla="*/ 252097 w 1966737"/>
                <a:gd name="connsiteY23" fmla="*/ 1273421 h 1966737"/>
                <a:gd name="connsiteX24" fmla="*/ 196994 w 1966737"/>
                <a:gd name="connsiteY24" fmla="*/ 960918 h 1966737"/>
                <a:gd name="connsiteX25" fmla="*/ 9329 w 1966737"/>
                <a:gd name="connsiteY25" fmla="*/ 892619 h 1966737"/>
                <a:gd name="connsiteX26" fmla="*/ 37033 w 1966737"/>
                <a:gd name="connsiteY26" fmla="*/ 735504 h 1966737"/>
                <a:gd name="connsiteX27" fmla="*/ 236740 w 1966737"/>
                <a:gd name="connsiteY27" fmla="*/ 735509 h 1966737"/>
                <a:gd name="connsiteX28" fmla="*/ 395402 w 1966737"/>
                <a:gd name="connsiteY28" fmla="*/ 460699 h 1966737"/>
                <a:gd name="connsiteX29" fmla="*/ 295544 w 1966737"/>
                <a:gd name="connsiteY29" fmla="*/ 287750 h 1966737"/>
                <a:gd name="connsiteX30" fmla="*/ 417758 w 1966737"/>
                <a:gd name="connsiteY30" fmla="*/ 185200 h 1966737"/>
                <a:gd name="connsiteX31" fmla="*/ 570739 w 1966737"/>
                <a:gd name="connsiteY31" fmla="*/ 313574 h 1966737"/>
                <a:gd name="connsiteX32" fmla="*/ 868926 w 1966737"/>
                <a:gd name="connsiteY32" fmla="*/ 205043 h 1966737"/>
                <a:gd name="connsiteX33" fmla="*/ 903599 w 1966737"/>
                <a:gd name="connsiteY33" fmla="*/ 8369 h 1966737"/>
                <a:gd name="connsiteX34" fmla="*/ 1063138 w 1966737"/>
                <a:gd name="connsiteY34" fmla="*/ 8369 h 1966737"/>
                <a:gd name="connsiteX35" fmla="*/ 1097812 w 1966737"/>
                <a:gd name="connsiteY35" fmla="*/ 205042 h 1966737"/>
                <a:gd name="connsiteX36" fmla="*/ 1395999 w 1966737"/>
                <a:gd name="connsiteY36" fmla="*/ 313573 h 1966737"/>
                <a:gd name="connsiteX37" fmla="*/ 1395998 w 1966737"/>
                <a:gd name="connsiteY37" fmla="*/ 313574 h 196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6737" h="1966737">
                  <a:moveTo>
                    <a:pt x="1395998" y="313574"/>
                  </a:moveTo>
                  <a:lnTo>
                    <a:pt x="1548979" y="185200"/>
                  </a:lnTo>
                  <a:lnTo>
                    <a:pt x="1671193" y="287750"/>
                  </a:lnTo>
                  <a:lnTo>
                    <a:pt x="1571335" y="460699"/>
                  </a:lnTo>
                  <a:cubicBezTo>
                    <a:pt x="1642340" y="540574"/>
                    <a:pt x="1696325" y="634080"/>
                    <a:pt x="1729997" y="735509"/>
                  </a:cubicBezTo>
                  <a:lnTo>
                    <a:pt x="1929704" y="735504"/>
                  </a:lnTo>
                  <a:lnTo>
                    <a:pt x="1957408" y="892619"/>
                  </a:lnTo>
                  <a:lnTo>
                    <a:pt x="1769743" y="960918"/>
                  </a:lnTo>
                  <a:cubicBezTo>
                    <a:pt x="1772793" y="1067747"/>
                    <a:pt x="1754044" y="1174077"/>
                    <a:pt x="1714640" y="1273421"/>
                  </a:cubicBezTo>
                  <a:lnTo>
                    <a:pt x="1867628" y="1401786"/>
                  </a:lnTo>
                  <a:lnTo>
                    <a:pt x="1787858" y="1539951"/>
                  </a:lnTo>
                  <a:lnTo>
                    <a:pt x="1600197" y="1471642"/>
                  </a:lnTo>
                  <a:cubicBezTo>
                    <a:pt x="1533865" y="1555438"/>
                    <a:pt x="1451155" y="1624841"/>
                    <a:pt x="1357113" y="1675614"/>
                  </a:cubicBezTo>
                  <a:lnTo>
                    <a:pt x="1391797" y="1872286"/>
                  </a:lnTo>
                  <a:lnTo>
                    <a:pt x="1241879" y="1926851"/>
                  </a:lnTo>
                  <a:lnTo>
                    <a:pt x="1142030" y="1753898"/>
                  </a:lnTo>
                  <a:cubicBezTo>
                    <a:pt x="1037353" y="1775452"/>
                    <a:pt x="929383" y="1775452"/>
                    <a:pt x="824706" y="1753898"/>
                  </a:cubicBezTo>
                  <a:lnTo>
                    <a:pt x="724858" y="1926851"/>
                  </a:lnTo>
                  <a:lnTo>
                    <a:pt x="574940" y="1872286"/>
                  </a:lnTo>
                  <a:lnTo>
                    <a:pt x="609624" y="1675614"/>
                  </a:lnTo>
                  <a:cubicBezTo>
                    <a:pt x="515582" y="1624841"/>
                    <a:pt x="432872" y="1555439"/>
                    <a:pt x="366540" y="1471642"/>
                  </a:cubicBezTo>
                  <a:lnTo>
                    <a:pt x="178879" y="1539951"/>
                  </a:lnTo>
                  <a:lnTo>
                    <a:pt x="99109" y="1401786"/>
                  </a:lnTo>
                  <a:lnTo>
                    <a:pt x="252097" y="1273421"/>
                  </a:lnTo>
                  <a:cubicBezTo>
                    <a:pt x="212693" y="1174078"/>
                    <a:pt x="193944" y="1067747"/>
                    <a:pt x="196994" y="960918"/>
                  </a:cubicBezTo>
                  <a:lnTo>
                    <a:pt x="9329" y="892619"/>
                  </a:lnTo>
                  <a:lnTo>
                    <a:pt x="37033" y="735504"/>
                  </a:lnTo>
                  <a:lnTo>
                    <a:pt x="236740" y="735509"/>
                  </a:lnTo>
                  <a:cubicBezTo>
                    <a:pt x="270412" y="634079"/>
                    <a:pt x="324397" y="540574"/>
                    <a:pt x="395402" y="460699"/>
                  </a:cubicBezTo>
                  <a:lnTo>
                    <a:pt x="295544" y="287750"/>
                  </a:lnTo>
                  <a:lnTo>
                    <a:pt x="417758" y="185200"/>
                  </a:lnTo>
                  <a:lnTo>
                    <a:pt x="570739" y="313574"/>
                  </a:lnTo>
                  <a:cubicBezTo>
                    <a:pt x="661731" y="257518"/>
                    <a:pt x="763190" y="220590"/>
                    <a:pt x="868926" y="205043"/>
                  </a:cubicBezTo>
                  <a:lnTo>
                    <a:pt x="903599" y="8369"/>
                  </a:lnTo>
                  <a:lnTo>
                    <a:pt x="1063138" y="8369"/>
                  </a:lnTo>
                  <a:lnTo>
                    <a:pt x="1097812" y="205042"/>
                  </a:lnTo>
                  <a:cubicBezTo>
                    <a:pt x="1203548" y="220589"/>
                    <a:pt x="1305007" y="257517"/>
                    <a:pt x="1395999" y="313573"/>
                  </a:cubicBezTo>
                  <a:lnTo>
                    <a:pt x="1395998" y="31357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742" tIns="514039" rIns="448742" bIns="548435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任意多边形 5">
              <a:extLst>
                <a:ext uri="{FF2B5EF4-FFF2-40B4-BE49-F238E27FC236}">
                  <a16:creationId xmlns:a16="http://schemas.microsoft.com/office/drawing/2014/main" id="{EA696EEB-71D5-4633-92EA-AB0C20FB8016}"/>
                </a:ext>
              </a:extLst>
            </p:cNvPr>
            <p:cNvSpPr/>
            <p:nvPr/>
          </p:nvSpPr>
          <p:spPr>
            <a:xfrm>
              <a:off x="4878628" y="3515344"/>
              <a:ext cx="1430354" cy="1430354"/>
            </a:xfrm>
            <a:custGeom>
              <a:avLst/>
              <a:gdLst>
                <a:gd name="connsiteX0" fmla="*/ 1070258 w 1430354"/>
                <a:gd name="connsiteY0" fmla="*/ 362272 h 1430354"/>
                <a:gd name="connsiteX1" fmla="*/ 1281284 w 1430354"/>
                <a:gd name="connsiteY1" fmla="*/ 298673 h 1430354"/>
                <a:gd name="connsiteX2" fmla="*/ 1358933 w 1430354"/>
                <a:gd name="connsiteY2" fmla="*/ 433166 h 1430354"/>
                <a:gd name="connsiteX3" fmla="*/ 1198342 w 1430354"/>
                <a:gd name="connsiteY3" fmla="*/ 584120 h 1430354"/>
                <a:gd name="connsiteX4" fmla="*/ 1198342 w 1430354"/>
                <a:gd name="connsiteY4" fmla="*/ 846234 h 1430354"/>
                <a:gd name="connsiteX5" fmla="*/ 1358933 w 1430354"/>
                <a:gd name="connsiteY5" fmla="*/ 997188 h 1430354"/>
                <a:gd name="connsiteX6" fmla="*/ 1281284 w 1430354"/>
                <a:gd name="connsiteY6" fmla="*/ 1131681 h 1430354"/>
                <a:gd name="connsiteX7" fmla="*/ 1070258 w 1430354"/>
                <a:gd name="connsiteY7" fmla="*/ 1068082 h 1430354"/>
                <a:gd name="connsiteX8" fmla="*/ 843261 w 1430354"/>
                <a:gd name="connsiteY8" fmla="*/ 1199139 h 1430354"/>
                <a:gd name="connsiteX9" fmla="*/ 792827 w 1430354"/>
                <a:gd name="connsiteY9" fmla="*/ 1413692 h 1430354"/>
                <a:gd name="connsiteX10" fmla="*/ 637527 w 1430354"/>
                <a:gd name="connsiteY10" fmla="*/ 1413692 h 1430354"/>
                <a:gd name="connsiteX11" fmla="*/ 587093 w 1430354"/>
                <a:gd name="connsiteY11" fmla="*/ 1199139 h 1430354"/>
                <a:gd name="connsiteX12" fmla="*/ 360096 w 1430354"/>
                <a:gd name="connsiteY12" fmla="*/ 1068082 h 1430354"/>
                <a:gd name="connsiteX13" fmla="*/ 149070 w 1430354"/>
                <a:gd name="connsiteY13" fmla="*/ 1131681 h 1430354"/>
                <a:gd name="connsiteX14" fmla="*/ 71421 w 1430354"/>
                <a:gd name="connsiteY14" fmla="*/ 997188 h 1430354"/>
                <a:gd name="connsiteX15" fmla="*/ 232012 w 1430354"/>
                <a:gd name="connsiteY15" fmla="*/ 846234 h 1430354"/>
                <a:gd name="connsiteX16" fmla="*/ 232012 w 1430354"/>
                <a:gd name="connsiteY16" fmla="*/ 584120 h 1430354"/>
                <a:gd name="connsiteX17" fmla="*/ 71421 w 1430354"/>
                <a:gd name="connsiteY17" fmla="*/ 433166 h 1430354"/>
                <a:gd name="connsiteX18" fmla="*/ 149070 w 1430354"/>
                <a:gd name="connsiteY18" fmla="*/ 298673 h 1430354"/>
                <a:gd name="connsiteX19" fmla="*/ 360096 w 1430354"/>
                <a:gd name="connsiteY19" fmla="*/ 362272 h 1430354"/>
                <a:gd name="connsiteX20" fmla="*/ 587093 w 1430354"/>
                <a:gd name="connsiteY20" fmla="*/ 231215 h 1430354"/>
                <a:gd name="connsiteX21" fmla="*/ 637527 w 1430354"/>
                <a:gd name="connsiteY21" fmla="*/ 16662 h 1430354"/>
                <a:gd name="connsiteX22" fmla="*/ 792827 w 1430354"/>
                <a:gd name="connsiteY22" fmla="*/ 16662 h 1430354"/>
                <a:gd name="connsiteX23" fmla="*/ 843261 w 1430354"/>
                <a:gd name="connsiteY23" fmla="*/ 231215 h 1430354"/>
                <a:gd name="connsiteX24" fmla="*/ 1070258 w 1430354"/>
                <a:gd name="connsiteY24" fmla="*/ 362272 h 143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30354" h="1430354">
                  <a:moveTo>
                    <a:pt x="1070258" y="362272"/>
                  </a:moveTo>
                  <a:lnTo>
                    <a:pt x="1281284" y="298673"/>
                  </a:lnTo>
                  <a:lnTo>
                    <a:pt x="1358933" y="433166"/>
                  </a:lnTo>
                  <a:lnTo>
                    <a:pt x="1198342" y="584120"/>
                  </a:lnTo>
                  <a:cubicBezTo>
                    <a:pt x="1221621" y="669941"/>
                    <a:pt x="1221621" y="760413"/>
                    <a:pt x="1198342" y="846234"/>
                  </a:cubicBezTo>
                  <a:lnTo>
                    <a:pt x="1358933" y="997188"/>
                  </a:lnTo>
                  <a:lnTo>
                    <a:pt x="1281284" y="1131681"/>
                  </a:lnTo>
                  <a:lnTo>
                    <a:pt x="1070258" y="1068082"/>
                  </a:lnTo>
                  <a:cubicBezTo>
                    <a:pt x="1007574" y="1131152"/>
                    <a:pt x="929223" y="1176388"/>
                    <a:pt x="843261" y="1199139"/>
                  </a:cubicBezTo>
                  <a:lnTo>
                    <a:pt x="792827" y="1413692"/>
                  </a:lnTo>
                  <a:lnTo>
                    <a:pt x="637527" y="1413692"/>
                  </a:lnTo>
                  <a:lnTo>
                    <a:pt x="587093" y="1199139"/>
                  </a:lnTo>
                  <a:cubicBezTo>
                    <a:pt x="501131" y="1176388"/>
                    <a:pt x="422779" y="1131152"/>
                    <a:pt x="360096" y="1068082"/>
                  </a:cubicBezTo>
                  <a:lnTo>
                    <a:pt x="149070" y="1131681"/>
                  </a:lnTo>
                  <a:lnTo>
                    <a:pt x="71421" y="997188"/>
                  </a:lnTo>
                  <a:lnTo>
                    <a:pt x="232012" y="846234"/>
                  </a:lnTo>
                  <a:cubicBezTo>
                    <a:pt x="208733" y="760413"/>
                    <a:pt x="208733" y="669941"/>
                    <a:pt x="232012" y="584120"/>
                  </a:cubicBezTo>
                  <a:lnTo>
                    <a:pt x="71421" y="433166"/>
                  </a:lnTo>
                  <a:lnTo>
                    <a:pt x="149070" y="298673"/>
                  </a:lnTo>
                  <a:lnTo>
                    <a:pt x="360096" y="362272"/>
                  </a:lnTo>
                  <a:cubicBezTo>
                    <a:pt x="422780" y="299202"/>
                    <a:pt x="501131" y="253966"/>
                    <a:pt x="587093" y="231215"/>
                  </a:cubicBezTo>
                  <a:lnTo>
                    <a:pt x="637527" y="16662"/>
                  </a:lnTo>
                  <a:lnTo>
                    <a:pt x="792827" y="16662"/>
                  </a:lnTo>
                  <a:lnTo>
                    <a:pt x="843261" y="231215"/>
                  </a:lnTo>
                  <a:cubicBezTo>
                    <a:pt x="929223" y="253966"/>
                    <a:pt x="1007575" y="299202"/>
                    <a:pt x="1070258" y="362272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3436" tIns="415612" rIns="413436" bIns="415612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任意多边形 6">
              <a:extLst>
                <a:ext uri="{FF2B5EF4-FFF2-40B4-BE49-F238E27FC236}">
                  <a16:creationId xmlns:a16="http://schemas.microsoft.com/office/drawing/2014/main" id="{0F74F790-43BA-4078-BE5F-EF25EDF2733A}"/>
                </a:ext>
              </a:extLst>
            </p:cNvPr>
            <p:cNvSpPr/>
            <p:nvPr/>
          </p:nvSpPr>
          <p:spPr>
            <a:xfrm>
              <a:off x="5522287" y="2371060"/>
              <a:ext cx="1716425" cy="1716425"/>
            </a:xfrm>
            <a:custGeom>
              <a:avLst/>
              <a:gdLst>
                <a:gd name="connsiteX0" fmla="*/ 1048634 w 1401455"/>
                <a:gd name="connsiteY0" fmla="*/ 354953 h 1401455"/>
                <a:gd name="connsiteX1" fmla="*/ 1255396 w 1401455"/>
                <a:gd name="connsiteY1" fmla="*/ 292639 h 1401455"/>
                <a:gd name="connsiteX2" fmla="*/ 1331477 w 1401455"/>
                <a:gd name="connsiteY2" fmla="*/ 424414 h 1401455"/>
                <a:gd name="connsiteX3" fmla="*/ 1174131 w 1401455"/>
                <a:gd name="connsiteY3" fmla="*/ 572318 h 1401455"/>
                <a:gd name="connsiteX4" fmla="*/ 1174131 w 1401455"/>
                <a:gd name="connsiteY4" fmla="*/ 829136 h 1401455"/>
                <a:gd name="connsiteX5" fmla="*/ 1331477 w 1401455"/>
                <a:gd name="connsiteY5" fmla="*/ 977041 h 1401455"/>
                <a:gd name="connsiteX6" fmla="*/ 1255396 w 1401455"/>
                <a:gd name="connsiteY6" fmla="*/ 1108816 h 1401455"/>
                <a:gd name="connsiteX7" fmla="*/ 1048634 w 1401455"/>
                <a:gd name="connsiteY7" fmla="*/ 1046502 h 1401455"/>
                <a:gd name="connsiteX8" fmla="*/ 826223 w 1401455"/>
                <a:gd name="connsiteY8" fmla="*/ 1174911 h 1401455"/>
                <a:gd name="connsiteX9" fmla="*/ 776808 w 1401455"/>
                <a:gd name="connsiteY9" fmla="*/ 1385129 h 1401455"/>
                <a:gd name="connsiteX10" fmla="*/ 624647 w 1401455"/>
                <a:gd name="connsiteY10" fmla="*/ 1385129 h 1401455"/>
                <a:gd name="connsiteX11" fmla="*/ 575231 w 1401455"/>
                <a:gd name="connsiteY11" fmla="*/ 1174911 h 1401455"/>
                <a:gd name="connsiteX12" fmla="*/ 352820 w 1401455"/>
                <a:gd name="connsiteY12" fmla="*/ 1046502 h 1401455"/>
                <a:gd name="connsiteX13" fmla="*/ 146059 w 1401455"/>
                <a:gd name="connsiteY13" fmla="*/ 1108816 h 1401455"/>
                <a:gd name="connsiteX14" fmla="*/ 69978 w 1401455"/>
                <a:gd name="connsiteY14" fmla="*/ 977041 h 1401455"/>
                <a:gd name="connsiteX15" fmla="*/ 227324 w 1401455"/>
                <a:gd name="connsiteY15" fmla="*/ 829137 h 1401455"/>
                <a:gd name="connsiteX16" fmla="*/ 227324 w 1401455"/>
                <a:gd name="connsiteY16" fmla="*/ 572319 h 1401455"/>
                <a:gd name="connsiteX17" fmla="*/ 69978 w 1401455"/>
                <a:gd name="connsiteY17" fmla="*/ 424414 h 1401455"/>
                <a:gd name="connsiteX18" fmla="*/ 146059 w 1401455"/>
                <a:gd name="connsiteY18" fmla="*/ 292639 h 1401455"/>
                <a:gd name="connsiteX19" fmla="*/ 352821 w 1401455"/>
                <a:gd name="connsiteY19" fmla="*/ 354953 h 1401455"/>
                <a:gd name="connsiteX20" fmla="*/ 575232 w 1401455"/>
                <a:gd name="connsiteY20" fmla="*/ 226544 h 1401455"/>
                <a:gd name="connsiteX21" fmla="*/ 624647 w 1401455"/>
                <a:gd name="connsiteY21" fmla="*/ 16326 h 1401455"/>
                <a:gd name="connsiteX22" fmla="*/ 776808 w 1401455"/>
                <a:gd name="connsiteY22" fmla="*/ 16326 h 1401455"/>
                <a:gd name="connsiteX23" fmla="*/ 826224 w 1401455"/>
                <a:gd name="connsiteY23" fmla="*/ 226544 h 1401455"/>
                <a:gd name="connsiteX24" fmla="*/ 1048635 w 1401455"/>
                <a:gd name="connsiteY24" fmla="*/ 354953 h 1401455"/>
                <a:gd name="connsiteX25" fmla="*/ 1048634 w 1401455"/>
                <a:gd name="connsiteY25" fmla="*/ 354953 h 14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1455" h="1401455">
                  <a:moveTo>
                    <a:pt x="902042" y="354502"/>
                  </a:moveTo>
                  <a:lnTo>
                    <a:pt x="1051941" y="261663"/>
                  </a:lnTo>
                  <a:lnTo>
                    <a:pt x="1139792" y="349513"/>
                  </a:lnTo>
                  <a:lnTo>
                    <a:pt x="1046953" y="499412"/>
                  </a:lnTo>
                  <a:cubicBezTo>
                    <a:pt x="1082711" y="560910"/>
                    <a:pt x="1101443" y="630821"/>
                    <a:pt x="1101225" y="701958"/>
                  </a:cubicBezTo>
                  <a:lnTo>
                    <a:pt x="1256576" y="785356"/>
                  </a:lnTo>
                  <a:lnTo>
                    <a:pt x="1224420" y="905361"/>
                  </a:lnTo>
                  <a:lnTo>
                    <a:pt x="1048183" y="899910"/>
                  </a:lnTo>
                  <a:cubicBezTo>
                    <a:pt x="1012804" y="961626"/>
                    <a:pt x="961626" y="1012804"/>
                    <a:pt x="899909" y="1048184"/>
                  </a:cubicBezTo>
                  <a:lnTo>
                    <a:pt x="905361" y="1224420"/>
                  </a:lnTo>
                  <a:lnTo>
                    <a:pt x="785356" y="1256576"/>
                  </a:lnTo>
                  <a:lnTo>
                    <a:pt x="701958" y="1101225"/>
                  </a:lnTo>
                  <a:cubicBezTo>
                    <a:pt x="630821" y="1101443"/>
                    <a:pt x="560909" y="1082711"/>
                    <a:pt x="499412" y="1046953"/>
                  </a:cubicBezTo>
                  <a:lnTo>
                    <a:pt x="349514" y="1139792"/>
                  </a:lnTo>
                  <a:lnTo>
                    <a:pt x="261663" y="1051942"/>
                  </a:lnTo>
                  <a:lnTo>
                    <a:pt x="354502" y="902043"/>
                  </a:lnTo>
                  <a:cubicBezTo>
                    <a:pt x="318744" y="840545"/>
                    <a:pt x="300012" y="770634"/>
                    <a:pt x="300230" y="699497"/>
                  </a:cubicBezTo>
                  <a:lnTo>
                    <a:pt x="144879" y="616099"/>
                  </a:lnTo>
                  <a:lnTo>
                    <a:pt x="177035" y="496094"/>
                  </a:lnTo>
                  <a:lnTo>
                    <a:pt x="353272" y="501545"/>
                  </a:lnTo>
                  <a:cubicBezTo>
                    <a:pt x="388651" y="439829"/>
                    <a:pt x="439829" y="388651"/>
                    <a:pt x="501546" y="353271"/>
                  </a:cubicBezTo>
                  <a:lnTo>
                    <a:pt x="496094" y="177035"/>
                  </a:lnTo>
                  <a:lnTo>
                    <a:pt x="616099" y="144879"/>
                  </a:lnTo>
                  <a:lnTo>
                    <a:pt x="699497" y="300230"/>
                  </a:lnTo>
                  <a:cubicBezTo>
                    <a:pt x="770634" y="300012"/>
                    <a:pt x="840546" y="318744"/>
                    <a:pt x="902043" y="354502"/>
                  </a:cubicBezTo>
                  <a:lnTo>
                    <a:pt x="902042" y="35450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8205" tIns="518206" rIns="518206" bIns="518205" numCol="1" spcCol="1270" anchor="ctr" anchorCtr="0">
              <a:noAutofit/>
            </a:bodyPr>
            <a:lstStyle/>
            <a:p>
              <a:pPr marL="0" marR="0" lvl="0" indent="0" algn="ctr" defTabSz="1866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环形箭头 9">
              <a:extLst>
                <a:ext uri="{FF2B5EF4-FFF2-40B4-BE49-F238E27FC236}">
                  <a16:creationId xmlns:a16="http://schemas.microsoft.com/office/drawing/2014/main" id="{4C906C99-F1A6-4A0E-A120-EC3B385065D4}"/>
                </a:ext>
              </a:extLst>
            </p:cNvPr>
            <p:cNvSpPr/>
            <p:nvPr/>
          </p:nvSpPr>
          <p:spPr>
            <a:xfrm>
              <a:off x="5865012" y="3687207"/>
              <a:ext cx="2517423" cy="2517423"/>
            </a:xfrm>
            <a:prstGeom prst="circularArrow">
              <a:avLst>
                <a:gd name="adj1" fmla="val 4687"/>
                <a:gd name="adj2" fmla="val 299029"/>
                <a:gd name="adj3" fmla="val 2499490"/>
                <a:gd name="adj4" fmla="val 15897677"/>
                <a:gd name="adj5" fmla="val 546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形状 6">
              <a:extLst>
                <a:ext uri="{FF2B5EF4-FFF2-40B4-BE49-F238E27FC236}">
                  <a16:creationId xmlns:a16="http://schemas.microsoft.com/office/drawing/2014/main" id="{80BEAF31-D2BE-42FB-B796-144A9E960A1A}"/>
                </a:ext>
              </a:extLst>
            </p:cNvPr>
            <p:cNvSpPr/>
            <p:nvPr/>
          </p:nvSpPr>
          <p:spPr>
            <a:xfrm>
              <a:off x="4625315" y="3201515"/>
              <a:ext cx="1829065" cy="182906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环形箭头 12">
              <a:extLst>
                <a:ext uri="{FF2B5EF4-FFF2-40B4-BE49-F238E27FC236}">
                  <a16:creationId xmlns:a16="http://schemas.microsoft.com/office/drawing/2014/main" id="{ECA86A9F-BA52-466A-AF8F-602DD1E1260E}"/>
                </a:ext>
              </a:extLst>
            </p:cNvPr>
            <p:cNvSpPr/>
            <p:nvPr/>
          </p:nvSpPr>
          <p:spPr>
            <a:xfrm>
              <a:off x="5355601" y="2224229"/>
              <a:ext cx="1972101" cy="197210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132F93E1-BF12-41AC-8369-C1D9B4A3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6" y="2385105"/>
            <a:ext cx="1969268" cy="92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Part 03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43BE80-24B4-4EA3-96E9-A42FA61172DE}"/>
              </a:ext>
            </a:extLst>
          </p:cNvPr>
          <p:cNvCxnSpPr/>
          <p:nvPr/>
        </p:nvCxnSpPr>
        <p:spPr>
          <a:xfrm>
            <a:off x="735381" y="3323050"/>
            <a:ext cx="4210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EB221FC4-4F71-470E-945A-184F4908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6" y="3478239"/>
            <a:ext cx="5349714" cy="5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特性、优势与限制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64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4DD34A-D03C-431B-A1FD-10E90C9A6C9D}"/>
              </a:ext>
            </a:extLst>
          </p:cNvPr>
          <p:cNvSpPr txBox="1"/>
          <p:nvPr/>
        </p:nvSpPr>
        <p:spPr>
          <a:xfrm>
            <a:off x="396001" y="11469"/>
            <a:ext cx="81688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3B74B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、优势与限制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6FF297-0869-0068-E296-6F0A13120D8B}"/>
              </a:ext>
            </a:extLst>
          </p:cNvPr>
          <p:cNvSpPr txBox="1"/>
          <p:nvPr/>
        </p:nvSpPr>
        <p:spPr>
          <a:xfrm>
            <a:off x="438978" y="1021426"/>
            <a:ext cx="4521642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1. M</a:t>
            </a:r>
            <a:r>
              <a:rPr lang="zh-CN" altLang="en-US" sz="2000" dirty="0"/>
              <a:t>语言特性：</a:t>
            </a:r>
            <a:r>
              <a:rPr lang="zh-CN" altLang="en-US" sz="2000" dirty="0">
                <a:solidFill>
                  <a:srgbClr val="FF0000"/>
                </a:solidFill>
              </a:rPr>
              <a:t>完全兼容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 M</a:t>
            </a:r>
            <a:r>
              <a:rPr lang="zh-CN" altLang="en-US" sz="2000" dirty="0"/>
              <a:t>语言库函数：一定存在兼容手段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286F4D-335E-4723-D849-3BD3183F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4" y="2334800"/>
            <a:ext cx="3538847" cy="340614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213DC9-03FE-015C-CF09-E224F46DA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522" y="683273"/>
            <a:ext cx="3126136" cy="1846374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17" name="箭头: 直角上 16">
            <a:extLst>
              <a:ext uri="{FF2B5EF4-FFF2-40B4-BE49-F238E27FC236}">
                <a16:creationId xmlns:a16="http://schemas.microsoft.com/office/drawing/2014/main" id="{FDE9409D-1289-63D8-2791-30D2FEF39F40}"/>
              </a:ext>
            </a:extLst>
          </p:cNvPr>
          <p:cNvSpPr/>
          <p:nvPr/>
        </p:nvSpPr>
        <p:spPr>
          <a:xfrm flipV="1">
            <a:off x="8810658" y="1780630"/>
            <a:ext cx="1903062" cy="1214119"/>
          </a:xfrm>
          <a:prstGeom prst="bentUpArrow">
            <a:avLst>
              <a:gd name="adj1" fmla="val 13444"/>
              <a:gd name="adj2" fmla="val 21551"/>
              <a:gd name="adj3" fmla="val 14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E4CD9B-A006-5347-80E2-16AE8014265E}"/>
              </a:ext>
            </a:extLst>
          </p:cNvPr>
          <p:cNvSpPr txBox="1"/>
          <p:nvPr/>
        </p:nvSpPr>
        <p:spPr>
          <a:xfrm>
            <a:off x="8661551" y="996038"/>
            <a:ext cx="2685351" cy="685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TyMLang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未提供工具函数？</a:t>
            </a: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自行实现！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9428FFE-C437-00B5-C64C-DC06CF542E07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rot="16200000" flipH="1" flipV="1">
            <a:off x="76255" y="1414325"/>
            <a:ext cx="3016444" cy="2230645"/>
          </a:xfrm>
          <a:prstGeom prst="bentConnector4">
            <a:avLst>
              <a:gd name="adj1" fmla="val -7578"/>
              <a:gd name="adj2" fmla="val 1116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头: 右 30">
            <a:extLst>
              <a:ext uri="{FF2B5EF4-FFF2-40B4-BE49-F238E27FC236}">
                <a16:creationId xmlns:a16="http://schemas.microsoft.com/office/drawing/2014/main" id="{C8D2FCF3-C8EC-DF4C-B0C2-3CEDCD8B4D4D}"/>
              </a:ext>
            </a:extLst>
          </p:cNvPr>
          <p:cNvSpPr/>
          <p:nvPr/>
        </p:nvSpPr>
        <p:spPr>
          <a:xfrm>
            <a:off x="4753660" y="1506311"/>
            <a:ext cx="86106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对话气泡: 椭圆形 31">
            <a:extLst>
              <a:ext uri="{FF2B5EF4-FFF2-40B4-BE49-F238E27FC236}">
                <a16:creationId xmlns:a16="http://schemas.microsoft.com/office/drawing/2014/main" id="{EF1590F9-DB3D-ABA0-B742-4697E57AC6CF}"/>
              </a:ext>
            </a:extLst>
          </p:cNvPr>
          <p:cNvSpPr/>
          <p:nvPr/>
        </p:nvSpPr>
        <p:spPr>
          <a:xfrm>
            <a:off x="7757163" y="88243"/>
            <a:ext cx="3063240" cy="612831"/>
          </a:xfrm>
          <a:prstGeom prst="wedgeEllipseCallout">
            <a:avLst>
              <a:gd name="adj1" fmla="val 40000"/>
              <a:gd name="adj2" fmla="val 1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C/C++/Java</a:t>
            </a:r>
            <a:r>
              <a:rPr lang="zh-CN" altLang="en-US" sz="1400" i="1" dirty="0"/>
              <a:t>实现的</a:t>
            </a:r>
            <a:r>
              <a:rPr lang="en-US" altLang="zh-CN" sz="1400" i="1" dirty="0"/>
              <a:t>M</a:t>
            </a:r>
            <a:r>
              <a:rPr lang="zh-CN" altLang="en-US" sz="1400" i="1" dirty="0"/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2B1AF-A1C6-1542-1C60-8694FE6B9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522" y="2994749"/>
            <a:ext cx="5406228" cy="2951769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3174D8-92D6-FE9A-9E9E-1076B297813F}"/>
              </a:ext>
            </a:extLst>
          </p:cNvPr>
          <p:cNvSpPr txBox="1"/>
          <p:nvPr/>
        </p:nvSpPr>
        <p:spPr>
          <a:xfrm>
            <a:off x="2231321" y="2693525"/>
            <a:ext cx="268224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1923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defRPr sz="16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同元PPT模板（2022b版）.potx" id="{5BC3012F-4D53-4E38-A5E9-35201FFD5607}" vid="{1B462211-3BE2-4020-A804-CF6B57E81B9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同元PPT模板（2022b版） - 副本</Template>
  <TotalTime>659</TotalTime>
  <Words>574</Words>
  <Application>Microsoft Office PowerPoint</Application>
  <PresentationFormat>宽屏</PresentationFormat>
  <Paragraphs>112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Microsoft YaHei UI</vt:lpstr>
      <vt:lpstr>等线</vt:lpstr>
      <vt:lpstr>华文琥珀</vt:lpstr>
      <vt:lpstr>微软雅黑</vt:lpstr>
      <vt:lpstr>Arial</vt:lpstr>
      <vt:lpstr>Calibri</vt:lpstr>
      <vt:lpstr>Calibri Light</vt:lpstr>
      <vt:lpstr>Verdana Pro SemiBold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Taine</dc:creator>
  <cp:lastModifiedBy>Zhao Taine</cp:lastModifiedBy>
  <cp:revision>45</cp:revision>
  <cp:lastPrinted>2022-12-02T06:54:36Z</cp:lastPrinted>
  <dcterms:created xsi:type="dcterms:W3CDTF">2022-12-01T12:05:43Z</dcterms:created>
  <dcterms:modified xsi:type="dcterms:W3CDTF">2022-12-05T14:15:10Z</dcterms:modified>
</cp:coreProperties>
</file>