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Id3"/>
    <p:sldId id="292" r:id="rId4"/>
    <p:sldId id="297" r:id="rId5"/>
    <p:sldId id="257" r:id="rId6"/>
    <p:sldId id="259" r:id="rId7"/>
    <p:sldId id="285" r:id="rId8"/>
    <p:sldId id="269" r:id="rId9"/>
    <p:sldId id="270" r:id="rId10"/>
    <p:sldId id="283" r:id="rId11"/>
    <p:sldId id="272" r:id="rId12"/>
    <p:sldId id="271" r:id="rId13"/>
    <p:sldId id="273" r:id="rId14"/>
    <p:sldId id="274" r:id="rId15"/>
    <p:sldId id="276" r:id="rId16"/>
    <p:sldId id="275" r:id="rId17"/>
    <p:sldId id="287" r:id="rId18"/>
    <p:sldId id="293" r:id="rId19"/>
    <p:sldId id="296" r:id="rId20"/>
    <p:sldId id="291" r:id="rId21"/>
    <p:sldId id="288" r:id="rId22"/>
    <p:sldId id="290" r:id="rId23"/>
  </p:sldIdLst>
  <p:sldSz cx="12192000" cy="6858000"/>
  <p:notesSz cx="6858000" cy="9144000"/>
  <p:custDataLst>
    <p:tags r:id="rId2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677" autoAdjust="0"/>
  </p:normalViewPr>
  <p:slideViewPr>
    <p:cSldViewPr snapToGrid="0">
      <p:cViewPr varScale="1">
        <p:scale>
          <a:sx n="98" d="100"/>
          <a:sy n="98" d="100"/>
        </p:scale>
        <p:origin x="500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slide" Target="slides/slide21.xml" /><Relationship Id="rId24" Type="http://schemas.openxmlformats.org/officeDocument/2006/relationships/tags" Target="tags/tag1.xml" /><Relationship Id="rId25" Type="http://schemas.openxmlformats.org/officeDocument/2006/relationships/presProps" Target="presProps.xml" /><Relationship Id="rId26" Type="http://schemas.openxmlformats.org/officeDocument/2006/relationships/viewProps" Target="viewProps.xml" /><Relationship Id="rId27" Type="http://schemas.openxmlformats.org/officeDocument/2006/relationships/theme" Target="theme/theme1.xml" /><Relationship Id="rId28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CDC9ED-6C41-46A4-A697-D16DFA40FCFA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64B97D-9FD7-4743-ACD9-9FBFC13BD4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63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/Relationships>
</file>

<file path=ppt/notesSlides/_rels/notesSlide1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0.xml" /><Relationship Id="rId2" Type="http://schemas.openxmlformats.org/officeDocument/2006/relationships/notesMaster" Target="../notesMasters/notesMaster1.xml" /></Relationships>
</file>

<file path=ppt/notesSlides/_rels/notesSlide1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1.xml" /><Relationship Id="rId2" Type="http://schemas.openxmlformats.org/officeDocument/2006/relationships/notesMaster" Target="../notesMasters/notesMaster1.xml" /></Relationships>
</file>

<file path=ppt/notesSlides/_rels/notesSlide1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2.xml" /><Relationship Id="rId2" Type="http://schemas.openxmlformats.org/officeDocument/2006/relationships/notesMaster" Target="../notesMasters/notesMaster1.xml" /></Relationships>
</file>

<file path=ppt/notesSlides/_rels/notesSlide1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3.xml" /><Relationship Id="rId2" Type="http://schemas.openxmlformats.org/officeDocument/2006/relationships/notesMaster" Target="../notesMasters/notesMaster1.xml" /></Relationships>
</file>

<file path=ppt/notesSlides/_rels/notesSlide1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4.xml" /><Relationship Id="rId2" Type="http://schemas.openxmlformats.org/officeDocument/2006/relationships/notesMaster" Target="../notesMasters/notesMaster1.xml" /></Relationships>
</file>

<file path=ppt/notesSlides/_rels/notesSlide1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5.xml" /><Relationship Id="rId2" Type="http://schemas.openxmlformats.org/officeDocument/2006/relationships/notesMaster" Target="../notesMasters/notesMaster1.xml" /></Relationships>
</file>

<file path=ppt/notesSlides/_rels/notesSlide1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6.xml" /><Relationship Id="rId2" Type="http://schemas.openxmlformats.org/officeDocument/2006/relationships/notesMaster" Target="../notesMasters/notesMaster1.xml" /></Relationships>
</file>

<file path=ppt/notesSlides/_rels/notesSlide1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7.xml" /><Relationship Id="rId2" Type="http://schemas.openxmlformats.org/officeDocument/2006/relationships/notesMaster" Target="../notesMasters/notesMaster1.xml" /></Relationships>
</file>

<file path=ppt/notesSlides/_rels/notesSlide1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8.xml" /><Relationship Id="rId2" Type="http://schemas.openxmlformats.org/officeDocument/2006/relationships/notesMaster" Target="../notesMasters/notesMaster1.xml" /></Relationships>
</file>

<file path=ppt/notesSlides/_rels/notesSlide1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9.xml" /><Relationship Id="rId2" Type="http://schemas.openxmlformats.org/officeDocument/2006/relationships/notesMaster" Target="../notesMasters/notesMaster1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/Relationships>
</file>

<file path=ppt/notesSlides/_rels/notesSlide20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0.xml" /><Relationship Id="rId2" Type="http://schemas.openxmlformats.org/officeDocument/2006/relationships/notesMaster" Target="../notesMasters/notesMaster1.xml" /></Relationships>
</file>

<file path=ppt/notesSlides/_rels/notesSlide2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1.xml" /><Relationship Id="rId2" Type="http://schemas.openxmlformats.org/officeDocument/2006/relationships/notesMaster" Target="../notesMasters/notesMaster1.xml" /></Relationships>
</file>

<file path=ppt/notesSlides/_rels/notesSlide3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3.xml" /><Relationship Id="rId2" Type="http://schemas.openxmlformats.org/officeDocument/2006/relationships/notesMaster" Target="../notesMasters/notesMaster1.xml" /></Relationships>
</file>

<file path=ppt/notesSlides/_rels/notesSlide4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4.xml" /><Relationship Id="rId2" Type="http://schemas.openxmlformats.org/officeDocument/2006/relationships/notesMaster" Target="../notesMasters/notesMaster1.xml" /></Relationships>
</file>

<file path=ppt/notesSlides/_rels/notesSlide5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5.xml" /><Relationship Id="rId2" Type="http://schemas.openxmlformats.org/officeDocument/2006/relationships/notesMaster" Target="../notesMasters/notesMaster1.xml" /></Relationships>
</file>

<file path=ppt/notesSlides/_rels/notesSlide6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6.xml" /><Relationship Id="rId2" Type="http://schemas.openxmlformats.org/officeDocument/2006/relationships/notesMaster" Target="../notesMasters/notesMaster1.xml" /></Relationships>
</file>

<file path=ppt/notesSlides/_rels/notesSlide7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7.xml" /><Relationship Id="rId2" Type="http://schemas.openxmlformats.org/officeDocument/2006/relationships/notesMaster" Target="../notesMasters/notesMaster1.xml" /></Relationships>
</file>

<file path=ppt/notesSlides/_rels/notesSlide8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8.xml" /><Relationship Id="rId2" Type="http://schemas.openxmlformats.org/officeDocument/2006/relationships/notesMaster" Target="../notesMasters/notesMaster1.xml" /></Relationships>
</file>

<file path=ppt/notesSlides/_rels/notesSlide9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9.xml" /><Relationship Id="rId2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Добрый день уважаемая комиссия</a:t>
            </a:r>
          </a:p>
          <a:p>
            <a:r>
              <a:rPr lang="ru-RU"/>
              <a:t>Тема моей работы Визуализация природных ландшафтов и средневекового поселение на UE5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993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При реализации водных объектов особое внимание уделялось правильной работе с освещением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ru-RU" sz="120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используется Спектральное отражение (блики на воде) (модель Фонга)  и эффект Френеля для реалистичного смешивание отражения и преломления лучей света. Сам эффект представлен на слайде в виде формулы Шика, что является аппроксимацией, что реализует точность и быстродействие получаемого результата. Разработанный материал на рисунке 7, водный объект с данным материалом на рисунке 8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2117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автоматизации заполнения сцены различными объектами была разработана процедурная генерация представленная на рисунках 9,10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702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создания средневекового поселения были выделены следующие участки этого поселения:</a:t>
            </a:r>
          </a:p>
          <a:p>
            <a:r>
              <a:rPr lang="ru-RU"/>
              <a:t>Жилая зона</a:t>
            </a:r>
          </a:p>
          <a:p>
            <a:r>
              <a:rPr lang="ru-RU"/>
              <a:t>Зона торговли</a:t>
            </a:r>
          </a:p>
          <a:p>
            <a:r>
              <a:rPr lang="ru-RU"/>
              <a:t>Зона скотоводства и земледелия</a:t>
            </a:r>
          </a:p>
          <a:p>
            <a:r>
              <a:rPr lang="ru-RU"/>
              <a:t>Для каждой из этих зон были разработаны определенные наборы 3д объектов, которые представлены на рисунках 11, 12, 13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2237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Немаловажной и очень трудоёмкой задачей при создании 3д сцен является настройка освещения сцены, где обязательными компонентами являются направленный свет, имитирующий солнце, атмосфера неба, небесный свет и туман.</a:t>
            </a:r>
          </a:p>
          <a:p>
            <a:r>
              <a:rPr lang="ru-RU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Обязательные компоненты освещения имеют множество параметров правильная настройка которых придает реалистичность и детализацию сцены. Например направленный свет имеет такие параметры как интенсивность, направление и ориентации, подвижность и тени.</a:t>
            </a:r>
          </a:p>
          <a:p>
            <a:endParaRPr lang="ru-RU" sz="120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450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решения проблемы производительности в сцене использовался метод уровней детализации объектов, который подразумевает уменьшения количества полигонов для отображение объекта.</a:t>
            </a:r>
          </a:p>
          <a:p>
            <a:r>
              <a:rPr lang="ru-RU"/>
              <a:t>Каждый уровень детализации создается разработчиком отдельно. Важной особенностью использования данного метода является баланс между степенью детализации и количеством полигонов данного объекта. Пример сравнения производительности для каждого уровня детализации представлен в таблице 1. Также для улучшения производительности в сцене была проведена оптимизация сложности шейдеров. Результат оптимизации шейдеров представлен на рисунке 15. Где зеленый хорошо, белый-красный – ужас.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7404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создания персонажей окружения были разработаны классы на языке C++, такие как класс персонажа окружения, класс поиска случайно локации, класс поиска главного персонажа, класс преследования главного персонажа.</a:t>
            </a:r>
          </a:p>
          <a:p>
            <a:r>
              <a:rPr lang="ru-RU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При создании персонажей окружения логикой данных персонажей управляет дерево поведение, которое представлено на рисунке 16, основным компонентом при создании дерева поведения является доска задач/возможностей персонала окружения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545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163A2-A493-E35C-E798-A71BF7E7885A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AA2D3AF-09B3-C80A-F5B3-C74CF0B02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E73E8E4-6FB9-9A4F-B417-03A2CFC98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Важным дополнением при создании средневекового поселения является разработка боевой системы. Для ее реализации были выполнены такие действия, как настроены анимации перемещения персонажей, разработаны различные механики для персонажей окружения и пользователя, разработаны эффекты и звуковое сопровождение действий персонажей, разработаны вражеские персонажи окружения.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DE5356-AB5F-EB07-9EC8-EE17595E5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0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826A5-0C51-254E-10C4-7B9779F7FA28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4A807E0-A6E1-04F9-B2FB-51C0C29008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2D1AD0E-CDC9-E832-73FC-B1C4B56893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Одной из важных механик при создании боевой системы является система инвентаризации. Для ее реализации были разработаны:</a:t>
            </a:r>
          </a:p>
          <a:p>
            <a:r>
              <a:rPr lang="ru-RU"/>
              <a:t>1. Собственная структура данных для подбираемых предметов</a:t>
            </a:r>
          </a:p>
          <a:p>
            <a:r>
              <a:rPr lang="ru-RU"/>
              <a:t>2. Класс получения этих данных про подборе предмета</a:t>
            </a:r>
          </a:p>
          <a:p>
            <a:r>
              <a:rPr lang="ru-RU"/>
              <a:t>3. Класс для взаимодействия с объектом на сцене </a:t>
            </a:r>
          </a:p>
          <a:p>
            <a:r>
              <a:rPr lang="ru-RU"/>
              <a:t>4. Класс для представления объекта на сцене</a:t>
            </a:r>
          </a:p>
          <a:p>
            <a:r>
              <a:rPr lang="ru-RU"/>
              <a:t>5. Класс основных функций подбора предмета</a:t>
            </a:r>
          </a:p>
          <a:p>
            <a:r>
              <a:rPr lang="ru-RU"/>
              <a:t>6. Классы для реализации визуальной составляющей</a:t>
            </a:r>
          </a:p>
          <a:p>
            <a:r>
              <a:rPr lang="ru-RU"/>
              <a:t>Блок схема системы инвентаризации представлена на рисунке 20.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D07F65-79E2-16A5-DD2D-D5F55B1875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7200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1BCF2-8B20-9EA1-51C3-87C1A78392AD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50B02EB-BF1F-FAE1-EFDB-5260C3566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698D18F-4401-1274-D147-BF787019B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Результаты разработки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4C2C6A1-1F37-084A-803C-0A265D805F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9172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8F642-0BBB-9961-7B49-48562785F477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C735E26-5BF3-E68A-202A-FFEA070FA6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30E6B15-23BC-AC3B-B2CC-A8BAEB9A4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Результаты разработки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76FA95-8D56-37A8-758F-2FB63AF4E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925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 современном мире 3д сцены с рендерингом на UE используются в различных сферах, таких как кинематограф, архитектурные проекты, телевидение, авиационные тренажеры. Основной проблемой при создании таких сцен является поиск баланса между детализацией самой сцены и оптимизацией 3д моделей, ландшафта для возможности рендеринга в реальном времени</a:t>
            </a:r>
          </a:p>
          <a:p>
            <a:r>
              <a:rPr lang="ru-RU"/>
              <a:t>Актуальность работы заключается в том, что:</a:t>
            </a:r>
          </a:p>
          <a:p>
            <a:r>
              <a:rPr lang="ru-RU"/>
              <a:t>1. Созданные 3д сцены используются в различных сферах и могут быть использованы с виртуальной и дополненной реальностях</a:t>
            </a:r>
          </a:p>
          <a:p>
            <a:r>
              <a:rPr lang="ru-RU"/>
              <a:t>2. Разработка собственного материала ландшафта позволяет автоматизировать процесс нанесения материала на слои ландшафта</a:t>
            </a:r>
          </a:p>
          <a:p>
            <a:r>
              <a:rPr lang="ru-RU"/>
              <a:t>3. Моделирование средневекового поселения способствует сохранению и популяризации культурного наследия</a:t>
            </a:r>
          </a:p>
          <a:p>
            <a:r>
              <a:rPr lang="ru-RU"/>
              <a:t>4. Работа охватывает сразу несколько областей, которые отражают современные требования предъявляемые к специалистам в цифровом производстве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167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BD443-F354-6EDA-8B1F-40C15EF704E9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013EFBE-C4E9-D21D-68B1-0FE91D15F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80ABEB3-D814-CAA4-C83B-9FC6C6C863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Результаты разработки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837861-C0B7-44AA-E178-C9414A0B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0557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Заключение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В настоящее время государство проявляет заинтересованность в проектах с трехмерной графикой. Финансирование данных проектов ведется посредством Института Развития Интернета. На рисунке один представлен один исторических проектов СМУТА.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73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Целью моей работы является создание сцен с природных ландшафтом и СП на UE5.</a:t>
            </a:r>
          </a:p>
          <a:p>
            <a:r>
              <a:rPr lang="ru-RU"/>
              <a:t>Для достижения данной цели необходимо выполнить следующие задачи, такие как</a:t>
            </a:r>
          </a:p>
          <a:p>
            <a:r>
              <a:rPr lang="ru-RU"/>
              <a:t>1. Создать детализированный природный ландшафт</a:t>
            </a:r>
          </a:p>
          <a:p>
            <a:r>
              <a:rPr lang="ru-RU"/>
              <a:t>2. Наполнить ландшафт различными природными объектами</a:t>
            </a:r>
          </a:p>
          <a:p>
            <a:r>
              <a:rPr lang="ru-RU"/>
              <a:t>3. Создать ландшафт большого размера и средневековое поселение</a:t>
            </a:r>
          </a:p>
          <a:p>
            <a:r>
              <a:rPr lang="ru-RU"/>
              <a:t>4. Настроить освещение и произвести оптимизацию сцены</a:t>
            </a:r>
          </a:p>
          <a:p>
            <a:r>
              <a:rPr lang="ru-RU"/>
              <a:t>5. Создать анимированных персонажей окружения</a:t>
            </a:r>
          </a:p>
          <a:p>
            <a:r>
              <a:rPr lang="ru-RU"/>
              <a:t>6. Разработать боевую систему для пользователя и персонажей окружения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6223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создания ландшафта используется приложение GAEA, которая позволяет создать уникальный ландшафт основываясь на следующих алгоритмах, таких как шум перлина, что является фрактальным алгоритмом, который задаёт базовую форму ландшафта </a:t>
            </a:r>
          </a:p>
          <a:p>
            <a:r>
              <a:rPr lang="ru-RU"/>
              <a:t>Полученный результат на рисунке 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101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И последующими обработками за счёт термической и гидравлической эрозий, которые придают естественную форму ландшафта за счёт моделирования осыпания почвы и потоков воды</a:t>
            </a:r>
          </a:p>
          <a:p>
            <a:r>
              <a:rPr lang="ru-RU"/>
              <a:t>Полученный ландшафт представлен на рисунке 3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19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После импорта полученной карты высот ландшафта был разработан материал ландшафта. Основными задачи при разработке которого являлись: создание отдельных материалов для каждого слоя ландшафта, использовать высоту ландшафта для корректного определения позиционирования слоя ландшафта, возможность быстрого редактирования параметров материала и использование виртуального текстурирования для уменьшения сложности вычисления полученного шейдера.</a:t>
            </a:r>
          </a:p>
          <a:p>
            <a:r>
              <a:rPr lang="ru-RU"/>
              <a:t>Разработанный материал ландшафта представлен на рисунке 4, на рисунке 5 - функция вирт текстурирования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733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Для добавление растительности UЕ имеет специальный инструмент Foliage mode, который основан на следующих методах:</a:t>
            </a:r>
          </a:p>
          <a:p>
            <a:r>
              <a:rPr lang="ru-RU"/>
              <a:t>Распределение объектов - для равномерного распределения без пересечений</a:t>
            </a:r>
          </a:p>
          <a:p>
            <a:r>
              <a:rPr lang="ru-RU"/>
              <a:t>Гармонический осциллятор - для моделирование потоков ветра проходящих через растительность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02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Рассеивание света - для пропуска лучей света через растительность</a:t>
            </a:r>
          </a:p>
          <a:p>
            <a:r>
              <a:rPr lang="ru-RU"/>
              <a:t>На рисунке 6 представлены примеры рассеивания света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4B97D-9FD7-4743-ACD9-9FBFC13BD460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6378120"/>
      </p:ext>
    </p:extLst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A26BDE-685D-A7F8-1688-09183852B5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BEFD31-DCC0-388E-A10F-C6ADC7485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AE6B29-63FE-DC7F-3590-1AD78B28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DA9-1D64-4C02-A957-8BD24A8F9591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D82B70-8841-3A5D-1D1D-0EF26506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D33D63-A8EC-18B4-D110-1E2D5BCD7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E6EE-C934-4F8C-898D-A15781E6E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714908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195C5-E4B8-E6F9-221B-F41C3530E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FFDAF1-DAE1-CF49-E5C8-3C8F7A367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30D9BA-1547-F179-728B-1D0C2B0FF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DA9-1D64-4C02-A957-8BD24A8F9591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533C5C-2557-AFC6-838A-B8058A1E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481332-16AD-C18B-54A1-B3616C9B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E6EE-C934-4F8C-898D-A15781E6E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230630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A568172-7EEC-3CA9-0B27-E7245C46B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18DA9-1D64-4C02-A957-8BD24A8F9591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5329806-EC22-74F1-30D9-8215BE150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BD52928-B474-9D51-7C64-3386C7E49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CE6EE-C934-4F8C-898D-A15781E6E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0017670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1C770-9E43-C06C-34AF-806A777CC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D0C6BE-D72F-CCE8-93D6-750BE5578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E07E15-A1FE-904C-ED67-9A383C5002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18DA9-1D64-4C02-A957-8BD24A8F9591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23A044-05E7-307E-F8B5-5A76AB5C93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EF860-FF3A-3E33-EE6C-793FA821B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CE6EE-C934-4F8C-898D-A15781E6E0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99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transition/>
  <p:timing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3.png" /><Relationship Id="rId4" Type="http://schemas.openxmlformats.org/officeDocument/2006/relationships/image" Target="../media/image14.jpeg" /><Relationship Id="rId5" Type="http://schemas.openxmlformats.org/officeDocument/2006/relationships/image" Target="../media/image15.jpe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16.png" /><Relationship Id="rId4" Type="http://schemas.openxmlformats.org/officeDocument/2006/relationships/image" Target="../media/image17.jpeg" /><Relationship Id="rId5" Type="http://schemas.openxmlformats.org/officeDocument/2006/relationships/image" Target="../media/image18.jpe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19.jpeg" /><Relationship Id="rId4" Type="http://schemas.openxmlformats.org/officeDocument/2006/relationships/image" Target="../media/image20.jpeg" /><Relationship Id="rId5" Type="http://schemas.openxmlformats.org/officeDocument/2006/relationships/image" Target="../media/image21.jpe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22.jpe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23.jpe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24.jpeg" /><Relationship Id="rId4" Type="http://schemas.openxmlformats.org/officeDocument/2006/relationships/image" Target="../media/image25.jpe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Relationship Id="rId3" Type="http://schemas.openxmlformats.org/officeDocument/2006/relationships/image" Target="../media/image26.jpeg" /><Relationship Id="rId4" Type="http://schemas.openxmlformats.org/officeDocument/2006/relationships/image" Target="../media/image27.jpe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28.jpeg" /><Relationship Id="rId4" Type="http://schemas.openxmlformats.org/officeDocument/2006/relationships/image" Target="../media/image29.jpe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30.jpe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31.jpe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32.jpeg" /><Relationship Id="rId4" Type="http://schemas.openxmlformats.org/officeDocument/2006/relationships/image" Target="../media/image33.jpeg" /><Relationship Id="rId5" Type="http://schemas.openxmlformats.org/officeDocument/2006/relationships/image" Target="../media/image34.jpe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image" Target="../media/image2.jpeg" /><Relationship Id="rId4" Type="http://schemas.openxmlformats.org/officeDocument/2006/relationships/image" Target="../media/image3.jpe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4.png" /><Relationship Id="rId4" Type="http://schemas.openxmlformats.org/officeDocument/2006/relationships/image" Target="../media/image5.jpe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6.png" /><Relationship Id="rId4" Type="http://schemas.openxmlformats.org/officeDocument/2006/relationships/image" Target="../media/image7.jpe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8.jpeg" /><Relationship Id="rId4" Type="http://schemas.openxmlformats.org/officeDocument/2006/relationships/image" Target="../media/image9.jpe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0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1.jpeg" /><Relationship Id="rId4" Type="http://schemas.openxmlformats.org/officeDocument/2006/relationships/image" Target="../media/image12.png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09589-3387-4FB6-9BFA-D954CB6791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2441" y="1569313"/>
            <a:ext cx="9747115" cy="2387600"/>
          </a:xfrm>
        </p:spPr>
        <p:txBody>
          <a:bodyPr>
            <a:normAutofit fontScale="90000"/>
          </a:bodyPr>
          <a:lstStyle/>
          <a:p>
            <a:r>
              <a:rPr lang="ru-RU"/>
              <a:t>Визуализация природных ландшафтов и средневекового поселения на </a:t>
            </a:r>
            <a:r>
              <a:rPr lang="en-US"/>
              <a:t>Unreal Engine 5</a:t>
            </a:r>
            <a:endParaRPr lang="en-US" b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47F1B-2CA2-45E2-8D99-3F5A38790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742269"/>
            <a:ext cx="9144000" cy="985611"/>
          </a:xfrm>
        </p:spPr>
        <p:txBody>
          <a:bodyPr/>
          <a:lstStyle/>
          <a:p>
            <a:pPr algn="l"/>
            <a:r>
              <a:rPr lang="ru-RU">
                <a:latin typeface="+mj-lt"/>
              </a:rPr>
              <a:t>Студент: Колыхалов Д. В. РК6-</a:t>
            </a:r>
            <a:r>
              <a:rPr lang="en-US">
                <a:latin typeface="+mj-lt"/>
              </a:rPr>
              <a:t>8</a:t>
            </a:r>
            <a:r>
              <a:rPr lang="ru-RU">
                <a:latin typeface="+mj-lt"/>
              </a:rPr>
              <a:t>4Б</a:t>
            </a:r>
          </a:p>
          <a:p>
            <a:pPr algn="l"/>
            <a:r>
              <a:rPr lang="ru-RU">
                <a:latin typeface="+mj-lt"/>
              </a:rPr>
              <a:t>Научный руководитель: Витюков Ф. А.</a:t>
            </a:r>
          </a:p>
        </p:txBody>
      </p:sp>
      <p:pic>
        <p:nvPicPr>
          <p:cNvPr id="4" name="Рисунок 9">
            <a:extLst>
              <a:ext uri="{FF2B5EF4-FFF2-40B4-BE49-F238E27FC236}">
                <a16:creationId xmlns:a16="http://schemas.microsoft.com/office/drawing/2014/main" id="{0F67D4B0-A75F-4B2E-8DCE-6B75BCD29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6663" y="4218698"/>
            <a:ext cx="1722673" cy="2032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822343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00ADA-6D69-0F13-5B37-05927F14ECF2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9ABA0-7A87-D099-E7E7-F8EC3157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9949"/>
            <a:ext cx="10515600" cy="1325563"/>
          </a:xfrm>
        </p:spPr>
        <p:txBody>
          <a:bodyPr/>
          <a:lstStyle/>
          <a:p>
            <a:r>
              <a:rPr lang="ru-RU" b="1"/>
              <a:t>Водные объекты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EAFD070-2621-DC88-826D-E0D086BE51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684839"/>
            <a:ext cx="11024938" cy="3945526"/>
          </a:xfrm>
          <a:blipFill>
            <a:blip r:embed="rId3"/>
            <a:stretch>
              <a:fillRect l="-553" t="-1543" b="0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C908F922-6FF1-AC95-AC49-E6D9383F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10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3E2D89-C28A-52B4-729C-1004558A0388}"/>
              </a:ext>
            </a:extLst>
          </p:cNvPr>
          <p:cNvSpPr txBox="1"/>
          <p:nvPr/>
        </p:nvSpPr>
        <p:spPr>
          <a:xfrm>
            <a:off x="1422246" y="5987018"/>
            <a:ext cx="394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7 - Материал водного объекта</a:t>
            </a:r>
            <a:endParaRPr lang="en-US">
              <a:latin typeface="+mj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D6FEB6-BEB3-B243-DD13-BBA627F09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476" y="3415764"/>
            <a:ext cx="4913998" cy="257228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5360FC-45B6-C23A-2768-35D07C65AE5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37"/>
          <a:stretch>
            <a:fillRect/>
          </a:stretch>
        </p:blipFill>
        <p:spPr>
          <a:xfrm>
            <a:off x="6534964" y="3430033"/>
            <a:ext cx="4914002" cy="25722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6288C6-E46D-A95F-A6F9-ED6089BC2DD6}"/>
              </a:ext>
            </a:extLst>
          </p:cNvPr>
          <p:cNvSpPr txBox="1"/>
          <p:nvPr/>
        </p:nvSpPr>
        <p:spPr>
          <a:xfrm>
            <a:off x="7593607" y="6002321"/>
            <a:ext cx="279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8 - Водный объект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7908384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1A073-8D3F-6CAA-7390-44A13E2E3995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CCB2-1BA7-6520-8B17-4FAA470A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Процедурная генерация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8BEAB41-500D-DA2A-4F92-DF005D6DADB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199" y="1009095"/>
            <a:ext cx="11121571" cy="3273979"/>
          </a:xfrm>
          <a:blipFill>
            <a:blip r:embed="rId3"/>
            <a:stretch>
              <a:fillRect l="-548" t="-2048" r="0" b="0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ABC99E5A-D914-B95C-B6D4-F25A96AB5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11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E4020-6A7D-324A-69E9-EF11B8F16212}"/>
              </a:ext>
            </a:extLst>
          </p:cNvPr>
          <p:cNvSpPr txBox="1"/>
          <p:nvPr/>
        </p:nvSpPr>
        <p:spPr>
          <a:xfrm>
            <a:off x="348548" y="5761338"/>
            <a:ext cx="5742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9 - Граф внешней процедурной генерации леса</a:t>
            </a:r>
            <a:endParaRPr lang="en-US">
              <a:latin typeface="+mj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A24EA26-E7BE-86FE-B2D8-720C64D2E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30" y="3774555"/>
            <a:ext cx="5975139" cy="198678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F1C12ED-555D-827C-EAFD-C89891BE76C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7475"/>
          <a:stretch>
            <a:fillRect/>
          </a:stretch>
        </p:blipFill>
        <p:spPr>
          <a:xfrm>
            <a:off x="6564924" y="3774555"/>
            <a:ext cx="5490309" cy="1990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4E14EA-D529-7609-ADD2-8C948327F02E}"/>
              </a:ext>
            </a:extLst>
          </p:cNvPr>
          <p:cNvSpPr txBox="1"/>
          <p:nvPr/>
        </p:nvSpPr>
        <p:spPr>
          <a:xfrm>
            <a:off x="6564924" y="5761338"/>
            <a:ext cx="549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10 - Граф внутренней процедурной генерации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65086376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00E1-0CB8-EA06-3BF5-EB1EE3BE8927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4E89-9632-5E1D-65AD-18EB8E4A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Средневековое поселение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BEBC034-1EC2-55EE-2A19-9F3F79BFF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095"/>
            <a:ext cx="10515600" cy="32739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Для создания средневекового поселения были выделены следующие участки:</a:t>
            </a:r>
          </a:p>
          <a:p>
            <a:pPr marL="457200" indent="-457200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Жилая зона;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Зона торговли;</a:t>
            </a:r>
          </a:p>
          <a:p>
            <a:pPr marL="457200" indent="-457200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Зона скотоводства и земледелия.</a:t>
            </a:r>
            <a:endParaRPr lang="en-US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7D0C281-DEDE-0EC5-4FAE-5EFE6FA24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12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978F9-5BA2-FADC-0E6B-904660D29153}"/>
              </a:ext>
            </a:extLst>
          </p:cNvPr>
          <p:cNvSpPr txBox="1"/>
          <p:nvPr/>
        </p:nvSpPr>
        <p:spPr>
          <a:xfrm>
            <a:off x="1089719" y="5349529"/>
            <a:ext cx="3721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11 - </a:t>
            </a:r>
            <a:r>
              <a:rPr lang="en-US">
                <a:latin typeface="+mj-lt"/>
              </a:rPr>
              <a:t>3D </a:t>
            </a:r>
            <a:r>
              <a:rPr lang="ru-RU">
                <a:latin typeface="+mj-lt"/>
              </a:rPr>
              <a:t>модели жилой зоны</a:t>
            </a:r>
            <a:endParaRPr lang="en-US">
              <a:latin typeface="+mj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E2239E4-B662-60E4-82E2-B7850A098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969" y="2813124"/>
            <a:ext cx="4901432" cy="2536405"/>
          </a:xfrm>
          <a:prstGeom prst="rect">
            <a:avLst/>
          </a:prstGeom>
        </p:spPr>
      </p:pic>
      <p:pic>
        <p:nvPicPr>
          <p:cNvPr id="3" name="Рисунок 2" descr="Изображение выглядит как зарисовка, искусство, кухонные принадлежности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C909BF0-1434-3B1E-087C-85CDD04CAE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2367" y="3429000"/>
            <a:ext cx="4901432" cy="22776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DE35A00-647C-5506-378C-28046398FD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9631" y="1489149"/>
            <a:ext cx="6120765" cy="1323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3488DB-8F67-7539-3420-50E03D04837D}"/>
              </a:ext>
            </a:extLst>
          </p:cNvPr>
          <p:cNvSpPr txBox="1"/>
          <p:nvPr/>
        </p:nvSpPr>
        <p:spPr>
          <a:xfrm>
            <a:off x="6716117" y="5703873"/>
            <a:ext cx="4373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13 - </a:t>
            </a:r>
            <a:r>
              <a:rPr lang="en-US">
                <a:latin typeface="+mj-lt"/>
              </a:rPr>
              <a:t>3D </a:t>
            </a:r>
            <a:r>
              <a:rPr lang="ru-RU">
                <a:latin typeface="+mj-lt"/>
              </a:rPr>
              <a:t>модели зоны скотоводства</a:t>
            </a:r>
            <a:endParaRPr lang="en-US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7FD035-B624-D8B3-3EEC-DDF14070D00B}"/>
              </a:ext>
            </a:extLst>
          </p:cNvPr>
          <p:cNvSpPr txBox="1"/>
          <p:nvPr/>
        </p:nvSpPr>
        <p:spPr>
          <a:xfrm>
            <a:off x="6837342" y="2813124"/>
            <a:ext cx="3925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12 - </a:t>
            </a:r>
            <a:r>
              <a:rPr lang="en-US">
                <a:latin typeface="+mj-lt"/>
              </a:rPr>
              <a:t>3D </a:t>
            </a:r>
            <a:r>
              <a:rPr lang="ru-RU">
                <a:latin typeface="+mj-lt"/>
              </a:rPr>
              <a:t>модели торговой зоны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42084073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764E1-A969-AF80-3961-71E01661DFA2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0E80-49A7-5AE4-0821-600AA756B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Настройка освещения сцены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204325F2-AB3F-E12B-8024-006DF018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3695"/>
            <a:ext cx="10515600" cy="432685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Движок 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Unreal Engine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имеет обязательные компоненты сцены для настройки освещения.</a:t>
            </a: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Направленный свет (</a:t>
            </a:r>
            <a:r>
              <a:rPr lang="en-US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DirectionalLight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Туман (</a:t>
            </a:r>
            <a:r>
              <a:rPr lang="en-US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ExponentialHeightFog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Атмосфера неба (</a:t>
            </a:r>
            <a:r>
              <a:rPr lang="en-US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SkyAtmosphere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Небесный свет (</a:t>
            </a:r>
            <a:r>
              <a:rPr lang="en-US" sz="200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SkyLight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ru-RU" sz="20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7DAD51AC-4014-39A7-CEE6-038C794A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13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C833BB-4A89-5C67-D1E1-86FC07700319}"/>
              </a:ext>
            </a:extLst>
          </p:cNvPr>
          <p:cNvSpPr txBox="1"/>
          <p:nvPr/>
        </p:nvSpPr>
        <p:spPr>
          <a:xfrm>
            <a:off x="3870056" y="4869058"/>
            <a:ext cx="445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14 - Компоненты освещения сцены</a:t>
            </a:r>
            <a:endParaRPr lang="en-US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5917CD-1EE0-D050-5B2F-A8B91B07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638" y="3606445"/>
            <a:ext cx="6424724" cy="12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732024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18DAD-CF9D-5AAC-40B0-C14741C68AE2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813D-4F1D-DB78-9F7C-0EBDA3092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Оптимизация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3B854BE-C52C-C6D6-429F-AA98832B9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095"/>
            <a:ext cx="10871201" cy="51789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решения проблемы производительности:</a:t>
            </a: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Использовался метод уровней детализации (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LOD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основан на уменьшении количества полигонов 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объекта;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Проведена оптимизация сложности шейдеров (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shader complexity</a:t>
            </a: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10000"/>
              </a:lnSpc>
              <a:buNone/>
            </a:pP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9C53033-271E-E2B1-7AD2-CFE0160A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14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EBCB2-7047-8BA7-208F-046F742C4C20}"/>
              </a:ext>
            </a:extLst>
          </p:cNvPr>
          <p:cNvSpPr txBox="1"/>
          <p:nvPr/>
        </p:nvSpPr>
        <p:spPr>
          <a:xfrm>
            <a:off x="304098" y="2956068"/>
            <a:ext cx="5918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Таблица 1 - Сравнение производительности разных </a:t>
            </a:r>
            <a:r>
              <a:rPr lang="en-US">
                <a:latin typeface="+mj-lt"/>
              </a:rPr>
              <a:t>LOD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987AC0B-DCED-8719-3D78-EC977235F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0953838"/>
              </p:ext>
            </p:extLst>
          </p:nvPr>
        </p:nvGraphicFramePr>
        <p:xfrm>
          <a:off x="304099" y="3325400"/>
          <a:ext cx="560481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596">
                  <a:extLst>
                    <a:ext uri="{9D8B030D-6E8A-4147-A177-3AD203B41FA5}">
                      <a16:colId xmlns:a16="http://schemas.microsoft.com/office/drawing/2014/main" val="2753926929"/>
                    </a:ext>
                  </a:extLst>
                </a:gridCol>
                <a:gridCol w="2875631">
                  <a:extLst>
                    <a:ext uri="{9D8B030D-6E8A-4147-A177-3AD203B41FA5}">
                      <a16:colId xmlns:a16="http://schemas.microsoft.com/office/drawing/2014/main" val="2639136729"/>
                    </a:ext>
                  </a:extLst>
                </a:gridCol>
                <a:gridCol w="1412590">
                  <a:extLst>
                    <a:ext uri="{9D8B030D-6E8A-4147-A177-3AD203B41FA5}">
                      <a16:colId xmlns:a16="http://schemas.microsoft.com/office/drawing/2014/main" val="1613496615"/>
                    </a:ext>
                  </a:extLst>
                </a:gridCol>
              </a:tblGrid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LOD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Кол-во треугольников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FPS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38336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3,039,796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05762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2,309,645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136428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1,022,547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666955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954,495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496522"/>
                  </a:ext>
                </a:extLst>
              </a:tr>
              <a:tr h="370840"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ru-RU"/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ru-RU"/>
                        <a:t>96,289</a:t>
                      </a:r>
                    </a:p>
                  </a:txBody>
                  <a:tcPr/>
                </a:tc>
                <a:tc>
                  <a:txBody>
                    <a:bodyPr vert="horz" wrap="square"/>
                    <a:lstStyle/>
                    <a:p>
                      <a:pPr algn="ctr"/>
                      <a:r>
                        <a:rPr lang="en-US"/>
                        <a:t>60</a:t>
                      </a:r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778333"/>
                  </a:ext>
                </a:extLst>
              </a:tr>
            </a:tbl>
          </a:graphicData>
        </a:graphic>
      </p:graphicFrame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9135E5-C07D-5FCA-6A84-7833E547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054" y="3325400"/>
            <a:ext cx="5656847" cy="22263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8A1CE-7E83-B484-36E8-DF4B5951835A}"/>
              </a:ext>
            </a:extLst>
          </p:cNvPr>
          <p:cNvSpPr txBox="1"/>
          <p:nvPr/>
        </p:nvSpPr>
        <p:spPr>
          <a:xfrm>
            <a:off x="6313124" y="5550440"/>
            <a:ext cx="5492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</a:t>
            </a:r>
            <a:r>
              <a:rPr lang="en-US">
                <a:latin typeface="+mj-lt"/>
              </a:rPr>
              <a:t>5</a:t>
            </a:r>
            <a:r>
              <a:rPr lang="ru-RU">
                <a:latin typeface="+mj-lt"/>
              </a:rPr>
              <a:t> – Результат оптимизации </a:t>
            </a:r>
            <a:r>
              <a:rPr lang="en-US">
                <a:latin typeface="+mj-lt"/>
              </a:rPr>
              <a:t>shader complexity</a:t>
            </a:r>
          </a:p>
        </p:txBody>
      </p:sp>
    </p:spTree>
    <p:extLst>
      <p:ext uri="{BB962C8B-B14F-4D97-AF65-F5344CB8AC3E}">
        <p14:creationId xmlns:p14="http://schemas.microsoft.com/office/powerpoint/2010/main" val="550968727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51F31-AD4E-630E-99DC-EC241DDEB2BC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D4CE-782B-AE05-6A04-4F02A7AFE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Персонаж окружения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DC477EF-4BCF-67C4-5E4F-16831C910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095"/>
            <a:ext cx="11069955" cy="51789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реализации персонажа окружения</a:t>
            </a:r>
            <a:r>
              <a:rPr lang="en-US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было создано дерево поведения со следующими возможностями: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Random Location –</a:t>
            </a: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поиск случайной;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Player Location</a:t>
            </a: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поиск главного персонажа; 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en-US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Chasing Player –</a:t>
            </a: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преследование главного персонажа.</a:t>
            </a:r>
            <a:endParaRPr lang="ru-RU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EF1CC543-16DC-48A6-87BC-DD35D89E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15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5BE4E-7E6C-E96C-66BE-B4DA8B963FCE}"/>
              </a:ext>
            </a:extLst>
          </p:cNvPr>
          <p:cNvSpPr txBox="1"/>
          <p:nvPr/>
        </p:nvSpPr>
        <p:spPr>
          <a:xfrm>
            <a:off x="1083448" y="6053673"/>
            <a:ext cx="553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</a:t>
            </a:r>
            <a:r>
              <a:rPr lang="en-US">
                <a:latin typeface="+mj-lt"/>
              </a:rPr>
              <a:t>6</a:t>
            </a:r>
            <a:r>
              <a:rPr lang="ru-RU">
                <a:latin typeface="+mj-lt"/>
              </a:rPr>
              <a:t> - Дерево поведения персонажа окружения</a:t>
            </a:r>
            <a:endParaRPr lang="en-US">
              <a:latin typeface="+mj-lt"/>
            </a:endParaRPr>
          </a:p>
        </p:txBody>
      </p:sp>
      <p:pic>
        <p:nvPicPr>
          <p:cNvPr id="3" name="Рисунок 2" descr="Изображение выглядит как текст, снимок экрана, Мультимедийное программное обеспечение, 3D-моделирование&#10;&#10;Автоматически созданное описание">
            <a:extLst>
              <a:ext uri="{FF2B5EF4-FFF2-40B4-BE49-F238E27FC236}">
                <a16:creationId xmlns:a16="http://schemas.microsoft.com/office/drawing/2014/main" id="{46F53BF1-7BA7-F967-ED59-36A79B775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85" y="3093396"/>
            <a:ext cx="5569171" cy="299415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E303D50-EA4B-320E-0DF9-FF69CD49B8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72" t="3648" r="3804"/>
          <a:stretch>
            <a:fillRect/>
          </a:stretch>
        </p:blipFill>
        <p:spPr>
          <a:xfrm>
            <a:off x="7010400" y="3041515"/>
            <a:ext cx="4837951" cy="3146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7D5DDB-AEFC-AC1C-F93D-3A4E4D3BF7D3}"/>
              </a:ext>
            </a:extLst>
          </p:cNvPr>
          <p:cNvSpPr txBox="1"/>
          <p:nvPr/>
        </p:nvSpPr>
        <p:spPr>
          <a:xfrm>
            <a:off x="7010399" y="6053673"/>
            <a:ext cx="4837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</a:t>
            </a:r>
            <a:r>
              <a:rPr lang="en-US">
                <a:latin typeface="+mj-lt"/>
              </a:rPr>
              <a:t>7</a:t>
            </a:r>
            <a:r>
              <a:rPr lang="ru-RU">
                <a:latin typeface="+mj-lt"/>
              </a:rPr>
              <a:t> – Блок-схема персонажа окружения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30575247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CFEA1-09C8-1281-2BB3-C531E0270F84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1442-C9C1-B917-A836-E3F923F1B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Боевая система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733D7F8-5F3E-4ECC-24C9-4F0DCECD6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095"/>
            <a:ext cx="11069955" cy="51789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реализации боевой системы были выполнены следующие действия: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Настроены анимации перемещения персонажа;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Разработаны механики захвата цели, комбинации атак, системы здоровья, уклонений, выносливости, инвентаризации; </a:t>
            </a:r>
            <a:endParaRPr lang="en-US" sz="20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Разработаны эффекты и звуковое сопровождение боевой системы;</a:t>
            </a: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r>
              <a:rPr lang="ru-RU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Разработаны вражеские персонажи окружения.</a:t>
            </a:r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E31E234-0C52-9FF7-BFC7-3390780AC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16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6" name="Рисунок 5" descr="Изображение выглядит как снимок экрана, текст, График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78C6022-06A7-DB94-B830-047786210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6" y="3677056"/>
            <a:ext cx="4880840" cy="2044592"/>
          </a:xfrm>
          <a:prstGeom prst="rect">
            <a:avLst/>
          </a:prstGeom>
        </p:spPr>
      </p:pic>
      <p:pic>
        <p:nvPicPr>
          <p:cNvPr id="7" name="Рисунок 6" descr="Изображение выглядит как снимок экрана, Мультимедийное программное обеспечение, Графическое программное обеспечение, 3D-моделирова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9DD41C-EDE1-CB15-B4DF-050A0CE8D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485" y="3482532"/>
            <a:ext cx="5241622" cy="24367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D7A540-2ADF-A52E-4908-B9E2DC2D8424}"/>
              </a:ext>
            </a:extLst>
          </p:cNvPr>
          <p:cNvSpPr txBox="1"/>
          <p:nvPr/>
        </p:nvSpPr>
        <p:spPr>
          <a:xfrm>
            <a:off x="1326824" y="5718215"/>
            <a:ext cx="437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</a:t>
            </a:r>
            <a:r>
              <a:rPr lang="en-US">
                <a:latin typeface="+mj-lt"/>
              </a:rPr>
              <a:t>8</a:t>
            </a:r>
            <a:r>
              <a:rPr lang="ru-RU">
                <a:latin typeface="+mj-lt"/>
              </a:rPr>
              <a:t> – Граф анимаций перемещений</a:t>
            </a:r>
            <a:endParaRPr lang="en-US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8927B3-70AA-8D38-F9BC-AA7B2E92E5C5}"/>
              </a:ext>
            </a:extLst>
          </p:cNvPr>
          <p:cNvSpPr txBox="1"/>
          <p:nvPr/>
        </p:nvSpPr>
        <p:spPr>
          <a:xfrm>
            <a:off x="7314157" y="5919284"/>
            <a:ext cx="3768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</a:t>
            </a:r>
            <a:r>
              <a:rPr lang="en-US">
                <a:latin typeface="+mj-lt"/>
              </a:rPr>
              <a:t>9</a:t>
            </a:r>
            <a:r>
              <a:rPr lang="ru-RU">
                <a:latin typeface="+mj-lt"/>
              </a:rPr>
              <a:t> – Механика захвата цели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13988312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7909C-833E-37A0-CF41-098BFEFF75FE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545742D-BA15-7348-0A75-26B1766F9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812"/>
            <a:ext cx="5348592" cy="517898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реализации механики системы инвентаризации были разработаны следующие классы: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UBaseOfInventoryItem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 получения данных о подбираемом предмете из таблицы данных;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IInterfaceForInteractionWithObject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 для взаимодействия с объектом на сцене; </a:t>
            </a:r>
            <a:endParaRPr lang="en-US" sz="180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AItemPickup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ru-RU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 для представления объекта на сцене;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UComponentOfPlayerInventory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класс, реализующий основные функции системы инвентаризации;</a:t>
            </a:r>
          </a:p>
          <a:p>
            <a:pPr marL="342900" lvl="0" indent="-342900">
              <a:lnSpc>
                <a:spcPct val="100000"/>
              </a:lnSpc>
              <a:buFont typeface="+mj-lt"/>
              <a:buAutoNum type="arabicPeriod"/>
            </a:pPr>
            <a:r>
              <a:rPr lang="ru-RU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Классы для реализации визуальной составляющей системы инвентаризации (</a:t>
            </a:r>
            <a:r>
              <a:rPr lang="en-US" sz="18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HUD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MainMenu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InteractionWidget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MainInventory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InventoryItemSlot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InventoryHint</a:t>
            </a:r>
            <a:r>
              <a:rPr lang="ru-RU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18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buFont typeface="+mj-lt"/>
              <a:buAutoNum type="arabicPeriod"/>
            </a:pPr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6846D89-2AA5-8059-7A6F-1690AA5DF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17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775E6C7-5A4A-87FC-0ADF-9ECD6533BB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793"/>
          <a:stretch>
            <a:fillRect/>
          </a:stretch>
        </p:blipFill>
        <p:spPr>
          <a:xfrm>
            <a:off x="6296961" y="962307"/>
            <a:ext cx="2997805" cy="50744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087CA7A-7929-9D8B-29F0-E59165B82B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4935" y="962307"/>
            <a:ext cx="2216376" cy="51028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967EBC-F261-0F3C-A9F8-8CD872BD52FB}"/>
              </a:ext>
            </a:extLst>
          </p:cNvPr>
          <p:cNvSpPr txBox="1"/>
          <p:nvPr/>
        </p:nvSpPr>
        <p:spPr>
          <a:xfrm>
            <a:off x="6368375" y="6065128"/>
            <a:ext cx="5122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</a:t>
            </a:r>
            <a:r>
              <a:rPr lang="en-US">
                <a:latin typeface="+mj-lt"/>
              </a:rPr>
              <a:t>20</a:t>
            </a:r>
            <a:r>
              <a:rPr lang="ru-RU">
                <a:latin typeface="+mj-lt"/>
              </a:rPr>
              <a:t> – Блок-схема системы инвентаризации</a:t>
            </a:r>
            <a:endParaRPr lang="en-US">
              <a:latin typeface="+mj-lt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9AF6FDA-462D-4D98-9A63-A1AE975D8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33971"/>
          </a:xfrm>
        </p:spPr>
        <p:txBody>
          <a:bodyPr/>
          <a:lstStyle/>
          <a:p>
            <a:r>
              <a:rPr lang="ru-RU" b="1"/>
              <a:t>Боевая система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05741270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32AFC-F148-760D-D17B-C18E01F895F4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C8C08-24D3-77BD-C5FE-4F7B03F3C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Результаты разработки</a:t>
            </a:r>
            <a:endParaRPr lang="en-US" b="1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DAD5A44B-B4A6-C631-3BCB-946E785C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18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CEA8EB-9985-5347-370A-68F1F5B9A8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" b="9"/>
          <a:stretch>
            <a:fillRect/>
          </a:stretch>
        </p:blipFill>
        <p:spPr>
          <a:xfrm>
            <a:off x="1516355" y="1039513"/>
            <a:ext cx="9159290" cy="514169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751C8E-0739-BABA-9B4B-BC230CA89B93}"/>
              </a:ext>
            </a:extLst>
          </p:cNvPr>
          <p:cNvSpPr txBox="1"/>
          <p:nvPr/>
        </p:nvSpPr>
        <p:spPr>
          <a:xfrm>
            <a:off x="3581400" y="6269695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2</a:t>
            </a:r>
            <a:r>
              <a:rPr lang="en-US">
                <a:latin typeface="+mj-lt"/>
              </a:rPr>
              <a:t>1</a:t>
            </a:r>
            <a:r>
              <a:rPr lang="ru-RU">
                <a:latin typeface="+mj-lt"/>
              </a:rPr>
              <a:t> - Детализированная природная сцена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03665484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3EAB-D30B-3181-3197-06691A823480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D81D5-F07D-48E8-88A9-726D6309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Результаты разработки</a:t>
            </a:r>
            <a:endParaRPr lang="en-US" b="1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081F64C4-59B3-0522-ABA5-E32CCEEC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19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7" name="Рисунок 6" descr="Изображение выглядит как на открытом воздухе, небо, облако, раст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D0EFE4A-89A5-1ACD-C8B4-44D9F8CE8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2" y="1325562"/>
            <a:ext cx="10966740" cy="377162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14CE35-0BA5-C4C1-41D5-18C07B6187F9}"/>
              </a:ext>
            </a:extLst>
          </p:cNvPr>
          <p:cNvSpPr txBox="1"/>
          <p:nvPr/>
        </p:nvSpPr>
        <p:spPr>
          <a:xfrm>
            <a:off x="3708804" y="5172772"/>
            <a:ext cx="4774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2</a:t>
            </a:r>
            <a:r>
              <a:rPr lang="en-US">
                <a:latin typeface="+mj-lt"/>
              </a:rPr>
              <a:t>2</a:t>
            </a:r>
            <a:r>
              <a:rPr lang="ru-RU">
                <a:latin typeface="+mj-lt"/>
              </a:rPr>
              <a:t> – Вид на средневековое поселение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78204334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D8D50-18B4-5231-0267-E4964359EA72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43AD-0879-C965-8EA0-81416DD29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Введение – Актуальность работы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0C5A8-AAD5-C0DD-1B93-413C0381C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975"/>
            <a:ext cx="10700084" cy="525494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В современном мире 3D-сцены с рендерингом на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Unreal Engine 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используются в различных сферах, например кинематографе, архитектурных проектах, телевидении, авиационных тренажёрах. Основной проблемой при создании таких сцен является поиск баланса между детализацией самой сцены и оптимизацией 3D-моделей и ландшафта для возможности рендеринга в реальном времени.</a:t>
            </a:r>
            <a:endParaRPr lang="en-US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Актуальность работы заключается в следующем: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Созданные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3D </a:t>
            </a: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сцены с рендерингом на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Unreal Engine </a:t>
            </a: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используются в различных сферах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Разработка собственного материала ландшафта позволяет полностью автоматизировать возможность нанесения материала на слои ландшафта;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Моделирование средневекового поселения способствует сохранению и популяризации культурного наследия, позволяя пользователю погрузиться в атмосферу прошлого средствами интерактивных технологий;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Работа охватывает сразу несколько направлений: моделирование окружающей среды, дизайн архитектурных объектов, создание анимаций и механик персонажей, что отражает современные требования к специалистам в цифровом производстве;</a:t>
            </a:r>
          </a:p>
          <a:p>
            <a:pPr marL="914400" lvl="1" indent="-457200" algn="just">
              <a:lnSpc>
                <a:spcPct val="12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Разработанные сцены могут быть использованы для будущих приложений в сферах виртуальной и дополненной реальностях.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EF181-0EA7-D28D-5282-B276A9AB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2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57273307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78830-40AD-8A2B-2731-116D052E43AF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C74DF65-55E3-1370-1E6B-82EAA173B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20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8F6369-627E-9E34-9211-774B78883B85}"/>
              </a:ext>
            </a:extLst>
          </p:cNvPr>
          <p:cNvSpPr txBox="1"/>
          <p:nvPr/>
        </p:nvSpPr>
        <p:spPr>
          <a:xfrm>
            <a:off x="838200" y="4450198"/>
            <a:ext cx="5451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Рисунки 2</a:t>
            </a:r>
            <a:r>
              <a:rPr lang="en-US">
                <a:latin typeface="+mj-lt"/>
              </a:rPr>
              <a:t>3</a:t>
            </a:r>
            <a:r>
              <a:rPr lang="ru-RU">
                <a:latin typeface="+mj-lt"/>
              </a:rPr>
              <a:t>-2</a:t>
            </a:r>
            <a:r>
              <a:rPr lang="en-US">
                <a:latin typeface="+mj-lt"/>
              </a:rPr>
              <a:t>5</a:t>
            </a:r>
            <a:r>
              <a:rPr lang="ru-RU">
                <a:latin typeface="+mj-lt"/>
              </a:rPr>
              <a:t> – Персонажи окружения, боевая система и элементы инвентаря</a:t>
            </a:r>
            <a:endParaRPr lang="en-US">
              <a:latin typeface="+mj-lt"/>
            </a:endParaRPr>
          </a:p>
        </p:txBody>
      </p:sp>
      <p:pic>
        <p:nvPicPr>
          <p:cNvPr id="2" name="Рисунок 1" descr="Изображение выглядит как Компьютерная игра, снимок экрана, Программное обеспечение для видеоигр, Стратегическая видеоигр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E003117-1EDB-CA43-0023-0959554F7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55" y="1325563"/>
            <a:ext cx="6339949" cy="29023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" name="Рисунок 2" descr="Изображение выглядит как снимок экрана, Компьютерная игра, Программное обеспечение для видеоигр, Цифровая сбор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D33DD16-42B1-DBC7-548E-25389090A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466" y="3905587"/>
            <a:ext cx="5318125" cy="23818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Рисунок 3" descr="Изображение выглядит как на открытом воздухе, текст, детская площадка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974C086-7C9B-725A-FFEC-75952BE4F54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3222" t="16092" b="2826"/>
          <a:stretch>
            <a:fillRect/>
          </a:stretch>
        </p:blipFill>
        <p:spPr bwMode="auto">
          <a:xfrm>
            <a:off x="7728529" y="662781"/>
            <a:ext cx="3491998" cy="31357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25FEC09-6B39-4181-B02C-1AE47D2C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Результаты разработки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027184912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9755D-4188-D699-9AF0-5154352A3F11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2A04-8141-03BD-5A4E-49850E22D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Заключение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2B64-44E2-FA2B-4673-52CB251D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975"/>
            <a:ext cx="10515600" cy="525494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В рамках выполнения работы достигнута поставленная </a:t>
            </a:r>
            <a:r>
              <a:rPr lang="ru-RU" sz="2400" b="1">
                <a:latin typeface="Calibri" panose="020f0502020204030204" pitchFamily="34" charset="0"/>
                <a:cs typeface="Calibri" panose="020f0502020204030204" pitchFamily="34" charset="0"/>
              </a:rPr>
              <a:t>цель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 создания сцен с природным ландшафтом и средневековым поселением на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Unreal Engine 5.</a:t>
            </a:r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Для достижения цели были выполнены следующие </a:t>
            </a:r>
            <a:r>
              <a:rPr lang="ru-RU" sz="2400" b="1">
                <a:latin typeface="Calibri" panose="020f0502020204030204" pitchFamily="34" charset="0"/>
                <a:cs typeface="Calibri" panose="020f0502020204030204" pitchFamily="34" charset="0"/>
              </a:rPr>
              <a:t>задачи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Создана детализированная сцена природного ландшафта: сгенерирована полигональная сетка карты высот, разработан материал ландшафта;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Ландшафт заполнен различными природными объектами;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Создан ландшафт большого размера и средневековое поселение: созданы и корректно размещены объекты, разработаны материалы.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Настроено освещение и проведена оптимизация производительности;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Созданы анимированные персонажи окружения;</a:t>
            </a:r>
          </a:p>
          <a:p>
            <a:pPr marL="914400" indent="-457200" algn="just">
              <a:lnSpc>
                <a:spcPct val="150000"/>
              </a:lnSpc>
              <a:spcBef>
                <a:spcPct val="0"/>
              </a:spcBef>
              <a:buFont typeface="+mj-lt"/>
              <a:buAutoNum type="arabicPeriod"/>
            </a:pP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Разработана боевая система для пользователя и персонажей окружения.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D7932-CF7C-3EB7-CE63-BD1E799A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21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9261691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515CE-05E8-5EB3-899A-C6BD519BB485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78E18-6B38-7374-C08B-475713C07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955" y="1193998"/>
            <a:ext cx="11317258" cy="887481"/>
          </a:xfrm>
        </p:spPr>
        <p:txBody>
          <a:bodyPr>
            <a:normAutofit fontScale="85000" lnSpcReduction="10000"/>
          </a:bodyPr>
          <a:lstStyle/>
          <a:p>
            <a:pPr marL="457200" lvl="1" indent="0" algn="just">
              <a:lnSpc>
                <a:spcPct val="120000"/>
              </a:lnSpc>
              <a:buNone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Заинтересованность государства в исторических и других интерактивных проектах с трёхмерной графикой. Финансирование ведётся посредством Института Развития Интернета.</a:t>
            </a:r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690E7-2433-0793-01B5-F47300E4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3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909924-14C9-8E4A-0E9B-B69A8B472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>
            <a:fillRect/>
          </a:stretch>
        </p:blipFill>
        <p:spPr>
          <a:xfrm>
            <a:off x="461787" y="2081479"/>
            <a:ext cx="5534771" cy="31100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A7E3AC-D20D-1CA3-4111-C1F8D1656A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>
            <a:fillRect/>
          </a:stretch>
        </p:blipFill>
        <p:spPr>
          <a:xfrm>
            <a:off x="6373993" y="2081479"/>
            <a:ext cx="5533200" cy="310913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36E373-CD8F-30FE-BF7B-DDCB7824DAB7}"/>
              </a:ext>
            </a:extLst>
          </p:cNvPr>
          <p:cNvSpPr txBox="1"/>
          <p:nvPr/>
        </p:nvSpPr>
        <p:spPr>
          <a:xfrm>
            <a:off x="4130304" y="5255280"/>
            <a:ext cx="4246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1 – Исторический проект СМУТА</a:t>
            </a:r>
            <a:endParaRPr lang="en-US">
              <a:latin typeface="+mj-l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4E9CC8D-8EB7-F092-FD58-24B8A7C3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Введение – Актуальность работы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71642685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48CB-16AD-4964-95CF-DAAF21D8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Постановка задачи</a:t>
            </a:r>
            <a:endParaRPr lang="en-US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9D25-391E-457C-B13E-6A8E6AE47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1652"/>
            <a:ext cx="10700084" cy="5254949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400" b="1">
                <a:latin typeface="Calibri" panose="020f0502020204030204" pitchFamily="34" charset="0"/>
                <a:cs typeface="Calibri" panose="020f0502020204030204" pitchFamily="34" charset="0"/>
              </a:rPr>
              <a:t>Цель работы: </a:t>
            </a:r>
            <a:r>
              <a:rPr lang="ru-RU" sz="2400">
                <a:latin typeface="Calibri" panose="020f0502020204030204" pitchFamily="34" charset="0"/>
                <a:cs typeface="Calibri" panose="020f0502020204030204" pitchFamily="34" charset="0"/>
              </a:rPr>
              <a:t>Создание сцен с природным ландшафтом и средневековым поселением на </a:t>
            </a:r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Unreal Engine 5.</a:t>
            </a:r>
            <a:endParaRPr lang="ru-RU" sz="2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ru-RU" sz="2400" b="1">
                <a:latin typeface="Calibri" panose="020f0502020204030204" pitchFamily="34" charset="0"/>
                <a:cs typeface="Calibri" panose="020f0502020204030204" pitchFamily="34" charset="0"/>
              </a:rPr>
              <a:t>Задачи: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Создать детализированный природный ландшафт: сгенерировать полигональную сетку карты высот и разработать материал ландшафта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Заполнить ландшафт различными природными объектами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Создать ландшафт большого размера и средневековое поселение: создать и корректно разместить объекты, разработать материалы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Настроить освещение и провести оптимизацию производительности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endParaRPr lang="ru-RU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Создать анимированных персонажей окружения;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ru-RU">
                <a:latin typeface="Calibri" panose="020f0502020204030204" pitchFamily="34" charset="0"/>
                <a:cs typeface="Calibri" panose="020f0502020204030204" pitchFamily="34" charset="0"/>
              </a:rPr>
              <a:t>Разработать боевую систему для пользователя и персонажей окружения.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B0CA3-8402-4518-9B73-6432B190C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4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69287852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62BF-6A34-47C7-AB1B-20596DB56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Создание ландшафта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1FAC9539-4A16-43FF-A53B-CFBCD9521E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009096"/>
            <a:ext cx="11078308" cy="5596858"/>
          </a:xfrm>
          <a:blipFill>
            <a:blip r:embed="rId3"/>
            <a:stretch>
              <a:fillRect l="-495" t="-1089" r="-440" b="0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7B25496-8E82-4259-A465-1E1B7CC9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5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0DCCEA-3507-B1E5-6A4A-027C4BA3C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48" t="8642" r="23470" b="6603"/>
          <a:stretch>
            <a:fillRect/>
          </a:stretch>
        </p:blipFill>
        <p:spPr bwMode="auto">
          <a:xfrm>
            <a:off x="4553920" y="3278150"/>
            <a:ext cx="4056680" cy="2778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11B2084-17D1-BC28-2D19-F7CDD1F48509}"/>
              </a:ext>
            </a:extLst>
          </p:cNvPr>
          <p:cNvSpPr txBox="1"/>
          <p:nvPr/>
        </p:nvSpPr>
        <p:spPr>
          <a:xfrm>
            <a:off x="4515105" y="6062828"/>
            <a:ext cx="4134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</a:t>
            </a:r>
            <a:r>
              <a:rPr lang="en-US">
                <a:latin typeface="+mj-lt"/>
              </a:rPr>
              <a:t>2</a:t>
            </a:r>
            <a:r>
              <a:rPr lang="ru-RU">
                <a:latin typeface="+mj-lt"/>
              </a:rPr>
              <a:t> - Полученная первоначальная форма ландшафта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55677667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2C2724-A618-8E32-ED77-D3294B4B5D14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03274" y="799631"/>
            <a:ext cx="10585450" cy="2318263"/>
          </a:xfrm>
          <a:prstGeom prst="rect">
            <a:avLst/>
          </a:prstGeom>
          <a:blipFill>
            <a:blip r:embed="rId3"/>
            <a:stretch>
              <a:fillRect l="-634" t="-1316" r="-576" b="-3947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pic>
        <p:nvPicPr>
          <p:cNvPr id="4" name="Picture 2" descr="Chained sequence of Wizard/Erosion and Thermal nodes">
            <a:extLst>
              <a:ext uri="{FF2B5EF4-FFF2-40B4-BE49-F238E27FC236}">
                <a16:creationId xmlns:a16="http://schemas.microsoft.com/office/drawing/2014/main" id="{50E7B063-1C73-A421-DDBD-640155048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77"/>
          <a:stretch>
            <a:fillRect/>
          </a:stretch>
        </p:blipFill>
        <p:spPr bwMode="auto">
          <a:xfrm>
            <a:off x="2975352" y="3117894"/>
            <a:ext cx="6370996" cy="2629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13AC0-6987-0B3E-AAD9-79AA8D914213}"/>
              </a:ext>
            </a:extLst>
          </p:cNvPr>
          <p:cNvSpPr txBox="1"/>
          <p:nvPr/>
        </p:nvSpPr>
        <p:spPr>
          <a:xfrm>
            <a:off x="2975352" y="5747263"/>
            <a:ext cx="637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</a:t>
            </a:r>
            <a:r>
              <a:rPr lang="en-US">
                <a:latin typeface="+mj-lt"/>
              </a:rPr>
              <a:t>3</a:t>
            </a:r>
            <a:r>
              <a:rPr lang="ru-RU">
                <a:latin typeface="+mj-lt"/>
              </a:rPr>
              <a:t> - Измененная форма ландшафта после термической и гидравлической эрозий</a:t>
            </a:r>
            <a:endParaRPr lang="en-US">
              <a:latin typeface="+mj-lt"/>
            </a:endParaRPr>
          </a:p>
        </p:txBody>
      </p:sp>
      <p:sp>
        <p:nvSpPr>
          <p:cNvPr id="6" name="Slide Number Placeholder 33">
            <a:extLst>
              <a:ext uri="{FF2B5EF4-FFF2-40B4-BE49-F238E27FC236}">
                <a16:creationId xmlns:a16="http://schemas.microsoft.com/office/drawing/2014/main" id="{EBBE6023-1648-0A9B-5B9B-CF040DFD5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ru-RU" sz="1800"/>
              <a:t>6</a:t>
            </a:r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50105C-22C4-4BBE-0B11-E30F2E980750}"/>
              </a:ext>
            </a:extLst>
          </p:cNvPr>
          <p:cNvSpPr txBox="1"/>
          <p:nvPr/>
        </p:nvSpPr>
        <p:spPr>
          <a:xfrm>
            <a:off x="838199" y="177964"/>
            <a:ext cx="10515600" cy="154932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/>
              <a:t>Создание ландшафта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206708278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6FE6C-22BB-7339-E24C-CB25DB9E4C5A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013EF-DA55-3352-87C5-6EBF608C1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Создание материала ландшафта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F87366BF-3365-475A-8D5D-7E7CB48AA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09095"/>
            <a:ext cx="10758915" cy="327397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Задача создания материала ландшафта заключалась в следующих этапах:</a:t>
            </a:r>
          </a:p>
          <a:p>
            <a:pPr marL="457200" indent="-457200" algn="just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Создание отдельных материалов для определенного слоя ландшафта;</a:t>
            </a:r>
          </a:p>
          <a:p>
            <a:pPr marL="457200" indent="-457200" algn="just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Использование высоты ландшафта для корректного определения позиционирования отдельного материала слоя ландшафта;</a:t>
            </a:r>
          </a:p>
          <a:p>
            <a:pPr marL="457200" indent="-457200" algn="just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Возможность быстрого редактирования параметров материала;</a:t>
            </a:r>
          </a:p>
          <a:p>
            <a:pPr marL="457200" indent="-457200" algn="just">
              <a:buAutoNum type="arabicPeriod"/>
            </a:pP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Использование виртуального текстурирования для оптимизации сложности шейдеров (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shader complexity</a:t>
            </a:r>
            <a:r>
              <a:rPr lang="ru-RU" sz="200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7A22BC4-198E-7DD1-3DD7-7640601E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7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D579A-E15F-41C3-684F-DA3DEEE0439D}"/>
              </a:ext>
            </a:extLst>
          </p:cNvPr>
          <p:cNvSpPr txBox="1"/>
          <p:nvPr/>
        </p:nvSpPr>
        <p:spPr>
          <a:xfrm>
            <a:off x="1134809" y="5752611"/>
            <a:ext cx="4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</a:t>
            </a:r>
            <a:r>
              <a:rPr lang="en-US">
                <a:latin typeface="+mj-lt"/>
              </a:rPr>
              <a:t>4</a:t>
            </a:r>
            <a:r>
              <a:rPr lang="ru-RU">
                <a:latin typeface="+mj-lt"/>
              </a:rPr>
              <a:t> - Созданный материал ландшафта</a:t>
            </a:r>
            <a:endParaRPr lang="en-US">
              <a:latin typeface="+mj-lt"/>
            </a:endParaRPr>
          </a:p>
        </p:txBody>
      </p:sp>
      <p:pic>
        <p:nvPicPr>
          <p:cNvPr id="3" name="Рисунок 2" descr="Изображение выглядит как снимок экрана, схема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2799769-7BEF-50C8-8467-3416BB145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15" y="3727340"/>
            <a:ext cx="6367192" cy="20252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DE282C-80F7-F58A-49F1-1D2DBC523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3346" y="3727340"/>
            <a:ext cx="5175097" cy="20252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CC08D5-5899-86B9-E7C6-D40F8E9771F4}"/>
              </a:ext>
            </a:extLst>
          </p:cNvPr>
          <p:cNvSpPr txBox="1"/>
          <p:nvPr/>
        </p:nvSpPr>
        <p:spPr>
          <a:xfrm>
            <a:off x="6708259" y="5752611"/>
            <a:ext cx="5245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5 – Функция виртуального текстурирования</a:t>
            </a:r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6789273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9645C-DF53-3BCB-F4AA-F4DD6600FE39}"/>
            </a:ext>
          </a:extLst>
        </p:cNvPr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0DAE-ADAC-4737-9582-E29D4DAD4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b="1"/>
              <a:t>Растительность</a:t>
            </a:r>
            <a:endParaRPr lang="en-US" b="1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4093CD67-AFB2-FF63-3B10-81E44386E1E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838200" y="1009095"/>
            <a:ext cx="11079080" cy="5347255"/>
          </a:xfrm>
          <a:blipFill>
            <a:blip r:embed="rId3"/>
            <a:stretch>
              <a:fillRect l="-605" t="-1254" r="-550" b="0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667D1E43-CAE9-408A-A895-2DD8B6F5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0921-3B40-48F9-9480-72E41177CE63}" type="slidenum">
              <a:rPr lang="en-US" sz="1800" smtClean="0"/>
              <a:t>8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22161163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5E00E1E-28AC-F987-63E9-B63BDD477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80"/>
          <a:stretch>
            <a:fillRect/>
          </a:stretch>
        </p:blipFill>
        <p:spPr bwMode="auto">
          <a:xfrm>
            <a:off x="3858083" y="2662498"/>
            <a:ext cx="4475833" cy="327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9494FB-CF1F-79D2-3180-0A67A6E31679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838200" y="895796"/>
            <a:ext cx="11150661" cy="1766702"/>
          </a:xfrm>
          <a:prstGeom prst="rect">
            <a:avLst/>
          </a:prstGeom>
          <a:blipFill>
            <a:blip r:embed="rId4"/>
            <a:stretch>
              <a:fillRect l="-492" t="-2069" r="-437" b="-4483"/>
            </a:stretch>
          </a:blipFill>
        </p:spPr>
        <p:txBody>
          <a:bodyPr/>
          <a:lstStyle/>
          <a:p>
            <a:r>
              <a:rPr lang="ru-RU">
                <a:noFill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8819A8-E4C9-5F05-E053-F64FE79D0D61}"/>
              </a:ext>
            </a:extLst>
          </p:cNvPr>
          <p:cNvSpPr txBox="1"/>
          <p:nvPr/>
        </p:nvSpPr>
        <p:spPr>
          <a:xfrm>
            <a:off x="4494903" y="5940951"/>
            <a:ext cx="3202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atin typeface="+mj-lt"/>
              </a:rPr>
              <a:t>Рисунок 6 - Рассеивание света</a:t>
            </a:r>
            <a:endParaRPr lang="en-US">
              <a:latin typeface="+mj-lt"/>
            </a:endParaRPr>
          </a:p>
        </p:txBody>
      </p:sp>
      <p:sp>
        <p:nvSpPr>
          <p:cNvPr id="5" name="Slide Number Placeholder 33">
            <a:extLst>
              <a:ext uri="{FF2B5EF4-FFF2-40B4-BE49-F238E27FC236}">
                <a16:creationId xmlns:a16="http://schemas.microsoft.com/office/drawing/2014/main" id="{E217C4E0-8702-A5D3-A48E-17DB7D9C8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4320921-3B40-48F9-9480-72E41177CE63}" type="slidenum">
              <a:rPr lang="en-US" sz="1800" smtClean="0"/>
              <a:t>9</a:t>
            </a:fld>
            <a:r>
              <a:rPr lang="en-US" sz="1800"/>
              <a:t> / </a:t>
            </a:r>
            <a:r>
              <a:rPr lang="ru-RU" sz="1800"/>
              <a:t>21</a:t>
            </a:r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4A4EB-102E-1C57-9BAC-C73E32A66264}"/>
              </a:ext>
            </a:extLst>
          </p:cNvPr>
          <p:cNvSpPr txBox="1"/>
          <p:nvPr/>
        </p:nvSpPr>
        <p:spPr>
          <a:xfrm>
            <a:off x="838200" y="23301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/>
              <a:t>Растительность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04023891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Широкоэкранный</PresentationFormat>
  <Paragraphs>130</Paragraphs>
  <Slides>21</Slides>
  <Notes>21</Notes>
  <TotalTime>1215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baseType="lpstr" size="27">
      <vt:lpstr>Arial</vt:lpstr>
      <vt:lpstr>Aptos Display</vt:lpstr>
      <vt:lpstr>Aptos</vt:lpstr>
      <vt:lpstr>Calibri</vt:lpstr>
      <vt:lpstr>Times New Roman</vt:lpstr>
      <vt:lpstr>Тема Office</vt:lpstr>
      <vt:lpstr>Визуализация природных ландшафтов и средневекового поселения на Unreal Engine 5</vt:lpstr>
      <vt:lpstr>Введение – Актуальность работы</vt:lpstr>
      <vt:lpstr>Введение – Актуальность работы</vt:lpstr>
      <vt:lpstr>Постановка задачи</vt:lpstr>
      <vt:lpstr>Создание ландшафта</vt:lpstr>
      <vt:lpstr>PowerPoint Presentation</vt:lpstr>
      <vt:lpstr>Создание материала ландшафта</vt:lpstr>
      <vt:lpstr>Растительность</vt:lpstr>
      <vt:lpstr>PowerPoint Presentation</vt:lpstr>
      <vt:lpstr>Водные объекты</vt:lpstr>
      <vt:lpstr>Процедурная генерация</vt:lpstr>
      <vt:lpstr>Средневековое поселение</vt:lpstr>
      <vt:lpstr>Настройка освещения сцены</vt:lpstr>
      <vt:lpstr>Оптимизация</vt:lpstr>
      <vt:lpstr>Персонаж окружения</vt:lpstr>
      <vt:lpstr>Боевая система</vt:lpstr>
      <vt:lpstr>Боевая система</vt:lpstr>
      <vt:lpstr>Результаты разработки</vt:lpstr>
      <vt:lpstr>Результаты разработки</vt:lpstr>
      <vt:lpstr>Результаты разработки</vt:lpstr>
      <vt:lpstr>Заключение</vt:lpstr>
    </vt:vector>
  </TitlesOfParts>
  <LinksUpToDate>0</LinksUpToDate>
  <SharedDoc>0</SharedDoc>
  <HyperlinksChanged>0</HyperlinksChanged>
  <Application>Aspose.Slides for .NET</Application>
  <AppVersion>19.1200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Визуализация природных ландшафтов и средневекового поселения в Unreal Engine 5</dc:title>
  <dc:creator>Дмитрий Колыхалов</dc:creator>
  <cp:lastModifiedBy>Дмитрий Колыхалов</cp:lastModifiedBy>
  <cp:revision>42</cp:revision>
  <dcterms:created xsi:type="dcterms:W3CDTF">2024-12-21T08:32:23Z</dcterms:created>
  <dcterms:modified xsi:type="dcterms:W3CDTF">2025-06-19T18:18:29Z</dcterms:modified>
</cp:coreProperties>
</file>