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3"/>
    <p:sldId id="292" r:id="rId4"/>
    <p:sldId id="297" r:id="rId5"/>
    <p:sldId id="257" r:id="rId6"/>
    <p:sldId id="259" r:id="rId7"/>
    <p:sldId id="285" r:id="rId8"/>
    <p:sldId id="269" r:id="rId9"/>
    <p:sldId id="270" r:id="rId10"/>
    <p:sldId id="283" r:id="rId11"/>
    <p:sldId id="272" r:id="rId12"/>
    <p:sldId id="271" r:id="rId13"/>
    <p:sldId id="273" r:id="rId14"/>
    <p:sldId id="274" r:id="rId15"/>
    <p:sldId id="276" r:id="rId16"/>
    <p:sldId id="275" r:id="rId17"/>
    <p:sldId id="287" r:id="rId18"/>
    <p:sldId id="293" r:id="rId19"/>
    <p:sldId id="296" r:id="rId20"/>
    <p:sldId id="291" r:id="rId21"/>
    <p:sldId id="288" r:id="rId22"/>
    <p:sldId id="290" r:id="rId23"/>
  </p:sldIdLst>
  <p:sldSz cx="12192000" cy="6858000"/>
  <p:notesSz cx="6858000" cy="9144000"/>
  <p:custDataLst>
    <p:tags r:id="rId2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7" autoAdjust="0"/>
  </p:normalViewPr>
  <p:slideViewPr>
    <p:cSldViewPr snapToGrid="0">
      <p:cViewPr varScale="1">
        <p:scale>
          <a:sx n="98" d="100"/>
          <a:sy n="98" d="100"/>
        </p:scale>
        <p:origin x="50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tags" Target="tags/tag1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DC9ED-6C41-46A4-A697-D16DFA40FCFA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4B97D-9FD7-4743-ACD9-9FBFC13BD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Добрый день уважаемая комиссия</a:t>
            </a:r>
          </a:p>
          <a:p>
            <a:r>
              <a:rPr lang="ru-RU"/>
              <a:t>Тема моей работы Визуализация природных ландшафтов и средневекового поселение на UE5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93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реализации водных объектов особое внимание уделялось правильной работе с освещением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используется Спектральное отражение (блики на воде) (модель Фонга)  и эффект Френеля для реалистичного смешивание отражения и преломления лучей света. Сам эффект представлен на слайде в виде формулы Шика, что является аппроксимацией, что реализует точность и быстродействие получаемого результата. Разработанный материал на рисунке 7, водный объект с данным материалом на рисунке 8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1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автоматизации заполнения сцены различными объектами была разработана процедурная генерация представленная на рисунках 9,10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02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создания средневекового поселения были выделены следующие участки этого поселения:</a:t>
            </a:r>
          </a:p>
          <a:p>
            <a:r>
              <a:rPr lang="ru-RU"/>
              <a:t>Жилая зона</a:t>
            </a:r>
          </a:p>
          <a:p>
            <a:r>
              <a:rPr lang="ru-RU"/>
              <a:t>Зона торговли</a:t>
            </a:r>
          </a:p>
          <a:p>
            <a:r>
              <a:rPr lang="ru-RU"/>
              <a:t>Зона скотоводства и земледелия</a:t>
            </a:r>
          </a:p>
          <a:p>
            <a:r>
              <a:rPr lang="ru-RU"/>
              <a:t>Для каждой из этих зон были разработаны определенные наборы 3д объектов, которые представлены на рисунках 11, 12, 13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3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Немаловажной и очень трудоёмкой задачей при создании 3д сцен является настройка освещения сцены, где обязательными компонентами являются направленный свет, имитирующий солнце, атмосфера неба, небесный свет и туман.</a:t>
            </a:r>
          </a:p>
          <a:p>
            <a:r>
              <a:rPr lang="ru-RU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Обязательные компоненты освещения имеют множество параметров правильная настройка которых придает реалистичность и детализацию сцены. Например направленный свет имеет такие параметры как интенсивность, направление и ориентации, подвижность и тени.</a:t>
            </a:r>
          </a:p>
          <a:p>
            <a:endParaRPr lang="ru-RU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решения проблемы производительности в сцене использовался метод уровней детализации объектов, который подразумевает уменьшения количества полигонов для отображение объекта.</a:t>
            </a:r>
          </a:p>
          <a:p>
            <a:r>
              <a:rPr lang="ru-RU"/>
              <a:t>Каждый уровень детализации создается разработчиком отдельно. Важной особенностью использования данного метода является баланс между степенью детализации и количеством полигонов данного объекта. Пример сравнения производительности для каждого уровня детализации представлен в таблице 1. Также для улучшения производительности в сцене была проведена оптимизация сложности шейдеров. Результат оптимизации шейдеров представлен на рисунке 15. Где зеленый хорошо, белый-красный – ужас.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40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персонажей окружения были разработаны классы на языке C++, такие как класс персонажа окружения, класс поиска случайно локации, класс поиска главного персонажа, класс преследования главного персонажа.</a:t>
            </a:r>
          </a:p>
          <a:p>
            <a:r>
              <a:rPr lang="ru-RU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персонажей окружения логикой данных персонажей управляет дерево поведение, которое представлено на рисунке 16, основным компонентом при создании дерева поведения является доска задач/возможностей персонала окружения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4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63A2-A493-E35C-E798-A71BF7E7885A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A2D3AF-09B3-C80A-F5B3-C74CF0B02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E73E8E4-6FB9-9A4F-B417-03A2CFC98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Важным дополнением при создании средневекового поселения является разработка боевой системы. Для ее реализации были выполнены такие действия, как настроены анимации перемещения персонажей, разработаны различные механики для персонажей окружения и пользователя, разработаны эффекты и звуковое сопровождение действий персонажей, разработаны вражеские персонажи окружения.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DE5356-AB5F-EB07-9EC8-EE17595E5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826A5-0C51-254E-10C4-7B9779F7FA28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4A807E0-A6E1-04F9-B2FB-51C0C2900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2D1AD0E-CDC9-E832-73FC-B1C4B5689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Одной из важных механик при создании боевой системы является система инвентаризации. Для ее реализации были разработаны:</a:t>
            </a:r>
          </a:p>
          <a:p>
            <a:r>
              <a:rPr lang="ru-RU"/>
              <a:t>1. Собственная структура данных для подбираемых предметов</a:t>
            </a:r>
          </a:p>
          <a:p>
            <a:r>
              <a:rPr lang="ru-RU"/>
              <a:t>2. Класс получения этих данных про подборе предмета</a:t>
            </a:r>
          </a:p>
          <a:p>
            <a:r>
              <a:rPr lang="ru-RU"/>
              <a:t>3. Класс для взаимодействия с объектом на сцене </a:t>
            </a:r>
          </a:p>
          <a:p>
            <a:r>
              <a:rPr lang="ru-RU"/>
              <a:t>4. Класс для представления объекта на сцене</a:t>
            </a:r>
          </a:p>
          <a:p>
            <a:r>
              <a:rPr lang="ru-RU"/>
              <a:t>5. Класс основных функций подбора предмета</a:t>
            </a:r>
          </a:p>
          <a:p>
            <a:r>
              <a:rPr lang="ru-RU"/>
              <a:t>6. Классы для реализации визуальной составляющей</a:t>
            </a:r>
          </a:p>
          <a:p>
            <a:r>
              <a:rPr lang="ru-RU"/>
              <a:t>Блок схема системы инвентаризации представлена на рисунке 20.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D07F65-79E2-16A5-DD2D-D5F55B187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20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1BCF2-8B20-9EA1-51C3-87C1A78392AD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50B02EB-BF1F-FAE1-EFDB-5260C3566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698D18F-4401-1274-D147-BF787019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Результаты разработки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C2C6A1-1F37-084A-803C-0A265D805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17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8F642-0BBB-9961-7B49-48562785F477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C735E26-5BF3-E68A-202A-FFEA070FA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0E6B15-23BC-AC3B-B2CC-A8BAEB9A4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Результаты разработки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76FA95-8D56-37A8-758F-2FB63AF4E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2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современном мире 3д сцены с рендерингом на UE используются в различных сферах, таких как кинематограф, архитектурные проекты, телевидение, авиационные тренажеры. Основной проблемой при создании таких сцен является поиск баланса между детализацией самой сцены и оптимизацией 3д моделей, ландшафта для возможности рендеринга в реальном времени</a:t>
            </a:r>
          </a:p>
          <a:p>
            <a:r>
              <a:rPr lang="ru-RU"/>
              <a:t>Актуальность работы заключается в том, что:</a:t>
            </a:r>
          </a:p>
          <a:p>
            <a:r>
              <a:rPr lang="ru-RU"/>
              <a:t>1. Созданные 3д сцены используются в различных сферах и могут быть использованы с виртуальной и дополненной реальностях</a:t>
            </a:r>
          </a:p>
          <a:p>
            <a:r>
              <a:rPr lang="ru-RU"/>
              <a:t>2. Разработка собственного материала ландшафта позволяет автоматизировать процесс нанесения материала на слои ландшафта</a:t>
            </a:r>
          </a:p>
          <a:p>
            <a:r>
              <a:rPr lang="ru-RU"/>
              <a:t>3. Моделирование средневекового поселения способствует сохранению и популяризации культурного наследия</a:t>
            </a:r>
          </a:p>
          <a:p>
            <a:r>
              <a:rPr lang="ru-RU"/>
              <a:t>4. Работа охватывает сразу несколько областей, которые отражают современные требования предъявляемые к специалистам в цифровом производстве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167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D443-F354-6EDA-8B1F-40C15EF704E9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013EFBE-C4E9-D21D-68B1-0FE91D15F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80ABEB3-D814-CAA4-C83B-9FC6C6C86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Результаты разработки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837861-C0B7-44AA-E178-C9414A0B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55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настоящее время государство проявляет заинтересованность в проектах с трехмерной графикой. Финансирование данных проектов ведется посредством Института Развития Интернета. На рисунке один представлен один исторических проектов СМУТА.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3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Целью моей работы является создание сцен с природных ландшафтом и СП на UE5.</a:t>
            </a:r>
          </a:p>
          <a:p>
            <a:r>
              <a:rPr lang="ru-RU"/>
              <a:t>Для достижения данной цели необходимо выполнить следующие задачи, такие как</a:t>
            </a:r>
          </a:p>
          <a:p>
            <a:r>
              <a:rPr lang="ru-RU"/>
              <a:t>1. Создать детализированный природный ландшафт</a:t>
            </a:r>
          </a:p>
          <a:p>
            <a:r>
              <a:rPr lang="ru-RU"/>
              <a:t>2. Наполнить ландшафт различными природными объектами</a:t>
            </a:r>
          </a:p>
          <a:p>
            <a:r>
              <a:rPr lang="ru-RU"/>
              <a:t>3. Создать ландшафт большого размера и средневековое поселение</a:t>
            </a:r>
          </a:p>
          <a:p>
            <a:r>
              <a:rPr lang="ru-RU"/>
              <a:t>4. Настроить освещение и произвести оптимизацию сцены</a:t>
            </a:r>
          </a:p>
          <a:p>
            <a:r>
              <a:rPr lang="ru-RU"/>
              <a:t>5. Создать анимированных персонажей окружения</a:t>
            </a:r>
          </a:p>
          <a:p>
            <a:r>
              <a:rPr lang="ru-RU"/>
              <a:t>6. Разработать боевую систему для пользователя и персонажей окружения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62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создания ландшафта используется приложение GAEA, которая позволяет создать уникальный ландшафт основываясь на следующих алгоритмах, таких как шум перлина, что является фрактальным алгоритмом, который задаёт базовую форму ландшафта </a:t>
            </a:r>
          </a:p>
          <a:p>
            <a:r>
              <a:rPr lang="ru-RU"/>
              <a:t>Полученный результат на рисунке 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10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И последующими обработками за счёт термической и гидравлической эрозий, которые придают естественную форму ландшафта за счёт моделирования осыпания почвы и потоков воды</a:t>
            </a:r>
          </a:p>
          <a:p>
            <a:r>
              <a:rPr lang="ru-RU"/>
              <a:t>Полученный ландшафт представлен на рисунке 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После импорта полученной карты высот ландшафта был разработан материал ландшафта. Основными задачи при разработке которого являлись: создание отдельных материалов для каждого слоя ландшафта, использовать высоту ландшафта для корректного определения позиционирования слоя ландшафта, возможность быстрого редактирования параметров материала и использование виртуального текстурирования для уменьшения сложности вычисления полученного шейдера.</a:t>
            </a:r>
          </a:p>
          <a:p>
            <a:r>
              <a:rPr lang="ru-RU"/>
              <a:t>Разработанный материал ландшафта представлен на рисунке 4, на рисунке 5 - функция вирт текстурирования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3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добавление растительности UЕ имеет специальный инструмент Foliage mode, который основан на следующих методах:</a:t>
            </a:r>
          </a:p>
          <a:p>
            <a:r>
              <a:rPr lang="ru-RU"/>
              <a:t>Распределение объектов - для равномерного распределения без пересечений</a:t>
            </a:r>
          </a:p>
          <a:p>
            <a:r>
              <a:rPr lang="ru-RU"/>
              <a:t>Гармонический осциллятор - для моделирование потоков ветра проходящих через растительность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2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Рассеивание света - для пропуска лучей света через растительность</a:t>
            </a:r>
          </a:p>
          <a:p>
            <a:r>
              <a:rPr lang="ru-RU"/>
              <a:t>На рисунке 6 представлены примеры рассеивания света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378120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26BDE-685D-A7F8-1688-09183852B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BEFD31-DCC0-388E-A10F-C6ADC7485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E6B29-63FE-DC7F-3590-1AD78B28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DA9-1D64-4C02-A957-8BD24A8F9591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82B70-8841-3A5D-1D1D-0EF2650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33D63-A8EC-18B4-D110-1E2D5BCD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E6EE-C934-4F8C-898D-A15781E6E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1490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195C5-E4B8-E6F9-221B-F41C3530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FDAF1-DAE1-CF49-E5C8-3C8F7A36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0D9BA-1547-F179-728B-1D0C2B0F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DA9-1D64-4C02-A957-8BD24A8F9591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33C5C-2557-AFC6-838A-B8058A1E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481332-16AD-C18B-54A1-B3616C9B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E6EE-C934-4F8C-898D-A15781E6E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3063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568172-7EEC-3CA9-0B27-E7245C46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DA9-1D64-4C02-A957-8BD24A8F9591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329806-EC22-74F1-30D9-8215BE15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D52928-B474-9D51-7C64-3386C7E4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E6EE-C934-4F8C-898D-A15781E6E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1767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1C770-9E43-C06C-34AF-806A777C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D0C6BE-D72F-CCE8-93D6-750BE557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07E15-A1FE-904C-ED67-9A383C50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18DA9-1D64-4C02-A957-8BD24A8F9591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3A044-05E7-307E-F8B5-5A76AB5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EF860-FF3A-3E33-EE6C-793FA821B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CE6EE-C934-4F8C-898D-A15781E6E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9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3.png" /><Relationship Id="rId4" Type="http://schemas.openxmlformats.org/officeDocument/2006/relationships/image" Target="../media/image14.jpeg" /><Relationship Id="rId5" Type="http://schemas.openxmlformats.org/officeDocument/2006/relationships/image" Target="../media/image15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6.png" /><Relationship Id="rId4" Type="http://schemas.openxmlformats.org/officeDocument/2006/relationships/image" Target="../media/image17.jpeg" /><Relationship Id="rId5" Type="http://schemas.openxmlformats.org/officeDocument/2006/relationships/image" Target="../media/image18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9.jpeg" /><Relationship Id="rId4" Type="http://schemas.openxmlformats.org/officeDocument/2006/relationships/image" Target="../media/image20.jpeg" /><Relationship Id="rId5" Type="http://schemas.openxmlformats.org/officeDocument/2006/relationships/image" Target="../media/image21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2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2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4.jpeg" /><Relationship Id="rId4" Type="http://schemas.openxmlformats.org/officeDocument/2006/relationships/image" Target="../media/image25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6.jpeg" /><Relationship Id="rId4" Type="http://schemas.openxmlformats.org/officeDocument/2006/relationships/image" Target="../media/image27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28.jpeg" /><Relationship Id="rId4" Type="http://schemas.openxmlformats.org/officeDocument/2006/relationships/image" Target="../media/image29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30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3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32.jpeg" /><Relationship Id="rId4" Type="http://schemas.openxmlformats.org/officeDocument/2006/relationships/image" Target="../media/image33.jpeg" /><Relationship Id="rId5" Type="http://schemas.openxmlformats.org/officeDocument/2006/relationships/image" Target="../media/image34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Relationship Id="rId4" Type="http://schemas.openxmlformats.org/officeDocument/2006/relationships/image" Target="../media/image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Relationship Id="rId4" Type="http://schemas.openxmlformats.org/officeDocument/2006/relationships/image" Target="../media/image7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8.jpeg" /><Relationship Id="rId4" Type="http://schemas.openxmlformats.org/officeDocument/2006/relationships/image" Target="../media/image9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1.jpeg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589-3387-4FB6-9BFA-D954CB67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441" y="1569313"/>
            <a:ext cx="9747115" cy="2387600"/>
          </a:xfrm>
        </p:spPr>
        <p:txBody>
          <a:bodyPr>
            <a:normAutofit fontScale="90000"/>
          </a:bodyPr>
          <a:lstStyle/>
          <a:p>
            <a:r>
              <a:rPr lang="ru-RU"/>
              <a:t>Визуализация природных ландшафтов и средневекового поселения на </a:t>
            </a:r>
            <a:r>
              <a:rPr lang="en-US"/>
              <a:t>Unreal Engine 5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47F1B-2CA2-45E2-8D99-3F5A3879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42269"/>
            <a:ext cx="9144000" cy="985611"/>
          </a:xfrm>
        </p:spPr>
        <p:txBody>
          <a:bodyPr/>
          <a:lstStyle/>
          <a:p>
            <a:pPr algn="l"/>
            <a:r>
              <a:rPr lang="ru-RU">
                <a:latin typeface="+mj-lt"/>
              </a:rPr>
              <a:t>Студент: Колыхалов Д. В. РК6-</a:t>
            </a:r>
            <a:r>
              <a:rPr lang="en-US">
                <a:latin typeface="+mj-lt"/>
              </a:rPr>
              <a:t>8</a:t>
            </a:r>
            <a:r>
              <a:rPr lang="ru-RU">
                <a:latin typeface="+mj-lt"/>
              </a:rPr>
              <a:t>4Б</a:t>
            </a:r>
          </a:p>
          <a:p>
            <a:pPr algn="l"/>
            <a:r>
              <a:rPr lang="ru-RU">
                <a:latin typeface="+mj-lt"/>
              </a:rPr>
              <a:t>Научный руководитель: Витюков Ф. А.</a:t>
            </a:r>
          </a:p>
        </p:txBody>
      </p:sp>
      <p:pic>
        <p:nvPicPr>
          <p:cNvPr id="4" name="Рисунок 9">
            <a:extLst>
              <a:ext uri="{FF2B5EF4-FFF2-40B4-BE49-F238E27FC236}">
                <a16:creationId xmlns:a16="http://schemas.microsoft.com/office/drawing/2014/main" id="{0F67D4B0-A75F-4B2E-8DCE-6B75BCD2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63" y="4218698"/>
            <a:ext cx="1722673" cy="20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2343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00ADA-6D69-0F13-5B37-05927F14ECF2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BA0-7A87-D099-E7E7-F8EC3157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9949"/>
            <a:ext cx="10515600" cy="1325563"/>
          </a:xfrm>
        </p:spPr>
        <p:txBody>
          <a:bodyPr/>
          <a:lstStyle/>
          <a:p>
            <a:r>
              <a:rPr lang="ru-RU" b="1"/>
              <a:t>Водные объекты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EAFD070-2621-DC88-826D-E0D086BE51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684839"/>
            <a:ext cx="11024938" cy="3945526"/>
          </a:xfrm>
          <a:blipFill>
            <a:blip r:embed="rId3"/>
            <a:stretch>
              <a:fillRect l="-553" t="-1543" b="0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C908F922-6FF1-AC95-AC49-E6D9383F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10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E2D89-C28A-52B4-729C-1004558A0388}"/>
              </a:ext>
            </a:extLst>
          </p:cNvPr>
          <p:cNvSpPr txBox="1"/>
          <p:nvPr/>
        </p:nvSpPr>
        <p:spPr>
          <a:xfrm>
            <a:off x="1422246" y="5987018"/>
            <a:ext cx="39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7 - Материал водного объекта</a:t>
            </a:r>
            <a:endParaRPr lang="en-US"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D6FEB6-BEB3-B243-DD13-BBA627F09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76" y="3415764"/>
            <a:ext cx="4913998" cy="25722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5360FC-45B6-C23A-2768-35D07C65AE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37"/>
          <a:stretch>
            <a:fillRect/>
          </a:stretch>
        </p:blipFill>
        <p:spPr>
          <a:xfrm>
            <a:off x="6534964" y="3430033"/>
            <a:ext cx="4914002" cy="257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288C6-E46D-A95F-A6F9-ED6089BC2DD6}"/>
              </a:ext>
            </a:extLst>
          </p:cNvPr>
          <p:cNvSpPr txBox="1"/>
          <p:nvPr/>
        </p:nvSpPr>
        <p:spPr>
          <a:xfrm>
            <a:off x="7593607" y="6002321"/>
            <a:ext cx="2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8 - Водный объект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908384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1A073-8D3F-6CAA-7390-44A13E2E3995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CCB2-1BA7-6520-8B17-4FAA470A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121570" cy="1325563"/>
          </a:xfrm>
        </p:spPr>
        <p:txBody>
          <a:bodyPr/>
          <a:lstStyle/>
          <a:p>
            <a:r>
              <a:rPr lang="ru-RU" b="1"/>
              <a:t>Процедурная генерация объектов на сцене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8BEAB41-500D-DA2A-4F92-DF005D6DAD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009095"/>
            <a:ext cx="11121571" cy="3273979"/>
          </a:xfrm>
          <a:blipFill>
            <a:blip r:embed="rId3"/>
            <a:stretch>
              <a:fillRect l="-548" t="-2048" r="0" b="0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BC99E5A-D914-B95C-B6D4-F25A96AB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11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E4020-6A7D-324A-69E9-EF11B8F16212}"/>
              </a:ext>
            </a:extLst>
          </p:cNvPr>
          <p:cNvSpPr txBox="1"/>
          <p:nvPr/>
        </p:nvSpPr>
        <p:spPr>
          <a:xfrm>
            <a:off x="348548" y="5761338"/>
            <a:ext cx="574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9 - Граф внешней процедурной генерации леса</a:t>
            </a:r>
            <a:endParaRPr lang="en-US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24EA26-E7BE-86FE-B2D8-720C64D2E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30" y="3774555"/>
            <a:ext cx="5975139" cy="19867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1C12ED-555D-827C-EAFD-C89891BE76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7475"/>
          <a:stretch>
            <a:fillRect/>
          </a:stretch>
        </p:blipFill>
        <p:spPr>
          <a:xfrm>
            <a:off x="6564924" y="3774555"/>
            <a:ext cx="5490309" cy="1990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E14EA-D529-7609-ADD2-8C948327F02E}"/>
              </a:ext>
            </a:extLst>
          </p:cNvPr>
          <p:cNvSpPr txBox="1"/>
          <p:nvPr/>
        </p:nvSpPr>
        <p:spPr>
          <a:xfrm>
            <a:off x="6564924" y="5761338"/>
            <a:ext cx="54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10 - Граф внутренней процедурной генерации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5086376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00E1-0CB8-EA06-3BF5-EB1EE3BE8927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4E89-9632-5E1D-65AD-18EB8E4A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Средневековое поселение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BEBC034-1EC2-55EE-2A19-9F3F79BF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0515600" cy="3273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Для создания средневекового поселения были выделены следующие участки:</a:t>
            </a:r>
          </a:p>
          <a:p>
            <a:pPr marL="457200" indent="-457200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Жилая зона;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Зона торговли;</a:t>
            </a:r>
          </a:p>
          <a:p>
            <a:pPr marL="457200" indent="-457200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Зона скотоводства и земледелия.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7D0C281-DEDE-0EC5-4FAE-5EFE6FA2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12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978F9-5BA2-FADC-0E6B-904660D29153}"/>
              </a:ext>
            </a:extLst>
          </p:cNvPr>
          <p:cNvSpPr txBox="1"/>
          <p:nvPr/>
        </p:nvSpPr>
        <p:spPr>
          <a:xfrm>
            <a:off x="1089719" y="5349529"/>
            <a:ext cx="37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11 - </a:t>
            </a:r>
            <a:r>
              <a:rPr lang="en-US">
                <a:latin typeface="+mj-lt"/>
              </a:rPr>
              <a:t>3D </a:t>
            </a:r>
            <a:r>
              <a:rPr lang="ru-RU">
                <a:latin typeface="+mj-lt"/>
              </a:rPr>
              <a:t>модели жилой зоны</a:t>
            </a:r>
            <a:endParaRPr lang="en-US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2239E4-B662-60E4-82E2-B7850A0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9" y="2813124"/>
            <a:ext cx="4901432" cy="2536405"/>
          </a:xfrm>
          <a:prstGeom prst="rect">
            <a:avLst/>
          </a:prstGeom>
        </p:spPr>
      </p:pic>
      <p:pic>
        <p:nvPicPr>
          <p:cNvPr id="3" name="Рисунок 2" descr="Изображение выглядит как зарисовка, искусство, кухонные принадлежност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C909BF0-1434-3B1E-087C-85CDD04C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367" y="3429000"/>
            <a:ext cx="4901432" cy="22776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E35A00-647C-5506-378C-28046398F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631" y="1489149"/>
            <a:ext cx="6120765" cy="132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3488DB-8F67-7539-3420-50E03D04837D}"/>
              </a:ext>
            </a:extLst>
          </p:cNvPr>
          <p:cNvSpPr txBox="1"/>
          <p:nvPr/>
        </p:nvSpPr>
        <p:spPr>
          <a:xfrm>
            <a:off x="6716117" y="5703873"/>
            <a:ext cx="437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13 - </a:t>
            </a:r>
            <a:r>
              <a:rPr lang="en-US">
                <a:latin typeface="+mj-lt"/>
              </a:rPr>
              <a:t>3D </a:t>
            </a:r>
            <a:r>
              <a:rPr lang="ru-RU">
                <a:latin typeface="+mj-lt"/>
              </a:rPr>
              <a:t>модели зоны скотоводства</a:t>
            </a:r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FD035-B624-D8B3-3EEC-DDF14070D00B}"/>
              </a:ext>
            </a:extLst>
          </p:cNvPr>
          <p:cNvSpPr txBox="1"/>
          <p:nvPr/>
        </p:nvSpPr>
        <p:spPr>
          <a:xfrm>
            <a:off x="6837342" y="2813124"/>
            <a:ext cx="39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12 - </a:t>
            </a:r>
            <a:r>
              <a:rPr lang="en-US">
                <a:latin typeface="+mj-lt"/>
              </a:rPr>
              <a:t>3D </a:t>
            </a:r>
            <a:r>
              <a:rPr lang="ru-RU">
                <a:latin typeface="+mj-lt"/>
              </a:rPr>
              <a:t>модели торговой зоны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208407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764E1-A969-AF80-3961-71E01661DFA2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0E80-49A7-5AE4-0821-600AA756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Настройка освещения сцены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04325F2-AB3F-E12B-8024-006DF018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695"/>
            <a:ext cx="10515600" cy="43268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Движок 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Unreal Engine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имеет обязательные компоненты сцены для настройки освещения.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Направленный свет (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DirectionalLight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Туман (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ExponentialHeightFog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Атмосфера неба (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SkyAtmosphere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Небесный свет (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SkyLight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DAD51AC-4014-39A7-CEE6-038C794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13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833BB-4A89-5C67-D1E1-86FC07700319}"/>
              </a:ext>
            </a:extLst>
          </p:cNvPr>
          <p:cNvSpPr txBox="1"/>
          <p:nvPr/>
        </p:nvSpPr>
        <p:spPr>
          <a:xfrm>
            <a:off x="3870056" y="4869058"/>
            <a:ext cx="44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14 - Компоненты освещения сцены</a:t>
            </a:r>
            <a:endParaRPr lang="en-US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5917CD-1EE0-D050-5B2F-A8B91B07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38" y="3606445"/>
            <a:ext cx="6424724" cy="12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2024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18DAD-CF9D-5AAC-40B0-C14741C68AE2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813D-4F1D-DB78-9F7C-0EBDA309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Улучшение производительности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3B854BE-C52C-C6D6-429F-AA98832B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0871201" cy="51789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решения проблемы производительности: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Использовался метод уровней детализации (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LOD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основан на уменьшении количества полигонов 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объекта;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Проведена оптимизация сложности шейдеров (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shader complexity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9C53033-271E-E2B1-7AD2-CFE0160A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14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CB2-7047-8BA7-208F-046F742C4C20}"/>
              </a:ext>
            </a:extLst>
          </p:cNvPr>
          <p:cNvSpPr txBox="1"/>
          <p:nvPr/>
        </p:nvSpPr>
        <p:spPr>
          <a:xfrm>
            <a:off x="304098" y="2956068"/>
            <a:ext cx="59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Таблица 1 - Сравнение производительности разных </a:t>
            </a:r>
            <a:r>
              <a:rPr lang="en-US">
                <a:latin typeface="+mj-lt"/>
              </a:rPr>
              <a:t>LOD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987AC0B-DCED-8719-3D78-EC977235F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53838"/>
              </p:ext>
            </p:extLst>
          </p:nvPr>
        </p:nvGraphicFramePr>
        <p:xfrm>
          <a:off x="304099" y="3325400"/>
          <a:ext cx="56048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96">
                  <a:extLst>
                    <a:ext uri="{9D8B030D-6E8A-4147-A177-3AD203B41FA5}">
                      <a16:colId xmlns:a16="http://schemas.microsoft.com/office/drawing/2014/main" val="2753926929"/>
                    </a:ext>
                  </a:extLst>
                </a:gridCol>
                <a:gridCol w="2875631">
                  <a:extLst>
                    <a:ext uri="{9D8B030D-6E8A-4147-A177-3AD203B41FA5}">
                      <a16:colId xmlns:a16="http://schemas.microsoft.com/office/drawing/2014/main" val="2639136729"/>
                    </a:ext>
                  </a:extLst>
                </a:gridCol>
                <a:gridCol w="1412590">
                  <a:extLst>
                    <a:ext uri="{9D8B030D-6E8A-4147-A177-3AD203B41FA5}">
                      <a16:colId xmlns:a16="http://schemas.microsoft.com/office/drawing/2014/main" val="1613496615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LOD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Кол-во треугольников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FPS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833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3,039,796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05762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2,309,645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36428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1,022,547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66955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954,495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96522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96,289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60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78333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9135E5-C07D-5FCA-6A84-7833E547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54" y="3325400"/>
            <a:ext cx="5656847" cy="222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8A1CE-7E83-B484-36E8-DF4B5951835A}"/>
              </a:ext>
            </a:extLst>
          </p:cNvPr>
          <p:cNvSpPr txBox="1"/>
          <p:nvPr/>
        </p:nvSpPr>
        <p:spPr>
          <a:xfrm>
            <a:off x="6313124" y="5550440"/>
            <a:ext cx="54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5</a:t>
            </a:r>
            <a:r>
              <a:rPr lang="ru-RU">
                <a:latin typeface="+mj-lt"/>
              </a:rPr>
              <a:t> – Результат оптимизации </a:t>
            </a:r>
            <a:r>
              <a:rPr lang="en-US">
                <a:latin typeface="+mj-lt"/>
              </a:rPr>
              <a:t>shader complexity</a:t>
            </a:r>
          </a:p>
        </p:txBody>
      </p:sp>
    </p:spTree>
    <p:extLst>
      <p:ext uri="{BB962C8B-B14F-4D97-AF65-F5344CB8AC3E}">
        <p14:creationId xmlns:p14="http://schemas.microsoft.com/office/powerpoint/2010/main" val="550968727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1F31-AD4E-630E-99DC-EC241DDEB2BC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D4CE-782B-AE05-6A04-4F02A7AF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Персонаж окружения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DC477EF-4BCF-67C4-5E4F-16831C91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1069955" cy="51789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реализации персонажа окружения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было создано дерево поведения со следующими возможностями: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Random Location –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поиск случайной;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Player Location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поиск главного персонажа; 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Chasing Player –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преследование главного персонажа.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EF1CC543-16DC-48A6-87BC-DD35D89E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15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5BE4E-7E6C-E96C-66BE-B4DA8B963FCE}"/>
              </a:ext>
            </a:extLst>
          </p:cNvPr>
          <p:cNvSpPr txBox="1"/>
          <p:nvPr/>
        </p:nvSpPr>
        <p:spPr>
          <a:xfrm>
            <a:off x="1083448" y="6053673"/>
            <a:ext cx="55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6</a:t>
            </a:r>
            <a:r>
              <a:rPr lang="ru-RU">
                <a:latin typeface="+mj-lt"/>
              </a:rPr>
              <a:t> - Дерево поведения персонажа окружения</a:t>
            </a:r>
            <a:endParaRPr lang="en-US">
              <a:latin typeface="+mj-lt"/>
            </a:endParaRPr>
          </a:p>
        </p:txBody>
      </p:sp>
      <p:pic>
        <p:nvPicPr>
          <p:cNvPr id="3" name="Рисунок 2" descr="Изображение выглядит как текст, снимок экрана, Мультимедийное программное обеспечение, 3D-модел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46F53BF1-7BA7-F967-ED59-36A79B77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85" y="3093396"/>
            <a:ext cx="5569171" cy="29941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303D50-EA4B-320E-0DF9-FF69CD49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2" t="3648" r="3804"/>
          <a:stretch>
            <a:fillRect/>
          </a:stretch>
        </p:blipFill>
        <p:spPr>
          <a:xfrm>
            <a:off x="7010400" y="3041515"/>
            <a:ext cx="4837951" cy="3146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D5DDB-AEFC-AC1C-F93D-3A4E4D3BF7D3}"/>
              </a:ext>
            </a:extLst>
          </p:cNvPr>
          <p:cNvSpPr txBox="1"/>
          <p:nvPr/>
        </p:nvSpPr>
        <p:spPr>
          <a:xfrm>
            <a:off x="7010399" y="6053673"/>
            <a:ext cx="483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7</a:t>
            </a:r>
            <a:r>
              <a:rPr lang="ru-RU">
                <a:latin typeface="+mj-lt"/>
              </a:rPr>
              <a:t> – Блок-схема персонажа окружения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575247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CFEA1-09C8-1281-2BB3-C531E0270F84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1442-C9C1-B917-A836-E3F923F1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Боевая система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733D7F8-5F3E-4ECC-24C9-4F0DCECD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1069955" cy="51789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реализации боевой системы были выполнены следующие действия: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Настроены анимации перемещения персонажа;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Разработаны механики захвата цели, комбинации атак, системы здоровья, уклонений, выносливости, инвентаризации; 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Разработаны эффекты и звуковое сопровождение боевой системы;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Разработаны вражеские персонажи окружения.</a:t>
            </a:r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E31E234-0C52-9FF7-BFC7-3390780A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16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6" name="Рисунок 5" descr="Изображение выглядит как снимок экрана, текст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8C6022-06A7-DB94-B830-04778621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6" y="3677056"/>
            <a:ext cx="4880840" cy="2044592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Мультимедийное программное обеспечение, Графическое программное обеспечение, 3D-моделирова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9DD41C-EDE1-CB15-B4DF-050A0CE8D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85" y="3482532"/>
            <a:ext cx="5241622" cy="2436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7A540-2ADF-A52E-4908-B9E2DC2D8424}"/>
              </a:ext>
            </a:extLst>
          </p:cNvPr>
          <p:cNvSpPr txBox="1"/>
          <p:nvPr/>
        </p:nvSpPr>
        <p:spPr>
          <a:xfrm>
            <a:off x="1326824" y="5718215"/>
            <a:ext cx="437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8</a:t>
            </a:r>
            <a:r>
              <a:rPr lang="ru-RU">
                <a:latin typeface="+mj-lt"/>
              </a:rPr>
              <a:t> – Граф анимаций перемещений</a:t>
            </a:r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927B3-70AA-8D38-F9BC-AA7B2E92E5C5}"/>
              </a:ext>
            </a:extLst>
          </p:cNvPr>
          <p:cNvSpPr txBox="1"/>
          <p:nvPr/>
        </p:nvSpPr>
        <p:spPr>
          <a:xfrm>
            <a:off x="7314157" y="5919284"/>
            <a:ext cx="37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9</a:t>
            </a:r>
            <a:r>
              <a:rPr lang="ru-RU">
                <a:latin typeface="+mj-lt"/>
              </a:rPr>
              <a:t> – Механика захвата цели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988312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7909C-833E-37A0-CF41-098BFEFF75FE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545742D-BA15-7348-0A75-26B1766F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12"/>
            <a:ext cx="5348592" cy="51789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реализации механики системы инвентаризации были разработаны следующие классы: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UBaseOfInventoryItem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 получения данных о подбираемом предмете из таблицы данных;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IInterfaceForInteractionWithObject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 для взаимодействия с объектом на сцене;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AItemPickup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 для представления объекта на сцене;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UComponentOfPlayerInventory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класс, реализующий основные функции системы инвентаризации;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Классы для реализации визуальной составляющей системы инвентаризации (</a:t>
            </a:r>
            <a:r>
              <a:rPr lang="en-US" sz="1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HUD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MainMenu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InteractionWidget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MainInventory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InventoryItemSlot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InventoryHint</a:t>
            </a:r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6846D89-2AA5-8059-7A6F-1690AA5D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17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75E6C7-5A4A-87FC-0ADF-9ECD6533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93"/>
          <a:stretch>
            <a:fillRect/>
          </a:stretch>
        </p:blipFill>
        <p:spPr>
          <a:xfrm>
            <a:off x="6296961" y="962307"/>
            <a:ext cx="2997805" cy="50744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87CA7A-7929-9D8B-29F0-E59165B8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35" y="962307"/>
            <a:ext cx="2216376" cy="5102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967EBC-F261-0F3C-A9F8-8CD872BD52FB}"/>
              </a:ext>
            </a:extLst>
          </p:cNvPr>
          <p:cNvSpPr txBox="1"/>
          <p:nvPr/>
        </p:nvSpPr>
        <p:spPr>
          <a:xfrm>
            <a:off x="6368375" y="6065128"/>
            <a:ext cx="512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</a:t>
            </a:r>
            <a:r>
              <a:rPr lang="en-US">
                <a:latin typeface="+mj-lt"/>
              </a:rPr>
              <a:t>20</a:t>
            </a:r>
            <a:r>
              <a:rPr lang="ru-RU">
                <a:latin typeface="+mj-lt"/>
              </a:rPr>
              <a:t> – Блок-схема системы инвентаризации</a:t>
            </a:r>
            <a:endParaRPr lang="en-US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AF6FDA-462D-4D98-9A63-A1AE975D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3971"/>
          </a:xfrm>
        </p:spPr>
        <p:txBody>
          <a:bodyPr/>
          <a:lstStyle/>
          <a:p>
            <a:r>
              <a:rPr lang="ru-RU" b="1"/>
              <a:t>Боевая система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05741270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32AFC-F148-760D-D17B-C18E01F895F4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8C08-24D3-77BD-C5FE-4F7B03F3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Результаты разработки</a:t>
            </a:r>
            <a:endParaRPr lang="en-US" b="1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AD5A44B-B4A6-C631-3BCB-946E785C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18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CEA8EB-9985-5347-370A-68F1F5B9A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>
            <a:fillRect/>
          </a:stretch>
        </p:blipFill>
        <p:spPr>
          <a:xfrm>
            <a:off x="1516355" y="1039513"/>
            <a:ext cx="9159290" cy="5141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51C8E-0739-BABA-9B4B-BC230CA89B93}"/>
              </a:ext>
            </a:extLst>
          </p:cNvPr>
          <p:cNvSpPr txBox="1"/>
          <p:nvPr/>
        </p:nvSpPr>
        <p:spPr>
          <a:xfrm>
            <a:off x="3581400" y="626969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2</a:t>
            </a:r>
            <a:r>
              <a:rPr lang="en-US">
                <a:latin typeface="+mj-lt"/>
              </a:rPr>
              <a:t>1</a:t>
            </a:r>
            <a:r>
              <a:rPr lang="ru-RU">
                <a:latin typeface="+mj-lt"/>
              </a:rPr>
              <a:t> - Детализированная природная сцена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665484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3EAB-D30B-3181-3197-06691A823480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81D5-F07D-48E8-88A9-726D6309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Результаты разработки</a:t>
            </a:r>
            <a:endParaRPr lang="en-US" b="1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081F64C4-59B3-0522-ABA5-E32CCEEC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19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7" name="Рисунок 6" descr="Изображение выглядит как на открытом воздухе, небо, облако, раст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D0EFE4A-89A5-1ACD-C8B4-44D9F8CE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2" y="1325562"/>
            <a:ext cx="10966740" cy="3771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CE35-0BA5-C4C1-41D5-18C07B6187F9}"/>
              </a:ext>
            </a:extLst>
          </p:cNvPr>
          <p:cNvSpPr txBox="1"/>
          <p:nvPr/>
        </p:nvSpPr>
        <p:spPr>
          <a:xfrm>
            <a:off x="3708804" y="5172772"/>
            <a:ext cx="477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2</a:t>
            </a:r>
            <a:r>
              <a:rPr lang="en-US">
                <a:latin typeface="+mj-lt"/>
              </a:rPr>
              <a:t>2</a:t>
            </a:r>
            <a:r>
              <a:rPr lang="ru-RU">
                <a:latin typeface="+mj-lt"/>
              </a:rPr>
              <a:t> – Вид на средневековое поселение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8204334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D8D50-18B4-5231-0267-E4964359EA72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43AD-0879-C965-8EA0-81416DD2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Введение – Актуальность работы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C5A8-AAD5-C0DD-1B93-413C0381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975"/>
            <a:ext cx="10700084" cy="525494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В современном мире 3D-сцены с рендерингом на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Unreal Engine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используются в различных сферах, например кинематографе, архитектурных проектах, телевидении, авиационных тренажёрах. Основной проблемой при создании таких сцен является поиск баланса между детализацией самой сцены и оптимизацией 3D-моделей и ландшафта для возможности рендеринга в реальном времени.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Актуальность работы заключается в следующем: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Созданные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сцены с рендерингом на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Unreal Engine </a:t>
            </a: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используются в различных сферах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Разработка собственного материала ландшафта позволяет полностью автоматизировать возможность нанесения материала на слои ландшафта;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Моделирование средневекового поселения способствует сохранению и популяризации культурного наследия, позволяя пользователю погрузиться в атмосферу прошлого средствами интерактивных технологий;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Работа охватывает сразу несколько направлений: моделирование окружающей среды, дизайн архитектурных объектов, создание анимаций и механик персонажей, что отражает современные требования к специалистам в цифровом производстве;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Разработанные сцены могут быть использованы для будущих приложений в сферах виртуальной и дополненной реальностях.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F181-0EA7-D28D-5282-B276A9AB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727330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78830-40AD-8A2B-2731-116D052E43AF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C74DF65-55E3-1370-1E6B-82EAA173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20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F6369-627E-9E34-9211-774B78883B85}"/>
              </a:ext>
            </a:extLst>
          </p:cNvPr>
          <p:cNvSpPr txBox="1"/>
          <p:nvPr/>
        </p:nvSpPr>
        <p:spPr>
          <a:xfrm>
            <a:off x="838200" y="4450198"/>
            <a:ext cx="545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Рисунки 2</a:t>
            </a:r>
            <a:r>
              <a:rPr lang="en-US">
                <a:latin typeface="+mj-lt"/>
              </a:rPr>
              <a:t>3</a:t>
            </a:r>
            <a:r>
              <a:rPr lang="ru-RU">
                <a:latin typeface="+mj-lt"/>
              </a:rPr>
              <a:t>-2</a:t>
            </a:r>
            <a:r>
              <a:rPr lang="en-US">
                <a:latin typeface="+mj-lt"/>
              </a:rPr>
              <a:t>5</a:t>
            </a:r>
            <a:r>
              <a:rPr lang="ru-RU">
                <a:latin typeface="+mj-lt"/>
              </a:rPr>
              <a:t> – Персонажи окружения, боевая система и элементы инвентаря</a:t>
            </a:r>
            <a:endParaRPr lang="en-US">
              <a:latin typeface="+mj-lt"/>
            </a:endParaRPr>
          </a:p>
        </p:txBody>
      </p:sp>
      <p:pic>
        <p:nvPicPr>
          <p:cNvPr id="2" name="Рисунок 1" descr="Изображение выглядит как Компьютерная игра, снимок экрана, Программное обеспечение для видеоигр, Стратегическая видеоигр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E003117-1EDB-CA43-0023-0959554F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55" y="1325563"/>
            <a:ext cx="6339949" cy="29023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Рисунок 2" descr="Изображение выглядит как снимок экрана, Компьютерная игра, Программное обеспечение для видеоигр, Цифровая сбор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D33DD16-42B1-DBC7-548E-25389090A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466" y="3905587"/>
            <a:ext cx="5318125" cy="23818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Рисунок 3" descr="Изображение выглядит как на открытом воздухе, текст, детская площадк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974C086-7C9B-725A-FFEC-75952BE4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222" t="16092" b="2826"/>
          <a:stretch>
            <a:fillRect/>
          </a:stretch>
        </p:blipFill>
        <p:spPr bwMode="auto">
          <a:xfrm>
            <a:off x="7728529" y="662781"/>
            <a:ext cx="3491998" cy="3135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5FEC09-6B39-4181-B02C-1AE47D2C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Результаты разработки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27184912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9755D-4188-D699-9AF0-5154352A3F11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2A04-8141-03BD-5A4E-49850E22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Заключение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2B64-44E2-FA2B-4673-52CB251D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25494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В рамках выполнения работы достигнута поставленная </a:t>
            </a:r>
            <a:r>
              <a:rPr lang="ru-RU" sz="2400" b="1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 создания сцен с природным ландшафтом и средневековым поселением на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Unreal Engine 5.</a:t>
            </a:r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Для достижения цели были выполнены следующие </a:t>
            </a:r>
            <a:r>
              <a:rPr lang="ru-RU" sz="2400" b="1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Создана детализированная сцена природного ландшафта: сгенерирована полигональная сетка карты высот, разработан материал ландшафта;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Ландшафт заполнен различными природными объектами;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Создан ландшафт большого размера и средневековое поселение: созданы и корректно размещены объекты, разработаны материалы.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Настроено освещение и проведена оптимизация производительности;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Созданы анимированные персонажи окружения;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Разработана боевая система для пользователя и персонажей окружения.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7932-CF7C-3EB7-CE63-BD1E799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21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9261691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515CE-05E8-5EB3-899A-C6BD519BB485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8E18-6B38-7374-C08B-475713C0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193998"/>
            <a:ext cx="11317258" cy="887481"/>
          </a:xfrm>
        </p:spPr>
        <p:txBody>
          <a:bodyPr>
            <a:normAutofit fontScale="85000" lnSpcReduction="10000"/>
          </a:bodyPr>
          <a:lstStyle/>
          <a:p>
            <a:pPr marL="457200" lvl="1" indent="0" algn="just">
              <a:lnSpc>
                <a:spcPct val="120000"/>
              </a:lnSpc>
              <a:buNone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Заинтересованность государства в исторических и других интерактивных проектах с трёхмерной графикой. Финансирование ведётся посредством Института Развития Интернета.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690E7-2433-0793-01B5-F47300E4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3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909924-14C9-8E4A-0E9B-B69A8B47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>
            <a:fillRect/>
          </a:stretch>
        </p:blipFill>
        <p:spPr>
          <a:xfrm>
            <a:off x="461787" y="2081479"/>
            <a:ext cx="5534771" cy="31100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A7E3AC-D20D-1CA3-4111-C1F8D165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>
            <a:fillRect/>
          </a:stretch>
        </p:blipFill>
        <p:spPr>
          <a:xfrm>
            <a:off x="6373993" y="2081479"/>
            <a:ext cx="5533200" cy="3109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36E373-CD8F-30FE-BF7B-DDCB7824DAB7}"/>
              </a:ext>
            </a:extLst>
          </p:cNvPr>
          <p:cNvSpPr txBox="1"/>
          <p:nvPr/>
        </p:nvSpPr>
        <p:spPr>
          <a:xfrm>
            <a:off x="4130304" y="5255280"/>
            <a:ext cx="42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 – Исторический проект СМУТА</a:t>
            </a:r>
            <a:endParaRPr lang="en-US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E9CC8D-8EB7-F092-FD58-24B8A7C3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Введение – Актуальность работы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71642685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48CB-16AD-4964-95CF-DAAF21D8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Постановка задачи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9D25-391E-457C-B13E-6A8E6AE4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652"/>
            <a:ext cx="10700084" cy="525494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1">
                <a:latin typeface="Calibri" panose="020f0502020204030204" pitchFamily="34" charset="0"/>
                <a:cs typeface="Calibri" panose="020f0502020204030204" pitchFamily="34" charset="0"/>
              </a:rPr>
              <a:t>Цель работы: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Создание сцен с природным ландшафтом и средневековым поселением на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Unreal Engine 5.</a:t>
            </a:r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>
                <a:latin typeface="Calibri" panose="020f0502020204030204" pitchFamily="34" charset="0"/>
                <a:cs typeface="Calibri" panose="020f0502020204030204" pitchFamily="34" charset="0"/>
              </a:rPr>
              <a:t>Задачи: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Создать детализированный природный ландшафт: сгенерировать полигональную сетку карты высот и разработать материал ландшафта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Заполнить ландшафт различными природными объектами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Создать ландшафт большого размера и средневековое поселение: создать и корректно разместить объекты, разработать материалы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Настроить освещение и провести оптимизацию производительности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Создать анимированных персонажей окружения;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Разработать боевую систему для пользователя и персонажей окружения.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0CA3-8402-4518-9B73-6432B19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4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9287852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62BF-6A34-47C7-AB1B-20596DB5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Создание карты высот ландшафта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FAC9539-4A16-43FF-A53B-CFBCD9521E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009096"/>
            <a:ext cx="11078308" cy="5596858"/>
          </a:xfrm>
          <a:blipFill>
            <a:blip r:embed="rId3"/>
            <a:stretch>
              <a:fillRect l="-495" t="-1089" r="-440" b="0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7B25496-8E82-4259-A465-1E1B7CC9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5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0DCCEA-3507-B1E5-6A4A-027C4BA3C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8" t="8642" r="23470" b="6603"/>
          <a:stretch>
            <a:fillRect/>
          </a:stretch>
        </p:blipFill>
        <p:spPr bwMode="auto">
          <a:xfrm>
            <a:off x="4553920" y="3278150"/>
            <a:ext cx="4056680" cy="27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B2084-17D1-BC28-2D19-F7CDD1F48509}"/>
              </a:ext>
            </a:extLst>
          </p:cNvPr>
          <p:cNvSpPr txBox="1"/>
          <p:nvPr/>
        </p:nvSpPr>
        <p:spPr>
          <a:xfrm>
            <a:off x="4515105" y="6062828"/>
            <a:ext cx="413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</a:t>
            </a:r>
            <a:r>
              <a:rPr lang="en-US">
                <a:latin typeface="+mj-lt"/>
              </a:rPr>
              <a:t>2</a:t>
            </a:r>
            <a:r>
              <a:rPr lang="ru-RU">
                <a:latin typeface="+mj-lt"/>
              </a:rPr>
              <a:t> - Полученная первоначальная форма ландшафта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567766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C2724-A618-8E32-ED77-D3294B4B5D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3274" y="799631"/>
            <a:ext cx="10585450" cy="2318263"/>
          </a:xfrm>
          <a:prstGeom prst="rect">
            <a:avLst/>
          </a:prstGeom>
          <a:blipFill>
            <a:blip r:embed="rId3"/>
            <a:stretch>
              <a:fillRect l="-634" t="-1316" r="-576" b="-3947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pic>
        <p:nvPicPr>
          <p:cNvPr id="4" name="Picture 2" descr="Chained sequence of Wizard/Erosion and Thermal nodes">
            <a:extLst>
              <a:ext uri="{FF2B5EF4-FFF2-40B4-BE49-F238E27FC236}">
                <a16:creationId xmlns:a16="http://schemas.microsoft.com/office/drawing/2014/main" id="{50E7B063-1C73-A421-DDBD-640155048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77"/>
          <a:stretch>
            <a:fillRect/>
          </a:stretch>
        </p:blipFill>
        <p:spPr bwMode="auto">
          <a:xfrm>
            <a:off x="2975352" y="3117894"/>
            <a:ext cx="6370996" cy="262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13AC0-6987-0B3E-AAD9-79AA8D914213}"/>
              </a:ext>
            </a:extLst>
          </p:cNvPr>
          <p:cNvSpPr txBox="1"/>
          <p:nvPr/>
        </p:nvSpPr>
        <p:spPr>
          <a:xfrm>
            <a:off x="2975352" y="5747263"/>
            <a:ext cx="637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</a:t>
            </a:r>
            <a:r>
              <a:rPr lang="en-US">
                <a:latin typeface="+mj-lt"/>
              </a:rPr>
              <a:t>3</a:t>
            </a:r>
            <a:r>
              <a:rPr lang="ru-RU">
                <a:latin typeface="+mj-lt"/>
              </a:rPr>
              <a:t> - Измененная форма ландшафта после термической и гидравлической эрозий</a:t>
            </a:r>
            <a:endParaRPr lang="en-US">
              <a:latin typeface="+mj-lt"/>
            </a:endParaRPr>
          </a:p>
        </p:txBody>
      </p:sp>
      <p:sp>
        <p:nvSpPr>
          <p:cNvPr id="6" name="Slide Number Placeholder 33">
            <a:extLst>
              <a:ext uri="{FF2B5EF4-FFF2-40B4-BE49-F238E27FC236}">
                <a16:creationId xmlns:a16="http://schemas.microsoft.com/office/drawing/2014/main" id="{EBBE6023-1648-0A9B-5B9B-CF040DFD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1800"/>
              <a:t>6</a:t>
            </a:r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105C-22C4-4BBE-0B11-E30F2E980750}"/>
              </a:ext>
            </a:extLst>
          </p:cNvPr>
          <p:cNvSpPr txBox="1"/>
          <p:nvPr/>
        </p:nvSpPr>
        <p:spPr>
          <a:xfrm>
            <a:off x="838199" y="177964"/>
            <a:ext cx="10515600" cy="1549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Создание карты высот ландшафта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0670827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6FE6C-22BB-7339-E24C-CB25DB9E4C5A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13EF-DA55-3352-87C5-6EBF608C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Создание материала ландшафта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87366BF-3365-475A-8D5D-7E7CB48A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0758915" cy="3273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Задача создания материала ландшафта заключалась в следующих этапах:</a:t>
            </a:r>
          </a:p>
          <a:p>
            <a:pPr marL="457200" indent="-457200" algn="just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Создание отдельных материалов для определенного слоя ландшафта;</a:t>
            </a:r>
          </a:p>
          <a:p>
            <a:pPr marL="457200" indent="-457200" algn="just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высоты ландшафта для корректного определения позиционирования отдельного материала слоя ландшафта;</a:t>
            </a:r>
          </a:p>
          <a:p>
            <a:pPr marL="457200" indent="-457200" algn="just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Возможность быстрого редактирования параметров материала;</a:t>
            </a:r>
          </a:p>
          <a:p>
            <a:pPr marL="457200" indent="-457200" algn="just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виртуального текстурирования для оптимизации сложности шейдеров (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shader complexity</a:t>
            </a: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7A22BC4-198E-7DD1-3DD7-7640601E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7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D579A-E15F-41C3-684F-DA3DEEE0439D}"/>
              </a:ext>
            </a:extLst>
          </p:cNvPr>
          <p:cNvSpPr txBox="1"/>
          <p:nvPr/>
        </p:nvSpPr>
        <p:spPr>
          <a:xfrm>
            <a:off x="1134809" y="5752611"/>
            <a:ext cx="4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</a:t>
            </a:r>
            <a:r>
              <a:rPr lang="en-US">
                <a:latin typeface="+mj-lt"/>
              </a:rPr>
              <a:t>4</a:t>
            </a:r>
            <a:r>
              <a:rPr lang="ru-RU">
                <a:latin typeface="+mj-lt"/>
              </a:rPr>
              <a:t> - Созданный материал ландшафта</a:t>
            </a:r>
            <a:endParaRPr lang="en-US">
              <a:latin typeface="+mj-lt"/>
            </a:endParaRPr>
          </a:p>
        </p:txBody>
      </p:sp>
      <p:pic>
        <p:nvPicPr>
          <p:cNvPr id="3" name="Рисунок 2" descr="Изображение выглядит как снимок экрана, схем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2799769-7BEF-50C8-8467-3416BB1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5" y="3727340"/>
            <a:ext cx="6367192" cy="2025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E282C-80F7-F58A-49F1-1D2DBC523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46" y="3727340"/>
            <a:ext cx="5175097" cy="202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C08D5-5899-86B9-E7C6-D40F8E9771F4}"/>
              </a:ext>
            </a:extLst>
          </p:cNvPr>
          <p:cNvSpPr txBox="1"/>
          <p:nvPr/>
        </p:nvSpPr>
        <p:spPr>
          <a:xfrm>
            <a:off x="6708259" y="5752611"/>
            <a:ext cx="52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5 – Функция виртуального текстурирования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6789273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9645C-DF53-3BCB-F4AA-F4DD6600FE39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0DAE-ADAC-4737-9582-E29D4DAD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Растительность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93CD67-AFB2-FF63-3B10-81E44386E1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009095"/>
            <a:ext cx="11079080" cy="5347255"/>
          </a:xfrm>
          <a:blipFill>
            <a:blip r:embed="rId3"/>
            <a:stretch>
              <a:fillRect l="-605" t="-1254" r="-550" b="0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667D1E43-CAE9-408A-A895-2DD8B6F5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8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22161163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5E00E1E-28AC-F987-63E9-B63BDD47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80"/>
          <a:stretch>
            <a:fillRect/>
          </a:stretch>
        </p:blipFill>
        <p:spPr bwMode="auto">
          <a:xfrm>
            <a:off x="3858083" y="2662498"/>
            <a:ext cx="4475833" cy="32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494FB-CF1F-79D2-3180-0A67A6E3167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895796"/>
            <a:ext cx="11150661" cy="1766702"/>
          </a:xfrm>
          <a:prstGeom prst="rect">
            <a:avLst/>
          </a:prstGeom>
          <a:blipFill>
            <a:blip r:embed="rId4"/>
            <a:stretch>
              <a:fillRect l="-492" t="-2069" r="-437" b="-4483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819A8-E4C9-5F05-E053-F64FE79D0D61}"/>
              </a:ext>
            </a:extLst>
          </p:cNvPr>
          <p:cNvSpPr txBox="1"/>
          <p:nvPr/>
        </p:nvSpPr>
        <p:spPr>
          <a:xfrm>
            <a:off x="4494903" y="5940951"/>
            <a:ext cx="320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6 - Рассеивание света</a:t>
            </a:r>
            <a:endParaRPr lang="en-US">
              <a:latin typeface="+mj-lt"/>
            </a:endParaRPr>
          </a:p>
        </p:txBody>
      </p:sp>
      <p:sp>
        <p:nvSpPr>
          <p:cNvPr id="5" name="Slide Number Placeholder 33">
            <a:extLst>
              <a:ext uri="{FF2B5EF4-FFF2-40B4-BE49-F238E27FC236}">
                <a16:creationId xmlns:a16="http://schemas.microsoft.com/office/drawing/2014/main" id="{E217C4E0-8702-A5D3-A48E-17DB7D9C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320921-3B40-48F9-9480-72E41177CE63}" type="slidenum">
              <a:rPr lang="en-US" sz="1800" smtClean="0"/>
              <a:t>9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4A4EB-102E-1C57-9BAC-C73E32A66264}"/>
              </a:ext>
            </a:extLst>
          </p:cNvPr>
          <p:cNvSpPr txBox="1"/>
          <p:nvPr/>
        </p:nvSpPr>
        <p:spPr>
          <a:xfrm>
            <a:off x="838200" y="23301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Растительность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040238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Широкоэкранный</PresentationFormat>
  <Paragraphs>130</Paragraphs>
  <Slides>21</Slides>
  <Notes>21</Notes>
  <TotalTime>1220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27">
      <vt:lpstr>Arial</vt:lpstr>
      <vt:lpstr>Aptos Display</vt:lpstr>
      <vt:lpstr>Aptos</vt:lpstr>
      <vt:lpstr>Calibri</vt:lpstr>
      <vt:lpstr>Times New Roman</vt:lpstr>
      <vt:lpstr>Тема Office</vt:lpstr>
      <vt:lpstr>Визуализация природных ландшафтов и средневекового поселения на Unreal Engine 5</vt:lpstr>
      <vt:lpstr>Введение – Актуальность работы</vt:lpstr>
      <vt:lpstr>Введение – Актуальность работы</vt:lpstr>
      <vt:lpstr>Постановка задачи</vt:lpstr>
      <vt:lpstr>Создание карты высот ландшафта</vt:lpstr>
      <vt:lpstr>PowerPoint Presentation</vt:lpstr>
      <vt:lpstr>Создание материала ландшафта</vt:lpstr>
      <vt:lpstr>Растительность</vt:lpstr>
      <vt:lpstr>PowerPoint Presentation</vt:lpstr>
      <vt:lpstr>Водные объекты</vt:lpstr>
      <vt:lpstr>Процедурная генерация объектов на сцене</vt:lpstr>
      <vt:lpstr>Средневековое поселение</vt:lpstr>
      <vt:lpstr>Настройка освещения сцены</vt:lpstr>
      <vt:lpstr>Улучшение производительности</vt:lpstr>
      <vt:lpstr>Персонаж окружения</vt:lpstr>
      <vt:lpstr>Боевая система</vt:lpstr>
      <vt:lpstr>Боевая система</vt:lpstr>
      <vt:lpstr>Результаты разработки</vt:lpstr>
      <vt:lpstr>Результаты разработки</vt:lpstr>
      <vt:lpstr>Результаты разработки</vt:lpstr>
      <vt:lpstr>Заключение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Визуализация природных ландшафтов и средневекового поселения в Unreal Engine 5</dc:title>
  <dc:creator>Дмитрий Колыхалов</dc:creator>
  <cp:lastModifiedBy>Дмитрий Колыхалов</cp:lastModifiedBy>
  <cp:revision>43</cp:revision>
  <dcterms:created xsi:type="dcterms:W3CDTF">2024-12-21T08:32:23Z</dcterms:created>
  <dcterms:modified xsi:type="dcterms:W3CDTF">2025-06-19T18:29:26Z</dcterms:modified>
</cp:coreProperties>
</file>