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1" r:id="rId7"/>
    <p:sldId id="282" r:id="rId8"/>
    <p:sldId id="283" r:id="rId9"/>
    <p:sldId id="284" r:id="rId10"/>
    <p:sldId id="285" r:id="rId11"/>
    <p:sldId id="286"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8" d="100"/>
          <a:sy n="68" d="100"/>
        </p:scale>
        <p:origin x="8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3600" b="1" i="0" dirty="0">
                <a:solidFill>
                  <a:srgbClr val="C9D1D9"/>
                </a:solidFill>
                <a:effectLst/>
                <a:latin typeface="-apple-system"/>
              </a:rPr>
              <a:t>G2M-insight-for-Cab-Investment-firm</a:t>
            </a:r>
            <a:br>
              <a:rPr lang="en-US" sz="1200" b="1" i="0" dirty="0">
                <a:solidFill>
                  <a:srgbClr val="C9D1D9"/>
                </a:solidFill>
                <a:effectLst/>
                <a:latin typeface="-apple-system"/>
              </a:rPr>
            </a:b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Arron H</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257025" y="1164920"/>
            <a:ext cx="5934974" cy="5273457"/>
          </a:xfrm>
        </p:spPr>
        <p:txBody>
          <a:bodyPr anchor="t">
            <a:normAutofit fontScale="77500" lnSpcReduction="20000"/>
          </a:bodyPr>
          <a:lstStyle/>
          <a:p>
            <a:r>
              <a:rPr lang="en-US" sz="2400" b="1" u="sng" dirty="0"/>
              <a:t>Introduction</a:t>
            </a:r>
          </a:p>
          <a:p>
            <a:pPr marL="36900" indent="0">
              <a:buNone/>
            </a:pPr>
            <a:r>
              <a:rPr lang="en-US" sz="2000" b="0" i="0" dirty="0">
                <a:solidFill>
                  <a:srgbClr val="C9D1D9"/>
                </a:solidFill>
                <a:effectLst/>
                <a:latin typeface="-apple-system"/>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 Project delivery: You have been provided with multiple data sets that contains information on 2 cab companies. Each file (data set) provided represents different aspects of the customer profile. XYZ is interested in using your actionable insights to help them identify the right company to make their investment. The outcome of your delivery will be a presentation to XYZ’s Executive team. This presentation will be judged based on the visuals provided, the quality of your analysis and the value of your recommendations and insights. Data Set: You have been provided 4 individual data sets. Time period of data is from 31/01/2016 to 31/12/2018. Below are the list of datasets which are provided for the analysis: Cab_Data.csv – this file includes details of transaction for 2 cab companies Customer_ID.csv – this is a mapping table that contains a unique identifier which links the customer’s demographic details Transaction_ID.csv – this is a mapping table that contains transaction to customer mapping and payment mode City.csv – this file contains list of US cities, their population and number of cab users</a:t>
            </a:r>
            <a:endParaRPr lang="en-US" sz="2400" b="1" u="sng"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519EC-083C-CA63-E4C6-9219EE409EA3}"/>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Cab Case Study</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DC0147-A7FB-E685-4ADA-7DF509A0F430}"/>
              </a:ext>
            </a:extLst>
          </p:cNvPr>
          <p:cNvPicPr>
            <a:picLocks noGrp="1" noChangeAspect="1"/>
          </p:cNvPicPr>
          <p:nvPr>
            <p:ph idx="1"/>
          </p:nvPr>
        </p:nvPicPr>
        <p:blipFill>
          <a:blip r:embed="rId3"/>
          <a:stretch>
            <a:fillRect/>
          </a:stretch>
        </p:blipFill>
        <p:spPr>
          <a:xfrm>
            <a:off x="5324315" y="1569700"/>
            <a:ext cx="6197668" cy="3718600"/>
          </a:xfrm>
          <a:prstGeom prst="rect">
            <a:avLst/>
          </a:prstGeom>
        </p:spPr>
      </p:pic>
      <p:sp>
        <p:nvSpPr>
          <p:cNvPr id="6" name="TextBox 5">
            <a:extLst>
              <a:ext uri="{FF2B5EF4-FFF2-40B4-BE49-F238E27FC236}">
                <a16:creationId xmlns:a16="http://schemas.microsoft.com/office/drawing/2014/main" id="{219FA2A2-68BE-1D97-BA2B-426D71F552FD}"/>
              </a:ext>
            </a:extLst>
          </p:cNvPr>
          <p:cNvSpPr txBox="1"/>
          <p:nvPr/>
        </p:nvSpPr>
        <p:spPr>
          <a:xfrm>
            <a:off x="267286" y="5134708"/>
            <a:ext cx="3977335" cy="954107"/>
          </a:xfrm>
          <a:prstGeom prst="rect">
            <a:avLst/>
          </a:prstGeom>
          <a:noFill/>
        </p:spPr>
        <p:txBody>
          <a:bodyPr wrap="square" rtlCol="0">
            <a:spAutoFit/>
          </a:bodyPr>
          <a:lstStyle/>
          <a:p>
            <a:r>
              <a:rPr lang="en-US" sz="2800" dirty="0"/>
              <a:t>Yellow cabs are more popular than pink cabs.</a:t>
            </a:r>
          </a:p>
        </p:txBody>
      </p:sp>
    </p:spTree>
    <p:extLst>
      <p:ext uri="{BB962C8B-B14F-4D97-AF65-F5344CB8AC3E}">
        <p14:creationId xmlns:p14="http://schemas.microsoft.com/office/powerpoint/2010/main" val="2594722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F17BA-1629-751A-7559-8ACEAA61FAC7}"/>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What city has the most trips?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F87EB58-29B9-E69B-B6DC-7FF5B939EC94}"/>
              </a:ext>
            </a:extLst>
          </p:cNvPr>
          <p:cNvPicPr>
            <a:picLocks noGrp="1" noChangeAspect="1"/>
          </p:cNvPicPr>
          <p:nvPr>
            <p:ph idx="1"/>
          </p:nvPr>
        </p:nvPicPr>
        <p:blipFill>
          <a:blip r:embed="rId3"/>
          <a:stretch>
            <a:fillRect/>
          </a:stretch>
        </p:blipFill>
        <p:spPr>
          <a:xfrm>
            <a:off x="5324315" y="1802112"/>
            <a:ext cx="6197668" cy="3253775"/>
          </a:xfrm>
          <a:prstGeom prst="rect">
            <a:avLst/>
          </a:prstGeom>
        </p:spPr>
      </p:pic>
    </p:spTree>
    <p:extLst>
      <p:ext uri="{BB962C8B-B14F-4D97-AF65-F5344CB8AC3E}">
        <p14:creationId xmlns:p14="http://schemas.microsoft.com/office/powerpoint/2010/main" val="194106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AEDFD-848A-9BCD-66BC-183759C59366}"/>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What payment method is preferred?</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633F629-5D91-DF7F-5236-7F300AF4DEF9}"/>
              </a:ext>
            </a:extLst>
          </p:cNvPr>
          <p:cNvPicPr>
            <a:picLocks noGrp="1" noChangeAspect="1"/>
          </p:cNvPicPr>
          <p:nvPr>
            <p:ph idx="1"/>
          </p:nvPr>
        </p:nvPicPr>
        <p:blipFill>
          <a:blip r:embed="rId3"/>
          <a:stretch>
            <a:fillRect/>
          </a:stretch>
        </p:blipFill>
        <p:spPr>
          <a:xfrm>
            <a:off x="5324315" y="1577447"/>
            <a:ext cx="6197668" cy="3703106"/>
          </a:xfrm>
          <a:prstGeom prst="rect">
            <a:avLst/>
          </a:prstGeom>
        </p:spPr>
      </p:pic>
    </p:spTree>
    <p:extLst>
      <p:ext uri="{BB962C8B-B14F-4D97-AF65-F5344CB8AC3E}">
        <p14:creationId xmlns:p14="http://schemas.microsoft.com/office/powerpoint/2010/main" val="3172789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BCF3D-AEDA-555F-E275-CB96DAF4CE8C}"/>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Number of users for each city?</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00AFFBB-2213-C128-7E03-D4455DA2F585}"/>
              </a:ext>
            </a:extLst>
          </p:cNvPr>
          <p:cNvPicPr>
            <a:picLocks noGrp="1" noChangeAspect="1"/>
          </p:cNvPicPr>
          <p:nvPr>
            <p:ph idx="1"/>
          </p:nvPr>
        </p:nvPicPr>
        <p:blipFill>
          <a:blip r:embed="rId3"/>
          <a:stretch>
            <a:fillRect/>
          </a:stretch>
        </p:blipFill>
        <p:spPr>
          <a:xfrm>
            <a:off x="5324315" y="1751248"/>
            <a:ext cx="6197668" cy="3355504"/>
          </a:xfrm>
          <a:prstGeom prst="rect">
            <a:avLst/>
          </a:prstGeom>
        </p:spPr>
      </p:pic>
    </p:spTree>
    <p:extLst>
      <p:ext uri="{BB962C8B-B14F-4D97-AF65-F5344CB8AC3E}">
        <p14:creationId xmlns:p14="http://schemas.microsoft.com/office/powerpoint/2010/main" val="176920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D15D1-8566-7572-B23B-1343091CC04C}"/>
              </a:ext>
            </a:extLst>
          </p:cNvPr>
          <p:cNvSpPr>
            <a:spLocks noGrp="1"/>
          </p:cNvSpPr>
          <p:nvPr>
            <p:ph type="title"/>
          </p:nvPr>
        </p:nvSpPr>
        <p:spPr>
          <a:xfrm>
            <a:off x="861791" y="835383"/>
            <a:ext cx="3382832" cy="3499549"/>
          </a:xfrm>
        </p:spPr>
        <p:txBody>
          <a:bodyPr vert="horz" lIns="91440" tIns="45720" rIns="91440" bIns="45720" rtlCol="0" anchor="b">
            <a:normAutofit fontScale="90000"/>
          </a:bodyPr>
          <a:lstStyle/>
          <a:p>
            <a:pPr algn="l"/>
            <a:r>
              <a:rPr lang="en-US" sz="3300" dirty="0"/>
              <a:t>This is a histogram of the pricing for cab rides from lowest to highest. Here we can see that popular cab rides are priced between 250 and 500.</a:t>
            </a:r>
          </a:p>
        </p:txBody>
      </p:sp>
      <p:sp>
        <p:nvSpPr>
          <p:cNvPr id="14" name="Rectangle 13">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61B47031-FEB4-232B-347F-25877F69A766}"/>
              </a:ext>
            </a:extLst>
          </p:cNvPr>
          <p:cNvPicPr>
            <a:picLocks noGrp="1" noChangeAspect="1"/>
          </p:cNvPicPr>
          <p:nvPr>
            <p:ph idx="1"/>
          </p:nvPr>
        </p:nvPicPr>
        <p:blipFill>
          <a:blip r:embed="rId3"/>
          <a:stretch>
            <a:fillRect/>
          </a:stretch>
        </p:blipFill>
        <p:spPr>
          <a:xfrm>
            <a:off x="5324315" y="1468667"/>
            <a:ext cx="6197668" cy="3920666"/>
          </a:xfrm>
          <a:prstGeom prst="rect">
            <a:avLst/>
          </a:prstGeom>
        </p:spPr>
      </p:pic>
    </p:spTree>
    <p:extLst>
      <p:ext uri="{BB962C8B-B14F-4D97-AF65-F5344CB8AC3E}">
        <p14:creationId xmlns:p14="http://schemas.microsoft.com/office/powerpoint/2010/main" val="220488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933D9-AC09-849F-AF5C-756A1ABD6926}"/>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What gender is more likely to use cabs?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7BF1B17-B8E4-FC77-7556-71BC19129710}"/>
              </a:ext>
            </a:extLst>
          </p:cNvPr>
          <p:cNvPicPr>
            <a:picLocks noGrp="1" noChangeAspect="1"/>
          </p:cNvPicPr>
          <p:nvPr>
            <p:ph idx="1"/>
          </p:nvPr>
        </p:nvPicPr>
        <p:blipFill>
          <a:blip r:embed="rId3"/>
          <a:stretch>
            <a:fillRect/>
          </a:stretch>
        </p:blipFill>
        <p:spPr>
          <a:xfrm>
            <a:off x="5324315" y="1577447"/>
            <a:ext cx="6197668" cy="3703106"/>
          </a:xfrm>
          <a:prstGeom prst="rect">
            <a:avLst/>
          </a:prstGeom>
        </p:spPr>
      </p:pic>
    </p:spTree>
    <p:extLst>
      <p:ext uri="{BB962C8B-B14F-4D97-AF65-F5344CB8AC3E}">
        <p14:creationId xmlns:p14="http://schemas.microsoft.com/office/powerpoint/2010/main" val="3315688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5060EE-BE11-0B34-9D08-C6DD5556D5FA}"/>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3900"/>
              <a:t>People take longer trips while a small amount of people take shorter ones.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1E380B4-F535-30E0-D2C2-BF7809999FB1}"/>
              </a:ext>
            </a:extLst>
          </p:cNvPr>
          <p:cNvPicPr>
            <a:picLocks noGrp="1" noChangeAspect="1"/>
          </p:cNvPicPr>
          <p:nvPr>
            <p:ph idx="1"/>
          </p:nvPr>
        </p:nvPicPr>
        <p:blipFill>
          <a:blip r:embed="rId3"/>
          <a:stretch>
            <a:fillRect/>
          </a:stretch>
        </p:blipFill>
        <p:spPr>
          <a:xfrm>
            <a:off x="5650406" y="609600"/>
            <a:ext cx="5545486" cy="5638800"/>
          </a:xfrm>
          <a:prstGeom prst="rect">
            <a:avLst/>
          </a:prstGeom>
        </p:spPr>
      </p:pic>
    </p:spTree>
    <p:extLst>
      <p:ext uri="{BB962C8B-B14F-4D97-AF65-F5344CB8AC3E}">
        <p14:creationId xmlns:p14="http://schemas.microsoft.com/office/powerpoint/2010/main" val="2141934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{D9D5052C-D1CC-4DEC-B371-EC8970F523CE}tf55705232_win32</Template>
  <TotalTime>44</TotalTime>
  <Words>354</Words>
  <Application>Microsoft Office PowerPoint</Application>
  <PresentationFormat>Widescreen</PresentationFormat>
  <Paragraphs>14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Calibri</vt:lpstr>
      <vt:lpstr>Goudy Old Style</vt:lpstr>
      <vt:lpstr>Wingdings 2</vt:lpstr>
      <vt:lpstr>SlateVTI</vt:lpstr>
      <vt:lpstr>G2M-insight-for-Cab-Investment-firm </vt:lpstr>
      <vt:lpstr> </vt:lpstr>
      <vt:lpstr>Cab Case Study</vt:lpstr>
      <vt:lpstr>What city has the most trips?</vt:lpstr>
      <vt:lpstr>What payment method is preferred?</vt:lpstr>
      <vt:lpstr>Number of users for each city?</vt:lpstr>
      <vt:lpstr>This is a histogram of the pricing for cab rides from lowest to highest. Here we can see that popular cab rides are priced between 250 and 500.</vt:lpstr>
      <vt:lpstr>What gender is more likely to use cabs?</vt:lpstr>
      <vt:lpstr>People take longer trips while a small amount of people take shorter 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G2M-insight-for-Cab-Investment-firm </dc:title>
  <dc:creator>Arron Harris</dc:creator>
  <cp:lastModifiedBy>Arron Harris</cp:lastModifiedBy>
  <cp:revision>1</cp:revision>
  <dcterms:created xsi:type="dcterms:W3CDTF">2022-07-15T12:50:11Z</dcterms:created>
  <dcterms:modified xsi:type="dcterms:W3CDTF">2022-07-15T13:34:26Z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