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4" r:id="rId35"/>
    <p:sldId id="289" r:id="rId36"/>
    <p:sldId id="290" r:id="rId37"/>
    <p:sldId id="291" r:id="rId38"/>
    <p:sldId id="292" r:id="rId39"/>
    <p:sldId id="293" r:id="rId4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8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88EBB-9583-4D66-9734-AFD3549EAC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D6237-CE10-49A7-BA47-C11C76ADE9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86B3D-0919-42DC-9EB8-8154E362BA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661C5-626F-465F-B940-9264E07F93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5984A-EC20-4729-97D6-AA73900BA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87A78-A21C-449C-B222-08FF8AD84A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EC9E4-EC53-4EBC-B597-CE8DEC1C59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86A25-9924-4F32-81F2-5597374F4F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4A090-59A6-4DB4-B449-600DA675F1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B347E-2BBF-45C9-8118-0EB312B565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5FF32-8B83-422B-A9F0-9B64F84CA8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2B74D-9C3F-4F59-BEA7-52C5438421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1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14AE2863-6509-4730-B880-85D6F3E4EA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131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132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773238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zh-CN" sz="4600" smtClean="0"/>
              <a:t>Luxun - A Persistent Messaging System Tailored for Big Data Collecting &amp; Analytics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en-US" altLang="zh-CN" smtClean="0"/>
              <a:t>By William</a:t>
            </a:r>
            <a:br>
              <a:rPr lang="en-US" altLang="zh-CN" smtClean="0"/>
            </a:br>
            <a:r>
              <a:rPr lang="en-US" altLang="zh-CN" smtClean="0"/>
              <a:t>http://bulldog2011.github.com </a:t>
            </a:r>
            <a:br>
              <a:rPr lang="en-US" altLang="zh-CN" smtClean="0"/>
            </a:br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Persistent Queue </a:t>
            </a:r>
            <a:r>
              <a:rPr lang="en-US" altLang="zh-CN" smtClean="0">
                <a:latin typeface="Arial" charset="0"/>
              </a:rPr>
              <a:t>–</a:t>
            </a:r>
            <a:r>
              <a:rPr lang="en-US" altLang="zh-CN" smtClean="0"/>
              <a:t> Logic View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07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600" smtClean="0"/>
              <a:t>Just like a big array or circular array, message appended/read by index</a:t>
            </a:r>
          </a:p>
        </p:txBody>
      </p:sp>
      <p:pic>
        <p:nvPicPr>
          <p:cNvPr id="23555" name="Picture 5" descr="queue_logical_vie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975" y="2636838"/>
            <a:ext cx="3810000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smtClean="0"/>
              <a:t>Persistent Queue </a:t>
            </a:r>
            <a:r>
              <a:rPr lang="en-US" altLang="zh-CN" sz="3800" smtClean="0">
                <a:latin typeface="Arial" charset="0"/>
              </a:rPr>
              <a:t>–</a:t>
            </a:r>
            <a:r>
              <a:rPr lang="en-US" altLang="zh-CN" sz="3800" smtClean="0"/>
              <a:t> Consume Once &amp; Fanout Queue</a:t>
            </a:r>
          </a:p>
        </p:txBody>
      </p:sp>
      <p:pic>
        <p:nvPicPr>
          <p:cNvPr id="24578" name="Picture 5" descr="queue_semantic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2133600"/>
            <a:ext cx="3810000" cy="297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7" descr="fanout-queu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3800" y="3716338"/>
            <a:ext cx="2857500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6825" y="2492375"/>
            <a:ext cx="27368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Persistent Queue </a:t>
            </a:r>
            <a:r>
              <a:rPr lang="en-US" altLang="zh-CN" smtClean="0">
                <a:latin typeface="Arial" charset="0"/>
              </a:rPr>
              <a:t>–</a:t>
            </a:r>
            <a:r>
              <a:rPr lang="en-US" altLang="zh-CN" smtClean="0"/>
              <a:t> Physical View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eaLnBrk="1" hangingPunct="1"/>
            <a:r>
              <a:rPr lang="en-US" altLang="zh-CN" smtClean="0"/>
              <a:t>Paged index file and data file</a:t>
            </a:r>
          </a:p>
        </p:txBody>
      </p:sp>
      <p:pic>
        <p:nvPicPr>
          <p:cNvPr id="25603" name="Picture 5" descr="queue_physical_vie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450" y="2565400"/>
            <a:ext cx="6624638" cy="27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smtClean="0"/>
              <a:t>Persistent Queue - Concurrency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Append operation is synchronized in queue implementation</a:t>
            </a:r>
          </a:p>
          <a:p>
            <a:pPr eaLnBrk="1" hangingPunct="1"/>
            <a:r>
              <a:rPr lang="en-US" altLang="zh-CN" smtClean="0"/>
              <a:t>Read operation is already thread safe</a:t>
            </a:r>
          </a:p>
          <a:p>
            <a:pPr eaLnBrk="1" hangingPunct="1"/>
            <a:r>
              <a:rPr lang="en-US" altLang="zh-CN" b="1" i="1" smtClean="0"/>
              <a:t>Array Header Index Pointer</a:t>
            </a:r>
            <a:r>
              <a:rPr lang="en-US" altLang="zh-CN" smtClean="0"/>
              <a:t> is a read/write barrier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Persistent Queue </a:t>
            </a:r>
            <a:r>
              <a:rPr lang="en-US" altLang="zh-CN" smtClean="0">
                <a:latin typeface="Arial" charset="0"/>
              </a:rPr>
              <a:t>–</a:t>
            </a:r>
            <a:r>
              <a:rPr lang="en-US" altLang="zh-CN" smtClean="0"/>
              <a:t> Components View</a:t>
            </a:r>
          </a:p>
        </p:txBody>
      </p:sp>
      <p:pic>
        <p:nvPicPr>
          <p:cNvPr id="27650" name="Picture 5" descr="components_vie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9113" y="2133600"/>
            <a:ext cx="2857500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Persistent Queue </a:t>
            </a:r>
            <a:r>
              <a:rPr lang="en-US" altLang="zh-CN" smtClean="0">
                <a:latin typeface="Arial" charset="0"/>
              </a:rPr>
              <a:t>–</a:t>
            </a:r>
            <a:r>
              <a:rPr lang="en-US" altLang="zh-CN" smtClean="0"/>
              <a:t> Dynamic View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720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900" smtClean="0"/>
              <a:t>Memory Mapped Sliding Window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700" smtClean="0"/>
              <a:t>Leverage locality of rear append and front read access mode of queue</a:t>
            </a:r>
          </a:p>
        </p:txBody>
      </p:sp>
      <p:pic>
        <p:nvPicPr>
          <p:cNvPr id="28675" name="Picture 5" descr="sliding_windo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2636838"/>
            <a:ext cx="5715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smtClean="0"/>
              <a:t>Communication Layer </a:t>
            </a:r>
            <a:r>
              <a:rPr lang="en-US" altLang="zh-CN" smtClean="0">
                <a:latin typeface="Arial" charset="0"/>
              </a:rPr>
              <a:t>–</a:t>
            </a:r>
            <a:r>
              <a:rPr lang="en-US" altLang="zh-CN" smtClean="0"/>
              <a:t> Why Thrift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600" b="1" smtClean="0"/>
              <a:t>Stable &amp; Mature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smtClean="0"/>
              <a:t>Created by Facebook, used in Cassandra and HBase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600" b="1" smtClean="0"/>
              <a:t>High Performance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smtClean="0"/>
              <a:t>Binary serialization protocol and non-blocking server model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600" b="1" smtClean="0"/>
              <a:t>Simple &amp; Light-Weight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smtClean="0"/>
              <a:t>IDL driven development, auto-generate client &amp; server side proxy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600" b="1" smtClean="0"/>
              <a:t>Cross-Language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smtClean="0"/>
              <a:t>Auto-generate clients for Java, C#, C++, PHP, Ruby, Python, …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600" b="1" smtClean="0"/>
              <a:t>Flexible &amp; Pluggable Architecture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smtClean="0"/>
              <a:t>Programming like playing with building blocks, components are replaceable as needed.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smtClean="0"/>
              <a:t>Communication Layer </a:t>
            </a:r>
            <a:r>
              <a:rPr lang="en-US" altLang="zh-CN" sz="3800" smtClean="0">
                <a:latin typeface="Arial" charset="0"/>
              </a:rPr>
              <a:t>–</a:t>
            </a:r>
            <a:r>
              <a:rPr lang="en-US" altLang="zh-CN" sz="3800" smtClean="0"/>
              <a:t> Components View</a:t>
            </a:r>
          </a:p>
        </p:txBody>
      </p:sp>
      <p:pic>
        <p:nvPicPr>
          <p:cNvPr id="30722" name="Picture 5" descr="communication_componen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1628775"/>
            <a:ext cx="4535488" cy="407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smtClean="0"/>
              <a:t>Communication Layer </a:t>
            </a:r>
            <a:r>
              <a:rPr lang="en-US" altLang="zh-CN" sz="3800" smtClean="0">
                <a:latin typeface="Arial" charset="0"/>
              </a:rPr>
              <a:t>–</a:t>
            </a:r>
            <a:r>
              <a:rPr lang="en-US" altLang="zh-CN" sz="3800" smtClean="0"/>
              <a:t> Luxun Thrift IDL</a:t>
            </a:r>
          </a:p>
        </p:txBody>
      </p:sp>
      <p:pic>
        <p:nvPicPr>
          <p:cNvPr id="3174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013" y="2338388"/>
            <a:ext cx="8183562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Producer </a:t>
            </a:r>
            <a:r>
              <a:rPr lang="en-US" altLang="zh-CN" smtClean="0">
                <a:latin typeface="Arial" charset="0"/>
              </a:rPr>
              <a:t>–</a:t>
            </a:r>
            <a:r>
              <a:rPr lang="en-US" altLang="zh-CN" smtClean="0"/>
              <a:t> The Interface</a:t>
            </a:r>
          </a:p>
        </p:txBody>
      </p:sp>
      <p:pic>
        <p:nvPicPr>
          <p:cNvPr id="3277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613" y="1773238"/>
            <a:ext cx="494347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8175" y="3357563"/>
            <a:ext cx="52197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Performance Highlight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On Single Server Grade Machine with Single Topic</a:t>
            </a:r>
          </a:p>
          <a:p>
            <a:pPr lvl="1" eaLnBrk="1" hangingPunct="1"/>
            <a:r>
              <a:rPr lang="en-US" altLang="zh-CN" smtClean="0"/>
              <a:t>Average producing throughput </a:t>
            </a:r>
            <a:r>
              <a:rPr lang="en-US" altLang="zh-CN" b="1" i="1" smtClean="0"/>
              <a:t>&gt; 100MBps</a:t>
            </a:r>
            <a:r>
              <a:rPr lang="en-US" altLang="zh-CN" smtClean="0"/>
              <a:t>, peak </a:t>
            </a:r>
            <a:r>
              <a:rPr lang="en-US" altLang="zh-CN" b="1" i="1" smtClean="0"/>
              <a:t>&gt; 200MBps</a:t>
            </a:r>
          </a:p>
          <a:p>
            <a:pPr lvl="1" eaLnBrk="1" hangingPunct="1"/>
            <a:r>
              <a:rPr lang="en-US" altLang="zh-CN" smtClean="0"/>
              <a:t>Average consuming throughput </a:t>
            </a:r>
            <a:r>
              <a:rPr lang="en-US" altLang="zh-CN" b="1" i="1" smtClean="0"/>
              <a:t>&gt; 100MBps</a:t>
            </a:r>
            <a:r>
              <a:rPr lang="en-US" altLang="zh-CN" smtClean="0"/>
              <a:t>, peak </a:t>
            </a:r>
            <a:r>
              <a:rPr lang="en-US" altLang="zh-CN" b="1" i="1" smtClean="0"/>
              <a:t>&gt; 200MBps</a:t>
            </a:r>
          </a:p>
          <a:p>
            <a:pPr eaLnBrk="1" hangingPunct="1"/>
            <a:r>
              <a:rPr lang="en-US" altLang="zh-CN" smtClean="0"/>
              <a:t>In Networking Case, </a:t>
            </a:r>
          </a:p>
          <a:p>
            <a:pPr lvl="1" eaLnBrk="1" hangingPunct="1"/>
            <a:r>
              <a:rPr lang="en-US" altLang="zh-CN" smtClean="0"/>
              <a:t>Throughput only limited by network and disk IO bandwidth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smtClean="0"/>
              <a:t>Producing Partitioning on Producer Side</a:t>
            </a:r>
          </a:p>
        </p:txBody>
      </p:sp>
      <p:pic>
        <p:nvPicPr>
          <p:cNvPr id="33794" name="Picture 5" descr="partition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133600"/>
            <a:ext cx="38100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Producing Partitioning through VIP</a:t>
            </a:r>
          </a:p>
        </p:txBody>
      </p:sp>
      <p:pic>
        <p:nvPicPr>
          <p:cNvPr id="34818" name="Picture 5" descr="vi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7313" y="1844675"/>
            <a:ext cx="3810000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Producing Compression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Current Support</a:t>
            </a:r>
          </a:p>
          <a:p>
            <a:pPr lvl="1" eaLnBrk="1" hangingPunct="1"/>
            <a:r>
              <a:rPr lang="en-US" altLang="zh-CN" smtClean="0"/>
              <a:t>0 – No compression</a:t>
            </a:r>
          </a:p>
          <a:p>
            <a:pPr lvl="1" eaLnBrk="1" hangingPunct="1"/>
            <a:r>
              <a:rPr lang="en-US" altLang="zh-CN" smtClean="0"/>
              <a:t>1 – GZip compression</a:t>
            </a:r>
          </a:p>
          <a:p>
            <a:pPr lvl="1" eaLnBrk="1" hangingPunct="1"/>
            <a:r>
              <a:rPr lang="en-US" altLang="zh-CN" smtClean="0"/>
              <a:t>2 – Snappy compression</a:t>
            </a:r>
          </a:p>
          <a:p>
            <a:pPr eaLnBrk="1" hangingPunct="1"/>
            <a:r>
              <a:rPr lang="en-US" altLang="zh-CN" smtClean="0"/>
              <a:t>Enable Compression for better utilization of</a:t>
            </a:r>
          </a:p>
          <a:p>
            <a:pPr lvl="1" eaLnBrk="1" hangingPunct="1"/>
            <a:r>
              <a:rPr lang="en-US" altLang="zh-CN" smtClean="0"/>
              <a:t>Network bandwidth</a:t>
            </a:r>
          </a:p>
          <a:p>
            <a:pPr lvl="1" eaLnBrk="1" hangingPunct="1"/>
            <a:r>
              <a:rPr lang="en-US" altLang="zh-CN" smtClean="0"/>
              <a:t>Disk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Sync Producing</a:t>
            </a:r>
          </a:p>
        </p:txBody>
      </p:sp>
      <p:pic>
        <p:nvPicPr>
          <p:cNvPr id="36866" name="Picture 5" descr="sync_produc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975" y="2492375"/>
            <a:ext cx="3810000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86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600" smtClean="0"/>
              <a:t>Better real-time, worse throughput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smtClean="0"/>
              <a:t>Use this mode only if real-time is the top priority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Async &amp; Batch Producing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86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100" smtClean="0"/>
              <a:t>Better Throughput, sacrifice a little real-time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Should be enabled whenever possible for higher throughput</a:t>
            </a:r>
          </a:p>
        </p:txBody>
      </p:sp>
      <p:pic>
        <p:nvPicPr>
          <p:cNvPr id="37891" name="Picture 5" descr="async_produc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636838"/>
            <a:ext cx="3810000" cy="273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Simple Consumer</a:t>
            </a:r>
          </a:p>
        </p:txBody>
      </p:sp>
      <p:pic>
        <p:nvPicPr>
          <p:cNvPr id="3891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2205038"/>
            <a:ext cx="62388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350" y="3500438"/>
            <a:ext cx="65039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Advanced Stream Style Consumer</a:t>
            </a:r>
          </a:p>
        </p:txBody>
      </p:sp>
      <p:pic>
        <p:nvPicPr>
          <p:cNvPr id="3993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450" y="981075"/>
            <a:ext cx="6337300" cy="39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450" y="5084763"/>
            <a:ext cx="35147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Advanced Consumer Internals</a:t>
            </a:r>
          </a:p>
        </p:txBody>
      </p:sp>
      <p:pic>
        <p:nvPicPr>
          <p:cNvPr id="40962" name="Picture 5" descr="concurrent_consum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1484313"/>
            <a:ext cx="3240088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Consumer Group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229600" cy="10080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Within same group, consume once sematics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Among different groups, fanout semantics</a:t>
            </a:r>
          </a:p>
          <a:p>
            <a:pPr eaLnBrk="1" hangingPunct="1">
              <a:lnSpc>
                <a:spcPct val="90000"/>
              </a:lnSpc>
            </a:pPr>
            <a:endParaRPr lang="en-US" altLang="zh-CN" smtClean="0"/>
          </a:p>
        </p:txBody>
      </p:sp>
      <p:pic>
        <p:nvPicPr>
          <p:cNvPr id="41987" name="Picture 5" descr="consumer_grou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0338" y="2565400"/>
            <a:ext cx="3455987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JMX Based Monitoring</a:t>
            </a:r>
          </a:p>
        </p:txBody>
      </p:sp>
      <p:pic>
        <p:nvPicPr>
          <p:cNvPr id="4301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412875"/>
            <a:ext cx="8424863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Typical Big Data or Activity Stream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Logs generated by frontend applications or backend services</a:t>
            </a:r>
          </a:p>
          <a:p>
            <a:pPr eaLnBrk="1" hangingPunct="1"/>
            <a:r>
              <a:rPr lang="en-US" altLang="zh-CN" smtClean="0"/>
              <a:t>User behavior data</a:t>
            </a:r>
          </a:p>
          <a:p>
            <a:pPr eaLnBrk="1" hangingPunct="1"/>
            <a:r>
              <a:rPr lang="en-US" altLang="zh-CN" smtClean="0"/>
              <a:t>Application or system performance trace</a:t>
            </a:r>
          </a:p>
          <a:p>
            <a:pPr eaLnBrk="1" hangingPunct="1"/>
            <a:r>
              <a:rPr lang="en-US" altLang="zh-CN" smtClean="0"/>
              <a:t>Business, application or system metrics data</a:t>
            </a:r>
          </a:p>
          <a:p>
            <a:pPr eaLnBrk="1" hangingPunct="1"/>
            <a:r>
              <a:rPr lang="en-US" altLang="zh-CN" smtClean="0"/>
              <a:t>Events that need immediate 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Key Performance Test Observations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On single machine, throughput is only limited by disk IO bandwidth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In networking case, throughput is only limited by network bandwidth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1Gbps network is ok, 10Gbps network is recommended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/>
              <a:t>Not sensitive to</a:t>
            </a:r>
            <a:r>
              <a:rPr lang="en-US" altLang="zh-CN" smtClean="0"/>
              <a:t> JVM heap setting,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Memory mapped file uses off-heap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4GB is ok, &gt;8GB is recommended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 Throughput &gt; 50 MBps even on normal PC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smtClean="0"/>
              <a:t>Key Performance Test Observations Continue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600" smtClean="0"/>
              <a:t>Performs good on both Windows and Linux platforms</a:t>
            </a:r>
          </a:p>
          <a:p>
            <a:pPr eaLnBrk="1" hangingPunct="1"/>
            <a:r>
              <a:rPr lang="en-US" altLang="zh-CN" sz="2600" smtClean="0"/>
              <a:t>The throughput of async batch producing is </a:t>
            </a:r>
            <a:r>
              <a:rPr lang="en-US" altLang="zh-CN" sz="2600" b="1" i="1" smtClean="0"/>
              <a:t>order of magnitude better</a:t>
            </a:r>
            <a:r>
              <a:rPr lang="en-US" altLang="zh-CN" sz="2600" smtClean="0"/>
              <a:t> than sycn producing</a:t>
            </a:r>
          </a:p>
          <a:p>
            <a:pPr eaLnBrk="1" hangingPunct="1"/>
            <a:r>
              <a:rPr lang="en-US" altLang="zh-CN" sz="2600" smtClean="0"/>
              <a:t>Flush on broker has negative impact on throughput, recommend to </a:t>
            </a:r>
            <a:r>
              <a:rPr lang="en-US" altLang="zh-CN" sz="2600" b="1" i="1" smtClean="0"/>
              <a:t>disable flush</a:t>
            </a:r>
            <a:r>
              <a:rPr lang="en-US" altLang="zh-CN" sz="2600" smtClean="0"/>
              <a:t> because of unique feature of memoy mapped file</a:t>
            </a:r>
          </a:p>
          <a:p>
            <a:pPr eaLnBrk="1" hangingPunct="1"/>
            <a:r>
              <a:rPr lang="en-US" altLang="zh-CN" sz="2600" smtClean="0"/>
              <a:t>The throughput of one way not confirmed produce interface is </a:t>
            </a:r>
            <a:r>
              <a:rPr lang="en-US" altLang="zh-CN" sz="2600" b="1" i="1" smtClean="0"/>
              <a:t>3 times better</a:t>
            </a:r>
            <a:r>
              <a:rPr lang="en-US" altLang="zh-CN" sz="2600" smtClean="0"/>
              <a:t> than two way confirmed produce interface</a:t>
            </a:r>
          </a:p>
          <a:p>
            <a:pPr eaLnBrk="1" hangingPunct="1"/>
            <a:endParaRPr lang="en-US" altLang="zh-CN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smtClean="0"/>
              <a:t>Key Performance Test Observations Continue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overall performance will not change as number of topics increase, the throughput will be shared among different topics.</a:t>
            </a:r>
          </a:p>
          <a:p>
            <a:pPr eaLnBrk="1" hangingPunct="1"/>
            <a:r>
              <a:rPr lang="en-US" altLang="zh-CN" smtClean="0"/>
              <a:t>Compression should be enabled for better network bandwidth and disk space utilization, Snappy has better efficiency than GZip.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smtClean="0"/>
              <a:t>Operation - Most Important Performance Configurations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On broker</a:t>
            </a:r>
          </a:p>
          <a:p>
            <a:pPr lvl="1" eaLnBrk="1" hangingPunct="1"/>
            <a:r>
              <a:rPr lang="en-US" altLang="zh-CN" b="1" smtClean="0"/>
              <a:t>Flush</a:t>
            </a:r>
            <a:r>
              <a:rPr lang="en-US" altLang="zh-CN" smtClean="0"/>
              <a:t> has negative impact to performance, recommend to turn it off.</a:t>
            </a:r>
          </a:p>
          <a:p>
            <a:pPr eaLnBrk="1" hangingPunct="1"/>
            <a:r>
              <a:rPr lang="en-US" altLang="zh-CN" smtClean="0"/>
              <a:t>On producer side</a:t>
            </a:r>
          </a:p>
          <a:p>
            <a:pPr lvl="1" eaLnBrk="1" hangingPunct="1"/>
            <a:r>
              <a:rPr lang="en-US" altLang="zh-CN" smtClean="0"/>
              <a:t>Compression</a:t>
            </a:r>
          </a:p>
          <a:p>
            <a:pPr lvl="1" eaLnBrk="1" hangingPunct="1"/>
            <a:r>
              <a:rPr lang="en-US" altLang="zh-CN" smtClean="0"/>
              <a:t>Sync vs async producing</a:t>
            </a:r>
          </a:p>
          <a:p>
            <a:pPr lvl="1" eaLnBrk="1" hangingPunct="1"/>
            <a:r>
              <a:rPr lang="en-US" altLang="zh-CN" smtClean="0"/>
              <a:t>Batch size</a:t>
            </a:r>
          </a:p>
          <a:p>
            <a:pPr eaLnBrk="1" hangingPunct="1"/>
            <a:r>
              <a:rPr lang="en-US" altLang="zh-CN" smtClean="0"/>
              <a:t>On consumer side</a:t>
            </a:r>
          </a:p>
          <a:p>
            <a:pPr lvl="1" eaLnBrk="1" hangingPunct="1"/>
            <a:r>
              <a:rPr lang="en-US" altLang="zh-CN" smtClean="0"/>
              <a:t>Fetch size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sz="3800" smtClean="0"/>
              <a:t>Operation </a:t>
            </a:r>
            <a:r>
              <a:rPr lang="en-US" altLang="zh-CN" sz="3800" smtClean="0">
                <a:latin typeface="Arial" charset="0"/>
              </a:rPr>
              <a:t>–</a:t>
            </a:r>
            <a:r>
              <a:rPr lang="en-US" altLang="zh-CN" sz="3800" smtClean="0"/>
              <a:t> Log Cleanup Configurations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Expired log cleanup can be configured with:</a:t>
            </a:r>
          </a:p>
          <a:p>
            <a:pPr lvl="1" eaLnBrk="1" hangingPunct="1"/>
            <a:r>
              <a:rPr lang="en-US" altLang="zh-CN" b="1" i="1" smtClean="0"/>
              <a:t>log.retention.hours</a:t>
            </a:r>
            <a:r>
              <a:rPr lang="en-US" altLang="zh-CN" smtClean="0"/>
              <a:t> – old back log page files outside of the retention window will be deleted periodically.</a:t>
            </a:r>
          </a:p>
          <a:p>
            <a:pPr lvl="1" eaLnBrk="1" hangingPunct="1"/>
            <a:r>
              <a:rPr lang="en-US" altLang="zh-CN" b="1" i="1" smtClean="0"/>
              <a:t>log.retention.size </a:t>
            </a:r>
            <a:r>
              <a:rPr lang="en-US" altLang="zh-CN" smtClean="0"/>
              <a:t>– old back log page files outside of the retention size will be deleted periodically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smtClean="0"/>
              <a:t>Luxun vs Apache Kafka </a:t>
            </a:r>
            <a:r>
              <a:rPr lang="en-US" altLang="zh-CN" sz="3800" smtClean="0">
                <a:latin typeface="Arial" charset="0"/>
              </a:rPr>
              <a:t>–</a:t>
            </a:r>
            <a:r>
              <a:rPr lang="en-US" altLang="zh-CN" sz="3800" smtClean="0"/>
              <a:t> the Main Difference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484313"/>
            <a:ext cx="7570787" cy="965200"/>
          </a:xfrm>
        </p:spPr>
        <p:txBody>
          <a:bodyPr/>
          <a:lstStyle/>
          <a:p>
            <a:pPr eaLnBrk="1" hangingPunct="1"/>
            <a:r>
              <a:rPr lang="en-US" altLang="zh-CN" sz="2600" smtClean="0"/>
              <a:t>Luxun is inspired by Kafka, however, they have following main differences:</a:t>
            </a:r>
          </a:p>
        </p:txBody>
      </p:sp>
      <p:graphicFrame>
        <p:nvGraphicFramePr>
          <p:cNvPr id="175166" name="Group 62"/>
          <p:cNvGraphicFramePr>
            <a:graphicFrameLocks noGrp="1"/>
          </p:cNvGraphicFramePr>
          <p:nvPr>
            <p:ph sz="half" idx="2"/>
          </p:nvPr>
        </p:nvGraphicFramePr>
        <p:xfrm>
          <a:off x="684213" y="2420938"/>
          <a:ext cx="7272337" cy="3662362"/>
        </p:xfrm>
        <a:graphic>
          <a:graphicData uri="http://schemas.openxmlformats.org/drawingml/2006/table">
            <a:tbl>
              <a:tblPr/>
              <a:tblGrid>
                <a:gridCol w="1727200"/>
                <a:gridCol w="2592387"/>
                <a:gridCol w="2952750"/>
              </a:tblGrid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Luxun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Kafka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Persistent Queue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Memory Mapped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Filesystem &amp; OS page cache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Communcation layer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Thrift RPC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Custom NIO and messaging protocol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Message access mode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Index Based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Offset based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Distribution for scalability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Random distribution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Zookeeper for distributed coordination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Partitioning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Only on server level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Partition within a topic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Credits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600" smtClean="0"/>
              <a:t>Luxun borrowed design ideas and adapted source from following open source projects:</a:t>
            </a:r>
          </a:p>
          <a:p>
            <a:pPr lvl="1" eaLnBrk="1" hangingPunct="1"/>
            <a:r>
              <a:rPr lang="en-US" altLang="zh-CN" sz="2200" b="1" i="1" smtClean="0"/>
              <a:t>Apache Kafka</a:t>
            </a:r>
            <a:r>
              <a:rPr lang="en-US" altLang="zh-CN" sz="2200" smtClean="0"/>
              <a:t> - http://kafka.apache.org/index.html</a:t>
            </a:r>
          </a:p>
          <a:p>
            <a:pPr lvl="1" eaLnBrk="1" hangingPunct="1"/>
            <a:r>
              <a:rPr lang="en-US" altLang="zh-CN" sz="2200" b="1" i="1" smtClean="0"/>
              <a:t>Jafka </a:t>
            </a:r>
            <a:r>
              <a:rPr lang="en-US" altLang="zh-CN" sz="2200" smtClean="0"/>
              <a:t>- https://github.com/adyliu/jafka</a:t>
            </a:r>
          </a:p>
          <a:p>
            <a:pPr lvl="1" eaLnBrk="1" hangingPunct="1"/>
            <a:r>
              <a:rPr lang="en-US" altLang="zh-CN" sz="2200" b="1" i="1" smtClean="0"/>
              <a:t>Java Chronicle</a:t>
            </a:r>
            <a:r>
              <a:rPr lang="en-US" altLang="zh-CN" sz="2200" smtClean="0"/>
              <a:t> - https://github.com/peter-lawrey/Java-Chronicle</a:t>
            </a:r>
          </a:p>
          <a:p>
            <a:pPr lvl="1" eaLnBrk="1" hangingPunct="1"/>
            <a:r>
              <a:rPr lang="en-US" altLang="zh-CN" sz="2200" b="1" i="1" smtClean="0"/>
              <a:t>Fqueue</a:t>
            </a:r>
            <a:r>
              <a:rPr lang="en-US" altLang="zh-CN" sz="2200" smtClean="0"/>
              <a:t> - http://code.google.com/p/fqueue/</a:t>
            </a:r>
          </a:p>
          <a:p>
            <a:pPr lvl="1" eaLnBrk="1" hangingPunct="1"/>
            <a:r>
              <a:rPr lang="en-US" altLang="zh-CN" sz="2200" b="1" i="1" smtClean="0"/>
              <a:t>Ashes-queue</a:t>
            </a:r>
            <a:r>
              <a:rPr lang="en-US" altLang="zh-CN" sz="2200" smtClean="0"/>
              <a:t> - http://code.google.com/p/ashes-queue/</a:t>
            </a:r>
          </a:p>
          <a:p>
            <a:pPr lvl="1" eaLnBrk="1" hangingPunct="1"/>
            <a:r>
              <a:rPr lang="en-US" altLang="zh-CN" sz="2200" b="1" i="1" smtClean="0"/>
              <a:t>Kestrel</a:t>
            </a:r>
            <a:r>
              <a:rPr lang="en-US" altLang="zh-CN" sz="2200" smtClean="0"/>
              <a:t> - https://github.com/robey/kestrel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Next Steps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Add a sharding layer for distribution and replication</a:t>
            </a:r>
          </a:p>
          <a:p>
            <a:pPr eaLnBrk="1" hangingPunct="1"/>
            <a:r>
              <a:rPr lang="en-US" altLang="zh-CN" smtClean="0"/>
              <a:t>More clients, C#, PHP, Ruby, Python, C++, etc</a:t>
            </a:r>
          </a:p>
          <a:p>
            <a:pPr eaLnBrk="1" hangingPunct="1"/>
            <a:r>
              <a:rPr lang="en-US" altLang="zh-CN" smtClean="0"/>
              <a:t>Big data apps, such as centralized logging, tracing, metrics and events systems based on Luxun.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Origin of the Name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0738"/>
          </a:xfrm>
        </p:spPr>
        <p:txBody>
          <a:bodyPr/>
          <a:lstStyle/>
          <a:p>
            <a:pPr eaLnBrk="1" hangingPunct="1"/>
            <a:r>
              <a:rPr lang="en-US" altLang="zh-CN" smtClean="0"/>
              <a:t>In memorial of LuXun, a great Chinese writer</a:t>
            </a:r>
          </a:p>
        </p:txBody>
      </p:sp>
      <p:pic>
        <p:nvPicPr>
          <p:cNvPr id="52227" name="Picture 5" descr="Luxu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3938" y="2852738"/>
            <a:ext cx="19050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Source, Docs and Downloadable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2708275"/>
            <a:ext cx="6419850" cy="820738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mtClean="0"/>
              <a:t>https://github.com/bulldog2011/luxun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Unified Big Data Pipeline</a:t>
            </a:r>
          </a:p>
        </p:txBody>
      </p:sp>
      <p:pic>
        <p:nvPicPr>
          <p:cNvPr id="17410" name="Picture 5" descr="arch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1412875"/>
            <a:ext cx="6335712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Luxun Design Objectives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700" b="1" smtClean="0"/>
              <a:t>Fast &amp; High-Throughput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500" smtClean="0"/>
              <a:t>Top priority, close to O(1) memory access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700" b="1" smtClean="0"/>
              <a:t>Persistent &amp; Durable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500" smtClean="0"/>
              <a:t>All data is persistent on disk and is crash resistant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700" b="1" smtClean="0"/>
              <a:t>Producer &amp; Consumer Separation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500" smtClean="0"/>
              <a:t>Each one can work without knowing the existence of the other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700" b="1" smtClean="0"/>
              <a:t>Realtime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500" smtClean="0"/>
              <a:t>Produced message will be immediately visible to consumer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700" b="1" smtClean="0"/>
              <a:t>Distributed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500" smtClean="0"/>
              <a:t>Horizontal scalable with commodity machines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700" b="1" smtClean="0"/>
              <a:t>Multiple Clients Support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500" smtClean="0"/>
              <a:t>Easy integration with clients from different platforms, such as Java, C#, PHP, Ruby, Python, C++…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700" b="1" smtClean="0"/>
              <a:t>Flexible consuming semantics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500" smtClean="0"/>
              <a:t>Consume once, fanout, can even consume by index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700" b="1" smtClean="0"/>
              <a:t>Light Weight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500" smtClean="0"/>
              <a:t>Small footprint binary, no Zookeeper coordination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Basic Concepts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100" b="1" smtClean="0"/>
              <a:t>Topic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/>
              <a:t>Logically it’s a named place to send messages to or to consume messages from, physically it’s a persistent queue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100" b="1" smtClean="0"/>
              <a:t>Broker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/>
              <a:t>Aka Luxun server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100" b="1" smtClean="0"/>
              <a:t>Message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/>
              <a:t>Datum to produce or consume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100" b="1" smtClean="0"/>
              <a:t>Producer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/>
              <a:t>A role which will send messages to topics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100" b="1" smtClean="0"/>
              <a:t>Consumer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/>
              <a:t>A role which will consume messages from topics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100" b="1" smtClean="0"/>
              <a:t>Consumer Group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/>
              <a:t>A group of consumers that will receive only one copy of a message from a topic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Overall Architecture</a:t>
            </a:r>
          </a:p>
        </p:txBody>
      </p:sp>
      <p:pic>
        <p:nvPicPr>
          <p:cNvPr id="20482" name="Picture 5" descr="arch-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2275" y="1341438"/>
            <a:ext cx="5472113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Core Principle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773238"/>
            <a:ext cx="3240087" cy="2663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Sequential disk read can be comparable to or even faster than random memory read</a:t>
            </a:r>
          </a:p>
        </p:txBody>
      </p:sp>
      <p:pic>
        <p:nvPicPr>
          <p:cNvPr id="21507" name="Picture 7" descr="core_princip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8038" y="1268413"/>
            <a:ext cx="5111750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smtClean="0"/>
              <a:t>Core Technology </a:t>
            </a:r>
            <a:r>
              <a:rPr lang="en-US" altLang="zh-CN" sz="3800" smtClean="0">
                <a:latin typeface="Arial" charset="0"/>
              </a:rPr>
              <a:t>–</a:t>
            </a:r>
            <a:r>
              <a:rPr lang="en-US" altLang="zh-CN" sz="3800" smtClean="0"/>
              <a:t> Memory Mapped File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8229600" cy="3278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100" smtClean="0"/>
              <a:t>Map files into memory, persisted by OS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OS will be responsible to persist messages even the process crashes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 smtClean="0"/>
              <a:t>Can be shared between processes/threads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Produced message immediately visible to consumer threads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 smtClean="0"/>
              <a:t>Limited by the amount of disk space you have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Can scale very well when exceeding your main memory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In Java implementation, does not use heap memory directly, GC impact limited</a:t>
            </a:r>
          </a:p>
        </p:txBody>
      </p:sp>
      <p:sp>
        <p:nvSpPr>
          <p:cNvPr id="22531" name="Shape 60"/>
          <p:cNvSpPr>
            <a:spLocks noChangeArrowheads="1"/>
          </p:cNvSpPr>
          <p:nvPr/>
        </p:nvSpPr>
        <p:spPr bwMode="auto">
          <a:xfrm>
            <a:off x="3995738" y="4005263"/>
            <a:ext cx="4702175" cy="19875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183</TotalTime>
  <Words>954</Words>
  <Application>Microsoft Office PowerPoint</Application>
  <PresentationFormat>全屏显示(4:3)</PresentationFormat>
  <Paragraphs>170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演示文稿设计模板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46" baseType="lpstr">
      <vt:lpstr>Arial</vt:lpstr>
      <vt:lpstr>宋体</vt:lpstr>
      <vt:lpstr>Garamond</vt:lpstr>
      <vt:lpstr>Wingdings</vt:lpstr>
      <vt:lpstr>Calibri</vt:lpstr>
      <vt:lpstr>Edge</vt:lpstr>
      <vt:lpstr>Edge</vt:lpstr>
      <vt:lpstr>Luxun - A Persistent Messaging System Tailored for Big Data Collecting &amp; Analytics</vt:lpstr>
      <vt:lpstr>Performance Highlight</vt:lpstr>
      <vt:lpstr>Typical Big Data or Activity Stream</vt:lpstr>
      <vt:lpstr>Unified Big Data Pipeline</vt:lpstr>
      <vt:lpstr>Luxun Design Objectives</vt:lpstr>
      <vt:lpstr>Basic Concepts</vt:lpstr>
      <vt:lpstr>Overall Architecture</vt:lpstr>
      <vt:lpstr>Core Principle</vt:lpstr>
      <vt:lpstr>Core Technology – Memory Mapped File</vt:lpstr>
      <vt:lpstr>Persistent Queue – Logic View</vt:lpstr>
      <vt:lpstr>Persistent Queue – Consume Once &amp; Fanout Queue</vt:lpstr>
      <vt:lpstr>Persistent Queue – Physical View</vt:lpstr>
      <vt:lpstr>Persistent Queue - Concurrency</vt:lpstr>
      <vt:lpstr>Persistent Queue – Components View</vt:lpstr>
      <vt:lpstr>Persistent Queue – Dynamic View</vt:lpstr>
      <vt:lpstr>Communication Layer – Why Thrift</vt:lpstr>
      <vt:lpstr>Communication Layer – Components View</vt:lpstr>
      <vt:lpstr>Communication Layer – Luxun Thrift IDL</vt:lpstr>
      <vt:lpstr>Producer – The Interface</vt:lpstr>
      <vt:lpstr>Producing Partitioning on Producer Side</vt:lpstr>
      <vt:lpstr>Producing Partitioning through VIP</vt:lpstr>
      <vt:lpstr>Producing Compression</vt:lpstr>
      <vt:lpstr>Sync Producing</vt:lpstr>
      <vt:lpstr>Async &amp; Batch Producing</vt:lpstr>
      <vt:lpstr>Simple Consumer</vt:lpstr>
      <vt:lpstr>Advanced Stream Style Consumer</vt:lpstr>
      <vt:lpstr>Advanced Consumer Internals</vt:lpstr>
      <vt:lpstr>Consumer Group</vt:lpstr>
      <vt:lpstr>JMX Based Monitoring</vt:lpstr>
      <vt:lpstr>Key Performance Test Observations</vt:lpstr>
      <vt:lpstr>Key Performance Test Observations Continue</vt:lpstr>
      <vt:lpstr>Key Performance Test Observations Continue</vt:lpstr>
      <vt:lpstr>Operation - Most Important Performance Configurations</vt:lpstr>
      <vt:lpstr>Operation – Log Cleanup Configurations</vt:lpstr>
      <vt:lpstr>Luxun vs Apache Kafka – the Main Difference</vt:lpstr>
      <vt:lpstr>Credits</vt:lpstr>
      <vt:lpstr>Next Steps</vt:lpstr>
      <vt:lpstr>Origin of the Name</vt:lpstr>
      <vt:lpstr>Source, Docs and Downloadable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Luxun – A Persistent Messaging System Tailored for Big Data Collecting &amp; Analytics</dc:title>
  <dc:creator>tclsevers</dc:creator>
  <cp:lastModifiedBy>tclsevers</cp:lastModifiedBy>
  <cp:revision>138</cp:revision>
  <dcterms:created xsi:type="dcterms:W3CDTF">2013-04-21T05:02:42Z</dcterms:created>
  <dcterms:modified xsi:type="dcterms:W3CDTF">2013-04-21T08:59:13Z</dcterms:modified>
</cp:coreProperties>
</file>