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8" r:id="rId2"/>
    <p:sldMasterId id="2147483690" r:id="rId3"/>
  </p:sldMasterIdLst>
  <p:notesMasterIdLst>
    <p:notesMasterId r:id="rId8"/>
  </p:notesMasterIdLst>
  <p:handoutMasterIdLst>
    <p:handoutMasterId r:id="rId9"/>
  </p:handoutMasterIdLst>
  <p:sldIdLst>
    <p:sldId id="617" r:id="rId4"/>
    <p:sldId id="1305" r:id="rId5"/>
    <p:sldId id="1307" r:id="rId6"/>
    <p:sldId id="1306" r:id="rId7"/>
  </p:sldIdLst>
  <p:sldSz cx="12192000" cy="6858000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3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AD"/>
    <a:srgbClr val="00617A"/>
    <a:srgbClr val="095D3C"/>
    <a:srgbClr val="659476"/>
    <a:srgbClr val="254B25"/>
    <a:srgbClr val="E7FFE7"/>
    <a:srgbClr val="3F7141"/>
    <a:srgbClr val="FFFFFF"/>
    <a:srgbClr val="006600"/>
    <a:srgbClr val="F5F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3" autoAdjust="0"/>
    <p:restoredTop sz="84058" autoAdjust="0"/>
  </p:normalViewPr>
  <p:slideViewPr>
    <p:cSldViewPr>
      <p:cViewPr varScale="1">
        <p:scale>
          <a:sx n="120" d="100"/>
          <a:sy n="120" d="100"/>
        </p:scale>
        <p:origin x="376" y="88"/>
      </p:cViewPr>
      <p:guideLst>
        <p:guide pos="416"/>
        <p:guide pos="7253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4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27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47B739-58CF-A24E-997F-D77A7269B292}" type="datetimeFigureOut">
              <a:rPr lang="zh-CN" altLang="en-US"/>
              <a:t>2023/09/01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271" y="6456218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41970AFB-7AED-6049-BFBF-E1DE4EB5833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271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56328F3-DBA5-514D-BCD2-A752A55B1C84}" type="datetimeFigureOut">
              <a:rPr lang="zh-CN" altLang="en-US"/>
              <a:t>2023/09/01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219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271" y="6456219"/>
            <a:ext cx="4302231" cy="34145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9D868098-1248-AF4B-9632-94315C0DC7A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5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19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4" y="2308884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1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7" y="3565525"/>
            <a:ext cx="10852151" cy="801370"/>
          </a:xfrm>
          <a:prstGeom prst="rect">
            <a:avLst/>
          </a:prstGeo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5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1596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32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5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11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7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83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42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95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683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4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377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7" y="1508126"/>
            <a:ext cx="10852151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2" y="6316666"/>
            <a:ext cx="15113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838200" y="1224076"/>
            <a:ext cx="10515600" cy="5110521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标题占位符 1"/>
          <p:cNvSpPr>
            <a:spLocks noGrp="1"/>
          </p:cNvSpPr>
          <p:nvPr>
            <p:ph type="title"/>
          </p:nvPr>
        </p:nvSpPr>
        <p:spPr>
          <a:xfrm>
            <a:off x="272129" y="250838"/>
            <a:ext cx="10515600" cy="854073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lvl1pPr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3777FC1-B586-2243-9A9D-B2C01D701344}" type="datetime1">
              <a:rPr lang="zh-CN" altLang="en-US"/>
              <a:t>2023/09/01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wrap="square" lIns="121917" tIns="60958" rIns="121917" bIns="60958" numCol="1" anchor="t" anchorCtr="0" compatLnSpc="1"/>
          <a:lstStyle>
            <a:lvl1pPr defTabSz="457189">
              <a:defRPr>
                <a:solidFill>
                  <a:srgbClr val="000000"/>
                </a:solidFill>
              </a:defRPr>
            </a:lvl1pPr>
          </a:lstStyle>
          <a:p>
            <a:fld id="{835BA645-9EE7-2E49-8ACE-F98E28FCB65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8472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1349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8416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1686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2895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73923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DBC6474-6744-4657-9C3C-F50457957C27}" type="datetimeFigureOut">
              <a:rPr lang="zh-CN" altLang="en-US" smtClean="0"/>
              <a:t>2023/09/01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779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208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891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8"/>
            <a:ext cx="3931920" cy="3891915"/>
          </a:xfrm>
          <a:prstGeom prst="rect">
            <a:avLst/>
          </a:prstGeom>
        </p:spPr>
        <p:txBody>
          <a:bodyPr/>
          <a:lstStyle>
            <a:lvl1pPr marL="257168" indent="-257168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38589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56583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67354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1"/>
          <p:cNvSpPr txBox="1">
            <a:spLocks noChangeArrowheads="1"/>
          </p:cNvSpPr>
          <p:nvPr userDrawn="1"/>
        </p:nvSpPr>
        <p:spPr bwMode="auto">
          <a:xfrm>
            <a:off x="3647729" y="2852938"/>
            <a:ext cx="6292849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en-US" sz="3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31"/>
          <p:cNvSpPr txBox="1">
            <a:spLocks noChangeArrowheads="1"/>
          </p:cNvSpPr>
          <p:nvPr userDrawn="1"/>
        </p:nvSpPr>
        <p:spPr bwMode="auto">
          <a:xfrm>
            <a:off x="882653" y="276228"/>
            <a:ext cx="6292849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>
            <a:lvl1pPr marL="342891" indent="-342891">
              <a:buFont typeface="Wingdings" panose="05000000000000000000" pitchFamily="2" charset="2"/>
              <a:buChar char="n"/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24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7" y="5605148"/>
            <a:ext cx="10852151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7" y="641353"/>
            <a:ext cx="10852151" cy="455612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171446" marR="0" lvl="0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891" marR="0" lvl="1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685" algn="l"/>
              </a:tabLst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29" marR="0" lvl="2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21" marR="0" lvl="3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12" marR="0" lvl="4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171446" marR="0" lvl="0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38" marR="0" lvl="1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685" algn="l"/>
              </a:tabLst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29" marR="0" lvl="2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21" marR="0" lvl="3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12" marR="0" lvl="4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1" y="565150"/>
            <a:ext cx="5400040" cy="57277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171446" marR="0" lvl="0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38" marR="0" lvl="1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685" algn="l"/>
              </a:tabLst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29" marR="0" lvl="2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21" marR="0" lvl="3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12" marR="0" lvl="4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4" y="623594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377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7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4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7" y="1508126"/>
            <a:ext cx="10852151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783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46" indent="-171446" algn="l" defTabSz="685783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1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38" indent="-171446" algn="l" defTabSz="685783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04" algn="l"/>
        </a:tabLst>
        <a:defRPr sz="1200" u="none" strike="noStrike" kern="1200" cap="none" spc="151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29" indent="-171446" algn="l" defTabSz="685783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1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21" indent="-171446" algn="l" defTabSz="685783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1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12" indent="-171446" algn="l" defTabSz="685783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1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3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76" r:id="rId12"/>
    <p:sldLayoutId id="2147483677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1711" y="1437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8448943-7E3D-4818-A519-9904AEB70D4C}"/>
              </a:ext>
            </a:extLst>
          </p:cNvPr>
          <p:cNvCxnSpPr/>
          <p:nvPr userDrawn="1"/>
        </p:nvCxnSpPr>
        <p:spPr>
          <a:xfrm flipV="1">
            <a:off x="0" y="952871"/>
            <a:ext cx="12192000" cy="16671"/>
          </a:xfrm>
          <a:prstGeom prst="line">
            <a:avLst/>
          </a:prstGeom>
          <a:ln w="38100">
            <a:solidFill>
              <a:srgbClr val="00531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DE019DEE-FD02-4D15-930C-B096DBD453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353916" y="501132"/>
            <a:ext cx="999885" cy="93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6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700213"/>
            <a:ext cx="12192000" cy="2736899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24000" y="2341086"/>
            <a:ext cx="9144000" cy="11064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60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机器学习与数据挖掘实验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44863" y="5492024"/>
            <a:ext cx="5238751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spc="300" dirty="0">
                <a:latin typeface="微软雅黑" pitchFamily="34" charset="-122"/>
                <a:ea typeface="微软雅黑" pitchFamily="34" charset="-122"/>
              </a:rPr>
              <a:t>软件工程学院</a:t>
            </a:r>
            <a:endParaRPr lang="en-US" altLang="zh-CN" b="1" spc="3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2EEE04-8C21-4ACE-966E-F74D8FF492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183"/>
            <a:ext cx="5642967" cy="1536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9"/>
    </mc:Choice>
    <mc:Fallback xmlns="">
      <p:transition spd="slow" advTm="125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1">
            <a:extLst>
              <a:ext uri="{FF2B5EF4-FFF2-40B4-BE49-F238E27FC236}">
                <a16:creationId xmlns:a16="http://schemas.microsoft.com/office/drawing/2014/main" id="{94B46D73-DB25-4EB4-B2CD-C9B297CB2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50" y="123827"/>
            <a:ext cx="23452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0745EF-EB06-4ABD-BF51-19F98944E5DA}"/>
              </a:ext>
            </a:extLst>
          </p:cNvPr>
          <p:cNvSpPr txBox="1"/>
          <p:nvPr/>
        </p:nvSpPr>
        <p:spPr>
          <a:xfrm>
            <a:off x="371364" y="1628800"/>
            <a:ext cx="11449272" cy="326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实验课与理论课平行，完成算法的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课上：每名同学独立进行实验内容，下课后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提交代码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课后：依据实验过程、实验结果撰写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9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1">
            <a:extLst>
              <a:ext uri="{FF2B5EF4-FFF2-40B4-BE49-F238E27FC236}">
                <a16:creationId xmlns:a16="http://schemas.microsoft.com/office/drawing/2014/main" id="{C195ACB2-718A-49EE-8887-53AFC2EDA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50" y="123827"/>
            <a:ext cx="23452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课堂纪律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82E9C1-B1EF-4944-B126-421F17C11097}"/>
              </a:ext>
            </a:extLst>
          </p:cNvPr>
          <p:cNvSpPr txBox="1"/>
          <p:nvPr/>
        </p:nvSpPr>
        <p:spPr>
          <a:xfrm>
            <a:off x="317358" y="1628800"/>
            <a:ext cx="11557284" cy="222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鼓励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独立完成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实验，自行思考解决问题，或者上网搜寻答案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允许与同学讨论交流，但不允许抄袭他人代码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遇到问题可以询问助教，但不准让助教代为调试和写代码</a:t>
            </a:r>
          </a:p>
        </p:txBody>
      </p:sp>
    </p:spTree>
    <p:extLst>
      <p:ext uri="{BB962C8B-B14F-4D97-AF65-F5344CB8AC3E}">
        <p14:creationId xmlns:p14="http://schemas.microsoft.com/office/powerpoint/2010/main" val="45279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1">
            <a:extLst>
              <a:ext uri="{FF2B5EF4-FFF2-40B4-BE49-F238E27FC236}">
                <a16:creationId xmlns:a16="http://schemas.microsoft.com/office/drawing/2014/main" id="{BD8377CD-FCAA-4A8F-B36E-3D4AADB21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50" y="123827"/>
            <a:ext cx="22012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考核方式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EFB952-91CB-4963-B5F5-18924AC81509}"/>
              </a:ext>
            </a:extLst>
          </p:cNvPr>
          <p:cNvSpPr txBox="1"/>
          <p:nvPr/>
        </p:nvSpPr>
        <p:spPr>
          <a:xfrm>
            <a:off x="222350" y="815604"/>
            <a:ext cx="11856640" cy="606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平时成绩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120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课堂上是否提交代码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，课后实验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课程大作业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</a:p>
          <a:p>
            <a:pPr marL="6120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名学生组成一小组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120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开放式作品：为某个实际应用提供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基于机器学习算法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的解决方案。例如，针对某个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简单的小游戏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（如贪吃蛇）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，编写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算法的操作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120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作品完成情况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，报告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792935886"/>
      </p:ext>
    </p:extLst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C.BRev.FY97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5557</TotalTime>
  <Words>166</Words>
  <Application>Microsoft Office PowerPoint</Application>
  <PresentationFormat>宽屏</PresentationFormat>
  <Paragraphs>17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</vt:lpstr>
      <vt:lpstr>webwppDefTheme</vt:lpstr>
      <vt:lpstr>1_LC.BRev.FY97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liaogch</cp:lastModifiedBy>
  <cp:revision>708</cp:revision>
  <cp:lastPrinted>2020-12-08T11:55:41Z</cp:lastPrinted>
  <dcterms:created xsi:type="dcterms:W3CDTF">2020-12-08T11:55:41Z</dcterms:created>
  <dcterms:modified xsi:type="dcterms:W3CDTF">2023-09-01T06:19:01Z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