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9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8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2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7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9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0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C106-BE4C-479B-8F2B-622650F58E88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5B7D-9B5A-4AE7-8B05-22B4D9CA9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0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drew_Tridgell" TargetMode="External"/><Relationship Id="rId2" Type="http://schemas.openxmlformats.org/officeDocument/2006/relationships/hyperlink" Target="http://en.wikipedia.org/wiki/Rsyn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Rsync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rsync</a:t>
            </a:r>
            <a:r>
              <a:rPr lang="zh-CN" altLang="en-US" dirty="0"/>
              <a:t>是</a:t>
            </a:r>
            <a:r>
              <a:rPr lang="en-US" altLang="zh-CN" dirty="0" err="1"/>
              <a:t>unix</a:t>
            </a:r>
            <a:r>
              <a:rPr lang="en-US" altLang="zh-CN" dirty="0"/>
              <a:t>/</a:t>
            </a:r>
            <a:r>
              <a:rPr lang="en-US" altLang="zh-CN" dirty="0" err="1"/>
              <a:t>linux</a:t>
            </a:r>
            <a:r>
              <a:rPr lang="zh-CN" altLang="en-US" dirty="0"/>
              <a:t>下同步文件的一个高效算法</a:t>
            </a:r>
            <a:r>
              <a:rPr lang="zh-CN" altLang="en-US" dirty="0" smtClean="0"/>
              <a:t>，是根据由澳洲电脑工程师</a:t>
            </a:r>
            <a:r>
              <a:rPr lang="en-US" altLang="zh-CN" dirty="0" smtClean="0">
                <a:hlinkClick r:id="rId3"/>
              </a:rPr>
              <a:t>Andrew </a:t>
            </a:r>
            <a:r>
              <a:rPr lang="en-US" altLang="zh-CN" dirty="0" err="1" smtClean="0">
                <a:hlinkClick r:id="rId3"/>
              </a:rPr>
              <a:t>Tridgell</a:t>
            </a:r>
            <a:r>
              <a:rPr lang="zh-CN" altLang="en-US" dirty="0" smtClean="0"/>
              <a:t>发明的算法而来。它</a:t>
            </a:r>
            <a:r>
              <a:rPr lang="zh-CN" altLang="en-US" dirty="0"/>
              <a:t>能同步更新两处计算机的文件与目录，并适当利用查找文件中的不同块以减少数据</a:t>
            </a:r>
            <a:r>
              <a:rPr lang="zh-CN" altLang="en-US" dirty="0" smtClean="0"/>
              <a:t>传输，从而提高传输效率。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551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Rsync</a:t>
            </a:r>
            <a:r>
              <a:rPr lang="en-US" altLang="zh-CN" dirty="0"/>
              <a:t> </a:t>
            </a:r>
            <a:r>
              <a:rPr lang="zh-CN" altLang="en-US" dirty="0"/>
              <a:t>的基本特点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开源；</a:t>
            </a:r>
            <a:endParaRPr lang="en-US" altLang="zh-CN" dirty="0" smtClean="0"/>
          </a:p>
          <a:p>
            <a:r>
              <a:rPr lang="zh-CN" altLang="en-US" dirty="0"/>
              <a:t>可以镜像保存整个目录树和文件系统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可以很容易做到</a:t>
            </a:r>
            <a:r>
              <a:rPr lang="zh-CN" altLang="en-US" dirty="0">
                <a:solidFill>
                  <a:srgbClr val="0070C0"/>
                </a:solidFill>
              </a:rPr>
              <a:t>保持</a:t>
            </a:r>
            <a:r>
              <a:rPr lang="zh-CN" altLang="en-US" dirty="0"/>
              <a:t>原来文件的</a:t>
            </a:r>
            <a:r>
              <a:rPr lang="zh-CN" altLang="en-US" dirty="0">
                <a:solidFill>
                  <a:srgbClr val="FF0000"/>
                </a:solidFill>
              </a:rPr>
              <a:t>权限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时间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软硬链接</a:t>
            </a:r>
            <a:r>
              <a:rPr lang="zh-CN" altLang="en-US" dirty="0"/>
              <a:t>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优化的流程，文件传输效率高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可以使用 </a:t>
            </a:r>
            <a:r>
              <a:rPr lang="en-US" altLang="zh-CN" dirty="0" err="1"/>
              <a:t>rcp</a:t>
            </a:r>
            <a:r>
              <a:rPr lang="zh-CN" altLang="en-US" dirty="0"/>
              <a:t>、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等方式来传输文件，当然也可以通过直接的 </a:t>
            </a:r>
            <a:r>
              <a:rPr lang="en-US" altLang="zh-CN" dirty="0"/>
              <a:t>socket </a:t>
            </a:r>
            <a:r>
              <a:rPr lang="zh-CN" altLang="en-US" dirty="0"/>
              <a:t>连接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支持匿名</a:t>
            </a:r>
            <a:r>
              <a:rPr lang="zh-CN" altLang="en-US" dirty="0" smtClean="0"/>
              <a:t>传输；</a:t>
            </a:r>
            <a:endParaRPr lang="en-US" altLang="zh-CN" dirty="0" smtClean="0"/>
          </a:p>
          <a:p>
            <a:r>
              <a:rPr lang="zh-CN" altLang="en-US" dirty="0" smtClean="0"/>
              <a:t>当然这些我们都不关注；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13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rsync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smtClean="0"/>
              <a:t>The </a:t>
            </a:r>
            <a:r>
              <a:rPr lang="en-US" altLang="zh-CN" sz="1600" dirty="0" err="1" smtClean="0"/>
              <a:t>rsync</a:t>
            </a:r>
            <a:r>
              <a:rPr lang="en-US" altLang="zh-CN" sz="1600" dirty="0" smtClean="0"/>
              <a:t> algorithm consists of the following steps:</a:t>
            </a:r>
          </a:p>
          <a:p>
            <a:r>
              <a:rPr lang="en-US" altLang="zh-CN" sz="1600" dirty="0" smtClean="0"/>
              <a:t>1.host_b splits the file B into a series of non-overlapping fixed-sized blocks of size S bytes1. The last block may be shorter than S bytes.</a:t>
            </a:r>
          </a:p>
          <a:p>
            <a:r>
              <a:rPr lang="en-US" altLang="zh-CN" sz="1600" dirty="0" smtClean="0"/>
              <a:t>2.For each of these blocks </a:t>
            </a:r>
            <a:r>
              <a:rPr lang="en-US" altLang="zh-CN" sz="1600" dirty="0" err="1" smtClean="0"/>
              <a:t>host_b</a:t>
            </a:r>
            <a:r>
              <a:rPr lang="en-US" altLang="zh-CN" sz="1600" dirty="0" smtClean="0"/>
              <a:t> calculates two checksums: a weak "rolling" 32-bit checksum and a strong 128-bit MD4 checksum.</a:t>
            </a:r>
          </a:p>
          <a:p>
            <a:r>
              <a:rPr lang="en-US" altLang="zh-CN" sz="1600" dirty="0" smtClean="0"/>
              <a:t>3.host_b sends these checksums to </a:t>
            </a:r>
            <a:r>
              <a:rPr lang="en-US" altLang="zh-CN" sz="1600" dirty="0" err="1" smtClean="0"/>
              <a:t>host_a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dirty="0" smtClean="0"/>
              <a:t>4.host_a searches through A to find all blocks of length S bytes (at any offset, not just multiples of S) that have the same weak and strong checksum as one of the blocks of B. This can be done in a single pass very quickly using a special property of the rolling checksum described below.</a:t>
            </a:r>
          </a:p>
          <a:p>
            <a:r>
              <a:rPr lang="en-US" altLang="zh-CN" sz="1600" dirty="0" smtClean="0"/>
              <a:t>5.host_a sends </a:t>
            </a:r>
            <a:r>
              <a:rPr lang="en-US" altLang="zh-CN" sz="1600" dirty="0" err="1" smtClean="0"/>
              <a:t>host_b</a:t>
            </a:r>
            <a:r>
              <a:rPr lang="en-US" altLang="zh-CN" sz="1600" dirty="0" smtClean="0"/>
              <a:t> a sequence of instructions for constructing a copy of A. Each instruction is either a reference to a block of B, or literal data. Literal data is sent only for those sections of A which did not match any of the blocks of B.</a:t>
            </a:r>
          </a:p>
          <a:p>
            <a:r>
              <a:rPr lang="en-US" altLang="zh-CN" sz="1600" dirty="0" smtClean="0"/>
              <a:t>The end result is that </a:t>
            </a:r>
            <a:r>
              <a:rPr lang="en-US" altLang="zh-CN" sz="1600" dirty="0" err="1" smtClean="0"/>
              <a:t>host_b</a:t>
            </a:r>
            <a:r>
              <a:rPr lang="en-US" altLang="zh-CN" sz="1600" dirty="0" smtClean="0"/>
              <a:t> gets a copy of A, but only the pieces of A that are not found in B (plus a small amount of data for checksums and block indexes) are sent over the link. The algorithm also only requires one round trip, which </a:t>
            </a:r>
            <a:r>
              <a:rPr lang="en-US" altLang="zh-CN" sz="1600" dirty="0" err="1" smtClean="0"/>
              <a:t>minimises</a:t>
            </a:r>
            <a:r>
              <a:rPr lang="en-US" altLang="zh-CN" sz="1600" dirty="0" smtClean="0"/>
              <a:t> the impact of the link latency.</a:t>
            </a:r>
          </a:p>
          <a:p>
            <a:r>
              <a:rPr lang="en-US" altLang="zh-CN" sz="1600" dirty="0" smtClean="0"/>
              <a:t>The most important details of the algorithm are the rolling checksum and the associated multi-alternate search mechanism which allows the all-offsets checksum search to proceed very quickly. These will be discussed in greater detail below.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396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假定在名为 </a:t>
            </a:r>
            <a:r>
              <a:rPr lang="en-US" altLang="zh-CN" sz="2000" dirty="0">
                <a:latin typeface="+mn-ea"/>
              </a:rPr>
              <a:t>α </a:t>
            </a:r>
            <a:r>
              <a:rPr lang="zh-CN" altLang="en-US" sz="2000" dirty="0">
                <a:latin typeface="+mn-ea"/>
              </a:rPr>
              <a:t>和 </a:t>
            </a:r>
            <a:r>
              <a:rPr lang="en-US" altLang="zh-CN" sz="2000" dirty="0">
                <a:latin typeface="+mn-ea"/>
              </a:rPr>
              <a:t>β </a:t>
            </a:r>
            <a:r>
              <a:rPr lang="zh-CN" altLang="en-US" sz="2000" dirty="0">
                <a:latin typeface="+mn-ea"/>
              </a:rPr>
              <a:t>的两台计算机之间同步相似的文件 </a:t>
            </a:r>
            <a:r>
              <a:rPr lang="en-US" altLang="zh-CN" sz="2000" dirty="0">
                <a:latin typeface="+mn-ea"/>
              </a:rPr>
              <a:t>A </a:t>
            </a:r>
            <a:r>
              <a:rPr lang="zh-CN" altLang="en-US" sz="2000" dirty="0">
                <a:latin typeface="+mn-ea"/>
              </a:rPr>
              <a:t>与 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，其中 </a:t>
            </a:r>
            <a:r>
              <a:rPr lang="en-US" altLang="zh-CN" sz="2000" dirty="0">
                <a:latin typeface="+mn-ea"/>
              </a:rPr>
              <a:t>α </a:t>
            </a:r>
            <a:r>
              <a:rPr lang="zh-CN" altLang="en-US" sz="2000" dirty="0">
                <a:latin typeface="+mn-ea"/>
              </a:rPr>
              <a:t>对文件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拥有访问权，</a:t>
            </a:r>
            <a:r>
              <a:rPr lang="en-US" altLang="zh-CN" sz="2000" dirty="0">
                <a:latin typeface="+mn-ea"/>
              </a:rPr>
              <a:t>β </a:t>
            </a:r>
            <a:r>
              <a:rPr lang="zh-CN" altLang="en-US" sz="2000" dirty="0">
                <a:latin typeface="+mn-ea"/>
              </a:rPr>
              <a:t>对文件 </a:t>
            </a:r>
            <a:r>
              <a:rPr lang="en-US" altLang="zh-CN" sz="2000" dirty="0">
                <a:latin typeface="+mn-ea"/>
              </a:rPr>
              <a:t>B </a:t>
            </a:r>
            <a:r>
              <a:rPr lang="zh-CN" altLang="en-US" sz="2000" dirty="0">
                <a:latin typeface="+mn-ea"/>
              </a:rPr>
              <a:t>拥有访问权。并且假定主机 </a:t>
            </a:r>
            <a:r>
              <a:rPr lang="en-US" altLang="zh-CN" sz="2000" dirty="0">
                <a:latin typeface="+mn-ea"/>
              </a:rPr>
              <a:t>α </a:t>
            </a:r>
            <a:r>
              <a:rPr lang="zh-CN" altLang="en-US" sz="2000" dirty="0">
                <a:latin typeface="+mn-ea"/>
              </a:rPr>
              <a:t>与 </a:t>
            </a:r>
            <a:r>
              <a:rPr lang="en-US" altLang="zh-CN" sz="2000" dirty="0">
                <a:latin typeface="+mn-ea"/>
              </a:rPr>
              <a:t>β </a:t>
            </a:r>
            <a:r>
              <a:rPr lang="zh-CN" altLang="en-US" sz="2000" dirty="0">
                <a:latin typeface="+mn-ea"/>
              </a:rPr>
              <a:t>之间的网络带宽很小。那么 </a:t>
            </a:r>
            <a:r>
              <a:rPr lang="en-US" altLang="zh-CN" sz="2000" dirty="0" err="1">
                <a:latin typeface="+mn-ea"/>
              </a:rPr>
              <a:t>Rsync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算法将通过下面的五个步骤来完成</a:t>
            </a:r>
            <a:r>
              <a:rPr lang="zh-CN" altLang="en-US" sz="2000" dirty="0" smtClean="0">
                <a:latin typeface="+mn-ea"/>
              </a:rPr>
              <a:t>：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1.β </a:t>
            </a:r>
            <a:r>
              <a:rPr lang="zh-CN" altLang="en-US" sz="2000" dirty="0">
                <a:latin typeface="+mn-ea"/>
              </a:rPr>
              <a:t>将文件 </a:t>
            </a:r>
            <a:r>
              <a:rPr lang="en-US" altLang="zh-CN" sz="2000" dirty="0">
                <a:latin typeface="+mn-ea"/>
              </a:rPr>
              <a:t>B </a:t>
            </a:r>
            <a:r>
              <a:rPr lang="zh-CN" altLang="en-US" sz="2000" dirty="0">
                <a:latin typeface="+mn-ea"/>
              </a:rPr>
              <a:t>分割成一组不重叠的固定大小为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字节的数据块。最后一块可能会比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小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2.β </a:t>
            </a:r>
            <a:r>
              <a:rPr lang="zh-CN" altLang="en-US" sz="2000" dirty="0">
                <a:latin typeface="+mn-ea"/>
              </a:rPr>
              <a:t>对每一个分割好的数据块执行两种校验：一种是</a:t>
            </a:r>
            <a:r>
              <a:rPr lang="en-US" altLang="zh-CN" sz="2000" dirty="0">
                <a:latin typeface="+mn-ea"/>
              </a:rPr>
              <a:t>32</a:t>
            </a:r>
            <a:r>
              <a:rPr lang="zh-CN" altLang="en-US" sz="2000" dirty="0">
                <a:latin typeface="+mn-ea"/>
              </a:rPr>
              <a:t>位的滚动弱校验，另一种是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位的 </a:t>
            </a:r>
            <a:r>
              <a:rPr lang="en-US" altLang="zh-CN" sz="2000" dirty="0">
                <a:latin typeface="+mn-ea"/>
              </a:rPr>
              <a:t>MD4 </a:t>
            </a:r>
            <a:r>
              <a:rPr lang="zh-CN" altLang="en-US" sz="2000" dirty="0">
                <a:latin typeface="+mn-ea"/>
              </a:rPr>
              <a:t>强校验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3.β </a:t>
            </a:r>
            <a:r>
              <a:rPr lang="zh-CN" altLang="en-US" sz="2000" dirty="0">
                <a:latin typeface="+mn-ea"/>
              </a:rPr>
              <a:t>将这些校验结果发给 </a:t>
            </a:r>
            <a:r>
              <a:rPr lang="en-US" altLang="zh-CN" sz="2000" dirty="0">
                <a:latin typeface="+mn-ea"/>
              </a:rPr>
              <a:t>α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4.α </a:t>
            </a:r>
            <a:r>
              <a:rPr lang="zh-CN" altLang="en-US" sz="2000" dirty="0">
                <a:latin typeface="+mn-ea"/>
              </a:rPr>
              <a:t>通过搜索文件 </a:t>
            </a:r>
            <a:r>
              <a:rPr lang="en-US" altLang="zh-CN" sz="2000" dirty="0">
                <a:latin typeface="+mn-ea"/>
              </a:rPr>
              <a:t>A </a:t>
            </a:r>
            <a:r>
              <a:rPr lang="zh-CN" altLang="en-US" sz="2000" dirty="0">
                <a:latin typeface="+mn-ea"/>
              </a:rPr>
              <a:t>的所有大小为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的数据块（偏移量可以任选，不一定非要是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的倍数），来寻找与文件</a:t>
            </a:r>
            <a:r>
              <a:rPr lang="en-US" altLang="zh-CN" sz="2000" dirty="0">
                <a:latin typeface="+mn-ea"/>
              </a:rPr>
              <a:t>B </a:t>
            </a:r>
            <a:r>
              <a:rPr lang="zh-CN" altLang="en-US" sz="2000" dirty="0" smtClean="0">
                <a:latin typeface="+mn-ea"/>
              </a:rPr>
              <a:t>的某</a:t>
            </a:r>
            <a:r>
              <a:rPr lang="zh-CN" altLang="en-US" sz="2000" dirty="0">
                <a:latin typeface="+mn-ea"/>
              </a:rPr>
              <a:t>一块有着相同的弱校验码和强校验码的数据块。这项工作可以借助滚动校验的特性很快完成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5.α </a:t>
            </a:r>
            <a:r>
              <a:rPr lang="zh-CN" altLang="en-US" sz="2000" dirty="0">
                <a:latin typeface="+mn-ea"/>
              </a:rPr>
              <a:t>发给 </a:t>
            </a:r>
            <a:r>
              <a:rPr lang="en-US" altLang="zh-CN" sz="2000" dirty="0">
                <a:latin typeface="+mn-ea"/>
              </a:rPr>
              <a:t>β </a:t>
            </a:r>
            <a:r>
              <a:rPr lang="zh-CN" altLang="en-US" sz="2000" dirty="0">
                <a:latin typeface="+mn-ea"/>
              </a:rPr>
              <a:t>一串指令来生成文件 </a:t>
            </a:r>
            <a:r>
              <a:rPr lang="en-US" altLang="zh-CN" sz="2000" dirty="0">
                <a:latin typeface="+mn-ea"/>
              </a:rPr>
              <a:t>A </a:t>
            </a:r>
            <a:r>
              <a:rPr lang="zh-CN" altLang="en-US" sz="2000" dirty="0">
                <a:latin typeface="+mn-ea"/>
              </a:rPr>
              <a:t>在 </a:t>
            </a:r>
            <a:r>
              <a:rPr lang="en-US" altLang="zh-CN" sz="2000" dirty="0">
                <a:latin typeface="+mn-ea"/>
              </a:rPr>
              <a:t>β </a:t>
            </a:r>
            <a:r>
              <a:rPr lang="zh-CN" altLang="en-US" sz="2000" dirty="0">
                <a:latin typeface="+mn-ea"/>
              </a:rPr>
              <a:t>上的备份。这里的每一条指令要么是对文件 </a:t>
            </a:r>
            <a:r>
              <a:rPr lang="en-US" altLang="zh-CN" sz="2000" dirty="0">
                <a:latin typeface="+mn-ea"/>
              </a:rPr>
              <a:t>B </a:t>
            </a:r>
            <a:r>
              <a:rPr lang="zh-CN" altLang="en-US" sz="2000" dirty="0">
                <a:latin typeface="+mn-ea"/>
              </a:rPr>
              <a:t>经拥有某一个数据块而不须重传的证明，要么是一个数据块，这个数据块肯定是没有与文件 </a:t>
            </a:r>
            <a:r>
              <a:rPr lang="en-US" altLang="zh-CN" sz="2000" dirty="0">
                <a:latin typeface="+mn-ea"/>
              </a:rPr>
              <a:t>B </a:t>
            </a:r>
            <a:r>
              <a:rPr lang="zh-CN" altLang="en-US" sz="2000" dirty="0">
                <a:latin typeface="+mn-ea"/>
              </a:rPr>
              <a:t>的任何一个数据块匹配上的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30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600" dirty="0" smtClean="0"/>
              <a:t>文件比较的一般</a:t>
            </a:r>
            <a:r>
              <a:rPr lang="zh-CN" altLang="en-US" sz="2600" dirty="0"/>
              <a:t>的实现如下：</a:t>
            </a:r>
          </a:p>
          <a:p>
            <a:r>
              <a:rPr lang="zh-CN" altLang="en-US" sz="2600" dirty="0"/>
              <a:t>计算文件</a:t>
            </a:r>
            <a:r>
              <a:rPr lang="en-US" altLang="zh-CN" sz="2600" dirty="0"/>
              <a:t>a</a:t>
            </a:r>
            <a:r>
              <a:rPr lang="zh-CN" altLang="en-US" sz="2600" dirty="0"/>
              <a:t>每个字节开始的大小为</a:t>
            </a:r>
            <a:r>
              <a:rPr lang="en-US" altLang="zh-CN" sz="2600" dirty="0"/>
              <a:t>S</a:t>
            </a:r>
            <a:r>
              <a:rPr lang="zh-CN" altLang="en-US" sz="2600" dirty="0"/>
              <a:t>的字节块摘要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r>
              <a:rPr lang="zh-CN" altLang="en-US" sz="2600" dirty="0"/>
              <a:t>将</a:t>
            </a:r>
            <a:r>
              <a:rPr lang="en-US" altLang="zh-CN" sz="2600" dirty="0"/>
              <a:t>a</a:t>
            </a:r>
            <a:r>
              <a:rPr lang="zh-CN" altLang="en-US" sz="2600" dirty="0"/>
              <a:t>的每个块摘要和</a:t>
            </a:r>
            <a:r>
              <a:rPr lang="en-US" altLang="zh-CN" sz="2600" dirty="0"/>
              <a:t>b</a:t>
            </a:r>
            <a:r>
              <a:rPr lang="zh-CN" altLang="en-US" sz="2600" dirty="0"/>
              <a:t>的摘要数据比较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r>
              <a:rPr lang="zh-CN" altLang="en-US" sz="2600" dirty="0"/>
              <a:t>将</a:t>
            </a:r>
            <a:r>
              <a:rPr lang="en-US" altLang="zh-CN" sz="2600" dirty="0"/>
              <a:t>b</a:t>
            </a:r>
            <a:r>
              <a:rPr lang="zh-CN" altLang="en-US" sz="2600" dirty="0"/>
              <a:t>中不存在的块以明文的形式传输到</a:t>
            </a:r>
            <a:r>
              <a:rPr lang="en-US" altLang="zh-CN" sz="2600" dirty="0"/>
              <a:t>B</a:t>
            </a:r>
            <a:r>
              <a:rPr lang="zh-CN" altLang="en-US" sz="2600" dirty="0"/>
              <a:t>上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r>
              <a:rPr lang="zh-CN" altLang="en-US" sz="2600" dirty="0">
                <a:solidFill>
                  <a:srgbClr val="FF0000"/>
                </a:solidFill>
              </a:rPr>
              <a:t>容易看出，上述算法的效率很低。一旦文件很大，所需的时间还不如直接用</a:t>
            </a:r>
            <a:r>
              <a:rPr lang="en-US" altLang="zh-CN" sz="2600" dirty="0" err="1">
                <a:solidFill>
                  <a:srgbClr val="FF0000"/>
                </a:solidFill>
              </a:rPr>
              <a:t>scp</a:t>
            </a:r>
            <a:r>
              <a:rPr lang="zh-CN" altLang="en-US" sz="2600" dirty="0">
                <a:solidFill>
                  <a:srgbClr val="FF0000"/>
                </a:solidFill>
              </a:rPr>
              <a:t>拷贝呢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r>
              <a:rPr lang="zh-CN" altLang="en-US" sz="2600" dirty="0"/>
              <a:t>为了提供时间效率，</a:t>
            </a:r>
            <a:r>
              <a:rPr lang="en-US" altLang="zh-CN" sz="2600" dirty="0"/>
              <a:t>Andrew</a:t>
            </a:r>
            <a:r>
              <a:rPr lang="zh-CN" altLang="en-US" sz="2600" dirty="0"/>
              <a:t>利用哈希表对上面的算法进行加速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04030"/>
            <a:ext cx="5181600" cy="25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2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哈希表的</a:t>
            </a:r>
            <a:r>
              <a:rPr lang="zh-CN" altLang="en-US" b="1" dirty="0" smtClean="0"/>
              <a:t>构造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59429"/>
            <a:ext cx="10515600" cy="421753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假设哈希表的大小为</a:t>
            </a:r>
            <a:r>
              <a:rPr lang="en-US" altLang="zh-CN" dirty="0"/>
              <a:t>H</a:t>
            </a:r>
            <a:r>
              <a:rPr lang="zh-CN" altLang="en-US" dirty="0"/>
              <a:t>，一般都小于摘要算法的值空间。</a:t>
            </a:r>
            <a:r>
              <a:rPr lang="en-US" altLang="zh-CN" dirty="0" err="1"/>
              <a:t>RSync</a:t>
            </a:r>
            <a:r>
              <a:rPr lang="zh-CN" altLang="en-US" dirty="0"/>
              <a:t>具体实现中会使用</a:t>
            </a:r>
            <a:r>
              <a:rPr lang="en-US" altLang="zh-CN" dirty="0"/>
              <a:t>16</a:t>
            </a:r>
            <a:r>
              <a:rPr lang="zh-CN" altLang="en-US" dirty="0"/>
              <a:t>位大小的哈希表。其关键字就是文件块的弱摘要，对于冲突的块，则使用链表将其强摘要值记录下来。这正是</a:t>
            </a:r>
            <a:r>
              <a:rPr lang="en-US" altLang="zh-CN" dirty="0"/>
              <a:t>Andrew</a:t>
            </a:r>
            <a:r>
              <a:rPr lang="zh-CN" altLang="en-US" dirty="0"/>
              <a:t>天才的地方，如果只使用一种摘要算法，就会面临诸多性能问题：</a:t>
            </a:r>
          </a:p>
          <a:p>
            <a:r>
              <a:rPr lang="zh-CN" altLang="en-US" dirty="0"/>
              <a:t>仅使用弱摘要算法。则块冲突太多，要在链表中用字符串比较来查找相同的块。</a:t>
            </a:r>
          </a:p>
          <a:p>
            <a:r>
              <a:rPr lang="zh-CN" altLang="en-US" dirty="0"/>
              <a:t>仅使用强摘要算法。则计算文件</a:t>
            </a:r>
            <a:r>
              <a:rPr lang="en-US" altLang="zh-CN" dirty="0"/>
              <a:t>a</a:t>
            </a:r>
            <a:r>
              <a:rPr lang="zh-CN" altLang="en-US" dirty="0"/>
              <a:t>的摘要是面临巨大的计算量。</a:t>
            </a:r>
          </a:p>
          <a:p>
            <a:r>
              <a:rPr lang="zh-CN" altLang="en-US" dirty="0"/>
              <a:t>而先只计算文件</a:t>
            </a:r>
            <a:r>
              <a:rPr lang="en-US" altLang="zh-CN" dirty="0"/>
              <a:t>a</a:t>
            </a:r>
            <a:r>
              <a:rPr lang="zh-CN" altLang="en-US" dirty="0"/>
              <a:t>的弱摘要，只有在冲突的情况下才计算块的强摘要，可以很好地减少计算量，同时降低冲突时的查找代价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55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1" y="1485989"/>
            <a:ext cx="7399971" cy="5271057"/>
          </a:xfrm>
        </p:spPr>
      </p:pic>
    </p:spTree>
    <p:extLst>
      <p:ext uri="{BB962C8B-B14F-4D97-AF65-F5344CB8AC3E}">
        <p14:creationId xmlns:p14="http://schemas.microsoft.com/office/powerpoint/2010/main" val="1720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构造</a:t>
            </a:r>
            <a:r>
              <a:rPr lang="en-US" altLang="zh-CN" dirty="0" err="1" smtClean="0"/>
              <a:t>FileList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FileList</a:t>
            </a:r>
            <a:r>
              <a:rPr lang="zh-CN" altLang="en-US" dirty="0" smtClean="0"/>
              <a:t>包含了需要与机器</a:t>
            </a:r>
            <a:r>
              <a:rPr lang="en-US" altLang="zh-CN" dirty="0" smtClean="0"/>
              <a:t>B sync</a:t>
            </a:r>
            <a:r>
              <a:rPr lang="zh-CN" altLang="en-US" dirty="0" smtClean="0"/>
              <a:t>的所有文件信息对</a:t>
            </a:r>
            <a:r>
              <a:rPr lang="en-US" altLang="zh-CN" dirty="0" smtClean="0"/>
              <a:t>name-&gt;id,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用来唯一表示文件例如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）；</a:t>
            </a:r>
          </a:p>
          <a:p>
            <a:r>
              <a:rPr lang="zh-CN" altLang="en-US" dirty="0" smtClean="0"/>
              <a:t>机器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FileList</a:t>
            </a:r>
            <a:r>
              <a:rPr lang="zh-CN" altLang="en-US" dirty="0" smtClean="0"/>
              <a:t>发送到机器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机器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上运行的后台程序处理</a:t>
            </a:r>
            <a:r>
              <a:rPr lang="en-US" altLang="zh-CN" dirty="0" err="1" smtClean="0"/>
              <a:t>FileList</a:t>
            </a:r>
            <a:r>
              <a:rPr lang="zh-CN" altLang="en-US" dirty="0" smtClean="0"/>
              <a:t>，构建</a:t>
            </a:r>
            <a:r>
              <a:rPr lang="en-US" altLang="zh-CN" dirty="0" err="1" smtClean="0"/>
              <a:t>NewFileList</a:t>
            </a:r>
            <a:r>
              <a:rPr lang="zh-CN" altLang="en-US" dirty="0" smtClean="0"/>
              <a:t>，其中根据</a:t>
            </a:r>
            <a:r>
              <a:rPr lang="en-US" altLang="zh-CN" dirty="0" smtClean="0"/>
              <a:t>MD5</a:t>
            </a:r>
            <a:r>
              <a:rPr lang="zh-CN" altLang="en-US" dirty="0" smtClean="0"/>
              <a:t>的比较来删除机器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上已经存在的文件的信息对，只保留机器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上不存在或变化的文件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机器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得到</a:t>
            </a:r>
            <a:r>
              <a:rPr lang="en-US" altLang="zh-CN" dirty="0" err="1" smtClean="0"/>
              <a:t>NewFileList</a:t>
            </a:r>
            <a:r>
              <a:rPr lang="zh-CN" altLang="en-US" dirty="0" smtClean="0"/>
              <a:t>，对</a:t>
            </a:r>
            <a:r>
              <a:rPr lang="en-US" altLang="zh-CN" dirty="0" err="1" smtClean="0"/>
              <a:t>NewFileList</a:t>
            </a:r>
            <a:r>
              <a:rPr lang="zh-CN" altLang="en-US" dirty="0" smtClean="0"/>
              <a:t>中的文件从新传输到机器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04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38499" y="365124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块大小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的选取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1" y="1690688"/>
            <a:ext cx="5564778" cy="3980406"/>
          </a:xfrm>
        </p:spPr>
      </p:pic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6130833" y="1960574"/>
            <a:ext cx="4606833" cy="3440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可以看到，块大小选择在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6000</a:t>
            </a:r>
            <a:r>
              <a:rPr lang="zh-CN" altLang="en-US" dirty="0" smtClean="0"/>
              <a:t>之间较为合理。前提是文件不能太小。</a:t>
            </a:r>
            <a:endParaRPr lang="en-US" altLang="zh-CN" dirty="0" smtClean="0"/>
          </a:p>
          <a:p>
            <a:r>
              <a:rPr lang="zh-CN" altLang="en-US" dirty="0" smtClean="0"/>
              <a:t>很多文章说</a:t>
            </a:r>
            <a:r>
              <a:rPr lang="en-US" altLang="zh-CN" dirty="0" err="1" smtClean="0"/>
              <a:t>RSync</a:t>
            </a:r>
            <a:r>
              <a:rPr lang="zh-CN" altLang="en-US" dirty="0" smtClean="0"/>
              <a:t>的默认块大小为</a:t>
            </a:r>
            <a:r>
              <a:rPr lang="en-US" altLang="zh-CN" dirty="0" smtClean="0"/>
              <a:t>500~1000</a:t>
            </a:r>
            <a:r>
              <a:rPr lang="zh-CN" altLang="en-US" dirty="0" smtClean="0"/>
              <a:t>为宜，这个不完全正确。现在的</a:t>
            </a:r>
            <a:r>
              <a:rPr lang="en-US" altLang="zh-CN" dirty="0" err="1" smtClean="0"/>
              <a:t>RSync</a:t>
            </a:r>
            <a:r>
              <a:rPr lang="zh-CN" altLang="en-US" dirty="0" smtClean="0"/>
              <a:t>已经可以根据实际文件的大小自动选择。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16183" y="557348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Andrew</a:t>
            </a:r>
            <a:r>
              <a:rPr lang="zh-CN" altLang="en-US" dirty="0"/>
              <a:t>的实验数据图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41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1095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什么是Rsync？</vt:lpstr>
      <vt:lpstr>Rsync 的基本特点</vt:lpstr>
      <vt:lpstr>The rsync algorithm</vt:lpstr>
      <vt:lpstr>核心算法</vt:lpstr>
      <vt:lpstr>文件比较</vt:lpstr>
      <vt:lpstr>哈希表的构造</vt:lpstr>
      <vt:lpstr>比较算法</vt:lpstr>
      <vt:lpstr>工作过程</vt:lpstr>
      <vt:lpstr>块大小S的选取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什么是Rsync？</dc:title>
  <dc:creator>陈怀杰</dc:creator>
  <cp:lastModifiedBy>陈怀杰</cp:lastModifiedBy>
  <cp:revision>9</cp:revision>
  <dcterms:created xsi:type="dcterms:W3CDTF">2017-09-08T05:18:10Z</dcterms:created>
  <dcterms:modified xsi:type="dcterms:W3CDTF">2017-09-08T06:45:28Z</dcterms:modified>
</cp:coreProperties>
</file>