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6" r:id="rId8"/>
    <p:sldId id="268" r:id="rId9"/>
    <p:sldId id="271" r:id="rId10"/>
    <p:sldId id="270" r:id="rId11"/>
    <p:sldId id="269" r:id="rId12"/>
    <p:sldId id="273" r:id="rId13"/>
    <p:sldId id="262" r:id="rId14"/>
    <p:sldId id="261" r:id="rId15"/>
    <p:sldId id="26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50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F2FE-4771-4BFC-94E3-2408EDF3AE9F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062A-B1AE-4C2D-A57B-2B50A5B0D6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ahabr.ru/post/309246/" TargetMode="External"/><Relationship Id="rId3" Type="http://schemas.openxmlformats.org/officeDocument/2006/relationships/hyperlink" Target="https://habrahabr.ru/post/312632/" TargetMode="External"/><Relationship Id="rId7" Type="http://schemas.openxmlformats.org/officeDocument/2006/relationships/hyperlink" Target="https://habrahabr.ru/post/309350/" TargetMode="External"/><Relationship Id="rId2" Type="http://schemas.openxmlformats.org/officeDocument/2006/relationships/hyperlink" Target="https://habrahabr.ru/users/i_shut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ahabr.ru/post/309420/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habrahabr.ru/post/310108/" TargetMode="External"/><Relationship Id="rId10" Type="http://schemas.openxmlformats.org/officeDocument/2006/relationships/hyperlink" Target="https://habrahabr.ru/post/315870/" TargetMode="External"/><Relationship Id="rId4" Type="http://schemas.openxmlformats.org/officeDocument/2006/relationships/hyperlink" Target="https://habrahabr.ru/post/311330/" TargetMode="External"/><Relationship Id="rId9" Type="http://schemas.openxmlformats.org/officeDocument/2006/relationships/hyperlink" Target="https://habrahabr.ru/sandbox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arrow.shinyapps.io/CoolDashboar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ruthlabs.com/designing-data-driven-interfaces-a75d62997631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429000"/>
            <a:ext cx="8928992" cy="1470025"/>
          </a:xfrm>
        </p:spPr>
        <p:txBody>
          <a:bodyPr>
            <a:noAutofit/>
          </a:bodyPr>
          <a:lstStyle/>
          <a:p>
            <a:r>
              <a:rPr lang="ru-RU" sz="5000" b="1" dirty="0" smtClean="0"/>
              <a:t>Путь в язык </a:t>
            </a:r>
            <a:br>
              <a:rPr lang="ru-RU" sz="5000" b="1" dirty="0" smtClean="0"/>
            </a:br>
            <a:r>
              <a:rPr lang="ru-RU" sz="4500" b="1" dirty="0" smtClean="0"/>
              <a:t>Быстрая помощь </a:t>
            </a:r>
            <a:r>
              <a:rPr lang="en-US" sz="4500" b="1" dirty="0" smtClean="0"/>
              <a:t>Excel-</a:t>
            </a:r>
            <a:r>
              <a:rPr lang="ru-RU" sz="4500" b="1" dirty="0" smtClean="0"/>
              <a:t>аналитику</a:t>
            </a:r>
            <a:endParaRPr lang="ru-RU" sz="45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Федин Юрий</a:t>
            </a:r>
          </a:p>
          <a:p>
            <a:pPr algn="r"/>
            <a:r>
              <a:rPr lang="en-US" dirty="0" smtClean="0"/>
              <a:t>ru-datascience.ru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4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AutoShape 5" descr="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https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729" y="1581622"/>
            <a:ext cx="2497368" cy="1894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Загрузка</a:t>
            </a: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преобразование – создание новых (анализ) – вывод (таблицы) – </a:t>
            </a: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вывод (графики)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вывод в презентацию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080" y="908721"/>
            <a:ext cx="349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Правило:</a:t>
            </a:r>
          </a:p>
          <a:p>
            <a:r>
              <a:rPr lang="ru-RU" dirty="0" smtClean="0"/>
              <a:t>График </a:t>
            </a:r>
            <a:r>
              <a:rPr lang="en-US" dirty="0" smtClean="0"/>
              <a:t>&lt;- 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print(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ggplot</a:t>
            </a:r>
            <a:r>
              <a:rPr lang="en-US" dirty="0" smtClean="0"/>
              <a:t>()+…</a:t>
            </a:r>
          </a:p>
          <a:p>
            <a:r>
              <a:rPr lang="en-US" dirty="0" smtClean="0"/>
              <a:t>          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08720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library(ggplot2)</a:t>
            </a:r>
          </a:p>
          <a:p>
            <a:r>
              <a:rPr lang="en-US" sz="1000" dirty="0" err="1" smtClean="0"/>
              <a:t>Line_graph_fun</a:t>
            </a:r>
            <a:r>
              <a:rPr lang="en-US" sz="1000" dirty="0" smtClean="0"/>
              <a:t> &lt;- function()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print(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ggplot</a:t>
            </a:r>
            <a:r>
              <a:rPr lang="en-US" sz="1000" dirty="0" smtClean="0"/>
              <a:t>(data=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</a:t>
            </a:r>
            <a:r>
              <a:rPr lang="en-US" sz="1000" dirty="0" err="1" smtClean="0"/>
              <a:t>normal_df$market</a:t>
            </a:r>
            <a:r>
              <a:rPr lang="en-US" sz="1000" dirty="0" smtClean="0"/>
              <a:t>=='</a:t>
            </a:r>
            <a:r>
              <a:rPr lang="ru-RU" sz="1000" dirty="0" smtClean="0"/>
              <a:t>ИТОГО',</a:t>
            </a:r>
            <a:r>
              <a:rPr lang="en-US" sz="1000" dirty="0" smtClean="0"/>
              <a:t>c('period', '</a:t>
            </a:r>
            <a:r>
              <a:rPr lang="en-US" sz="1000" dirty="0" err="1" smtClean="0"/>
              <a:t>sale_fct','month','year</a:t>
            </a:r>
            <a:r>
              <a:rPr lang="en-US" sz="1000" dirty="0" smtClean="0"/>
              <a:t>')])+</a:t>
            </a:r>
          </a:p>
          <a:p>
            <a:r>
              <a:rPr lang="en-US" sz="1000" dirty="0" smtClean="0"/>
              <a:t>      </a:t>
            </a:r>
            <a:r>
              <a:rPr lang="en-US" sz="1000" dirty="0" err="1" smtClean="0"/>
              <a:t>ggtitle</a:t>
            </a:r>
            <a:r>
              <a:rPr lang="en-US" sz="1000" dirty="0" smtClean="0"/>
              <a:t>('</a:t>
            </a:r>
            <a:r>
              <a:rPr lang="ru-RU" sz="1000" dirty="0" smtClean="0"/>
              <a:t>Отгрузка 2015-2016', </a:t>
            </a:r>
            <a:r>
              <a:rPr lang="en-US" sz="1000" dirty="0" smtClean="0"/>
              <a:t>subtitle = '</a:t>
            </a:r>
            <a:r>
              <a:rPr lang="ru-RU" sz="1000" dirty="0" smtClean="0"/>
              <a:t>по месяцам')+</a:t>
            </a:r>
          </a:p>
          <a:p>
            <a:r>
              <a:rPr lang="ru-RU" sz="1000" dirty="0" smtClean="0"/>
              <a:t>      </a:t>
            </a:r>
            <a:r>
              <a:rPr lang="en-US" sz="1000" dirty="0" err="1" smtClean="0"/>
              <a:t>geom_line</a:t>
            </a:r>
            <a:r>
              <a:rPr lang="en-US" sz="1000" dirty="0" smtClean="0"/>
              <a:t>(</a:t>
            </a:r>
            <a:r>
              <a:rPr lang="en-US" sz="1000" dirty="0" err="1" smtClean="0"/>
              <a:t>aes</a:t>
            </a:r>
            <a:r>
              <a:rPr lang="en-US" sz="1000" dirty="0" smtClean="0"/>
              <a:t>(x=month, y=</a:t>
            </a:r>
            <a:r>
              <a:rPr lang="en-US" sz="1000" dirty="0" err="1" smtClean="0"/>
              <a:t>sale_fct,group</a:t>
            </a:r>
            <a:r>
              <a:rPr lang="en-US" sz="1000" dirty="0" smtClean="0"/>
              <a:t>=year, color=year))+</a:t>
            </a:r>
          </a:p>
          <a:p>
            <a:r>
              <a:rPr lang="en-US" sz="1000" dirty="0" smtClean="0"/>
              <a:t>      </a:t>
            </a:r>
            <a:r>
              <a:rPr lang="en-US" sz="1000" dirty="0" err="1" smtClean="0"/>
              <a:t>scale_y_continuous</a:t>
            </a:r>
            <a:r>
              <a:rPr lang="en-US" sz="1000" dirty="0" smtClean="0"/>
              <a:t>(labels=pp, name='</a:t>
            </a:r>
            <a:r>
              <a:rPr lang="ru-RU" sz="1000" dirty="0" smtClean="0"/>
              <a:t>Отгрузка, </a:t>
            </a:r>
            <a:r>
              <a:rPr lang="ru-RU" sz="1000" dirty="0" err="1" smtClean="0"/>
              <a:t>руб</a:t>
            </a:r>
            <a:r>
              <a:rPr lang="ru-RU" sz="1000" dirty="0" smtClean="0"/>
              <a:t>', </a:t>
            </a:r>
            <a:r>
              <a:rPr lang="en-US" sz="1000" dirty="0" smtClean="0"/>
              <a:t>limits = c(0, 3000000))+</a:t>
            </a:r>
          </a:p>
          <a:p>
            <a:r>
              <a:rPr lang="en-US" sz="1000" dirty="0" smtClean="0"/>
              <a:t>      </a:t>
            </a:r>
            <a:r>
              <a:rPr lang="en-US" sz="1000" dirty="0" err="1" smtClean="0"/>
              <a:t>scale_x_discrete</a:t>
            </a:r>
            <a:r>
              <a:rPr lang="en-US" sz="1000" dirty="0" smtClean="0"/>
              <a:t>(name='</a:t>
            </a:r>
            <a:r>
              <a:rPr lang="ru-RU" sz="1000" dirty="0" smtClean="0"/>
              <a:t>Месяцы')+</a:t>
            </a:r>
          </a:p>
          <a:p>
            <a:r>
              <a:rPr lang="ru-RU" sz="1000" dirty="0" smtClean="0"/>
              <a:t>      </a:t>
            </a:r>
            <a:r>
              <a:rPr lang="en-US" sz="1000" dirty="0" err="1" smtClean="0"/>
              <a:t>theme_bw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  )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99" y="2961357"/>
            <a:ext cx="5046765" cy="35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996952"/>
            <a:ext cx="2539183" cy="330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04048" y="3431322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u="sng" dirty="0" smtClean="0"/>
              <a:t>Еще графики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plan_graph_fun</a:t>
            </a:r>
            <a:endParaRPr lang="ru-RU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err="1" smtClean="0"/>
              <a:t>lfl_graph_fun</a:t>
            </a:r>
            <a:endParaRPr lang="ru-RU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pie_graph_2015</a:t>
            </a:r>
            <a:endParaRPr lang="ru-RU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pie_graph_201</a:t>
            </a:r>
            <a:r>
              <a:rPr lang="ru-RU" sz="1000" dirty="0" smtClean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Загрузка</a:t>
            </a:r>
            <a:r>
              <a:rPr lang="ru-RU" sz="1400" b="1" dirty="0" smtClean="0"/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– преобразование – создание новых (анализ) – вывод (таблицы) – вывод (графики) – </a:t>
            </a:r>
            <a:r>
              <a:rPr lang="ru-RU" sz="1400" b="1" dirty="0" smtClean="0"/>
              <a:t>вывод в презентацию</a:t>
            </a:r>
            <a:endParaRPr lang="ru-RU" sz="1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08721"/>
            <a:ext cx="460851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smtClean="0">
                <a:solidFill>
                  <a:schemeClr val="tx2"/>
                </a:solidFill>
              </a:rPr>
              <a:t>#library(</a:t>
            </a:r>
            <a:r>
              <a:rPr lang="en-US" sz="1000" b="1" i="1" dirty="0" err="1" smtClean="0">
                <a:solidFill>
                  <a:schemeClr val="tx2"/>
                </a:solidFill>
              </a:rPr>
              <a:t>ReporteRs</a:t>
            </a:r>
            <a:r>
              <a:rPr lang="en-US" sz="1000" b="1" i="1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000" dirty="0" err="1" smtClean="0"/>
              <a:t>presentation_title</a:t>
            </a:r>
            <a:r>
              <a:rPr lang="en-US" sz="1000" dirty="0" smtClean="0"/>
              <a:t> &lt;- c('</a:t>
            </a:r>
            <a:r>
              <a:rPr lang="ru-RU" sz="1000" dirty="0" smtClean="0"/>
              <a:t>Сравнительные итоги 2015-2016г.')</a:t>
            </a:r>
          </a:p>
          <a:p>
            <a:r>
              <a:rPr lang="en-US" sz="1000" dirty="0" err="1" smtClean="0"/>
              <a:t>presentator_name</a:t>
            </a:r>
            <a:r>
              <a:rPr lang="en-US" sz="1000" dirty="0" smtClean="0"/>
              <a:t> &lt;- '</a:t>
            </a:r>
            <a:r>
              <a:rPr lang="ru-RU" sz="1000" dirty="0" smtClean="0"/>
              <a:t>Автор: </a:t>
            </a:r>
            <a:r>
              <a:rPr lang="ru-RU" sz="1000" dirty="0" err="1" smtClean="0"/>
              <a:t>Выбегалло</a:t>
            </a:r>
            <a:r>
              <a:rPr lang="ru-RU" sz="1000" dirty="0" smtClean="0"/>
              <a:t> А.А.'</a:t>
            </a:r>
          </a:p>
          <a:p>
            <a:r>
              <a:rPr lang="en-US" sz="1000" dirty="0" smtClean="0"/>
              <a:t>options('</a:t>
            </a:r>
            <a:r>
              <a:rPr lang="en-US" sz="1000" dirty="0" err="1" smtClean="0"/>
              <a:t>ReporteRs-fontsize</a:t>
            </a:r>
            <a:r>
              <a:rPr lang="en-US" sz="1000" dirty="0" smtClean="0"/>
              <a:t>'= 18, '</a:t>
            </a:r>
            <a:r>
              <a:rPr lang="en-US" sz="1000" dirty="0" err="1" smtClean="0"/>
              <a:t>ReporteRs</a:t>
            </a:r>
            <a:r>
              <a:rPr lang="en-US" sz="1000" dirty="0" smtClean="0"/>
              <a:t>-default-font'='Tahoma')</a:t>
            </a:r>
          </a:p>
          <a:p>
            <a:r>
              <a:rPr lang="en-US" sz="1600" b="1" dirty="0" smtClean="0"/>
              <a:t>doc &lt;- </a:t>
            </a:r>
            <a:r>
              <a:rPr lang="en-US" sz="1600" b="1" dirty="0" err="1" smtClean="0"/>
              <a:t>pptx</a:t>
            </a:r>
            <a:r>
              <a:rPr lang="en-US" sz="1600" b="1" dirty="0" smtClean="0"/>
              <a:t>(template="SaleReport_Template.pptx" ) </a:t>
            </a:r>
          </a:p>
          <a:p>
            <a:endParaRPr lang="ru-RU" sz="1000" dirty="0" smtClean="0"/>
          </a:p>
          <a:p>
            <a:endParaRPr lang="ru-RU" sz="1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158000"/>
            <a:ext cx="3581147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51520" y="2043425"/>
            <a:ext cx="457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# Slide 1 : Title slide</a:t>
            </a:r>
          </a:p>
          <a:p>
            <a:r>
              <a:rPr lang="en-US" sz="1000" dirty="0" smtClean="0"/>
              <a:t>#+++++++++++++++++++++++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addSlide</a:t>
            </a:r>
            <a:r>
              <a:rPr lang="en-US" sz="1000" dirty="0" smtClean="0"/>
              <a:t>(doc, "</a:t>
            </a:r>
            <a:r>
              <a:rPr lang="ru-RU" sz="1000" dirty="0" smtClean="0"/>
              <a:t>Титульный слайд")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addTitle</a:t>
            </a:r>
            <a:r>
              <a:rPr lang="en-US" sz="1000" dirty="0" smtClean="0"/>
              <a:t>(</a:t>
            </a:r>
            <a:r>
              <a:rPr lang="en-US" sz="1000" dirty="0" err="1" smtClean="0"/>
              <a:t>doc,presentation_title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addSubtitle</a:t>
            </a:r>
            <a:r>
              <a:rPr lang="en-US" sz="1000" dirty="0" smtClean="0"/>
              <a:t>(doc, </a:t>
            </a:r>
            <a:r>
              <a:rPr lang="en-US" sz="1000" dirty="0" err="1" smtClean="0"/>
              <a:t>presentator_name</a:t>
            </a:r>
            <a:r>
              <a:rPr lang="en-US" sz="1000" dirty="0" smtClean="0"/>
              <a:t>)</a:t>
            </a:r>
          </a:p>
          <a:p>
            <a:endParaRPr lang="ru-RU" sz="1000" dirty="0" smtClean="0"/>
          </a:p>
          <a:p>
            <a:endParaRPr lang="ru-RU" sz="1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321297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000" dirty="0" smtClean="0"/>
          </a:p>
          <a:p>
            <a:endParaRPr lang="ru-RU" sz="1000" dirty="0" smtClean="0"/>
          </a:p>
          <a:p>
            <a:endParaRPr lang="ru-RU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# Slide 2 : </a:t>
            </a:r>
            <a:r>
              <a:rPr lang="ru-RU" sz="1000" dirty="0" smtClean="0"/>
              <a:t>Линейный график и таблицы</a:t>
            </a:r>
          </a:p>
          <a:p>
            <a:r>
              <a:rPr lang="ru-RU" sz="1000" dirty="0" smtClean="0"/>
              <a:t>#+++++++++++++++++++++++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addSlide</a:t>
            </a:r>
            <a:r>
              <a:rPr lang="en-US" sz="1000" dirty="0" smtClean="0"/>
              <a:t>(doc, "</a:t>
            </a:r>
            <a:r>
              <a:rPr lang="ru-RU" sz="1000" dirty="0" smtClean="0"/>
              <a:t>Только заголовок")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addTitle</a:t>
            </a:r>
            <a:r>
              <a:rPr lang="en-US" sz="1000" dirty="0" smtClean="0"/>
              <a:t>(doc,'</a:t>
            </a:r>
            <a:r>
              <a:rPr lang="ru-RU" sz="1000" dirty="0" smtClean="0"/>
              <a:t>Динамика отгрузок')</a:t>
            </a:r>
          </a:p>
          <a:p>
            <a:endParaRPr lang="ru-RU" sz="1000" dirty="0" smtClean="0"/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addPlot</a:t>
            </a:r>
            <a:r>
              <a:rPr lang="en-US" sz="1000" dirty="0" smtClean="0"/>
              <a:t>(doc, </a:t>
            </a:r>
            <a:r>
              <a:rPr lang="en-US" sz="1000" dirty="0" err="1" smtClean="0"/>
              <a:t>Line_graph_fun</a:t>
            </a:r>
            <a:r>
              <a:rPr lang="en-US" sz="1000" dirty="0" smtClean="0"/>
              <a:t> ,  </a:t>
            </a:r>
            <a:r>
              <a:rPr lang="en-US" sz="1000" dirty="0" err="1" smtClean="0"/>
              <a:t>offx</a:t>
            </a:r>
            <a:r>
              <a:rPr lang="en-US" sz="1000" dirty="0" smtClean="0"/>
              <a:t> = 0, </a:t>
            </a:r>
            <a:r>
              <a:rPr lang="en-US" sz="1000" dirty="0" err="1" smtClean="0"/>
              <a:t>offy</a:t>
            </a:r>
            <a:r>
              <a:rPr lang="en-US" sz="1000" dirty="0" smtClean="0"/>
              <a:t> = 2, width = 6, height = 5)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addFlexTable</a:t>
            </a:r>
            <a:r>
              <a:rPr lang="en-US" sz="1000" dirty="0" smtClean="0"/>
              <a:t>(doc, ft, </a:t>
            </a:r>
            <a:r>
              <a:rPr lang="en-US" sz="1000" dirty="0" err="1" smtClean="0"/>
              <a:t>offx</a:t>
            </a:r>
            <a:r>
              <a:rPr lang="en-US" sz="1000" dirty="0" smtClean="0"/>
              <a:t> = 6, </a:t>
            </a:r>
            <a:r>
              <a:rPr lang="en-US" sz="1000" dirty="0" err="1" smtClean="0"/>
              <a:t>offy</a:t>
            </a:r>
            <a:r>
              <a:rPr lang="en-US" sz="1000" dirty="0" smtClean="0"/>
              <a:t> = 3, width = 3.5, height = 3,</a:t>
            </a:r>
          </a:p>
          <a:p>
            <a:r>
              <a:rPr lang="en-US" sz="1000" dirty="0" smtClean="0"/>
              <a:t>                    </a:t>
            </a:r>
            <a:r>
              <a:rPr lang="en-US" sz="1000" dirty="0" err="1" smtClean="0"/>
              <a:t>par.properties</a:t>
            </a:r>
            <a:r>
              <a:rPr lang="en-US" sz="1000" dirty="0" smtClean="0"/>
              <a:t> =</a:t>
            </a:r>
          </a:p>
          <a:p>
            <a:r>
              <a:rPr lang="ru-RU" sz="1000" dirty="0" smtClean="0"/>
              <a:t>	</a:t>
            </a:r>
            <a:r>
              <a:rPr lang="en-US" sz="1000" dirty="0" smtClean="0"/>
              <a:t>                      </a:t>
            </a:r>
            <a:r>
              <a:rPr lang="en-US" sz="1000" dirty="0" err="1" smtClean="0"/>
              <a:t>parProperties</a:t>
            </a:r>
            <a:r>
              <a:rPr lang="en-US" sz="1000" dirty="0" smtClean="0"/>
              <a:t>( </a:t>
            </a:r>
            <a:r>
              <a:rPr lang="en-US" sz="1000" dirty="0" err="1" smtClean="0"/>
              <a:t>text.align</a:t>
            </a:r>
            <a:r>
              <a:rPr lang="en-US" sz="1000" dirty="0" smtClean="0"/>
              <a:t> = "center", </a:t>
            </a:r>
          </a:p>
          <a:p>
            <a:r>
              <a:rPr lang="en-US" sz="1000" dirty="0" smtClean="0"/>
              <a:t>                                </a:t>
            </a:r>
            <a:r>
              <a:rPr lang="ru-RU" sz="1000" dirty="0" smtClean="0"/>
              <a:t>	</a:t>
            </a:r>
            <a:r>
              <a:rPr lang="en-US" sz="1000" dirty="0" smtClean="0"/>
              <a:t>     </a:t>
            </a:r>
            <a:r>
              <a:rPr lang="en-US" sz="1000" dirty="0" err="1" smtClean="0"/>
              <a:t>padding.top</a:t>
            </a:r>
            <a:r>
              <a:rPr lang="en-US" sz="1000" dirty="0" smtClean="0"/>
              <a:t> = 5,</a:t>
            </a:r>
          </a:p>
          <a:p>
            <a:r>
              <a:rPr lang="ru-RU" sz="1000" dirty="0" smtClean="0"/>
              <a:t>	</a:t>
            </a:r>
            <a:r>
              <a:rPr lang="en-US" sz="1000" dirty="0" smtClean="0"/>
              <a:t>                                     </a:t>
            </a:r>
            <a:r>
              <a:rPr lang="en-US" sz="1000" dirty="0" err="1" smtClean="0"/>
              <a:t>padding.bottom</a:t>
            </a:r>
            <a:r>
              <a:rPr lang="en-US" sz="1000" dirty="0" smtClean="0"/>
              <a:t> = 5,</a:t>
            </a:r>
          </a:p>
          <a:p>
            <a:r>
              <a:rPr lang="en-US" sz="1000" dirty="0" smtClean="0"/>
              <a:t>                                </a:t>
            </a:r>
            <a:r>
              <a:rPr lang="ru-RU" sz="1000" dirty="0" smtClean="0"/>
              <a:t>	</a:t>
            </a:r>
            <a:r>
              <a:rPr lang="en-US" sz="1000" dirty="0" smtClean="0"/>
              <a:t>     </a:t>
            </a:r>
            <a:r>
              <a:rPr lang="en-US" sz="1000" dirty="0" err="1" smtClean="0"/>
              <a:t>padding.left</a:t>
            </a:r>
            <a:r>
              <a:rPr lang="en-US" sz="1000" dirty="0" smtClean="0"/>
              <a:t> = 2,</a:t>
            </a:r>
          </a:p>
          <a:p>
            <a:r>
              <a:rPr lang="ru-RU" sz="1000" dirty="0" smtClean="0"/>
              <a:t>	</a:t>
            </a:r>
            <a:r>
              <a:rPr lang="en-US" sz="1000" dirty="0" smtClean="0"/>
              <a:t>                                     </a:t>
            </a:r>
            <a:r>
              <a:rPr lang="en-US" sz="1000" dirty="0" err="1" smtClean="0"/>
              <a:t>padding.right</a:t>
            </a:r>
            <a:r>
              <a:rPr lang="en-US" sz="1000" dirty="0" smtClean="0"/>
              <a:t> = 2</a:t>
            </a:r>
          </a:p>
          <a:p>
            <a:r>
              <a:rPr lang="en-US" sz="1000" dirty="0" smtClean="0"/>
              <a:t>                      )</a:t>
            </a:r>
          </a:p>
          <a:p>
            <a:r>
              <a:rPr lang="en-US" sz="1000" dirty="0" smtClean="0"/>
              <a:t>)</a:t>
            </a:r>
          </a:p>
          <a:p>
            <a:endParaRPr lang="en-US" sz="1000" dirty="0" smtClean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052736"/>
            <a:ext cx="3597087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Загрузка</a:t>
            </a:r>
            <a:r>
              <a:rPr lang="ru-RU" sz="1400" b="1" dirty="0" smtClean="0"/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– преобразование – создание новых (анализ) – вывод (таблицы) – вывод (графики) – </a:t>
            </a:r>
            <a:r>
              <a:rPr lang="ru-RU" sz="1400" b="1" dirty="0" smtClean="0"/>
              <a:t>вывод в презентацию</a:t>
            </a:r>
            <a:endParaRPr lang="ru-RU" sz="1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0000" y="836712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# Slide 3 : </a:t>
            </a:r>
            <a:r>
              <a:rPr lang="ru-RU" sz="1000" dirty="0" smtClean="0"/>
              <a:t>Разноцветный график</a:t>
            </a:r>
          </a:p>
          <a:p>
            <a:r>
              <a:rPr lang="ru-RU" sz="1000" dirty="0" smtClean="0"/>
              <a:t>#+++++++++++++++++++++++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addSlide</a:t>
            </a:r>
            <a:r>
              <a:rPr lang="en-US" sz="1000" dirty="0" smtClean="0"/>
              <a:t>(doc, "</a:t>
            </a:r>
            <a:r>
              <a:rPr lang="ru-RU" sz="1000" dirty="0" smtClean="0"/>
              <a:t>Только заголовок")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addTitle</a:t>
            </a:r>
            <a:r>
              <a:rPr lang="en-US" sz="1000" dirty="0" smtClean="0"/>
              <a:t>(doc,'</a:t>
            </a:r>
            <a:r>
              <a:rPr lang="ru-RU" sz="1000" dirty="0" smtClean="0"/>
              <a:t>Анализ выполнения плана')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addPlot</a:t>
            </a:r>
            <a:r>
              <a:rPr lang="en-US" sz="1000" dirty="0" smtClean="0"/>
              <a:t>(doc, </a:t>
            </a:r>
            <a:r>
              <a:rPr lang="en-US" sz="1000" dirty="0" err="1" smtClean="0"/>
              <a:t>plan_graph_fun</a:t>
            </a:r>
            <a:r>
              <a:rPr lang="en-US" sz="1000" dirty="0" smtClean="0"/>
              <a:t>,  </a:t>
            </a:r>
            <a:r>
              <a:rPr lang="en-US" sz="1000" dirty="0" err="1" smtClean="0"/>
              <a:t>offx</a:t>
            </a:r>
            <a:r>
              <a:rPr lang="en-US" sz="1000" dirty="0" smtClean="0"/>
              <a:t> = 0, </a:t>
            </a:r>
            <a:r>
              <a:rPr lang="en-US" sz="1000" dirty="0" err="1" smtClean="0"/>
              <a:t>offy</a:t>
            </a:r>
            <a:r>
              <a:rPr lang="en-US" sz="1000" dirty="0" smtClean="0"/>
              <a:t> = 2, width = 10, height = 5.5)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0000" y="2636912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# Slide 4 : </a:t>
            </a:r>
            <a:r>
              <a:rPr lang="en-US" sz="1000" dirty="0" err="1" smtClean="0"/>
              <a:t>lfl</a:t>
            </a:r>
            <a:r>
              <a:rPr lang="en-US" sz="1000" dirty="0" smtClean="0"/>
              <a:t> </a:t>
            </a:r>
            <a:r>
              <a:rPr lang="ru-RU" sz="1000" dirty="0" smtClean="0"/>
              <a:t>график</a:t>
            </a:r>
          </a:p>
          <a:p>
            <a:r>
              <a:rPr lang="ru-RU" sz="1000" dirty="0" smtClean="0"/>
              <a:t>#+++++++++++++++++++++++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addSlide</a:t>
            </a:r>
            <a:r>
              <a:rPr lang="en-US" sz="1000" dirty="0" smtClean="0"/>
              <a:t>(doc, "</a:t>
            </a:r>
            <a:r>
              <a:rPr lang="ru-RU" sz="1000" dirty="0" smtClean="0"/>
              <a:t>Только заголовок")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addTitle</a:t>
            </a:r>
            <a:r>
              <a:rPr lang="en-US" sz="1000" dirty="0" smtClean="0"/>
              <a:t>(</a:t>
            </a:r>
            <a:r>
              <a:rPr lang="en-US" sz="1000" dirty="0" err="1" smtClean="0"/>
              <a:t>doc,'Like</a:t>
            </a:r>
            <a:r>
              <a:rPr lang="en-US" sz="1000" dirty="0" smtClean="0"/>
              <a:t>-for-like </a:t>
            </a:r>
            <a:r>
              <a:rPr lang="ru-RU" sz="1000" dirty="0" smtClean="0"/>
              <a:t>анализ рынков')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addPlot</a:t>
            </a:r>
            <a:r>
              <a:rPr lang="en-US" sz="1000" dirty="0" smtClean="0"/>
              <a:t>(doc, </a:t>
            </a:r>
            <a:r>
              <a:rPr lang="en-US" sz="1000" dirty="0" err="1" smtClean="0"/>
              <a:t>lfl_graph_fun</a:t>
            </a:r>
            <a:r>
              <a:rPr lang="en-US" sz="1000" dirty="0" smtClean="0"/>
              <a:t>,  </a:t>
            </a:r>
            <a:r>
              <a:rPr lang="en-US" sz="1000" dirty="0" err="1" smtClean="0"/>
              <a:t>offx</a:t>
            </a:r>
            <a:r>
              <a:rPr lang="en-US" sz="1000" dirty="0" smtClean="0"/>
              <a:t> = 0, </a:t>
            </a:r>
            <a:r>
              <a:rPr lang="en-US" sz="1000" dirty="0" err="1" smtClean="0"/>
              <a:t>offy</a:t>
            </a:r>
            <a:r>
              <a:rPr lang="en-US" sz="1000" dirty="0" smtClean="0"/>
              <a:t> = 2, width = 10, height = 5.5)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60000" y="43651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# Slide 5 : pie -</a:t>
            </a:r>
            <a:r>
              <a:rPr lang="ru-RU" sz="1000" dirty="0" smtClean="0"/>
              <a:t>диаграммы</a:t>
            </a:r>
          </a:p>
          <a:p>
            <a:r>
              <a:rPr lang="ru-RU" sz="1000" dirty="0" smtClean="0"/>
              <a:t>#+++++++++++++++++++++++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addSlide</a:t>
            </a:r>
            <a:r>
              <a:rPr lang="en-US" sz="1000" dirty="0" smtClean="0"/>
              <a:t>(doc, "</a:t>
            </a:r>
            <a:r>
              <a:rPr lang="ru-RU" sz="1000" dirty="0" smtClean="0"/>
              <a:t>Только заголовок")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addTitle</a:t>
            </a:r>
            <a:r>
              <a:rPr lang="en-US" sz="1000" dirty="0" smtClean="0"/>
              <a:t>(doc,'</a:t>
            </a:r>
            <a:r>
              <a:rPr lang="ru-RU" sz="1000" dirty="0" smtClean="0"/>
              <a:t>Доля рынков в отгрузке')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addPlot</a:t>
            </a:r>
            <a:r>
              <a:rPr lang="en-US" sz="1000" dirty="0" smtClean="0"/>
              <a:t>(doc, pie_graph_2015,  </a:t>
            </a:r>
            <a:r>
              <a:rPr lang="en-US" sz="1000" dirty="0" err="1" smtClean="0"/>
              <a:t>offx</a:t>
            </a:r>
            <a:r>
              <a:rPr lang="en-US" sz="1000" dirty="0" smtClean="0"/>
              <a:t> = 0, </a:t>
            </a:r>
            <a:r>
              <a:rPr lang="en-US" sz="1000" dirty="0" err="1" smtClean="0"/>
              <a:t>offy</a:t>
            </a:r>
            <a:r>
              <a:rPr lang="en-US" sz="1000" dirty="0" smtClean="0"/>
              <a:t> = 2, width = 5, height = 5)</a:t>
            </a:r>
          </a:p>
          <a:p>
            <a:r>
              <a:rPr lang="en-US" sz="1000" dirty="0" smtClean="0"/>
              <a:t>doc &lt;- </a:t>
            </a:r>
            <a:r>
              <a:rPr lang="en-US" sz="1600" b="1" dirty="0" err="1" smtClean="0"/>
              <a:t>addPlot</a:t>
            </a:r>
            <a:r>
              <a:rPr lang="en-US" sz="1000" dirty="0" smtClean="0"/>
              <a:t>(doc, pie_graph_2016,  </a:t>
            </a:r>
            <a:r>
              <a:rPr lang="en-US" sz="1000" dirty="0" err="1" smtClean="0"/>
              <a:t>offx</a:t>
            </a:r>
            <a:r>
              <a:rPr lang="en-US" sz="1000" dirty="0" smtClean="0"/>
              <a:t> = 5, </a:t>
            </a:r>
            <a:r>
              <a:rPr lang="en-US" sz="1000" dirty="0" err="1" smtClean="0"/>
              <a:t>offy</a:t>
            </a:r>
            <a:r>
              <a:rPr lang="en-US" sz="1000" dirty="0" smtClean="0"/>
              <a:t> = 2, width = 5, height = 5)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0000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# </a:t>
            </a:r>
            <a:r>
              <a:rPr lang="ru-RU" sz="1000" dirty="0" smtClean="0"/>
              <a:t>Сохраняем нашу презентацию</a:t>
            </a:r>
          </a:p>
          <a:p>
            <a:r>
              <a:rPr lang="en-US" sz="1600" b="1" dirty="0" err="1" smtClean="0"/>
              <a:t>writeDoc</a:t>
            </a:r>
            <a:r>
              <a:rPr lang="en-US" sz="1000" dirty="0" smtClean="0"/>
              <a:t>(doc, "Ready_present.pptx" )</a:t>
            </a:r>
            <a:endParaRPr lang="en-US" sz="1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0"/>
            <a:ext cx="4072330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392" y="2132856"/>
            <a:ext cx="4094274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8210" y="3798000"/>
            <a:ext cx="4096722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7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07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07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41176" y="2464296"/>
            <a:ext cx="4330824" cy="9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R – </a:t>
            </a:r>
            <a:r>
              <a:rPr lang="ru-RU" sz="5400" dirty="0" smtClean="0"/>
              <a:t>панацея ?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88024" y="1484784"/>
            <a:ext cx="40324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Нормативное обеспечение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Методологическое обеспечение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Требования безопасности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ru-RU" dirty="0" smtClean="0"/>
              <a:t>Спецов по </a:t>
            </a:r>
            <a:r>
              <a:rPr lang="en-US" dirty="0" smtClean="0"/>
              <a:t>R </a:t>
            </a:r>
            <a:r>
              <a:rPr lang="ru-RU" dirty="0" smtClean="0"/>
              <a:t>с улицы не набрать в отличие от …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пишут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 tooltip="Автор публикации"/>
              </a:rPr>
              <a:t>@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 tooltip="Автор публикации"/>
              </a:rPr>
              <a:t>i_shutov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 tooltip="Автор публикации"/>
              </a:rPr>
              <a:t> </a:t>
            </a:r>
            <a:endParaRPr kumimoji="0" lang="ru-RU" sz="2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ru-RU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Применение R для подготовки и передачи «живой» аналитики другим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бизнес-подразделениям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Запрягаем R на службу бизнесу на «1-2-3»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Применение R для работы с утверждением «Кто виноват? Конечно ИТ!»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Джентельменский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 набор пакетов R для автоматизации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бизнес-задач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Экосистема R как инструмент для автоматизации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бизнес-задач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Инструменты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Data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 </a:t>
            </a:r>
            <a:r>
              <a:rPr kumimoji="0" lang="ru-RU" sz="18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Science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 как альтернатива классической интеграции ИТ систем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9" tooltip="Перейти в песочницу"/>
              </a:rPr>
              <a:t>из песочницы</a:t>
            </a:r>
            <a:r>
              <a:rPr kumimoji="0" lang="ru-RU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1800" b="1" dirty="0" smtClean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800" b="1" dirty="0" smtClean="0">
              <a:hlinkClick r:id="rId1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800" b="1" dirty="0" smtClean="0">
                <a:hlinkClick r:id="rId10"/>
              </a:rPr>
              <a:t>Еще примеры использования R для решения практических </a:t>
            </a:r>
            <a:r>
              <a:rPr lang="ru-RU" sz="1800" b="1" dirty="0" err="1" smtClean="0">
                <a:hlinkClick r:id="rId10"/>
              </a:rPr>
              <a:t>бизнес-задач</a:t>
            </a:r>
            <a:endParaRPr lang="ru-RU" sz="1800" b="1" dirty="0" smtClean="0"/>
          </a:p>
          <a:p>
            <a:pPr>
              <a:buNone/>
            </a:pPr>
            <a:endParaRPr lang="ru-RU" sz="16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3" name="Рисунок 4" descr="https://habrastorage.org/getpro/habr/avatars/e99/730/672/e99730672bdc339b983d6e3a208af71a.png">
            <a:hlinkClick r:id="rId2" tooltip="&quot;Автор публикации&quot;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95736" y="1052736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ru-RU" b="1" dirty="0" smtClean="0"/>
              <a:t>Вопросы ?</a:t>
            </a:r>
            <a:endParaRPr lang="ru-RU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14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в язык </a:t>
            </a:r>
            <a:r>
              <a:rPr lang="en-US" dirty="0" smtClean="0"/>
              <a:t>R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97518"/>
            <a:ext cx="3744416" cy="251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196909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://i2.wp.com/static2.ozone.ru/multimedia/video_dvd_covers/1003575688.jpg?resize=356%2C5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717032"/>
            <a:ext cx="1952915" cy="2880000"/>
          </a:xfrm>
          <a:prstGeom prst="rect">
            <a:avLst/>
          </a:prstGeom>
          <a:noFill/>
        </p:spPr>
      </p:pic>
      <p:pic>
        <p:nvPicPr>
          <p:cNvPr id="2055" name="Picture 7" descr="http://i1.wp.com/ecx.images-amazon.com/images/I/51SklHvc%2BZL._SX397_BO1,204,203,200_.jpg?w=117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3789040"/>
            <a:ext cx="2302845" cy="28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Хвастовства пост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59091" y="1268760"/>
            <a:ext cx="4656925" cy="2967136"/>
            <a:chOff x="59091" y="1268760"/>
            <a:chExt cx="4656925" cy="2967136"/>
          </a:xfrm>
        </p:grpSpPr>
        <p:pic>
          <p:nvPicPr>
            <p:cNvPr id="8196" name="Picture 4" descr="http://i1.wp.com/ru-datascience.ru/wp-content/uploads/2015/10/R_Dashboard.png?w=11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091" y="1268760"/>
              <a:ext cx="4656925" cy="2736305"/>
            </a:xfrm>
            <a:prstGeom prst="rect">
              <a:avLst/>
            </a:prstGeom>
            <a:noFill/>
          </p:spPr>
        </p:pic>
        <p:sp>
          <p:nvSpPr>
            <p:cNvPr id="7" name="Прямоугольник 6"/>
            <p:cNvSpPr/>
            <p:nvPr/>
          </p:nvSpPr>
          <p:spPr>
            <a:xfrm>
              <a:off x="1475656" y="4005064"/>
              <a:ext cx="230223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smtClean="0">
                  <a:hlinkClick r:id="rId3"/>
                </a:rPr>
                <a:t>https://aarrow.shinyapps.io/CoolDashboard/</a:t>
              </a:r>
              <a:endParaRPr lang="ru-RU" sz="9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644008" y="3429000"/>
            <a:ext cx="4320480" cy="3475166"/>
            <a:chOff x="4644008" y="3429000"/>
            <a:chExt cx="4320480" cy="3475166"/>
          </a:xfrm>
        </p:grpSpPr>
        <p:pic>
          <p:nvPicPr>
            <p:cNvPr id="8194" name="Picture 2" descr="http://i2.wp.com/ru-datascience.ru/wp-content/uploads/2015/10/2c6d6f87b9b174ae38ae643a6f1b404c.jpg?w=117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3429000"/>
              <a:ext cx="4286978" cy="3215234"/>
            </a:xfrm>
            <a:prstGeom prst="rect">
              <a:avLst/>
            </a:prstGeom>
            <a:noFill/>
          </p:spPr>
        </p:pic>
        <p:sp>
          <p:nvSpPr>
            <p:cNvPr id="9" name="Прямоугольник 8"/>
            <p:cNvSpPr/>
            <p:nvPr/>
          </p:nvSpPr>
          <p:spPr>
            <a:xfrm>
              <a:off x="4644008" y="6673334"/>
              <a:ext cx="432048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hlinkClick r:id="rId5"/>
                </a:rPr>
                <a:t>https://blog.truthlabs.com/designing-data-driven-interfaces-a75d62997631#.7l876otak</a:t>
              </a:r>
              <a:endParaRPr lang="ru-RU" sz="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проблемы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577111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29000"/>
            <a:ext cx="87107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09" y="4149080"/>
            <a:ext cx="87107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09" y="4869160"/>
            <a:ext cx="87107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09" y="5589240"/>
            <a:ext cx="87107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работы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196752"/>
            <a:ext cx="432048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Преобразование данных</a:t>
            </a:r>
          </a:p>
          <a:p>
            <a:r>
              <a:rPr lang="ru-RU" dirty="0" smtClean="0"/>
              <a:t>Дополнительные показатели</a:t>
            </a:r>
          </a:p>
          <a:p>
            <a:r>
              <a:rPr lang="ru-RU" dirty="0" smtClean="0"/>
              <a:t>Подготовить </a:t>
            </a:r>
            <a:r>
              <a:rPr lang="en-US" dirty="0" smtClean="0"/>
              <a:t>R-</a:t>
            </a:r>
            <a:r>
              <a:rPr lang="ru-RU" dirty="0" smtClean="0"/>
              <a:t>объекты для вывода</a:t>
            </a:r>
            <a:endParaRPr lang="en-US" dirty="0" smtClean="0"/>
          </a:p>
          <a:p>
            <a:pPr lvl="1"/>
            <a:r>
              <a:rPr lang="ru-RU" dirty="0" smtClean="0"/>
              <a:t>вывод графиков</a:t>
            </a:r>
          </a:p>
          <a:p>
            <a:pPr lvl="1"/>
            <a:r>
              <a:rPr lang="ru-RU" dirty="0" smtClean="0"/>
              <a:t>вывод таблиц</a:t>
            </a:r>
          </a:p>
          <a:p>
            <a:r>
              <a:rPr lang="ru-RU" dirty="0" smtClean="0"/>
              <a:t>Вывод в презентацию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Загрузка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– преобразование – создание новых (анализ) – вывод (таблицы) – вывод (графики) – вывод в презентацию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980728"/>
            <a:ext cx="3610744" cy="144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library(</a:t>
            </a:r>
            <a:r>
              <a:rPr lang="en-US" sz="1600" b="1" dirty="0" err="1" smtClean="0">
                <a:solidFill>
                  <a:schemeClr val="tx2"/>
                </a:solidFill>
              </a:rPr>
              <a:t>XLConnect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ru-RU" sz="1000" b="1" dirty="0" smtClean="0"/>
              <a:t># Загрузили данные из файла</a:t>
            </a:r>
          </a:p>
          <a:p>
            <a:pPr>
              <a:buNone/>
            </a:pPr>
            <a:r>
              <a:rPr lang="en-US" sz="1000" dirty="0" err="1" smtClean="0"/>
              <a:t>wb</a:t>
            </a:r>
            <a:r>
              <a:rPr lang="en-US" sz="1000" dirty="0" smtClean="0"/>
              <a:t> &lt;- </a:t>
            </a:r>
            <a:r>
              <a:rPr lang="en-US" sz="1600" b="1" dirty="0" err="1" smtClean="0"/>
              <a:t>loadWorkbook</a:t>
            </a:r>
            <a:r>
              <a:rPr lang="en-US" sz="1000" dirty="0" smtClean="0"/>
              <a:t>('example.xlsx')</a:t>
            </a:r>
          </a:p>
          <a:p>
            <a:pPr>
              <a:buNone/>
            </a:pPr>
            <a:r>
              <a:rPr lang="en-US" sz="1000" dirty="0" err="1" smtClean="0"/>
              <a:t>daf</a:t>
            </a:r>
            <a:r>
              <a:rPr lang="en-US" sz="1000" dirty="0" smtClean="0"/>
              <a:t> &lt;- </a:t>
            </a:r>
            <a:r>
              <a:rPr lang="en-US" sz="1600" b="1" dirty="0" err="1" smtClean="0"/>
              <a:t>readWorksheet</a:t>
            </a:r>
            <a:r>
              <a:rPr lang="en-US" sz="1000" dirty="0" smtClean="0"/>
              <a:t>(</a:t>
            </a:r>
            <a:r>
              <a:rPr lang="en-US" sz="1000" dirty="0" err="1" smtClean="0"/>
              <a:t>wb</a:t>
            </a:r>
            <a:r>
              <a:rPr lang="en-US" sz="1000" dirty="0" smtClean="0"/>
              <a:t>, </a:t>
            </a:r>
            <a:r>
              <a:rPr lang="en-US" sz="1000" dirty="0" err="1" smtClean="0"/>
              <a:t>startRow</a:t>
            </a:r>
            <a:r>
              <a:rPr lang="en-US" sz="1000" dirty="0" smtClean="0"/>
              <a:t>=1,startCol=1, </a:t>
            </a:r>
            <a:r>
              <a:rPr lang="en-US" sz="1000" dirty="0" err="1" smtClean="0"/>
              <a:t>endRow</a:t>
            </a:r>
            <a:r>
              <a:rPr lang="en-US" sz="1000" dirty="0" smtClean="0"/>
              <a:t>=8, </a:t>
            </a:r>
            <a:r>
              <a:rPr lang="en-US" sz="1000" dirty="0" err="1" smtClean="0"/>
              <a:t>endCol</a:t>
            </a:r>
            <a:r>
              <a:rPr lang="en-US" sz="1000" dirty="0" smtClean="0"/>
              <a:t>=350, header=FALSE, sheet = 1)</a:t>
            </a:r>
            <a:endParaRPr lang="ru-RU" sz="1000" dirty="0" smtClean="0"/>
          </a:p>
          <a:p>
            <a:pPr>
              <a:buNone/>
            </a:pPr>
            <a:endParaRPr lang="ru-RU" sz="1000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196752"/>
            <a:ext cx="432048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196752"/>
            <a:ext cx="5148064" cy="137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467544" y="4005064"/>
            <a:ext cx="324036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b="1" dirty="0" smtClean="0"/>
              <a:t># </a:t>
            </a:r>
            <a:r>
              <a:rPr lang="ru-RU" sz="1000" b="1" dirty="0" smtClean="0"/>
              <a:t>Заготовка для нормальных данных</a:t>
            </a:r>
          </a:p>
          <a:p>
            <a:pPr>
              <a:buNone/>
            </a:pPr>
            <a:r>
              <a:rPr lang="en-US" sz="1000" dirty="0" err="1" smtClean="0"/>
              <a:t>normal_df</a:t>
            </a:r>
            <a:r>
              <a:rPr lang="en-US" sz="1000" dirty="0" smtClean="0"/>
              <a:t> &lt;- </a:t>
            </a:r>
            <a:r>
              <a:rPr lang="en-US" sz="1000" dirty="0" err="1" smtClean="0"/>
              <a:t>data.frame</a:t>
            </a:r>
            <a:r>
              <a:rPr lang="en-US" sz="1000" dirty="0" smtClean="0"/>
              <a:t>(period=NA, market=NA, </a:t>
            </a:r>
          </a:p>
          <a:p>
            <a:pPr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sale_pln</a:t>
            </a:r>
            <a:r>
              <a:rPr lang="en-US" sz="1000" dirty="0" smtClean="0"/>
              <a:t>=NA, </a:t>
            </a:r>
            <a:r>
              <a:rPr lang="en-US" sz="1000" dirty="0" err="1" smtClean="0"/>
              <a:t>sale_fct</a:t>
            </a:r>
            <a:r>
              <a:rPr lang="en-US" sz="1000" dirty="0" smtClean="0"/>
              <a:t>=NA, </a:t>
            </a:r>
          </a:p>
          <a:p>
            <a:pPr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revenue_pln</a:t>
            </a:r>
            <a:r>
              <a:rPr lang="en-US" sz="1000" dirty="0" smtClean="0"/>
              <a:t>=NA, </a:t>
            </a:r>
            <a:r>
              <a:rPr lang="en-US" sz="1000" dirty="0" err="1" smtClean="0"/>
              <a:t>revenue_fct</a:t>
            </a:r>
            <a:r>
              <a:rPr lang="en-US" sz="1000" dirty="0" smtClean="0"/>
              <a:t>=NA, </a:t>
            </a:r>
          </a:p>
          <a:p>
            <a:pPr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margin_pln</a:t>
            </a:r>
            <a:r>
              <a:rPr lang="en-US" sz="1000" dirty="0" smtClean="0"/>
              <a:t>=NA, </a:t>
            </a:r>
            <a:r>
              <a:rPr lang="en-US" sz="1000" dirty="0" err="1" smtClean="0"/>
              <a:t>margin_fct</a:t>
            </a:r>
            <a:r>
              <a:rPr lang="en-US" sz="1000" dirty="0" smtClean="0"/>
              <a:t>=NA)</a:t>
            </a:r>
          </a:p>
          <a:p>
            <a:pPr>
              <a:buNone/>
            </a:pPr>
            <a:r>
              <a:rPr lang="en-US" sz="1000" dirty="0" err="1" smtClean="0"/>
              <a:t>normal_df</a:t>
            </a:r>
            <a:r>
              <a:rPr lang="en-US" sz="1000" dirty="0" smtClean="0"/>
              <a:t> &lt;- 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[-1,]</a:t>
            </a:r>
          </a:p>
          <a:p>
            <a:pPr>
              <a:buNone/>
            </a:pPr>
            <a:endParaRPr lang="ru-RU" sz="1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681262"/>
            <a:ext cx="3901685" cy="35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2636912"/>
            <a:ext cx="352839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ru-RU" sz="1000" b="1" dirty="0" smtClean="0"/>
              <a:t># Выбрали периоды</a:t>
            </a:r>
          </a:p>
          <a:p>
            <a:pPr>
              <a:buNone/>
            </a:pPr>
            <a:r>
              <a:rPr lang="en-US" sz="1000" dirty="0" smtClean="0"/>
              <a:t>dates &lt;-</a:t>
            </a:r>
            <a:r>
              <a:rPr lang="en-US" sz="1600" b="1" dirty="0" smtClean="0"/>
              <a:t>factor(</a:t>
            </a:r>
            <a:r>
              <a:rPr lang="en-US" sz="1600" b="1" dirty="0" err="1" smtClean="0"/>
              <a:t>as.Date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na.omit</a:t>
            </a:r>
            <a:r>
              <a:rPr lang="en-US" sz="1600" b="1" dirty="0" smtClean="0"/>
              <a:t>(t(</a:t>
            </a:r>
            <a:r>
              <a:rPr lang="en-US" sz="1600" b="1" dirty="0" err="1" smtClean="0"/>
              <a:t>daf</a:t>
            </a:r>
            <a:r>
              <a:rPr lang="en-US" sz="1600" b="1" dirty="0" smtClean="0"/>
              <a:t>[1,]))))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b="1" dirty="0" smtClean="0"/>
              <a:t># </a:t>
            </a:r>
            <a:r>
              <a:rPr lang="ru-RU" sz="1000" b="1" dirty="0" smtClean="0"/>
              <a:t>Выбрали рынки</a:t>
            </a:r>
          </a:p>
          <a:p>
            <a:pPr>
              <a:buNone/>
            </a:pPr>
            <a:r>
              <a:rPr lang="en-US" sz="1000" dirty="0" smtClean="0"/>
              <a:t>markets &lt;- </a:t>
            </a:r>
            <a:r>
              <a:rPr lang="en-US" sz="1600" b="1" dirty="0" err="1" smtClean="0"/>
              <a:t>daf</a:t>
            </a:r>
            <a:r>
              <a:rPr lang="en-US" sz="1600" b="1" dirty="0" smtClean="0"/>
              <a:t>[4:8,1]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9269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1" dirty="0" smtClean="0"/>
              <a:t># Цикл по датам (порядковый номер)</a:t>
            </a:r>
          </a:p>
          <a:p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in 1:length(dates))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for(j in 1:length(markets)) </a:t>
            </a:r>
          </a:p>
          <a:p>
            <a:r>
              <a:rPr lang="en-US" sz="1400" dirty="0" smtClean="0"/>
              <a:t> 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normal_df</a:t>
            </a:r>
            <a:r>
              <a:rPr lang="en-US" sz="1400" dirty="0" smtClean="0"/>
              <a:t> &lt;- </a:t>
            </a:r>
            <a:r>
              <a:rPr lang="en-US" sz="1400" dirty="0" err="1" smtClean="0"/>
              <a:t>rbind</a:t>
            </a:r>
            <a:r>
              <a:rPr lang="en-US" sz="1400" dirty="0" smtClean="0"/>
              <a:t>(</a:t>
            </a:r>
            <a:r>
              <a:rPr lang="en-US" sz="1400" dirty="0" err="1" smtClean="0"/>
              <a:t>normal_df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data.frame</a:t>
            </a:r>
            <a:r>
              <a:rPr lang="en-US" sz="1400" dirty="0" smtClean="0"/>
              <a:t>(period=dates[</a:t>
            </a:r>
            <a:r>
              <a:rPr lang="en-US" sz="1400" dirty="0" err="1" smtClean="0"/>
              <a:t>i</a:t>
            </a:r>
            <a:r>
              <a:rPr lang="en-US" sz="1400" dirty="0" smtClean="0"/>
              <a:t>], market=markets[j],</a:t>
            </a:r>
          </a:p>
          <a:p>
            <a:r>
              <a:rPr lang="en-US" sz="1400" dirty="0" smtClean="0"/>
              <a:t>                             </a:t>
            </a:r>
            <a:r>
              <a:rPr lang="en-US" sz="1400" dirty="0" err="1" smtClean="0"/>
              <a:t>sale_pln</a:t>
            </a:r>
            <a:r>
              <a:rPr lang="en-US" sz="1400" dirty="0" smtClean="0"/>
              <a:t>=</a:t>
            </a:r>
            <a:r>
              <a:rPr lang="en-US" sz="1400" dirty="0" err="1" smtClean="0"/>
              <a:t>daf</a:t>
            </a:r>
            <a:r>
              <a:rPr lang="en-US" sz="1400" dirty="0" smtClean="0"/>
              <a:t>[3+j, 2+(i-1)*6],</a:t>
            </a:r>
          </a:p>
          <a:p>
            <a:r>
              <a:rPr lang="en-US" sz="1400" dirty="0" smtClean="0"/>
              <a:t>                             </a:t>
            </a:r>
            <a:r>
              <a:rPr lang="en-US" sz="1400" dirty="0" err="1" smtClean="0"/>
              <a:t>sale_fct</a:t>
            </a:r>
            <a:r>
              <a:rPr lang="en-US" sz="1400" dirty="0" smtClean="0"/>
              <a:t>=</a:t>
            </a:r>
            <a:r>
              <a:rPr lang="en-US" sz="1400" dirty="0" err="1" smtClean="0"/>
              <a:t>daf</a:t>
            </a:r>
            <a:r>
              <a:rPr lang="en-US" sz="1400" dirty="0" smtClean="0"/>
              <a:t>[3+j, 3+(i-1)*6],</a:t>
            </a:r>
          </a:p>
          <a:p>
            <a:r>
              <a:rPr lang="en-US" sz="1400" dirty="0" smtClean="0"/>
              <a:t>                             </a:t>
            </a:r>
            <a:r>
              <a:rPr lang="en-US" sz="1400" dirty="0" err="1" smtClean="0"/>
              <a:t>revenue_pln</a:t>
            </a:r>
            <a:r>
              <a:rPr lang="en-US" sz="1400" dirty="0" smtClean="0"/>
              <a:t>=</a:t>
            </a:r>
            <a:r>
              <a:rPr lang="en-US" sz="1400" dirty="0" err="1" smtClean="0"/>
              <a:t>daf</a:t>
            </a:r>
            <a:r>
              <a:rPr lang="en-US" sz="1400" dirty="0" smtClean="0"/>
              <a:t>[3+j, 4+(i-1)*6],</a:t>
            </a:r>
          </a:p>
          <a:p>
            <a:r>
              <a:rPr lang="en-US" sz="1400" dirty="0" smtClean="0"/>
              <a:t>                             </a:t>
            </a:r>
            <a:r>
              <a:rPr lang="en-US" sz="1400" dirty="0" err="1" smtClean="0"/>
              <a:t>revenue_fct</a:t>
            </a:r>
            <a:r>
              <a:rPr lang="en-US" sz="1400" dirty="0" smtClean="0"/>
              <a:t>=</a:t>
            </a:r>
            <a:r>
              <a:rPr lang="en-US" sz="1400" dirty="0" err="1" smtClean="0"/>
              <a:t>daf</a:t>
            </a:r>
            <a:r>
              <a:rPr lang="en-US" sz="1400" dirty="0" smtClean="0"/>
              <a:t>[3+j, 5+(i-1)*6],</a:t>
            </a:r>
          </a:p>
          <a:p>
            <a:r>
              <a:rPr lang="en-US" sz="1400" dirty="0" smtClean="0"/>
              <a:t>                             </a:t>
            </a:r>
            <a:r>
              <a:rPr lang="en-US" sz="1400" dirty="0" err="1" smtClean="0"/>
              <a:t>margin_pln</a:t>
            </a:r>
            <a:r>
              <a:rPr lang="en-US" sz="1400" dirty="0" smtClean="0"/>
              <a:t>=</a:t>
            </a:r>
            <a:r>
              <a:rPr lang="en-US" sz="1400" dirty="0" err="1" smtClean="0"/>
              <a:t>daf</a:t>
            </a:r>
            <a:r>
              <a:rPr lang="en-US" sz="1400" dirty="0" smtClean="0"/>
              <a:t>[3+j, 6+(i-1)*6],</a:t>
            </a:r>
          </a:p>
          <a:p>
            <a:r>
              <a:rPr lang="en-US" sz="1400" dirty="0" smtClean="0"/>
              <a:t>                             </a:t>
            </a:r>
            <a:r>
              <a:rPr lang="en-US" sz="1400" dirty="0" err="1" smtClean="0"/>
              <a:t>margin_fct</a:t>
            </a:r>
            <a:r>
              <a:rPr lang="en-US" sz="1400" dirty="0" smtClean="0"/>
              <a:t>=</a:t>
            </a:r>
            <a:r>
              <a:rPr lang="en-US" sz="1400" dirty="0" err="1" smtClean="0"/>
              <a:t>daf</a:t>
            </a:r>
            <a:r>
              <a:rPr lang="en-US" sz="1400" dirty="0" smtClean="0"/>
              <a:t>[3+j, 7+(i-1)*6]</a:t>
            </a:r>
          </a:p>
          <a:p>
            <a:r>
              <a:rPr lang="en-US" sz="1400" dirty="0" smtClean="0"/>
              <a:t>                            )</a:t>
            </a:r>
          </a:p>
          <a:p>
            <a:r>
              <a:rPr lang="en-US" sz="1400" dirty="0" smtClean="0"/>
              <a:t>)  } }</a:t>
            </a:r>
            <a:endParaRPr lang="en-US" sz="14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Загрузка – </a:t>
            </a:r>
            <a:r>
              <a:rPr lang="ru-RU" sz="1400" b="1" dirty="0" smtClean="0"/>
              <a:t>преобразование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 – создание новых (анализ) – вывод (таблицы) – вывод (графики) – вывод в презентацию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05064"/>
            <a:ext cx="9144000" cy="10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211960" y="518216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dirty="0" smtClean="0"/>
              <a:t># Закачивали все строками, поэтому переведем в числа</a:t>
            </a:r>
          </a:p>
          <a:p>
            <a:r>
              <a:rPr lang="en-US" sz="1000" dirty="0" err="1" smtClean="0"/>
              <a:t>normal_df</a:t>
            </a:r>
            <a:r>
              <a:rPr lang="en-US" sz="1000" dirty="0" smtClean="0"/>
              <a:t>[,3] 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</a:t>
            </a:r>
            <a:r>
              <a:rPr lang="en-US" sz="1000" dirty="0" err="1" smtClean="0"/>
              <a:t>gsub</a:t>
            </a:r>
            <a:r>
              <a:rPr lang="en-US" sz="1000" dirty="0" smtClean="0"/>
              <a:t>(",", "", 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[,3], fixed = TRUE))</a:t>
            </a:r>
          </a:p>
          <a:p>
            <a:r>
              <a:rPr lang="en-US" sz="1000" dirty="0" err="1" smtClean="0"/>
              <a:t>normal_df</a:t>
            </a:r>
            <a:r>
              <a:rPr lang="en-US" sz="1000" dirty="0" smtClean="0"/>
              <a:t>[,4] 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</a:t>
            </a:r>
            <a:r>
              <a:rPr lang="en-US" sz="1000" dirty="0" err="1" smtClean="0"/>
              <a:t>gsub</a:t>
            </a:r>
            <a:r>
              <a:rPr lang="en-US" sz="1000" dirty="0" smtClean="0"/>
              <a:t>(",", "", 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[,4], fixed = TRUE))</a:t>
            </a:r>
          </a:p>
          <a:p>
            <a:r>
              <a:rPr lang="en-US" sz="1000" dirty="0" err="1" smtClean="0"/>
              <a:t>normal_df</a:t>
            </a:r>
            <a:r>
              <a:rPr lang="en-US" sz="1000" dirty="0" smtClean="0"/>
              <a:t>[,5] 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</a:t>
            </a:r>
            <a:r>
              <a:rPr lang="en-US" sz="1000" dirty="0" err="1" smtClean="0"/>
              <a:t>gsub</a:t>
            </a:r>
            <a:r>
              <a:rPr lang="en-US" sz="1000" dirty="0" smtClean="0"/>
              <a:t>(",", "", 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[,5], fixed = TRUE))</a:t>
            </a:r>
          </a:p>
          <a:p>
            <a:r>
              <a:rPr lang="en-US" sz="1000" dirty="0" err="1" smtClean="0"/>
              <a:t>normal_df</a:t>
            </a:r>
            <a:r>
              <a:rPr lang="en-US" sz="1000" dirty="0" smtClean="0"/>
              <a:t>[,6] 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</a:t>
            </a:r>
            <a:r>
              <a:rPr lang="en-US" sz="1000" dirty="0" err="1" smtClean="0"/>
              <a:t>gsub</a:t>
            </a:r>
            <a:r>
              <a:rPr lang="en-US" sz="1000" dirty="0" smtClean="0"/>
              <a:t>(",", "", 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[,6], fixed = TRUE))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normal_df</a:t>
            </a:r>
            <a:r>
              <a:rPr lang="en-US" sz="1000" dirty="0" smtClean="0"/>
              <a:t>[,7] 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(sub("%","",sub(",", ".", 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[,7], fixed = TRUE),fixed = TRUE))/100</a:t>
            </a:r>
          </a:p>
          <a:p>
            <a:r>
              <a:rPr lang="en-US" sz="1000" dirty="0" err="1" smtClean="0"/>
              <a:t>normal_df</a:t>
            </a:r>
            <a:r>
              <a:rPr lang="en-US" sz="1000" dirty="0" smtClean="0"/>
              <a:t>[,8] 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(sub("%","",sub(",", ".", </a:t>
            </a:r>
            <a:r>
              <a:rPr lang="en-US" sz="1000" dirty="0" err="1" smtClean="0"/>
              <a:t>normal_df</a:t>
            </a:r>
            <a:r>
              <a:rPr lang="en-US" sz="1000" dirty="0" smtClean="0"/>
              <a:t>[,8], fixed = TRUE),fixed = TRUE))/100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Загрузка</a:t>
            </a:r>
            <a:r>
              <a:rPr lang="ru-RU" sz="1400" b="1" dirty="0" smtClean="0"/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– преобразование – </a:t>
            </a:r>
            <a:r>
              <a:rPr lang="ru-RU" sz="1400" b="1" dirty="0" smtClean="0"/>
              <a:t>создание новых (анализ)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– вывод (таблицы) – вывод (графики) – вывод в презентацию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829742"/>
            <a:ext cx="612068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/>
              <a:t># Создадим новых переменных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library(</a:t>
            </a:r>
            <a:r>
              <a:rPr lang="en-US" sz="1600" b="1" dirty="0" err="1" smtClean="0">
                <a:solidFill>
                  <a:schemeClr val="tx2"/>
                </a:solidFill>
              </a:rPr>
              <a:t>lubridate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000" dirty="0" err="1" smtClean="0"/>
              <a:t>normal_df$year</a:t>
            </a:r>
            <a:r>
              <a:rPr lang="en-US" sz="1000" dirty="0" smtClean="0"/>
              <a:t>  &lt;- </a:t>
            </a:r>
            <a:r>
              <a:rPr lang="en-US" sz="1600" dirty="0" smtClean="0"/>
              <a:t>factor(year(</a:t>
            </a:r>
            <a:r>
              <a:rPr lang="en-US" sz="1600" dirty="0" err="1" smtClean="0"/>
              <a:t>normal_df$period</a:t>
            </a:r>
            <a:r>
              <a:rPr lang="en-US" sz="1600" dirty="0" smtClean="0"/>
              <a:t>)) </a:t>
            </a:r>
            <a:r>
              <a:rPr lang="en-US" sz="1000" dirty="0" smtClean="0"/>
              <a:t>    </a:t>
            </a:r>
            <a:r>
              <a:rPr lang="ru-RU" sz="1000" dirty="0" smtClean="0"/>
              <a:t>	</a:t>
            </a:r>
            <a:r>
              <a:rPr lang="en-US" sz="1000" b="1" dirty="0" smtClean="0"/>
              <a:t>#</a:t>
            </a:r>
            <a:r>
              <a:rPr lang="ru-RU" sz="1000" b="1" dirty="0" smtClean="0"/>
              <a:t>ГОД</a:t>
            </a:r>
          </a:p>
          <a:p>
            <a:r>
              <a:rPr lang="en-US" sz="1000" dirty="0" err="1" smtClean="0"/>
              <a:t>normal_df$month</a:t>
            </a:r>
            <a:r>
              <a:rPr lang="en-US" sz="1000" dirty="0" smtClean="0"/>
              <a:t> &lt;- </a:t>
            </a:r>
            <a:r>
              <a:rPr lang="en-US" sz="1600" dirty="0" smtClean="0"/>
              <a:t>factor(month(</a:t>
            </a:r>
            <a:r>
              <a:rPr lang="en-US" sz="1600" dirty="0" err="1" smtClean="0"/>
              <a:t>normal_df$period</a:t>
            </a:r>
            <a:r>
              <a:rPr lang="en-US" sz="1600" dirty="0" smtClean="0"/>
              <a:t>))   </a:t>
            </a:r>
            <a:r>
              <a:rPr lang="en-US" sz="1000" dirty="0" smtClean="0"/>
              <a:t> </a:t>
            </a:r>
            <a:r>
              <a:rPr lang="ru-RU" sz="1000" dirty="0" smtClean="0"/>
              <a:t>	</a:t>
            </a:r>
            <a:r>
              <a:rPr lang="en-US" sz="1000" b="1" dirty="0" smtClean="0"/>
              <a:t>#</a:t>
            </a:r>
            <a:r>
              <a:rPr lang="ru-RU" sz="1000" b="1" dirty="0" smtClean="0"/>
              <a:t>МЕСЯЦ</a:t>
            </a:r>
          </a:p>
          <a:p>
            <a:r>
              <a:rPr lang="en-US" sz="1000" dirty="0" err="1" smtClean="0"/>
              <a:t>normal_df$d_plan</a:t>
            </a:r>
            <a:r>
              <a:rPr lang="en-US" sz="1000" dirty="0" smtClean="0"/>
              <a:t> &lt;- </a:t>
            </a:r>
            <a:r>
              <a:rPr lang="en-US" sz="1600" dirty="0" err="1" smtClean="0"/>
              <a:t>normal_df$sale_fct</a:t>
            </a:r>
            <a:r>
              <a:rPr lang="en-US" sz="1600" dirty="0" smtClean="0"/>
              <a:t>/</a:t>
            </a:r>
            <a:r>
              <a:rPr lang="en-US" sz="1600" dirty="0" err="1" smtClean="0"/>
              <a:t>normal_df$sale_pln</a:t>
            </a:r>
            <a:r>
              <a:rPr lang="en-US" sz="1600" dirty="0" smtClean="0"/>
              <a:t> </a:t>
            </a:r>
            <a:r>
              <a:rPr lang="ru-RU" sz="1000" dirty="0" smtClean="0"/>
              <a:t>	</a:t>
            </a:r>
            <a:r>
              <a:rPr lang="en-US" sz="1000" b="1" dirty="0" smtClean="0"/>
              <a:t>#</a:t>
            </a:r>
            <a:r>
              <a:rPr lang="ru-RU" sz="1000" b="1" dirty="0" smtClean="0"/>
              <a:t>ВЫПОЛНЕНИЕ ПЛАНА</a:t>
            </a:r>
            <a:endParaRPr lang="ru-RU" sz="10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764704"/>
            <a:ext cx="1676837" cy="43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1520" y="2204864"/>
            <a:ext cx="691276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/>
              <a:t># Создадим еще табличку </a:t>
            </a:r>
            <a:r>
              <a:rPr lang="en-US" sz="1000" b="1" dirty="0" smtClean="0"/>
              <a:t>aka - PivotTable (</a:t>
            </a:r>
            <a:r>
              <a:rPr lang="ru-RU" sz="1000" b="1" dirty="0" smtClean="0"/>
              <a:t>сводная таблица)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library(</a:t>
            </a:r>
            <a:r>
              <a:rPr lang="en-US" sz="1600" b="1" dirty="0" err="1" smtClean="0">
                <a:solidFill>
                  <a:schemeClr val="tx2"/>
                </a:solidFill>
              </a:rPr>
              <a:t>dplyr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000" dirty="0" smtClean="0"/>
              <a:t>ft &lt;- </a:t>
            </a:r>
            <a:r>
              <a:rPr lang="en-US" sz="1000" dirty="0" err="1" smtClean="0"/>
              <a:t>as.data.frame</a:t>
            </a:r>
            <a:r>
              <a:rPr lang="en-US" sz="1000" dirty="0" smtClean="0"/>
              <a:t>(</a:t>
            </a:r>
          </a:p>
          <a:p>
            <a:r>
              <a:rPr lang="en-US" sz="1600" b="1" dirty="0" smtClean="0"/>
              <a:t>select(</a:t>
            </a:r>
            <a:r>
              <a:rPr lang="en-US" sz="1600" b="1" dirty="0" err="1" smtClean="0"/>
              <a:t>normal_df</a:t>
            </a:r>
            <a:r>
              <a:rPr lang="en-US" sz="1600" b="1" dirty="0" smtClean="0"/>
              <a:t>, year, month, </a:t>
            </a:r>
            <a:r>
              <a:rPr lang="en-US" sz="1600" b="1" dirty="0" err="1" smtClean="0"/>
              <a:t>sale_fct</a:t>
            </a:r>
            <a:r>
              <a:rPr lang="en-US" sz="1600" b="1" dirty="0" smtClean="0"/>
              <a:t>) </a:t>
            </a:r>
            <a:endParaRPr lang="en-US" sz="1600" b="1" dirty="0" smtClean="0"/>
          </a:p>
          <a:p>
            <a:r>
              <a:rPr lang="en-US" sz="1600" b="1" dirty="0" smtClean="0"/>
              <a:t>    %&gt;% 	</a:t>
            </a:r>
            <a:r>
              <a:rPr lang="en-US" sz="1600" b="1" dirty="0" err="1" smtClean="0"/>
              <a:t>group_by</a:t>
            </a:r>
            <a:r>
              <a:rPr lang="en-US" sz="1600" b="1" dirty="0" smtClean="0"/>
              <a:t>(year</a:t>
            </a:r>
            <a:r>
              <a:rPr lang="en-US" sz="1600" b="1" dirty="0" smtClean="0"/>
              <a:t>, month) </a:t>
            </a:r>
            <a:endParaRPr lang="en-US" sz="1600" b="1" dirty="0" smtClean="0"/>
          </a:p>
          <a:p>
            <a:r>
              <a:rPr lang="en-US" sz="1600" b="1" dirty="0" smtClean="0"/>
              <a:t>    %&gt;% 	</a:t>
            </a:r>
            <a:r>
              <a:rPr lang="en-US" sz="1600" b="1" dirty="0" err="1" smtClean="0"/>
              <a:t>summarise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sale_fct</a:t>
            </a:r>
            <a:r>
              <a:rPr lang="en-US" sz="1600" b="1" dirty="0" smtClean="0"/>
              <a:t>=sum(</a:t>
            </a:r>
            <a:r>
              <a:rPr lang="en-US" sz="1600" b="1" dirty="0" err="1" smtClean="0"/>
              <a:t>sale_fct</a:t>
            </a:r>
            <a:r>
              <a:rPr lang="en-US" sz="1600" b="1" dirty="0" smtClean="0"/>
              <a:t>))</a:t>
            </a:r>
          </a:p>
          <a:p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3933056"/>
            <a:ext cx="457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 smtClean="0"/>
              <a:t># Теперь из длинных данных делаем «широкие»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library(reshape2)</a:t>
            </a:r>
          </a:p>
          <a:p>
            <a:r>
              <a:rPr lang="en-US" sz="1000" dirty="0" smtClean="0"/>
              <a:t>ft &lt;- </a:t>
            </a:r>
            <a:r>
              <a:rPr lang="en-US" sz="1600" b="1" dirty="0" err="1" smtClean="0"/>
              <a:t>dcast</a:t>
            </a:r>
            <a:r>
              <a:rPr lang="en-US" sz="1600" b="1" dirty="0" smtClean="0"/>
              <a:t>(ft, </a:t>
            </a:r>
            <a:r>
              <a:rPr lang="en-US" sz="1600" b="1" dirty="0" err="1" smtClean="0"/>
              <a:t>month~year,sum</a:t>
            </a:r>
            <a:r>
              <a:rPr lang="en-US" sz="1600" b="1" dirty="0" smtClean="0"/>
              <a:t>)</a:t>
            </a:r>
          </a:p>
          <a:p>
            <a:r>
              <a:rPr lang="en-US" sz="1000" dirty="0" err="1" smtClean="0"/>
              <a:t>colnames</a:t>
            </a:r>
            <a:r>
              <a:rPr lang="en-US" sz="1000" dirty="0" smtClean="0"/>
              <a:t>(ft) &lt;- c('</a:t>
            </a:r>
            <a:r>
              <a:rPr lang="ru-RU" sz="1000" dirty="0" smtClean="0"/>
              <a:t>Месяц','2015','2016')</a:t>
            </a:r>
          </a:p>
          <a:p>
            <a:r>
              <a:rPr lang="en-US" sz="1000" dirty="0" smtClean="0"/>
              <a:t>ft$</a:t>
            </a:r>
            <a:r>
              <a:rPr lang="ru-RU" sz="1000" dirty="0" err="1" smtClean="0"/>
              <a:t>Прирост=</a:t>
            </a:r>
            <a:r>
              <a:rPr lang="en-US" sz="1000" dirty="0" smtClean="0"/>
              <a:t>ft$`2016`/ft$`2015`-1</a:t>
            </a:r>
          </a:p>
          <a:p>
            <a:r>
              <a:rPr lang="en-US" sz="1000" dirty="0" smtClean="0"/>
              <a:t>ft[,2:3] &lt;- pp(ft[,2:3])</a:t>
            </a:r>
          </a:p>
          <a:p>
            <a:r>
              <a:rPr lang="en-US" sz="1000" dirty="0" smtClean="0"/>
              <a:t>ft[,4] &lt;- </a:t>
            </a:r>
            <a:r>
              <a:rPr lang="en-US" sz="1000" dirty="0" err="1" smtClean="0"/>
              <a:t>pp_proc</a:t>
            </a:r>
            <a:r>
              <a:rPr lang="en-US" sz="1000" dirty="0" smtClean="0"/>
              <a:t>(ft[,4])</a:t>
            </a:r>
            <a:endParaRPr lang="en-US" sz="1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5785" y="3717032"/>
            <a:ext cx="30765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72008" y="580526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b="1" dirty="0" smtClean="0"/>
              <a:t># Сохраним индексы знаков приростов</a:t>
            </a:r>
          </a:p>
          <a:p>
            <a:r>
              <a:rPr lang="en-US" sz="1000" dirty="0" err="1" smtClean="0"/>
              <a:t>plus_ind</a:t>
            </a:r>
            <a:r>
              <a:rPr lang="en-US" sz="1000" dirty="0" smtClean="0"/>
              <a:t> 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(ft[which(ft$</a:t>
            </a:r>
            <a:r>
              <a:rPr lang="ru-RU" sz="1000" dirty="0" smtClean="0"/>
              <a:t>Прирост&gt;0),1])</a:t>
            </a:r>
          </a:p>
          <a:p>
            <a:r>
              <a:rPr lang="en-US" sz="1000" dirty="0" err="1" smtClean="0"/>
              <a:t>minus_ind</a:t>
            </a:r>
            <a:r>
              <a:rPr lang="en-US" sz="1000" dirty="0" smtClean="0"/>
              <a:t>&lt;- </a:t>
            </a:r>
            <a:r>
              <a:rPr lang="en-US" sz="1000" dirty="0" err="1" smtClean="0"/>
              <a:t>as.numeric</a:t>
            </a:r>
            <a:r>
              <a:rPr lang="en-US" sz="1000" dirty="0" smtClean="0"/>
              <a:t>(ft[which(ft$</a:t>
            </a:r>
            <a:r>
              <a:rPr lang="ru-RU" sz="1000" dirty="0" smtClean="0"/>
              <a:t>Прирост&lt;0),1])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Загрузка</a:t>
            </a:r>
            <a:r>
              <a:rPr lang="ru-RU" sz="1400" b="1" dirty="0" smtClean="0"/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– преобразование – создание новых (анализ) – </a:t>
            </a:r>
            <a:r>
              <a:rPr lang="ru-RU" sz="1400" b="1" dirty="0" smtClean="0"/>
              <a:t>вывод (таблицы)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</a:rPr>
              <a:t> – вывод (графики) – вывод в презентацию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36712"/>
            <a:ext cx="576064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library(</a:t>
            </a:r>
            <a:r>
              <a:rPr lang="en-US" sz="1600" b="1" dirty="0" err="1" smtClean="0">
                <a:solidFill>
                  <a:schemeClr val="tx2"/>
                </a:solidFill>
              </a:rPr>
              <a:t>ReporteRs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1000" dirty="0" smtClean="0"/>
              <a:t>ft &lt;- </a:t>
            </a:r>
            <a:r>
              <a:rPr lang="en-US" sz="1600" b="1" dirty="0" err="1" smtClean="0"/>
              <a:t>FlexTable</a:t>
            </a:r>
            <a:r>
              <a:rPr lang="en-US" sz="1000" dirty="0" smtClean="0"/>
              <a:t>(data = ft, </a:t>
            </a:r>
            <a:r>
              <a:rPr lang="en-US" sz="1000" dirty="0" err="1" smtClean="0"/>
              <a:t>add.rownames</a:t>
            </a:r>
            <a:r>
              <a:rPr lang="en-US" sz="1000" dirty="0" smtClean="0"/>
              <a:t> = FALSE, </a:t>
            </a:r>
            <a:r>
              <a:rPr lang="en-US" sz="1000" dirty="0" err="1" smtClean="0"/>
              <a:t>header.columns</a:t>
            </a:r>
            <a:r>
              <a:rPr lang="en-US" sz="1000" dirty="0" smtClean="0"/>
              <a:t> = TRUE,</a:t>
            </a:r>
          </a:p>
          <a:p>
            <a:r>
              <a:rPr lang="en-US" sz="1000" dirty="0" smtClean="0"/>
              <a:t>          </a:t>
            </a:r>
            <a:r>
              <a:rPr lang="en-US" sz="1000" dirty="0" err="1" smtClean="0"/>
              <a:t>body.text.props</a:t>
            </a:r>
            <a:r>
              <a:rPr lang="en-US" sz="1000" dirty="0" smtClean="0"/>
              <a:t> = </a:t>
            </a:r>
            <a:r>
              <a:rPr lang="en-US" sz="1000" dirty="0" err="1" smtClean="0"/>
              <a:t>textProperties</a:t>
            </a:r>
            <a:r>
              <a:rPr lang="en-US" sz="1000" dirty="0" smtClean="0"/>
              <a:t>( </a:t>
            </a:r>
            <a:r>
              <a:rPr lang="en-US" sz="1000" dirty="0" err="1" smtClean="0"/>
              <a:t>font.size</a:t>
            </a:r>
            <a:r>
              <a:rPr lang="en-US" sz="1000" dirty="0" smtClean="0"/>
              <a:t> = 12 ),</a:t>
            </a:r>
          </a:p>
          <a:p>
            <a:r>
              <a:rPr lang="en-US" sz="1000" dirty="0" smtClean="0"/>
              <a:t>          </a:t>
            </a:r>
            <a:r>
              <a:rPr lang="en-US" sz="1000" dirty="0" err="1" smtClean="0"/>
              <a:t>header.text.props</a:t>
            </a:r>
            <a:r>
              <a:rPr lang="en-US" sz="1000" dirty="0" smtClean="0"/>
              <a:t> = </a:t>
            </a:r>
            <a:r>
              <a:rPr lang="en-US" sz="1000" dirty="0" err="1" smtClean="0"/>
              <a:t>textProperties</a:t>
            </a:r>
            <a:r>
              <a:rPr lang="en-US" sz="1000" dirty="0" smtClean="0"/>
              <a:t>( </a:t>
            </a:r>
            <a:r>
              <a:rPr lang="en-US" sz="1000" dirty="0" err="1" smtClean="0"/>
              <a:t>font.size</a:t>
            </a:r>
            <a:r>
              <a:rPr lang="en-US" sz="1000" dirty="0" smtClean="0"/>
              <a:t> = 13, </a:t>
            </a:r>
            <a:r>
              <a:rPr lang="en-US" sz="1000" dirty="0" err="1" smtClean="0"/>
              <a:t>font.weight</a:t>
            </a:r>
            <a:r>
              <a:rPr lang="en-US" sz="1000" dirty="0" smtClean="0"/>
              <a:t> = "bold"))</a:t>
            </a:r>
          </a:p>
          <a:p>
            <a:endParaRPr lang="en-US" sz="1000" dirty="0" smtClean="0"/>
          </a:p>
          <a:p>
            <a:r>
              <a:rPr lang="en-US" sz="1600" b="1" dirty="0" err="1" smtClean="0"/>
              <a:t>setFlexTableBackgroundColors</a:t>
            </a:r>
            <a:r>
              <a:rPr lang="en-US" sz="1000" dirty="0" smtClean="0"/>
              <a:t>(ft, minus_ind,4, 'sienna2', to="body")</a:t>
            </a:r>
          </a:p>
          <a:p>
            <a:r>
              <a:rPr lang="en-US" sz="1600" b="1" dirty="0" err="1" smtClean="0"/>
              <a:t>setFlexTableBackgroundColors</a:t>
            </a:r>
            <a:r>
              <a:rPr lang="en-US" sz="1000" dirty="0" smtClean="0"/>
              <a:t>(ft, plus_ind,4, '</a:t>
            </a:r>
            <a:r>
              <a:rPr lang="en-US" sz="1000" dirty="0" err="1" smtClean="0"/>
              <a:t>lightgreen</a:t>
            </a:r>
            <a:r>
              <a:rPr lang="en-US" sz="1000" dirty="0" smtClean="0"/>
              <a:t>', to="body")</a:t>
            </a:r>
            <a:endParaRPr lang="en-US" sz="1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696" y="2655912"/>
          <a:ext cx="6096000" cy="3581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Ìåñÿö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>
                          <a:solidFill>
                            <a:srgbClr val="000000"/>
                          </a:solidFill>
                          <a:latin typeface="Times New Roman"/>
                        </a:rPr>
                        <a:t>2015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2016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Ïðèðîñò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5 116 000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5 404 000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5.63%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5 114 000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5 112 000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-0.04%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4 476 000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4 126 000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-7.82%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4 514 000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4 408 000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-2.35%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4 200 000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4 428 000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5.43%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3 884 000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5 724 000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47.37%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EE9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5 400 000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4 630 000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-14.26%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5 486 000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3 952 000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-27.96%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5 400 000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4 602 000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-14.78%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5 050 000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3 740 000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-25.94%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4 394 000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-100.00%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4 498 000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-100.00%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94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12686</TotalTime>
  <Words>1272</Words>
  <Application>Microsoft Office PowerPoint</Application>
  <PresentationFormat>Экран (4:3)</PresentationFormat>
  <Paragraphs>242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Путь в язык  Быстрая помощь Excel-аналитику</vt:lpstr>
      <vt:lpstr>Путь в язык R</vt:lpstr>
      <vt:lpstr>Хвастовства пост</vt:lpstr>
      <vt:lpstr>Постановка проблемы</vt:lpstr>
      <vt:lpstr>Структура работы</vt:lpstr>
      <vt:lpstr>Загрузка – преобразование – создание новых (анализ) – вывод (таблицы) – вывод (графики) – вывод в презентацию</vt:lpstr>
      <vt:lpstr>Загрузка – преобразование – создание новых (анализ) – вывод (таблицы) – вывод (графики) – вывод в презентацию</vt:lpstr>
      <vt:lpstr>Загрузка – преобразование – создание новых (анализ) – вывод (таблицы) – вывод (графики) – вывод в презентацию</vt:lpstr>
      <vt:lpstr>Загрузка – преобразование – создание новых (анализ) – вывод (таблицы) – вывод (графики) – вывод в презентацию</vt:lpstr>
      <vt:lpstr>Слайд 10</vt:lpstr>
      <vt:lpstr>Загрузка – преобразование – создание новых (анализ) – вывод (таблицы) – вывод (графики) – вывод в презентацию</vt:lpstr>
      <vt:lpstr>Загрузка – преобразование – создание новых (анализ) – вывод (таблицы) – вывод (графики) – вывод в презентацию</vt:lpstr>
      <vt:lpstr>Слайд 13</vt:lpstr>
      <vt:lpstr>Что пишут</vt:lpstr>
      <vt:lpstr>Вопросы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R в повседневной жизни</dc:title>
  <dc:creator>fedin</dc:creator>
  <cp:lastModifiedBy>fedin</cp:lastModifiedBy>
  <cp:revision>465</cp:revision>
  <dcterms:created xsi:type="dcterms:W3CDTF">2016-11-07T13:57:49Z</dcterms:created>
  <dcterms:modified xsi:type="dcterms:W3CDTF">2016-12-05T10:35:13Z</dcterms:modified>
</cp:coreProperties>
</file>