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86" r:id="rId5"/>
  </p:sldMasterIdLst>
  <p:notesMasterIdLst>
    <p:notesMasterId r:id="rId84"/>
  </p:notesMasterIdLst>
  <p:sldIdLst>
    <p:sldId id="275" r:id="rId6"/>
    <p:sldId id="339" r:id="rId7"/>
    <p:sldId id="340" r:id="rId8"/>
    <p:sldId id="341" r:id="rId9"/>
    <p:sldId id="360" r:id="rId10"/>
    <p:sldId id="433" r:id="rId11"/>
    <p:sldId id="434" r:id="rId12"/>
    <p:sldId id="422" r:id="rId13"/>
    <p:sldId id="359" r:id="rId14"/>
    <p:sldId id="423" r:id="rId15"/>
    <p:sldId id="424" r:id="rId16"/>
    <p:sldId id="425" r:id="rId17"/>
    <p:sldId id="346" r:id="rId18"/>
    <p:sldId id="418" r:id="rId19"/>
    <p:sldId id="419" r:id="rId20"/>
    <p:sldId id="420" r:id="rId21"/>
    <p:sldId id="442" r:id="rId22"/>
    <p:sldId id="408" r:id="rId23"/>
    <p:sldId id="414" r:id="rId24"/>
    <p:sldId id="427" r:id="rId25"/>
    <p:sldId id="367" r:id="rId26"/>
    <p:sldId id="366" r:id="rId27"/>
    <p:sldId id="428" r:id="rId28"/>
    <p:sldId id="431" r:id="rId29"/>
    <p:sldId id="443" r:id="rId30"/>
    <p:sldId id="413" r:id="rId31"/>
    <p:sldId id="429" r:id="rId32"/>
    <p:sldId id="426" r:id="rId33"/>
    <p:sldId id="430" r:id="rId34"/>
    <p:sldId id="416" r:id="rId35"/>
    <p:sldId id="351" r:id="rId36"/>
    <p:sldId id="438" r:id="rId37"/>
    <p:sldId id="445" r:id="rId38"/>
    <p:sldId id="444" r:id="rId39"/>
    <p:sldId id="435" r:id="rId40"/>
    <p:sldId id="432" r:id="rId41"/>
    <p:sldId id="348" r:id="rId42"/>
    <p:sldId id="440" r:id="rId43"/>
    <p:sldId id="441" r:id="rId44"/>
    <p:sldId id="439" r:id="rId45"/>
    <p:sldId id="368" r:id="rId46"/>
    <p:sldId id="369" r:id="rId47"/>
    <p:sldId id="371" r:id="rId48"/>
    <p:sldId id="372" r:id="rId49"/>
    <p:sldId id="373" r:id="rId50"/>
    <p:sldId id="374" r:id="rId51"/>
    <p:sldId id="375" r:id="rId52"/>
    <p:sldId id="376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3" r:id="rId69"/>
    <p:sldId id="394" r:id="rId70"/>
    <p:sldId id="395" r:id="rId71"/>
    <p:sldId id="396" r:id="rId72"/>
    <p:sldId id="397" r:id="rId73"/>
    <p:sldId id="398" r:id="rId74"/>
    <p:sldId id="400" r:id="rId75"/>
    <p:sldId id="399" r:id="rId76"/>
    <p:sldId id="401" r:id="rId77"/>
    <p:sldId id="402" r:id="rId78"/>
    <p:sldId id="403" r:id="rId79"/>
    <p:sldId id="404" r:id="rId80"/>
    <p:sldId id="405" r:id="rId81"/>
    <p:sldId id="406" r:id="rId82"/>
    <p:sldId id="338" r:id="rId83"/>
  </p:sldIdLst>
  <p:sldSz cx="9144000" cy="6858000" type="screen4x3"/>
  <p:notesSz cx="6858000" cy="9144000"/>
  <p:custDataLst>
    <p:tags r:id="rId8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01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3478" autoAdjust="0"/>
  </p:normalViewPr>
  <p:slideViewPr>
    <p:cSldViewPr>
      <p:cViewPr varScale="1">
        <p:scale>
          <a:sx n="95" d="100"/>
          <a:sy n="95" d="100"/>
        </p:scale>
        <p:origin x="220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A4FBE-90A7-4329-9F48-ACBA24468B1D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60147-64C4-4424-A34D-C96F16707B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94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discusses</a:t>
            </a:r>
            <a:r>
              <a:rPr lang="en-US" baseline="0" dirty="0"/>
              <a:t> how a driver is connected with an entry in the device tree</a:t>
            </a:r>
            <a:endParaRPr lang="en-US" dirty="0"/>
          </a:p>
          <a:p>
            <a:r>
              <a:rPr lang="en-US" dirty="0"/>
              <a:t>See</a:t>
            </a:r>
            <a:r>
              <a:rPr lang="en-US" baseline="0" dirty="0"/>
              <a:t> e</a:t>
            </a:r>
            <a:r>
              <a:rPr lang="en-US" dirty="0"/>
              <a:t>xample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76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external hardware on board</a:t>
            </a:r>
            <a:r>
              <a:rPr lang="en-US" baseline="0" dirty="0"/>
              <a:t> (LCD character display) connected to a bus (I2C).</a:t>
            </a:r>
          </a:p>
          <a:p>
            <a:r>
              <a:rPr lang="en-US" baseline="0" dirty="0"/>
              <a:t>- The LDC is a child node under the i2c0 parent node, i.e. the I2C LCD controller is attached to I2C0 on the HPS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30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</a:t>
            </a:r>
            <a:r>
              <a:rPr lang="en-US" baseline="0" dirty="0"/>
              <a:t> e</a:t>
            </a:r>
            <a:r>
              <a:rPr lang="en-US" dirty="0"/>
              <a:t>xample next slide</a:t>
            </a:r>
          </a:p>
          <a:p>
            <a:r>
              <a:rPr lang="en-US" dirty="0"/>
              <a:t>Most of the drivers in the kernel source tree (for</a:t>
            </a:r>
            <a:r>
              <a:rPr lang="en-US" baseline="0" dirty="0"/>
              <a:t> ARM based device) are device tree oriented</a:t>
            </a:r>
            <a:endParaRPr lang="en-US" dirty="0"/>
          </a:p>
          <a:p>
            <a:r>
              <a:rPr lang="en-US" dirty="0"/>
              <a:t>Drive</a:t>
            </a:r>
            <a:r>
              <a:rPr lang="en-US" baseline="0" dirty="0"/>
              <a:t>r does NOT have to use a device tree – can be loaded without device tree</a:t>
            </a:r>
          </a:p>
          <a:p>
            <a:r>
              <a:rPr lang="en-US" baseline="0" dirty="0"/>
              <a:t>When writing a driver, you may our may not import parameters from a device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13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baseline="0" dirty="0"/>
              <a:t> comes from kernel source arch/arm/boot/</a:t>
            </a:r>
            <a:r>
              <a:rPr lang="en-US" baseline="0" dirty="0" err="1"/>
              <a:t>dts</a:t>
            </a:r>
            <a:endParaRPr lang="en-US" baseline="0" dirty="0"/>
          </a:p>
          <a:p>
            <a:r>
              <a:rPr lang="en-US" baseline="0" dirty="0" err="1"/>
              <a:t>socfpga.dtsi</a:t>
            </a:r>
            <a:r>
              <a:rPr lang="en-US" baseline="0" dirty="0"/>
              <a:t> is common to Altera </a:t>
            </a:r>
            <a:r>
              <a:rPr lang="en-US" baseline="0" dirty="0" err="1"/>
              <a:t>SoC</a:t>
            </a:r>
            <a:r>
              <a:rPr lang="en-US" baseline="0" dirty="0"/>
              <a:t> Cortex-A9 families (Cyclone V, </a:t>
            </a:r>
            <a:r>
              <a:rPr lang="en-US" baseline="0" dirty="0" err="1"/>
              <a:t>Arria</a:t>
            </a:r>
            <a:r>
              <a:rPr lang="en-US" baseline="0" dirty="0"/>
              <a:t> V, </a:t>
            </a:r>
            <a:r>
              <a:rPr lang="en-US" baseline="0" dirty="0" err="1"/>
              <a:t>Arria</a:t>
            </a:r>
            <a:r>
              <a:rPr lang="en-US" baseline="0" dirty="0"/>
              <a:t> 10), so base address of i2c0 is common to all devices</a:t>
            </a:r>
          </a:p>
          <a:p>
            <a:r>
              <a:rPr lang="en-US" baseline="0" dirty="0"/>
              <a:t>For #address-cells and #size-cells, see previous Newhaven LCD example.  Notice that </a:t>
            </a:r>
            <a:r>
              <a:rPr lang="en-US" baseline="0" dirty="0" err="1"/>
              <a:t>reg</a:t>
            </a:r>
            <a:r>
              <a:rPr lang="en-US" baseline="0" dirty="0"/>
              <a:t> property in LCD child node under i2c0 has 1 address field and no length field, corresponding to #address-cells = &lt;1&gt; and #size-cells = &lt;0&gt;</a:t>
            </a:r>
          </a:p>
          <a:p>
            <a:r>
              <a:rPr lang="en-US" baseline="0" dirty="0"/>
              <a:t>All of these entries are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22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HPS peripheral example:</a:t>
            </a:r>
            <a:r>
              <a:rPr lang="en-US" baseline="0" dirty="0"/>
              <a:t> i2c0 (continuing from previous example).</a:t>
            </a:r>
          </a:p>
          <a:p>
            <a:r>
              <a:rPr lang="en-US" baseline="0" dirty="0"/>
              <a:t>Interrupts property explained:</a:t>
            </a:r>
          </a:p>
          <a:p>
            <a:r>
              <a:rPr lang="en-US" baseline="0" dirty="0"/>
              <a:t>First field is interrupt type.  Most cases will be 0 (non-SPI).</a:t>
            </a:r>
          </a:p>
          <a:p>
            <a:r>
              <a:rPr lang="en-US" baseline="0" dirty="0"/>
              <a:t>Second field is interrupt number, translated by a function in the </a:t>
            </a:r>
            <a:r>
              <a:rPr lang="en-US" baseline="0" dirty="0" err="1"/>
              <a:t>gic</a:t>
            </a:r>
            <a:r>
              <a:rPr lang="en-US" baseline="0" dirty="0"/>
              <a:t> driver.</a:t>
            </a:r>
          </a:p>
          <a:p>
            <a:r>
              <a:rPr lang="en-US" baseline="0" dirty="0"/>
              <a:t>Translated Interrupt number = GIC Interrupt Number (from HPS TRM) – 32 (for non-SPI interrupt type, or -16 for SPI interrupt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11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field</a:t>
            </a:r>
            <a:r>
              <a:rPr lang="en-US" baseline="0" dirty="0"/>
              <a:t> is level sense encoding, defined in </a:t>
            </a:r>
            <a:r>
              <a:rPr lang="en-US" baseline="0" dirty="0" err="1"/>
              <a:t>interrupts.h</a:t>
            </a:r>
            <a:r>
              <a:rPr lang="en-US" baseline="0" dirty="0"/>
              <a:t> from </a:t>
            </a:r>
            <a:r>
              <a:rPr lang="en-US" baseline="0" dirty="0" err="1"/>
              <a:t>linux</a:t>
            </a:r>
            <a:r>
              <a:rPr lang="en-US" baseline="0" dirty="0"/>
              <a:t> source.</a:t>
            </a:r>
          </a:p>
          <a:p>
            <a:r>
              <a:rPr lang="en-US" baseline="0" dirty="0"/>
              <a:t>This is included in the i2c-designware driver referred to in the compatible property for i2c0.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0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FPGA peripheral example:</a:t>
            </a:r>
            <a:r>
              <a:rPr lang="en-US" baseline="0" dirty="0"/>
              <a:t> </a:t>
            </a:r>
            <a:r>
              <a:rPr lang="en-US" baseline="0" dirty="0" err="1"/>
              <a:t>jtag_uart</a:t>
            </a:r>
            <a:r>
              <a:rPr lang="en-US" baseline="0" dirty="0"/>
              <a:t> added in </a:t>
            </a:r>
            <a:r>
              <a:rPr lang="en-US" baseline="0" dirty="0" err="1"/>
              <a:t>Qsys</a:t>
            </a:r>
            <a:endParaRPr lang="en-US" baseline="0" dirty="0"/>
          </a:p>
          <a:p>
            <a:r>
              <a:rPr lang="en-US" baseline="0" dirty="0" err="1"/>
              <a:t>Jtag_uart</a:t>
            </a:r>
            <a:r>
              <a:rPr lang="en-US" baseline="0" dirty="0"/>
              <a:t> assigned to IRQ2, attached to f2h_irq0 on HPS.</a:t>
            </a:r>
          </a:p>
          <a:p>
            <a:r>
              <a:rPr lang="en-US" baseline="0" dirty="0"/>
              <a:t>This corresponds to GIC Interrupt Number 74 in the GIC Interrupt Map table.</a:t>
            </a:r>
          </a:p>
          <a:p>
            <a:r>
              <a:rPr lang="en-US" baseline="0" dirty="0"/>
              <a:t>Since this is a non-SPI interrupt (first interrupt field =0), subtract 32 to get translated interrupt number 42.</a:t>
            </a:r>
          </a:p>
          <a:p>
            <a:r>
              <a:rPr lang="en-US" baseline="0" dirty="0"/>
              <a:t>Last field indicates it will be level sensitive high trigger.</a:t>
            </a:r>
          </a:p>
          <a:p>
            <a:r>
              <a:rPr lang="en-US" baseline="0" dirty="0"/>
              <a:t>Also note that the interrupt-parent is &amp;</a:t>
            </a:r>
            <a:r>
              <a:rPr lang="en-US" baseline="0" dirty="0" err="1"/>
              <a:t>intc</a:t>
            </a:r>
            <a:r>
              <a:rPr lang="en-US" baseline="0" dirty="0"/>
              <a:t>, which is defined in </a:t>
            </a:r>
            <a:r>
              <a:rPr lang="en-US" baseline="0" dirty="0" err="1"/>
              <a:t>socfpga.dtsi</a:t>
            </a:r>
            <a:r>
              <a:rPr lang="en-US" baseline="0" dirty="0"/>
              <a:t> and will using the arm,cortex-a9-gic driver as defined in the compatible property in this device tree entry.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66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0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will demonstrate this</a:t>
            </a:r>
          </a:p>
          <a:p>
            <a:endParaRPr lang="en-US" dirty="0"/>
          </a:p>
          <a:p>
            <a:r>
              <a:rPr lang="en-US" dirty="0"/>
              <a:t>FPGA</a:t>
            </a:r>
            <a:r>
              <a:rPr lang="en-US" baseline="0" dirty="0"/>
              <a:t> Manager used for FPGA configuration</a:t>
            </a:r>
          </a:p>
          <a:p>
            <a:r>
              <a:rPr lang="en-US" baseline="0" dirty="0"/>
              <a:t>FPGA Bridges may need to be controlled during reconfiguration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22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will demonstrate this</a:t>
            </a:r>
            <a:r>
              <a:rPr lang="en-US" baseline="0" dirty="0"/>
              <a:t>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3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3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78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79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Arria</a:t>
            </a:r>
            <a:r>
              <a:rPr lang="en-US" dirty="0"/>
              <a:t> 10 can only do</a:t>
            </a:r>
            <a:r>
              <a:rPr lang="en-US" baseline="0" dirty="0"/>
              <a:t> partial </a:t>
            </a:r>
            <a:r>
              <a:rPr lang="en-US" baseline="0" dirty="0" err="1"/>
              <a:t>reconfig</a:t>
            </a:r>
            <a:r>
              <a:rPr lang="en-US" baseline="0" dirty="0"/>
              <a:t> via overlay – no full </a:t>
            </a:r>
            <a:r>
              <a:rPr lang="en-US" baseline="0" dirty="0" err="1"/>
              <a:t>reconfig</a:t>
            </a:r>
            <a:r>
              <a:rPr lang="en-US" baseline="0" dirty="0"/>
              <a:t> (you will lose DDR controller), or reboot the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62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will demonstrate this</a:t>
            </a:r>
            <a:r>
              <a:rPr lang="en-US" baseline="0" dirty="0"/>
              <a:t>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20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fpga-regions.txt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32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soc_system.rbf</a:t>
            </a:r>
            <a:r>
              <a:rPr lang="en-US" baseline="0" dirty="0"/>
              <a:t> performs a full configuration of the FPGA and applies overlay to add </a:t>
            </a:r>
            <a:r>
              <a:rPr lang="en-US" baseline="0" dirty="0" err="1"/>
              <a:t>jtag_uart</a:t>
            </a:r>
            <a:r>
              <a:rPr lang="en-US" baseline="0" dirty="0"/>
              <a:t> and </a:t>
            </a:r>
            <a:r>
              <a:rPr lang="en-US" baseline="0" dirty="0" err="1"/>
              <a:t>led_pio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2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Documentation/</a:t>
            </a:r>
            <a:r>
              <a:rPr lang="en-US" dirty="0" err="1"/>
              <a:t>devicetree</a:t>
            </a:r>
            <a:r>
              <a:rPr lang="en-US" dirty="0"/>
              <a:t>/bindings/overlay-notes.txt:</a:t>
            </a:r>
          </a:p>
          <a:p>
            <a:r>
              <a:rPr lang="en-US" dirty="0"/>
              <a:t>For</a:t>
            </a:r>
            <a:r>
              <a:rPr lang="en-US" baseline="0" dirty="0"/>
              <a:t> target, use:</a:t>
            </a:r>
          </a:p>
          <a:p>
            <a:r>
              <a:rPr lang="en-US" dirty="0"/>
              <a:t>target=&lt;</a:t>
            </a:r>
            <a:r>
              <a:rPr lang="en-US" dirty="0" err="1"/>
              <a:t>phandle</a:t>
            </a:r>
            <a:r>
              <a:rPr lang="en-US" dirty="0"/>
              <a:t>&gt;;	/* </a:t>
            </a:r>
            <a:r>
              <a:rPr lang="en-US" dirty="0" err="1"/>
              <a:t>phandle</a:t>
            </a:r>
            <a:r>
              <a:rPr lang="en-US" dirty="0"/>
              <a:t> target of the overlay */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target-path="/path";	/* target path of the overlay */</a:t>
            </a:r>
          </a:p>
          <a:p>
            <a:endParaRPr lang="en-US" dirty="0"/>
          </a:p>
          <a:p>
            <a:r>
              <a:rPr lang="en-US" dirty="0"/>
              <a:t>Using the non-</a:t>
            </a:r>
            <a:r>
              <a:rPr lang="en-US" dirty="0" err="1"/>
              <a:t>phandle</a:t>
            </a:r>
            <a:r>
              <a:rPr lang="en-US" dirty="0"/>
              <a:t> based target method allows one to use a base DT which does</a:t>
            </a:r>
          </a:p>
          <a:p>
            <a:r>
              <a:rPr lang="en-US" dirty="0"/>
              <a:t>not contain a __symbols__ node, i.e. it was not compiled with the -@ option.</a:t>
            </a:r>
          </a:p>
          <a:p>
            <a:r>
              <a:rPr lang="en-US" dirty="0"/>
              <a:t>The __symbols__ node is only required for the target=&lt;</a:t>
            </a:r>
            <a:r>
              <a:rPr lang="en-US" dirty="0" err="1"/>
              <a:t>phandle</a:t>
            </a:r>
            <a:r>
              <a:rPr lang="en-US" dirty="0"/>
              <a:t>&gt; method, since it</a:t>
            </a:r>
          </a:p>
          <a:p>
            <a:r>
              <a:rPr lang="en-US" dirty="0"/>
              <a:t>contains the information required to map from a </a:t>
            </a:r>
            <a:r>
              <a:rPr lang="en-US" dirty="0" err="1"/>
              <a:t>phandle</a:t>
            </a:r>
            <a:r>
              <a:rPr lang="en-US" dirty="0"/>
              <a:t> to a tree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16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base.rbf</a:t>
            </a:r>
            <a:r>
              <a:rPr lang="en-US" baseline="0" dirty="0"/>
              <a:t> performs a full configuration of the FPGA and sets up 2 Partial </a:t>
            </a:r>
            <a:r>
              <a:rPr lang="en-US" baseline="0" dirty="0" err="1"/>
              <a:t>Reconfig</a:t>
            </a:r>
            <a:r>
              <a:rPr lang="en-US" baseline="0" dirty="0"/>
              <a:t> regions</a:t>
            </a:r>
          </a:p>
          <a:p>
            <a:r>
              <a:rPr lang="en-US" dirty="0"/>
              <a:t>FPGA BRIDGES are soft logic bridges used to gate traffic</a:t>
            </a:r>
            <a:r>
              <a:rPr lang="en-US" baseline="0" dirty="0"/>
              <a:t> (i.e. disabled) while region is partially reconfigured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61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92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soc_image1.rbf performs a partial configuration of the fpga_region1</a:t>
            </a:r>
          </a:p>
          <a:p>
            <a:r>
              <a:rPr lang="en-US" dirty="0"/>
              <a:t>FPGA BRIDGES are soft logic bridges used to gate traffic</a:t>
            </a:r>
            <a:r>
              <a:rPr lang="en-US" baseline="0" dirty="0"/>
              <a:t> (i.e. disabled) while region is partially reconfigured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0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85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Configfs</a:t>
            </a:r>
            <a:r>
              <a:rPr lang="en-US" dirty="0"/>
              <a:t> must be enabled in the kernel build (make </a:t>
            </a:r>
            <a:r>
              <a:rPr lang="en-US" dirty="0" err="1"/>
              <a:t>menuconfig</a:t>
            </a:r>
            <a:r>
              <a:rPr lang="en-US" dirty="0"/>
              <a:t> or via a </a:t>
            </a:r>
            <a:r>
              <a:rPr lang="en-US" dirty="0" err="1"/>
              <a:t>defconfig</a:t>
            </a:r>
            <a:r>
              <a:rPr lang="en-US" dirty="0"/>
              <a:t> file)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enabled</a:t>
            </a:r>
            <a:r>
              <a:rPr lang="en-US" baseline="0" dirty="0"/>
              <a:t> in </a:t>
            </a:r>
            <a:r>
              <a:rPr lang="en-US" baseline="0" dirty="0" err="1"/>
              <a:t>socfpga_defconfig</a:t>
            </a:r>
            <a:r>
              <a:rPr lang="en-US" baseline="0" dirty="0"/>
              <a:t> in 4.1.22-ltsi kernel source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27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is a file that gets</a:t>
            </a:r>
            <a:r>
              <a:rPr lang="en-US" baseline="0" dirty="0"/>
              <a:t> created by </a:t>
            </a:r>
            <a:r>
              <a:rPr lang="en-US" baseline="0" dirty="0" err="1"/>
              <a:t>configfs</a:t>
            </a:r>
            <a:r>
              <a:rPr lang="en-US" baseline="0" dirty="0"/>
              <a:t> when you create the my-board directory</a:t>
            </a:r>
          </a:p>
          <a:p>
            <a:r>
              <a:rPr lang="en-US" baseline="0" dirty="0"/>
              <a:t>We are copying the </a:t>
            </a:r>
            <a:r>
              <a:rPr lang="en-US" baseline="0" dirty="0" err="1"/>
              <a:t>my_overlay.dtb</a:t>
            </a:r>
            <a:r>
              <a:rPr lang="en-US" baseline="0" dirty="0"/>
              <a:t> file name to the path file</a:t>
            </a:r>
          </a:p>
          <a:p>
            <a:r>
              <a:rPr lang="en-US" baseline="0" dirty="0"/>
              <a:t>Default place to look is in /lib/firmware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73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is a file that gets</a:t>
            </a:r>
            <a:r>
              <a:rPr lang="en-US" baseline="0" dirty="0"/>
              <a:t> created by </a:t>
            </a:r>
            <a:r>
              <a:rPr lang="en-US" baseline="0" dirty="0" err="1"/>
              <a:t>configfs</a:t>
            </a:r>
            <a:r>
              <a:rPr lang="en-US" baseline="0" dirty="0"/>
              <a:t> when you create the my-board directory</a:t>
            </a:r>
          </a:p>
          <a:p>
            <a:r>
              <a:rPr lang="en-US" baseline="0" dirty="0"/>
              <a:t>We are copying the </a:t>
            </a:r>
            <a:r>
              <a:rPr lang="en-US" baseline="0" dirty="0" err="1"/>
              <a:t>my_overlay.dtb</a:t>
            </a:r>
            <a:r>
              <a:rPr lang="en-US" baseline="0" dirty="0"/>
              <a:t> file name to the path file</a:t>
            </a:r>
          </a:p>
          <a:p>
            <a:r>
              <a:rPr lang="en-US" baseline="0" dirty="0"/>
              <a:t>Default place to look is in /lib/firmware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5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Configfs</a:t>
            </a:r>
            <a:r>
              <a:rPr lang="en-US" dirty="0"/>
              <a:t> must be enabled in the kernel build (make </a:t>
            </a:r>
            <a:r>
              <a:rPr lang="en-US" dirty="0" err="1"/>
              <a:t>menuconfig</a:t>
            </a:r>
            <a:r>
              <a:rPr lang="en-US" dirty="0"/>
              <a:t> or via a </a:t>
            </a:r>
            <a:r>
              <a:rPr lang="en-US" dirty="0" err="1"/>
              <a:t>defconfig</a:t>
            </a:r>
            <a:r>
              <a:rPr lang="en-US" dirty="0"/>
              <a:t> file)</a:t>
            </a:r>
          </a:p>
          <a:p>
            <a:r>
              <a:rPr lang="en-US" dirty="0"/>
              <a:t>This is enabled</a:t>
            </a:r>
            <a:r>
              <a:rPr lang="en-US" baseline="0" dirty="0"/>
              <a:t> in </a:t>
            </a:r>
            <a:r>
              <a:rPr lang="en-US" baseline="0" dirty="0" err="1"/>
              <a:t>socfpga_defconfig</a:t>
            </a:r>
            <a:r>
              <a:rPr lang="en-US" baseline="0" dirty="0"/>
              <a:t> in 4.1.22-ltsi kernel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2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Applicable</a:t>
            </a:r>
            <a:r>
              <a:rPr lang="en-US" baseline="0" dirty="0"/>
              <a:t> for any device tree method (not just overlays)</a:t>
            </a:r>
          </a:p>
          <a:p>
            <a:r>
              <a:rPr lang="en-US" baseline="0" dirty="0"/>
              <a:t>A user space application can use these paths to verify that expected hardware exists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564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024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036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022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8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69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05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11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06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59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48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212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9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775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84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FPGA can be configured prior</a:t>
            </a:r>
            <a:r>
              <a:rPr lang="en-US" baseline="0" dirty="0"/>
              <a:t> to loading overlay, or loading the overlay can trigger FPGA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29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467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86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28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42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8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97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41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28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862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3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introduction</a:t>
            </a:r>
            <a:r>
              <a:rPr lang="en-US" baseline="0" dirty="0"/>
              <a:t> of Altera (now Intel) </a:t>
            </a:r>
            <a:r>
              <a:rPr lang="en-US" baseline="0" dirty="0" err="1"/>
              <a:t>SoCs</a:t>
            </a:r>
            <a:r>
              <a:rPr lang="en-US" baseline="0" dirty="0"/>
              <a:t>, the adopted flow for creating a device tree was to use the sopc2dts tool (originally created for generating device trees for Linux on </a:t>
            </a:r>
            <a:r>
              <a:rPr lang="en-US" baseline="0" dirty="0" err="1"/>
              <a:t>Nios</a:t>
            </a:r>
            <a:r>
              <a:rPr lang="en-US" baseline="0" dirty="0"/>
              <a:t>).</a:t>
            </a:r>
          </a:p>
          <a:p>
            <a:r>
              <a:rPr lang="en-US" baseline="0" dirty="0"/>
              <a:t>Inputs to sopc2dts: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.</a:t>
            </a:r>
            <a:r>
              <a:rPr lang="en-US" baseline="0" dirty="0" err="1"/>
              <a:t>socpinfo</a:t>
            </a:r>
            <a:r>
              <a:rPr lang="en-US" baseline="0" dirty="0"/>
              <a:t> file from </a:t>
            </a:r>
            <a:r>
              <a:rPr lang="en-US" baseline="0" dirty="0" err="1"/>
              <a:t>Qsys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board .xml file (user created)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system .xml file (user created)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07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038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81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166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887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564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807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378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88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91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whole</a:t>
            </a:r>
            <a:r>
              <a:rPr lang="en-US" baseline="0" dirty="0"/>
              <a:t> </a:t>
            </a:r>
            <a:r>
              <a:rPr lang="en-US" dirty="0"/>
              <a:t>the reason to understand</a:t>
            </a:r>
            <a:r>
              <a:rPr lang="en-US" baseline="0" dirty="0"/>
              <a:t> Device Tree syntax.</a:t>
            </a:r>
          </a:p>
          <a:p>
            <a:r>
              <a:rPr lang="en-US" baseline="0" dirty="0"/>
              <a:t>Without the automated tool to generate, you need to understand how to create your own.</a:t>
            </a:r>
          </a:p>
          <a:p>
            <a:endParaRPr lang="en-US" baseline="0" dirty="0"/>
          </a:p>
          <a:p>
            <a:r>
              <a:rPr lang="en-US" dirty="0"/>
              <a:t>Board level device tree replaces board level .xml file used by sopc2dts.  Why use .xml when you can directly modify the .</a:t>
            </a:r>
            <a:r>
              <a:rPr lang="en-US" dirty="0" err="1"/>
              <a:t>dts</a:t>
            </a:r>
            <a:r>
              <a:rPr lang="en-US" dirty="0"/>
              <a:t>?  Format is more readable than .xml.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0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314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8018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96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74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315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407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9632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0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8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example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5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using Arrow </a:t>
            </a:r>
            <a:r>
              <a:rPr lang="en-US" dirty="0" err="1"/>
              <a:t>SoCKit</a:t>
            </a:r>
            <a:r>
              <a:rPr lang="en-US" dirty="0"/>
              <a:t> device tree from kernel source</a:t>
            </a:r>
          </a:p>
          <a:p>
            <a:r>
              <a:rPr lang="en-US" dirty="0"/>
              <a:t>All of these example device</a:t>
            </a:r>
            <a:r>
              <a:rPr lang="en-US" baseline="0" dirty="0"/>
              <a:t> trees</a:t>
            </a:r>
            <a:r>
              <a:rPr lang="en-US" dirty="0"/>
              <a:t> come from arch/arm/boot/</a:t>
            </a:r>
            <a:r>
              <a:rPr lang="en-US" dirty="0" err="1"/>
              <a:t>dts</a:t>
            </a:r>
            <a:r>
              <a:rPr lang="en-US" baseline="0" dirty="0"/>
              <a:t> from the socfpga-4.1.22-ltsi branch</a:t>
            </a:r>
          </a:p>
          <a:p>
            <a:r>
              <a:rPr lang="en-US" baseline="0" dirty="0"/>
              <a:t>The Cyclone 5 </a:t>
            </a:r>
            <a:r>
              <a:rPr lang="en-US" baseline="0" dirty="0" err="1"/>
              <a:t>SoC</a:t>
            </a:r>
            <a:r>
              <a:rPr lang="en-US" baseline="0" dirty="0"/>
              <a:t> Development Kit device tree uses a #include to layer in socfpga_cyclone5.dtsi, which then #includes </a:t>
            </a:r>
            <a:r>
              <a:rPr lang="en-US" baseline="0" dirty="0" err="1"/>
              <a:t>socfpga.dtsi</a:t>
            </a:r>
            <a:r>
              <a:rPr lang="en-US" baseline="0" dirty="0"/>
              <a:t>, which #includes </a:t>
            </a:r>
            <a:r>
              <a:rPr lang="en-US" baseline="0" dirty="0" err="1"/>
              <a:t>skeleton.dtsi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 output of the device tree compiler includes all of these layers into the binary device tree blob (.</a:t>
            </a:r>
            <a:r>
              <a:rPr lang="en-US" baseline="0" dirty="0" err="1"/>
              <a:t>dtb</a:t>
            </a:r>
            <a:r>
              <a:rPr lang="en-US" baseline="0" dirty="0"/>
              <a:t>)</a:t>
            </a:r>
          </a:p>
          <a:p>
            <a:r>
              <a:rPr lang="en-US" baseline="0" dirty="0"/>
              <a:t>Compiler can also be used to create a flattened .</a:t>
            </a:r>
            <a:r>
              <a:rPr lang="en-US" baseline="0" dirty="0" err="1"/>
              <a:t>dts</a:t>
            </a:r>
            <a:r>
              <a:rPr lang="en-US" baseline="0" dirty="0"/>
              <a:t> (can be useful for debugging problems)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0147-64C4-4424-A34D-C96F16707B8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7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1250950"/>
            <a:ext cx="5824538" cy="1143000"/>
          </a:xfrm>
        </p:spPr>
        <p:txBody>
          <a:bodyPr anchor="ctr"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393950"/>
            <a:ext cx="5867400" cy="838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rgbClr val="90909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B12E-DAAF-455B-B1A2-4B398512B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B12E-DAAF-455B-B1A2-4B398512B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B12E-DAAF-455B-B1A2-4B398512B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9238" y="273050"/>
            <a:ext cx="2082800" cy="5594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0838" y="273050"/>
            <a:ext cx="6096000" cy="5594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B12E-DAAF-455B-B1A2-4B398512B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B12E-DAAF-455B-B1A2-4B398512B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50838" y="273050"/>
            <a:ext cx="8331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187450"/>
            <a:ext cx="4089400" cy="226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2638" y="1187450"/>
            <a:ext cx="4089400" cy="226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603625"/>
            <a:ext cx="4089400" cy="226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2638" y="3603625"/>
            <a:ext cx="4089400" cy="226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B12E-DAAF-455B-B1A2-4B398512B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273050"/>
            <a:ext cx="8331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187450"/>
            <a:ext cx="8331200" cy="467995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B12E-DAAF-455B-B1A2-4B398512B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458200" y="6492875"/>
            <a:ext cx="685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INITIAL DRAFT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206E-8B82-4307-B6B0-4D6D6BAEDC0A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36CC-49A2-4F3F-A381-E97D784D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6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206E-8B82-4307-B6B0-4D6D6BAEDC0A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36CC-49A2-4F3F-A381-E97D784D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28567" y="6594072"/>
            <a:ext cx="698500" cy="2825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084C-6078-4345-A885-0D58DCE5F1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53427"/>
            <a:ext cx="18389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905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SOC COE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206E-8B82-4307-B6B0-4D6D6BAEDC0A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36CC-49A2-4F3F-A381-E97D784D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23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206E-8B82-4307-B6B0-4D6D6BAEDC0A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36CC-49A2-4F3F-A381-E97D784D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09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206E-8B82-4307-B6B0-4D6D6BAEDC0A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36CC-49A2-4F3F-A381-E97D784D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5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206E-8B82-4307-B6B0-4D6D6BAEDC0A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36CC-49A2-4F3F-A381-E97D784D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4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206E-8B82-4307-B6B0-4D6D6BAEDC0A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36CC-49A2-4F3F-A381-E97D784D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0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206E-8B82-4307-B6B0-4D6D6BAEDC0A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36CC-49A2-4F3F-A381-E97D784D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09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206E-8B82-4307-B6B0-4D6D6BAEDC0A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36CC-49A2-4F3F-A381-E97D784D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12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206E-8B82-4307-B6B0-4D6D6BAEDC0A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36CC-49A2-4F3F-A381-E97D784D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8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206E-8B82-4307-B6B0-4D6D6BAEDC0A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36CC-49A2-4F3F-A381-E97D784D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8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with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1187450"/>
            <a:ext cx="8331200" cy="36298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47121" y="5040351"/>
            <a:ext cx="8331200" cy="1033347"/>
          </a:xfrm>
        </p:spPr>
        <p:txBody>
          <a:bodyPr>
            <a:normAutofit/>
          </a:bodyPr>
          <a:lstStyle>
            <a:lvl1pPr algn="ctr">
              <a:buNone/>
              <a:defRPr sz="2400" i="1">
                <a:solidFill>
                  <a:srgbClr val="30C1BE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B12E-DAAF-455B-B1A2-4B398512B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B12E-DAAF-455B-B1A2-4B398512B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187450"/>
            <a:ext cx="40894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187450"/>
            <a:ext cx="40894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B12E-DAAF-455B-B1A2-4B398512B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 algn="ctr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3716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 algn="ctr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half" idx="2"/>
          </p:nvPr>
        </p:nvSpPr>
        <p:spPr>
          <a:xfrm>
            <a:off x="609600" y="21717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half" idx="4"/>
          </p:nvPr>
        </p:nvSpPr>
        <p:spPr>
          <a:xfrm>
            <a:off x="4648200" y="21717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B12E-DAAF-455B-B1A2-4B398512B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B12E-DAAF-455B-B1A2-4B398512B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B12E-DAAF-455B-B1A2-4B398512B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B12E-DAAF-455B-B1A2-4B398512B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273050"/>
            <a:ext cx="8331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187450"/>
            <a:ext cx="83312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838" y="6588125"/>
            <a:ext cx="6985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/>
            </a:lvl1pPr>
          </a:lstStyle>
          <a:p>
            <a:fld id="{8669B12E-DAAF-455B-B1A2-4B398512B1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350838" y="6415088"/>
            <a:ext cx="4248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/>
              <a:t>© 2012 Altera Corporation—</a:t>
            </a:r>
            <a:r>
              <a:rPr lang="en-US" sz="800" b="1" dirty="0">
                <a:solidFill>
                  <a:schemeClr val="folHlink"/>
                </a:solidFill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50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206E-8B82-4307-B6B0-4D6D6BAEDC0A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736CC-49A2-4F3F-A381-E97D784D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evicetree@vger.kernel.or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enter.arm.com/help/index.jsp?topic=/com.arm.doc.ddi0407e/CCHDBEB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electrons.com/" TargetMode="External"/><Relationship Id="rId7" Type="http://schemas.openxmlformats.org/officeDocument/2006/relationships/hyperlink" Target="http://elinux.org/images/c/cf/Power_ePAPR_APPROVED_v1.1.pdf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linux.org/Device_Tree_Usage" TargetMode="External"/><Relationship Id="rId5" Type="http://schemas.openxmlformats.org/officeDocument/2006/relationships/hyperlink" Target="http://free-electrons.com/pub/conferences/2014/elc/petazzoni-device-tree-dummies/" TargetMode="External"/><Relationship Id="rId4" Type="http://schemas.openxmlformats.org/officeDocument/2006/relationships/hyperlink" Target="http://free-electrons.com/doc/training/linux-kerne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a.com/hps/en_us/cyclone-v/hps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etboards.org/foswiki/view/Documentation/GSRDV151DeviceTreeGenerato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etboards.org/foswiki/view/Documentation/GSRDV151DeviceTreeGenerato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246221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9198" y="381000"/>
            <a:ext cx="7162800" cy="16764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SOC Center of Excellence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Device Trees for Intel SoC FPGAs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Dan Negvesky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November 2016</a:t>
            </a:r>
            <a:endParaRPr lang="en-US" sz="1600" i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arrow.com/images/mainsection/arrow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165" y="6267449"/>
            <a:ext cx="152400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1082">
            <a:off x="539089" y="3050342"/>
            <a:ext cx="1771166" cy="134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094"/>
            <a:ext cx="1425917" cy="108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9801">
            <a:off x="6114604" y="2735173"/>
            <a:ext cx="874748" cy="66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03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838" y="1187450"/>
            <a:ext cx="8331200" cy="49085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 device tree source node entry, the </a:t>
            </a:r>
            <a:r>
              <a:rPr lang="en-US" b="1" dirty="0"/>
              <a:t>compatible</a:t>
            </a:r>
            <a:r>
              <a:rPr lang="en-US" dirty="0"/>
              <a:t> string and various properties are used to bind a device to its corresponding driver.</a:t>
            </a:r>
          </a:p>
          <a:p>
            <a:r>
              <a:rPr lang="en-US" dirty="0"/>
              <a:t>In the device driver source, the </a:t>
            </a:r>
            <a:r>
              <a:rPr lang="en-US" b="1" dirty="0" err="1"/>
              <a:t>of_match_table</a:t>
            </a:r>
            <a:r>
              <a:rPr lang="en-US" dirty="0"/>
              <a:t> field of the 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device_driver</a:t>
            </a:r>
            <a:r>
              <a:rPr lang="en-US" dirty="0"/>
              <a:t> lists the compatible strings supported by the driver.</a:t>
            </a:r>
          </a:p>
          <a:p>
            <a:r>
              <a:rPr lang="en-US" dirty="0"/>
              <a:t>In the device tree binding, the required and optional properties and values of the device tree entry are defined to provide device attributes needed for the driver.</a:t>
            </a:r>
          </a:p>
          <a:p>
            <a:pPr lvl="1"/>
            <a:r>
              <a:rPr lang="en-US" dirty="0"/>
              <a:t>Device Tree bindings are documented in kernel source tree in Documents/</a:t>
            </a:r>
            <a:r>
              <a:rPr lang="en-US" dirty="0" err="1"/>
              <a:t>devicetree</a:t>
            </a:r>
            <a:r>
              <a:rPr lang="en-US" dirty="0"/>
              <a:t>/bindings</a:t>
            </a:r>
          </a:p>
          <a:p>
            <a:pPr lvl="1"/>
            <a:r>
              <a:rPr lang="en-US" dirty="0"/>
              <a:t>New bindings reviewed by Device Tree maintainers by sending to </a:t>
            </a:r>
            <a:r>
              <a:rPr lang="en-US" dirty="0">
                <a:hlinkClick r:id="rId3"/>
              </a:rPr>
              <a:t>devicetree@vger.kernel.org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Device trees, drivers, and bindings (1/3)</a:t>
            </a:r>
          </a:p>
        </p:txBody>
      </p:sp>
    </p:spTree>
    <p:extLst>
      <p:ext uri="{BB962C8B-B14F-4D97-AF65-F5344CB8AC3E}">
        <p14:creationId xmlns:p14="http://schemas.microsoft.com/office/powerpoint/2010/main" val="94397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Device trees, drivers, and bindings (2/3)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2400" y="889849"/>
            <a:ext cx="4648200" cy="2692306"/>
            <a:chOff x="152400" y="889849"/>
            <a:chExt cx="4648200" cy="2555731"/>
          </a:xfrm>
        </p:grpSpPr>
        <p:sp>
          <p:nvSpPr>
            <p:cNvPr id="5" name="Rectangle 4"/>
            <p:cNvSpPr/>
            <p:nvPr/>
          </p:nvSpPr>
          <p:spPr>
            <a:xfrm>
              <a:off x="152400" y="889849"/>
              <a:ext cx="4648200" cy="255454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 TTY on a Newhaven NHD‐0216K3Z‐NSW‐BBW LCD connected to I2C</a:t>
              </a:r>
            </a:p>
            <a:p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Required properties: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compatible: Should be "newhaven,nhd‐0216k3z‐nsw‐bbw";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reg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i2c address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height: should be 2 lines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width: should be 16 characters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brightness: backlight brightness. Range is 1 to 8, where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1=OFF and 8=maximum brightness.</a:t>
              </a:r>
            </a:p>
            <a:p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Example:</a:t>
              </a:r>
            </a:p>
            <a:p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&amp;i2c0 {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lcd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lcd@28 {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compatible = "newhaven,nhd‐0216k3z‐nsw‐bbw";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reg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&lt;0x28&gt;;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height = &lt;2&gt;;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width = &lt;16&gt;;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brightness = &lt;8&gt;;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};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936" y="3124200"/>
              <a:ext cx="3706464" cy="321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tx2"/>
                  </a:solidFill>
                </a:rPr>
                <a:t>device tree binding - newhaven_lcd.txt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62400" y="1443846"/>
            <a:ext cx="5128352" cy="2410423"/>
            <a:chOff x="3962400" y="1443846"/>
            <a:chExt cx="5128352" cy="2309538"/>
          </a:xfrm>
        </p:grpSpPr>
        <p:sp>
          <p:nvSpPr>
            <p:cNvPr id="7" name="Rectangle 6"/>
            <p:cNvSpPr/>
            <p:nvPr/>
          </p:nvSpPr>
          <p:spPr>
            <a:xfrm>
              <a:off x="3962400" y="1443846"/>
              <a:ext cx="5128352" cy="23083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&amp;i2c0 {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status = "okay";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speed-mode = &lt;0&gt;;</a:t>
              </a:r>
            </a:p>
            <a:p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/*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* adjust the falling times to decrease the i2c frequency to 50Khz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* because the LCD module does not work at the standard 100Khz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*/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i2c-sda-falling-time-ns = &lt;5000&gt;;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i2c-scl-falling-time-ns = &lt;5000&gt;;</a:t>
              </a:r>
            </a:p>
            <a:p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lcd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lcd@28 {</a:t>
              </a:r>
            </a:p>
            <a:p>
              <a:pPr lvl="2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compatible = "newhaven,nhd-0216k3z-nsw-bbw";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reg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&lt;0x28&gt;;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eight = &lt;2&gt;;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width = &lt;16&gt;;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brightness = &lt;8&gt;;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09" y="3429000"/>
              <a:ext cx="4575291" cy="324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tx2"/>
                  </a:solidFill>
                </a:rPr>
                <a:t>board device tree - socfpga_cyclone5_socdk.dts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2400" y="3810839"/>
            <a:ext cx="4276478" cy="2699915"/>
            <a:chOff x="152400" y="3810839"/>
            <a:chExt cx="4572000" cy="2699915"/>
          </a:xfrm>
        </p:grpSpPr>
        <p:sp>
          <p:nvSpPr>
            <p:cNvPr id="9" name="Rectangle 8"/>
            <p:cNvSpPr/>
            <p:nvPr/>
          </p:nvSpPr>
          <p:spPr>
            <a:xfrm>
              <a:off x="152400" y="3810839"/>
              <a:ext cx="4572000" cy="267765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static </a:t>
              </a:r>
              <a:r>
                <a:rPr lang="en-US" sz="8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of_device_id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lcd_of_match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 = {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 .compatible = </a:t>
              </a:r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"newhaven,nhd-0216k3z-nsw-bbw"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},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{},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static </a:t>
              </a:r>
              <a:r>
                <a:rPr lang="en-US" sz="8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i2c_device_id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lcd_id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 = {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 DRV_NAME, </a:t>
              </a:r>
              <a:r>
                <a:rPr lang="en-US" sz="800" dirty="0">
                  <a:solidFill>
                    <a:srgbClr val="9966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},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 }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MODULE_DEVICE_TABLE(i2c,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lcd_id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i2c_driver lcd_i2c_driver = {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.driver = {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.name = DRV_NAME,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.owner = THIS_MODULE,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.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of_match_table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lcd_of_match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},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.probe =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lcd_probe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.remove =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lcd_remove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.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id_table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lcd_id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3441" y="6172200"/>
              <a:ext cx="2223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tx2"/>
                  </a:solidFill>
                </a:rPr>
                <a:t>newhaven_lcd.c</a:t>
              </a:r>
              <a:r>
                <a:rPr lang="en-US" sz="1600" dirty="0">
                  <a:solidFill>
                    <a:schemeClr val="tx2"/>
                  </a:solidFill>
                </a:rPr>
                <a:t> driver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609600" y="2514600"/>
            <a:ext cx="3124200" cy="778877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441866" y="2790991"/>
            <a:ext cx="3178133" cy="778877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267228" y="3966072"/>
            <a:ext cx="2712692" cy="143326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05878" y="2938470"/>
            <a:ext cx="2712692" cy="143326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Arrow Connector 21"/>
          <p:cNvCxnSpPr>
            <a:stCxn id="15" idx="3"/>
          </p:cNvCxnSpPr>
          <p:nvPr/>
        </p:nvCxnSpPr>
        <p:spPr bwMode="auto">
          <a:xfrm>
            <a:off x="3733800" y="2904039"/>
            <a:ext cx="708066" cy="2763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4441866" y="1576888"/>
            <a:ext cx="1011483" cy="15275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8607" y="1600081"/>
            <a:ext cx="40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09413" y="27433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2.</a:t>
            </a:r>
          </a:p>
        </p:txBody>
      </p:sp>
      <p:cxnSp>
        <p:nvCxnSpPr>
          <p:cNvPr id="26" name="Straight Arrow Connector 25"/>
          <p:cNvCxnSpPr>
            <a:stCxn id="20" idx="1"/>
            <a:endCxn id="17" idx="3"/>
          </p:cNvCxnSpPr>
          <p:nvPr/>
        </p:nvCxnSpPr>
        <p:spPr bwMode="auto">
          <a:xfrm flipH="1">
            <a:off x="3979920" y="3010133"/>
            <a:ext cx="925958" cy="10276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946766" y="342318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3.</a:t>
            </a:r>
          </a:p>
        </p:txBody>
      </p:sp>
      <p:sp>
        <p:nvSpPr>
          <p:cNvPr id="29" name="Content Placeholder 1"/>
          <p:cNvSpPr>
            <a:spLocks noGrp="1"/>
          </p:cNvSpPr>
          <p:nvPr>
            <p:ph idx="1"/>
          </p:nvPr>
        </p:nvSpPr>
        <p:spPr>
          <a:xfrm>
            <a:off x="4491694" y="3928382"/>
            <a:ext cx="4495800" cy="25349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dirty="0"/>
              <a:t>The i2c0 controller is defined in </a:t>
            </a:r>
            <a:r>
              <a:rPr lang="en-US" sz="1400" dirty="0" err="1"/>
              <a:t>socfpga.dtsi</a:t>
            </a:r>
            <a:r>
              <a:rPr lang="en-US" sz="1400" dirty="0"/>
              <a:t> and is referred to by &amp;i2c0 in board level .</a:t>
            </a:r>
            <a:r>
              <a:rPr lang="en-US" sz="1400" dirty="0" err="1"/>
              <a:t>dts</a:t>
            </a:r>
            <a:r>
              <a:rPr lang="en-US" sz="1400" dirty="0"/>
              <a:t> file.  It is enabled with </a:t>
            </a:r>
            <a:r>
              <a:rPr lang="en-US" sz="1400" b="1" dirty="0"/>
              <a:t>status = “okay”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The device tree binding defines the required and optional properties and values that should be declared in the device tree.  The </a:t>
            </a:r>
            <a:r>
              <a:rPr lang="en-US" sz="1400" dirty="0" err="1"/>
              <a:t>lcd</a:t>
            </a:r>
            <a:r>
              <a:rPr lang="en-US" sz="1400" dirty="0"/>
              <a:t> is defined as a child node of the parent i2c0 node.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A node in a device tree is bound to a driver by using the </a:t>
            </a:r>
            <a:r>
              <a:rPr lang="en-US" sz="1400" b="1" dirty="0"/>
              <a:t>compatible</a:t>
            </a:r>
            <a:r>
              <a:rPr lang="en-US" sz="1400" dirty="0"/>
              <a:t> string. 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The </a:t>
            </a:r>
            <a:r>
              <a:rPr lang="en-US" sz="1400" dirty="0" err="1"/>
              <a:t>of_match_table</a:t>
            </a:r>
            <a:r>
              <a:rPr lang="en-US" sz="1400" dirty="0"/>
              <a:t> field of </a:t>
            </a:r>
            <a:r>
              <a:rPr lang="en-US" sz="1400" b="1" dirty="0" err="1"/>
              <a:t>struct</a:t>
            </a:r>
            <a:r>
              <a:rPr lang="en-US" sz="1400" b="1" dirty="0"/>
              <a:t> i2c_driver </a:t>
            </a:r>
            <a:r>
              <a:rPr lang="en-US" sz="1400" dirty="0"/>
              <a:t>lists the compatible strings supported by the driver.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76876" y="831686"/>
            <a:ext cx="3735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Newhaven LCD driver example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2057400" y="5686614"/>
            <a:ext cx="1922520" cy="128401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208983" y="3834388"/>
            <a:ext cx="1067617" cy="128401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 flipV="1">
            <a:off x="2742791" y="3943813"/>
            <a:ext cx="697205" cy="17475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126891" y="46860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4.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60971" y="888582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phandle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4004803" y="1481693"/>
            <a:ext cx="361151" cy="13784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4191000" y="1185740"/>
            <a:ext cx="56466" cy="267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191605" y="1159263"/>
            <a:ext cx="3583041" cy="898137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66854" y="140230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2.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42937" y="5195843"/>
            <a:ext cx="1076326" cy="128401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0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kernel to successfully load a driver (using a device tree)</a:t>
            </a:r>
          </a:p>
          <a:p>
            <a:pPr lvl="1"/>
            <a:r>
              <a:rPr lang="en-US" dirty="0"/>
              <a:t>Device must be declared in the device tree</a:t>
            </a:r>
          </a:p>
          <a:p>
            <a:pPr lvl="1"/>
            <a:r>
              <a:rPr lang="en-US" dirty="0"/>
              <a:t>Device tree properties defined correctly</a:t>
            </a:r>
          </a:p>
          <a:p>
            <a:pPr lvl="2"/>
            <a:r>
              <a:rPr lang="en-US" dirty="0"/>
              <a:t>“compatible” string that identifies the driver</a:t>
            </a:r>
          </a:p>
          <a:p>
            <a:pPr lvl="2"/>
            <a:r>
              <a:rPr lang="en-US" dirty="0"/>
              <a:t>Physical address allocated to the device</a:t>
            </a:r>
          </a:p>
          <a:p>
            <a:pPr lvl="2"/>
            <a:r>
              <a:rPr lang="en-US" dirty="0"/>
              <a:t>Interrupts (if any) used by the device</a:t>
            </a:r>
          </a:p>
          <a:p>
            <a:r>
              <a:rPr lang="en-US" dirty="0"/>
              <a:t>Kernel scans “compatible” entries in device tree and matches with list of known drivers (compiled in kernel or loadable modules)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Device trees, drivers, and bindings (3/3)</a:t>
            </a:r>
          </a:p>
        </p:txBody>
      </p:sp>
    </p:spTree>
    <p:extLst>
      <p:ext uri="{BB962C8B-B14F-4D97-AF65-F5344CB8AC3E}">
        <p14:creationId xmlns:p14="http://schemas.microsoft.com/office/powerpoint/2010/main" val="351676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62000" y="2803578"/>
            <a:ext cx="5981700" cy="25853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i2c0: i2c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@ffc04000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#address-cells = &lt;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#size-cells = &lt;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compatible =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"snps,designware-i2c"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&lt;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0xffc04000 0x1000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clocks = &lt;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&amp;l4_sp_clk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interrupts = &lt;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0 158 0x4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status =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"disabled"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8" y="273050"/>
            <a:ext cx="8331199" cy="914400"/>
          </a:xfrm>
        </p:spPr>
        <p:txBody>
          <a:bodyPr/>
          <a:lstStyle/>
          <a:p>
            <a:r>
              <a:rPr lang="en-US" dirty="0"/>
              <a:t>Device Tree Entry – Example 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71809" y="2825101"/>
            <a:ext cx="1680991" cy="30480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6701" y="1219200"/>
            <a:ext cx="4511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node-name@unit-address</a:t>
            </a:r>
            <a:r>
              <a:rPr lang="en-US" dirty="0">
                <a:solidFill>
                  <a:schemeClr val="tx2"/>
                </a:solidFill>
              </a:rPr>
              <a:t>: unit-address should match first address in </a:t>
            </a:r>
            <a:r>
              <a:rPr lang="en-US" dirty="0" err="1">
                <a:solidFill>
                  <a:schemeClr val="tx2"/>
                </a:solidFill>
              </a:rPr>
              <a:t>reg</a:t>
            </a:r>
            <a:r>
              <a:rPr lang="en-US" dirty="0">
                <a:solidFill>
                  <a:schemeClr val="tx2"/>
                </a:solidFill>
              </a:rPr>
              <a:t> property.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62000" y="2825101"/>
            <a:ext cx="812494" cy="30480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447800"/>
            <a:ext cx="4154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label</a:t>
            </a:r>
            <a:r>
              <a:rPr lang="en-US" dirty="0">
                <a:solidFill>
                  <a:schemeClr val="tx2"/>
                </a:solidFill>
              </a:rPr>
              <a:t> – use </a:t>
            </a:r>
            <a:r>
              <a:rPr lang="en-US" dirty="0" err="1">
                <a:solidFill>
                  <a:schemeClr val="tx2"/>
                </a:solidFill>
              </a:rPr>
              <a:t>phandle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&amp;i2c0 </a:t>
            </a:r>
            <a:r>
              <a:rPr lang="en-US" dirty="0">
                <a:solidFill>
                  <a:schemeClr val="tx2"/>
                </a:solidFill>
              </a:rPr>
              <a:t>to refer to this node in other sections of the device tree or in board level device tree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671808" y="3129901"/>
            <a:ext cx="4931886" cy="1927034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263" y="5638006"/>
            <a:ext cx="232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This device is disabled at this level.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62" y="3962400"/>
            <a:ext cx="3267075" cy="232410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50800" dir="5400000" algn="ctr" rotWithShape="0">
              <a:schemeClr val="bg2"/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5899437" y="6308533"/>
            <a:ext cx="26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From HPS Memory Map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727592" y="3934386"/>
            <a:ext cx="1376191" cy="262315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81143" y="5179536"/>
            <a:ext cx="869224" cy="184666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 bwMode="auto">
          <a:xfrm flipH="1" flipV="1">
            <a:off x="4103783" y="4065543"/>
            <a:ext cx="2777360" cy="12063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1"/>
            <a:endCxn id="6" idx="3"/>
          </p:cNvCxnSpPr>
          <p:nvPr/>
        </p:nvCxnSpPr>
        <p:spPr bwMode="auto">
          <a:xfrm flipH="1">
            <a:off x="3352800" y="1542366"/>
            <a:ext cx="1203901" cy="14351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61999" y="2499002"/>
            <a:ext cx="406249" cy="3231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964455" y="4759287"/>
            <a:ext cx="1422094" cy="297648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>
            <a:stCxn id="12" idx="0"/>
            <a:endCxn id="26" idx="1"/>
          </p:cNvCxnSpPr>
          <p:nvPr/>
        </p:nvCxnSpPr>
        <p:spPr bwMode="auto">
          <a:xfrm flipV="1">
            <a:off x="1323755" y="4908111"/>
            <a:ext cx="1640700" cy="7298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993914" y="2687137"/>
            <a:ext cx="180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Property names and values</a:t>
            </a:r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 bwMode="auto">
          <a:xfrm flipH="1">
            <a:off x="6603694" y="3010303"/>
            <a:ext cx="390220" cy="1901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50838" y="888678"/>
            <a:ext cx="3600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i2c0 entry from </a:t>
            </a:r>
            <a:r>
              <a:rPr lang="en-US" sz="2000" b="1" dirty="0" err="1">
                <a:solidFill>
                  <a:schemeClr val="tx2"/>
                </a:solidFill>
              </a:rPr>
              <a:t>socfpga.dtsi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35129" y="5715000"/>
            <a:ext cx="16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Interrupt type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505200" y="4495799"/>
            <a:ext cx="381000" cy="263487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886199" y="4496891"/>
            <a:ext cx="540745" cy="257178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426943" y="4496891"/>
            <a:ext cx="630831" cy="257178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12777" y="6062949"/>
            <a:ext cx="188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Interrupt number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92329" y="6400800"/>
            <a:ext cx="24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Level sense encoding</a:t>
            </a:r>
          </a:p>
        </p:txBody>
      </p:sp>
      <p:cxnSp>
        <p:nvCxnSpPr>
          <p:cNvPr id="48" name="Straight Arrow Connector 47"/>
          <p:cNvCxnSpPr>
            <a:endCxn id="42" idx="2"/>
          </p:cNvCxnSpPr>
          <p:nvPr/>
        </p:nvCxnSpPr>
        <p:spPr bwMode="auto">
          <a:xfrm flipV="1">
            <a:off x="3695700" y="4759286"/>
            <a:ext cx="0" cy="10018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4156571" y="4759286"/>
            <a:ext cx="0" cy="13367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4734553" y="4759286"/>
            <a:ext cx="0" cy="16415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6812250" y="3445967"/>
            <a:ext cx="23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Device driver binding</a:t>
            </a:r>
          </a:p>
        </p:txBody>
      </p:sp>
      <p:cxnSp>
        <p:nvCxnSpPr>
          <p:cNvPr id="64" name="Straight Arrow Connector 63"/>
          <p:cNvCxnSpPr>
            <a:stCxn id="58" idx="1"/>
          </p:cNvCxnSpPr>
          <p:nvPr/>
        </p:nvCxnSpPr>
        <p:spPr bwMode="auto">
          <a:xfrm flipH="1">
            <a:off x="6431609" y="3630633"/>
            <a:ext cx="380641" cy="1992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24283" y="3677014"/>
            <a:ext cx="2210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This device is clocked by l4_sp_clk</a:t>
            </a: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1260323" y="4160324"/>
            <a:ext cx="494256" cy="2200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556700" y="1926274"/>
            <a:ext cx="4371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Defines # of 32 bit address cells and # of 32 bit length cells used in a child node’s </a:t>
            </a:r>
            <a:r>
              <a:rPr lang="en-US" b="1" dirty="0" err="1">
                <a:solidFill>
                  <a:schemeClr val="tx2"/>
                </a:solidFill>
              </a:rPr>
              <a:t>reg</a:t>
            </a:r>
            <a:r>
              <a:rPr lang="en-US" dirty="0">
                <a:solidFill>
                  <a:schemeClr val="tx2"/>
                </a:solidFill>
              </a:rPr>
              <a:t> property.</a:t>
            </a:r>
          </a:p>
        </p:txBody>
      </p:sp>
      <p:sp>
        <p:nvSpPr>
          <p:cNvPr id="75" name="Right Brace 74"/>
          <p:cNvSpPr/>
          <p:nvPr/>
        </p:nvSpPr>
        <p:spPr bwMode="auto">
          <a:xfrm>
            <a:off x="4648200" y="3175927"/>
            <a:ext cx="86353" cy="423365"/>
          </a:xfrm>
          <a:prstGeom prst="rightBrace">
            <a:avLst>
              <a:gd name="adj1" fmla="val 6255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 bwMode="auto">
          <a:xfrm flipH="1">
            <a:off x="4794044" y="2813037"/>
            <a:ext cx="449711" cy="577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2861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3400" y="1066800"/>
            <a:ext cx="4015275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i2c0: i2c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@ffc04000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#address-cells = &lt;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#size-cells = &lt;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compatible =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"snps,designware-i2c"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&lt;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0xffc04000 0x1000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clocks = &lt;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&amp;l4_sp_clk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interrupts = &lt;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0 158 0x4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 =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"disabled"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(cont’d) – interrupts (1/2)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212" y="2902299"/>
            <a:ext cx="3880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Interrupt type:</a:t>
            </a:r>
          </a:p>
          <a:p>
            <a:r>
              <a:rPr lang="en-US" dirty="0">
                <a:solidFill>
                  <a:schemeClr val="tx2"/>
                </a:solidFill>
              </a:rPr>
              <a:t>0 = non-SPI</a:t>
            </a:r>
          </a:p>
          <a:p>
            <a:r>
              <a:rPr lang="en-US" dirty="0">
                <a:solidFill>
                  <a:schemeClr val="tx2"/>
                </a:solidFill>
              </a:rPr>
              <a:t>Non-zero = SPI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The </a:t>
            </a:r>
            <a:r>
              <a:rPr lang="en-US" dirty="0">
                <a:solidFill>
                  <a:schemeClr val="tx2"/>
                </a:solidFill>
                <a:hlinkClick r:id="rId3"/>
              </a:rPr>
              <a:t>ARM Cortex A9 TRM</a:t>
            </a:r>
            <a:r>
              <a:rPr lang="en-US" dirty="0">
                <a:solidFill>
                  <a:schemeClr val="tx2"/>
                </a:solidFill>
              </a:rPr>
              <a:t> defines 3 interrupt types:</a:t>
            </a:r>
          </a:p>
          <a:p>
            <a:r>
              <a:rPr lang="en-US" dirty="0">
                <a:solidFill>
                  <a:schemeClr val="tx2"/>
                </a:solidFill>
              </a:rPr>
              <a:t>Software Generated Interrupt (SGI)</a:t>
            </a:r>
          </a:p>
          <a:p>
            <a:r>
              <a:rPr lang="en-US" dirty="0">
                <a:solidFill>
                  <a:schemeClr val="tx2"/>
                </a:solidFill>
              </a:rPr>
              <a:t>Private Peripheral Interrupt (PPI)</a:t>
            </a:r>
          </a:p>
          <a:p>
            <a:r>
              <a:rPr lang="en-US" dirty="0">
                <a:solidFill>
                  <a:schemeClr val="tx2"/>
                </a:solidFill>
              </a:rPr>
              <a:t>Shared Peripheral Interrupt (SPI)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Most will be non-SPI type.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336780" y="2205037"/>
            <a:ext cx="271459" cy="20002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 bwMode="auto">
          <a:xfrm flipV="1">
            <a:off x="1767168" y="2405059"/>
            <a:ext cx="705342" cy="6429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2608239" y="2205037"/>
            <a:ext cx="361950" cy="20002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536403" y="2902299"/>
            <a:ext cx="4322768" cy="1458644"/>
            <a:chOff x="4777105" y="2902299"/>
            <a:chExt cx="4082065" cy="1377423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7105" y="2902299"/>
              <a:ext cx="4082065" cy="40820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8694" y="3298189"/>
              <a:ext cx="4070475" cy="981533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4958968" y="4495800"/>
            <a:ext cx="3880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For non-SPI type interrupts, take the GIC interrupt number and subtract 32:</a:t>
            </a:r>
          </a:p>
          <a:p>
            <a:r>
              <a:rPr lang="en-US" dirty="0">
                <a:solidFill>
                  <a:schemeClr val="tx2"/>
                </a:solidFill>
              </a:rPr>
              <a:t>190 - 32 = 158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For SPI interrupts, take interrupt number and subtract 16.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31803" y="1524000"/>
            <a:ext cx="3880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Interrupt number:</a:t>
            </a:r>
          </a:p>
          <a:p>
            <a:r>
              <a:rPr lang="en-US" dirty="0">
                <a:solidFill>
                  <a:schemeClr val="tx2"/>
                </a:solidFill>
              </a:rPr>
              <a:t>Refer to the Cyclone V </a:t>
            </a:r>
            <a:r>
              <a:rPr lang="en-US" dirty="0" err="1">
                <a:solidFill>
                  <a:schemeClr val="tx2"/>
                </a:solidFill>
              </a:rPr>
              <a:t>SoC</a:t>
            </a:r>
            <a:r>
              <a:rPr lang="en-US" dirty="0">
                <a:solidFill>
                  <a:schemeClr val="tx2"/>
                </a:solidFill>
              </a:rPr>
              <a:t> TRM, Generic Interrupt Controller, “GIC Interrupt Map” table.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2970189" y="1773588"/>
            <a:ext cx="2276055" cy="5314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4613763" y="3334575"/>
            <a:ext cx="317501" cy="209301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Elbow Connector 70"/>
          <p:cNvCxnSpPr>
            <a:stCxn id="70" idx="2"/>
            <a:endCxn id="77" idx="1"/>
          </p:cNvCxnSpPr>
          <p:nvPr/>
        </p:nvCxnSpPr>
        <p:spPr bwMode="auto">
          <a:xfrm rot="16200000" flipH="1">
            <a:off x="3926961" y="4389429"/>
            <a:ext cx="1956938" cy="26583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Rectangle 76"/>
          <p:cNvSpPr/>
          <p:nvPr/>
        </p:nvSpPr>
        <p:spPr bwMode="auto">
          <a:xfrm>
            <a:off x="5038346" y="5367591"/>
            <a:ext cx="429720" cy="26644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128959" y="5367591"/>
            <a:ext cx="429720" cy="26644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Elbow Connector 79"/>
          <p:cNvCxnSpPr>
            <a:endCxn id="29" idx="2"/>
          </p:cNvCxnSpPr>
          <p:nvPr/>
        </p:nvCxnSpPr>
        <p:spPr bwMode="auto">
          <a:xfrm rot="10800000">
            <a:off x="2789214" y="2405059"/>
            <a:ext cx="1231996" cy="9295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Elbow Connector 86"/>
          <p:cNvCxnSpPr>
            <a:stCxn id="78" idx="2"/>
          </p:cNvCxnSpPr>
          <p:nvPr/>
        </p:nvCxnSpPr>
        <p:spPr bwMode="auto">
          <a:xfrm rot="5400000" flipH="1">
            <a:off x="4032784" y="3323002"/>
            <a:ext cx="2299462" cy="2322609"/>
          </a:xfrm>
          <a:prstGeom prst="bentConnector4">
            <a:avLst>
              <a:gd name="adj1" fmla="val -7546"/>
              <a:gd name="adj2" fmla="val 99212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2904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3400" y="1066800"/>
            <a:ext cx="4426944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i2c0: i2c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@ffc04000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#address-cells = &lt;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#size-cells = &lt;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compatible =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"snps,designware-i2c"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&lt;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0xffc04000 0x1000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clocks = &lt;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&amp;l4_sp_clk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interrupts = &lt;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0 158 0x4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status =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"disabled"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</a:t>
            </a:r>
            <a:r>
              <a:rPr lang="en-US" dirty="0" err="1"/>
              <a:t>con’d</a:t>
            </a:r>
            <a:r>
              <a:rPr lang="en-US" dirty="0"/>
              <a:t>) – interrupts (2/2)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1000" y="3188131"/>
            <a:ext cx="330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Level sense encoding:</a:t>
            </a:r>
          </a:p>
          <a:p>
            <a:r>
              <a:rPr lang="en-US" dirty="0">
                <a:solidFill>
                  <a:schemeClr val="tx2"/>
                </a:solidFill>
              </a:rPr>
              <a:t>0x0 = “as already configured” (typically from boot loader)</a:t>
            </a:r>
          </a:p>
          <a:p>
            <a:r>
              <a:rPr lang="en-US" dirty="0">
                <a:solidFill>
                  <a:schemeClr val="tx2"/>
                </a:solidFill>
              </a:rPr>
              <a:t>0x1 = rising edge</a:t>
            </a:r>
          </a:p>
          <a:p>
            <a:r>
              <a:rPr lang="en-US" dirty="0">
                <a:solidFill>
                  <a:schemeClr val="tx2"/>
                </a:solidFill>
              </a:rPr>
              <a:t>0x2 = falling edge</a:t>
            </a:r>
          </a:p>
          <a:p>
            <a:r>
              <a:rPr lang="en-US" dirty="0">
                <a:solidFill>
                  <a:schemeClr val="tx2"/>
                </a:solidFill>
              </a:rPr>
              <a:t>0x4 = high</a:t>
            </a:r>
          </a:p>
          <a:p>
            <a:r>
              <a:rPr lang="en-US" dirty="0">
                <a:solidFill>
                  <a:schemeClr val="tx2"/>
                </a:solidFill>
              </a:rPr>
              <a:t>0x8 = low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333749" y="2205037"/>
            <a:ext cx="423863" cy="20002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728913" y="1651781"/>
            <a:ext cx="1947862" cy="20002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7737" y="1066800"/>
            <a:ext cx="3880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Specifies drivers/i2c/busses/i2c-designware-platdrv.c driver, which #includes </a:t>
            </a:r>
            <a:r>
              <a:rPr lang="en-US" dirty="0" err="1">
                <a:solidFill>
                  <a:schemeClr val="tx2"/>
                </a:solidFill>
              </a:rPr>
              <a:t>linux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interrupts.h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0" y="2588622"/>
            <a:ext cx="5247996" cy="2862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These correspond to the IORESOURCE_IRQ_* defines in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ioport.h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to select the interrupt line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behaviour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  When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requesting an interrupt without specifying a IRQF_TRIGGER, the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setting should be assumed to be "as already configured", which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may be as per machine or firmware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initialisation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IRQF_TRIGGER_NONE	0x00000000</a:t>
            </a:r>
          </a:p>
          <a:p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IRQF_TRIGGER_RISING	0x00000001</a:t>
            </a:r>
          </a:p>
          <a:p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IRQF_TRIGGER_FALLING	0x00000002</a:t>
            </a:r>
          </a:p>
          <a:p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IRQF_TRIGGER_HIGH	0x00000004</a:t>
            </a:r>
          </a:p>
          <a:p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IRQF_TRIGGER_LOW	0x00000008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40" name="Elbow Connector 39"/>
          <p:cNvCxnSpPr>
            <a:stCxn id="49" idx="2"/>
            <a:endCxn id="43" idx="2"/>
          </p:cNvCxnSpPr>
          <p:nvPr/>
        </p:nvCxnSpPr>
        <p:spPr bwMode="auto">
          <a:xfrm rot="5400000">
            <a:off x="3723189" y="1873762"/>
            <a:ext cx="235944" cy="6372386"/>
          </a:xfrm>
          <a:prstGeom prst="bentConnector3">
            <a:avLst>
              <a:gd name="adj1" fmla="val 307615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>
            <a:stCxn id="36" idx="1"/>
          </p:cNvCxnSpPr>
          <p:nvPr/>
        </p:nvCxnSpPr>
        <p:spPr bwMode="auto">
          <a:xfrm flipH="1">
            <a:off x="4676775" y="1528465"/>
            <a:ext cx="620962" cy="2122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6400657" y="1681163"/>
            <a:ext cx="1719402" cy="24421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Arrow Connector 45"/>
          <p:cNvCxnSpPr>
            <a:stCxn id="45" idx="2"/>
          </p:cNvCxnSpPr>
          <p:nvPr/>
        </p:nvCxnSpPr>
        <p:spPr bwMode="auto">
          <a:xfrm>
            <a:off x="7260358" y="1925373"/>
            <a:ext cx="0" cy="6632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6596289" y="4126817"/>
            <a:ext cx="862130" cy="81516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1" name="Elbow Connector 50"/>
          <p:cNvCxnSpPr>
            <a:endCxn id="30" idx="2"/>
          </p:cNvCxnSpPr>
          <p:nvPr/>
        </p:nvCxnSpPr>
        <p:spPr bwMode="auto">
          <a:xfrm rot="5400000" flipH="1" flipV="1">
            <a:off x="1396261" y="2609001"/>
            <a:ext cx="2353361" cy="1945479"/>
          </a:xfrm>
          <a:prstGeom prst="bentConnector3">
            <a:avLst>
              <a:gd name="adj1" fmla="val -90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436085" y="3505200"/>
            <a:ext cx="437765" cy="1672727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4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3400" y="1066800"/>
            <a:ext cx="5257800" cy="13849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jtag_uart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serial@0x100020000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compatible = "altr,juart-15.1", "altr,juart-1.0";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&lt;0x00020000 0x00000008&gt;;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interrupt-parent = &lt;&amp;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interrupts = &lt;0 42 4&gt;;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clocks = &lt;&amp;clk_0&gt;;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FPGA peripheral w/ interrupt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608246" y="1830461"/>
            <a:ext cx="277829" cy="20002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07663" y="1043519"/>
            <a:ext cx="3064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For non-SPI type interrupts, take the GIC interrupt number and subtract 32:</a:t>
            </a:r>
          </a:p>
          <a:p>
            <a:r>
              <a:rPr lang="en-US" dirty="0">
                <a:solidFill>
                  <a:schemeClr val="tx2"/>
                </a:solidFill>
              </a:rPr>
              <a:t>42 = 74 - 32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0565" y="5410200"/>
            <a:ext cx="4006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Referring again to the Cyclone V </a:t>
            </a:r>
            <a:r>
              <a:rPr lang="en-US" dirty="0" err="1">
                <a:solidFill>
                  <a:schemeClr val="tx2"/>
                </a:solidFill>
              </a:rPr>
              <a:t>SoC</a:t>
            </a:r>
            <a:r>
              <a:rPr lang="en-US" dirty="0">
                <a:solidFill>
                  <a:schemeClr val="tx2"/>
                </a:solidFill>
              </a:rPr>
              <a:t> TRM, Generic Interrupt Controller, “GIC Interrupt Map” table.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538312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There are 64 general purpose FPGA-to-HPS interrupts that allow soft IP in the FPGA to trigger interrupts in the MPU’s GIC. </a:t>
            </a:r>
          </a:p>
          <a:p>
            <a:r>
              <a:rPr lang="en-US" dirty="0">
                <a:solidFill>
                  <a:schemeClr val="tx2"/>
                </a:solidFill>
              </a:rPr>
              <a:t>• f2h_irq0 - FPGA-to-HPS interrupts 0 - 31</a:t>
            </a:r>
          </a:p>
          <a:p>
            <a:r>
              <a:rPr lang="en-US" dirty="0">
                <a:solidFill>
                  <a:schemeClr val="tx2"/>
                </a:solidFill>
              </a:rPr>
              <a:t>• f2h_irq1 - FPGA-to-HPS interrupts 32 - 63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25158"/>
            <a:ext cx="7315200" cy="131210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362024" y="5233434"/>
            <a:ext cx="4322768" cy="1469172"/>
            <a:chOff x="4536403" y="2902299"/>
            <a:chExt cx="4322768" cy="1469172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6403" y="2902299"/>
              <a:ext cx="4322768" cy="43227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6403" y="3324222"/>
              <a:ext cx="4322768" cy="1047249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 bwMode="auto">
          <a:xfrm>
            <a:off x="5410200" y="6339199"/>
            <a:ext cx="497463" cy="20002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15201" y="4904367"/>
            <a:ext cx="228600" cy="20002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Elbow Connector 18"/>
          <p:cNvCxnSpPr>
            <a:stCxn id="18" idx="2"/>
            <a:endCxn id="17" idx="3"/>
          </p:cNvCxnSpPr>
          <p:nvPr/>
        </p:nvCxnSpPr>
        <p:spPr bwMode="auto">
          <a:xfrm rot="5400000">
            <a:off x="6001172" y="5010880"/>
            <a:ext cx="1334821" cy="1521838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4462467" y="6339199"/>
            <a:ext cx="228600" cy="20002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Elbow Connector 23"/>
          <p:cNvCxnSpPr>
            <a:stCxn id="17" idx="1"/>
          </p:cNvCxnSpPr>
          <p:nvPr/>
        </p:nvCxnSpPr>
        <p:spPr bwMode="auto">
          <a:xfrm rot="10800000">
            <a:off x="4698328" y="6439210"/>
            <a:ext cx="711872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973761" y="1920207"/>
            <a:ext cx="317501" cy="25625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478586" y="1920207"/>
            <a:ext cx="317501" cy="25625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Elbow Connector 30"/>
          <p:cNvCxnSpPr>
            <a:endCxn id="30" idx="2"/>
          </p:cNvCxnSpPr>
          <p:nvPr/>
        </p:nvCxnSpPr>
        <p:spPr bwMode="auto">
          <a:xfrm rot="5400000" flipH="1" flipV="1">
            <a:off x="3525683" y="3227547"/>
            <a:ext cx="4162737" cy="2060571"/>
          </a:xfrm>
          <a:prstGeom prst="bentConnector3">
            <a:avLst>
              <a:gd name="adj1" fmla="val 44576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Elbow Connector 32"/>
          <p:cNvCxnSpPr>
            <a:stCxn id="28" idx="2"/>
            <a:endCxn id="29" idx="2"/>
          </p:cNvCxnSpPr>
          <p:nvPr/>
        </p:nvCxnSpPr>
        <p:spPr bwMode="auto">
          <a:xfrm rot="5400000" flipH="1">
            <a:off x="4366847" y="410798"/>
            <a:ext cx="145980" cy="3385351"/>
          </a:xfrm>
          <a:prstGeom prst="bentConnector3">
            <a:avLst>
              <a:gd name="adj1" fmla="val -156597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091126" y="6147112"/>
            <a:ext cx="1161385" cy="3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999856" y="1447800"/>
            <a:ext cx="2019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phandle</a:t>
            </a:r>
            <a:r>
              <a:rPr lang="en-US" sz="1400" dirty="0">
                <a:solidFill>
                  <a:schemeClr val="tx2"/>
                </a:solidFill>
              </a:rPr>
              <a:t> to interrupt-parent, defined in </a:t>
            </a:r>
            <a:r>
              <a:rPr lang="en-US" sz="1400" dirty="0" err="1">
                <a:solidFill>
                  <a:schemeClr val="tx2"/>
                </a:solidFill>
              </a:rPr>
              <a:t>socfpga.dtsi</a:t>
            </a:r>
            <a:r>
              <a:rPr lang="en-US" sz="1400" dirty="0">
                <a:solidFill>
                  <a:schemeClr val="tx2"/>
                </a:solidFill>
              </a:rPr>
              <a:t>, which</a:t>
            </a:r>
          </a:p>
          <a:p>
            <a:r>
              <a:rPr lang="en-US" sz="1400" dirty="0">
                <a:solidFill>
                  <a:schemeClr val="tx2"/>
                </a:solidFill>
              </a:rPr>
              <a:t>uses Cortex A9 GIC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012063" y="1645749"/>
            <a:ext cx="493137" cy="20002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Straight Arrow Connector 44"/>
          <p:cNvCxnSpPr>
            <a:stCxn id="42" idx="1"/>
            <a:endCxn id="44" idx="3"/>
          </p:cNvCxnSpPr>
          <p:nvPr/>
        </p:nvCxnSpPr>
        <p:spPr bwMode="auto">
          <a:xfrm flipH="1" flipV="1">
            <a:off x="3505200" y="1745760"/>
            <a:ext cx="494656" cy="1790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787925" y="4805909"/>
            <a:ext cx="91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IRQ 2</a:t>
            </a:r>
          </a:p>
        </p:txBody>
      </p:sp>
    </p:spTree>
    <p:extLst>
      <p:ext uri="{BB962C8B-B14F-4D97-AF65-F5344CB8AC3E}">
        <p14:creationId xmlns:p14="http://schemas.microsoft.com/office/powerpoint/2010/main" val="107871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FPGA Regions Framework and Device Tree Overlays</a:t>
            </a:r>
          </a:p>
        </p:txBody>
      </p:sp>
    </p:spTree>
    <p:extLst>
      <p:ext uri="{BB962C8B-B14F-4D97-AF65-F5344CB8AC3E}">
        <p14:creationId xmlns:p14="http://schemas.microsoft.com/office/powerpoint/2010/main" val="270869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FPGA Regions framework was introduced as a way to (re)configure an FPGA through an OS and allow any new hardware to be visible in the device tree (via overlay).</a:t>
            </a:r>
          </a:p>
          <a:p>
            <a:r>
              <a:rPr lang="en-US" dirty="0"/>
              <a:t>FPGA Region in device tree is the parent node to custom FPGA hardware modules added to </a:t>
            </a:r>
            <a:r>
              <a:rPr lang="en-US" dirty="0" err="1"/>
              <a:t>Qsys</a:t>
            </a:r>
            <a:r>
              <a:rPr lang="en-US" dirty="0"/>
              <a:t> system (i.e. hardware not part of the HPS)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Can be defined in base (live) tree</a:t>
            </a:r>
          </a:p>
          <a:p>
            <a:pPr lvl="1"/>
            <a:r>
              <a:rPr lang="en-US" dirty="0"/>
              <a:t>Can be added to by overlay</a:t>
            </a:r>
          </a:p>
          <a:p>
            <a:r>
              <a:rPr lang="en-US" dirty="0"/>
              <a:t>FPGA Region must include properties that add entries needed for configuration of the FPGA (FPGA Manager, FPGA Bridges)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FPGA Regions Framework</a:t>
            </a:r>
          </a:p>
        </p:txBody>
      </p:sp>
    </p:spTree>
    <p:extLst>
      <p:ext uri="{BB962C8B-B14F-4D97-AF65-F5344CB8AC3E}">
        <p14:creationId xmlns:p14="http://schemas.microsoft.com/office/powerpoint/2010/main" val="218599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838" y="1187450"/>
            <a:ext cx="8331200" cy="49847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Required properties</a:t>
            </a:r>
          </a:p>
          <a:p>
            <a:pPr lvl="1"/>
            <a:r>
              <a:rPr lang="en-US" dirty="0"/>
              <a:t>compatible = "</a:t>
            </a:r>
            <a:r>
              <a:rPr lang="en-US" dirty="0" err="1"/>
              <a:t>fpga</a:t>
            </a:r>
            <a:r>
              <a:rPr lang="en-US" dirty="0"/>
              <a:t>-region";</a:t>
            </a:r>
          </a:p>
          <a:p>
            <a:pPr lvl="1"/>
            <a:r>
              <a:rPr lang="en-US" dirty="0" err="1"/>
              <a:t>fpga-mgr</a:t>
            </a:r>
            <a:r>
              <a:rPr lang="en-US" dirty="0"/>
              <a:t> : contains a </a:t>
            </a:r>
            <a:r>
              <a:rPr lang="en-US" dirty="0" err="1"/>
              <a:t>phandle</a:t>
            </a:r>
            <a:r>
              <a:rPr lang="en-US" dirty="0"/>
              <a:t> to an FPGA Manager (e.g. </a:t>
            </a:r>
            <a:r>
              <a:rPr lang="en-US" dirty="0" err="1"/>
              <a:t>fpga-mgr</a:t>
            </a:r>
            <a:r>
              <a:rPr lang="en-US" dirty="0"/>
              <a:t> = &lt;&amp;</a:t>
            </a:r>
            <a:r>
              <a:rPr lang="en-US" dirty="0" err="1"/>
              <a:t>fpga_mgr</a:t>
            </a:r>
            <a:r>
              <a:rPr lang="en-US" dirty="0"/>
              <a:t>&gt;;)</a:t>
            </a:r>
          </a:p>
          <a:p>
            <a:pPr lvl="1"/>
            <a:r>
              <a:rPr lang="en-US" dirty="0" err="1"/>
              <a:t>fpga</a:t>
            </a:r>
            <a:r>
              <a:rPr lang="en-US" dirty="0"/>
              <a:t>-bridges : contains a list of </a:t>
            </a:r>
            <a:r>
              <a:rPr lang="en-US" dirty="0" err="1"/>
              <a:t>phandles</a:t>
            </a:r>
            <a:r>
              <a:rPr lang="en-US" dirty="0"/>
              <a:t> to FPGA bridges (e.g. </a:t>
            </a:r>
            <a:r>
              <a:rPr lang="en-US" dirty="0" err="1"/>
              <a:t>fpga</a:t>
            </a:r>
            <a:r>
              <a:rPr lang="en-US" dirty="0"/>
              <a:t>-bridges = &lt;&amp;fpga_bridge0&gt;, &lt;&amp;fpga_bridge1&gt;,  &lt;&amp;fpga_bridge2&gt;, &lt;&amp;fpga_bridge3&gt;;)</a:t>
            </a:r>
          </a:p>
          <a:p>
            <a:pPr lvl="1"/>
            <a:r>
              <a:rPr lang="en-US" dirty="0"/>
              <a:t>#address-cells, #size-cells : defines # of cells used to encode </a:t>
            </a:r>
            <a:r>
              <a:rPr lang="en-US" dirty="0" err="1"/>
              <a:t>addresss</a:t>
            </a:r>
            <a:r>
              <a:rPr lang="en-US" dirty="0"/>
              <a:t> and size cells of child node’s </a:t>
            </a:r>
            <a:r>
              <a:rPr lang="en-US" b="1" dirty="0" err="1"/>
              <a:t>reg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ranges : defines child-bus-address, parent-bus-address, length </a:t>
            </a:r>
          </a:p>
          <a:p>
            <a:r>
              <a:rPr lang="en-US" dirty="0"/>
              <a:t>Properties added in overlay</a:t>
            </a:r>
          </a:p>
          <a:p>
            <a:pPr lvl="1"/>
            <a:r>
              <a:rPr lang="en-US" dirty="0"/>
              <a:t>firmware-name : name of an FPGA configuration file in the firmware search path (described in firmware class documentation)</a:t>
            </a:r>
          </a:p>
          <a:p>
            <a:pPr lvl="1"/>
            <a:r>
              <a:rPr lang="en-US" dirty="0"/>
              <a:t>partial-</a:t>
            </a:r>
            <a:r>
              <a:rPr lang="en-US" dirty="0" err="1"/>
              <a:t>fpga</a:t>
            </a:r>
            <a:r>
              <a:rPr lang="en-US" dirty="0"/>
              <a:t>-</a:t>
            </a:r>
            <a:r>
              <a:rPr lang="en-US" dirty="0" err="1"/>
              <a:t>config</a:t>
            </a:r>
            <a:r>
              <a:rPr lang="en-US" dirty="0"/>
              <a:t> : </a:t>
            </a:r>
            <a:r>
              <a:rPr lang="en-US" dirty="0" err="1"/>
              <a:t>boolean</a:t>
            </a:r>
            <a:r>
              <a:rPr lang="en-US" dirty="0"/>
              <a:t>, used with FPGA partial reconfiguration, used with firmware-name to specify configuration file</a:t>
            </a:r>
          </a:p>
          <a:p>
            <a:pPr lvl="1"/>
            <a:r>
              <a:rPr lang="en-US" dirty="0"/>
              <a:t>external-</a:t>
            </a:r>
            <a:r>
              <a:rPr lang="en-US" dirty="0" err="1"/>
              <a:t>fpga</a:t>
            </a:r>
            <a:r>
              <a:rPr lang="en-US" dirty="0"/>
              <a:t>-</a:t>
            </a:r>
            <a:r>
              <a:rPr lang="en-US" dirty="0" err="1"/>
              <a:t>config</a:t>
            </a:r>
            <a:r>
              <a:rPr lang="en-US" dirty="0"/>
              <a:t> : </a:t>
            </a:r>
            <a:r>
              <a:rPr lang="en-US" dirty="0" err="1"/>
              <a:t>boolean</a:t>
            </a:r>
            <a:r>
              <a:rPr lang="en-US" dirty="0"/>
              <a:t>, used if FPGA is already configured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FPGA Region Device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230751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8" y="273050"/>
            <a:ext cx="8331200" cy="9144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0838" y="1187450"/>
            <a:ext cx="8331200" cy="467995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Device Tree Overview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Loading a device tree</a:t>
            </a:r>
          </a:p>
          <a:p>
            <a:pPr lvl="1"/>
            <a:r>
              <a:rPr lang="en-US" dirty="0"/>
              <a:t>Drivers and bindings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FPGA Regions &amp; Device Tree Overlays</a:t>
            </a:r>
          </a:p>
          <a:p>
            <a:r>
              <a:rPr lang="en-US" dirty="0"/>
              <a:t>Creating a Device Tree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Appendix – fully annotate device tree example</a:t>
            </a:r>
          </a:p>
        </p:txBody>
      </p:sp>
    </p:spTree>
    <p:extLst>
      <p:ext uri="{BB962C8B-B14F-4D97-AF65-F5344CB8AC3E}">
        <p14:creationId xmlns:p14="http://schemas.microsoft.com/office/powerpoint/2010/main" val="576097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57200" y="1105245"/>
            <a:ext cx="5171008" cy="17851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base_fpga_region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 base-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fpga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-region { 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compatible = "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fpga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-region"; 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fpga-mgr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= &lt;&amp;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fpga_mgr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 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fpga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-bridges = &lt;&amp;fpga_bridge0&gt;, &lt;&amp;fpga_bridge1&gt;, 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         &lt;&amp;fpga_bridge2&gt;, &lt;&amp;fpga_bridge3&gt;; 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#address-cells = &lt;0x2&gt;; 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#size-cells = &lt;0x1&gt;; 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ranges = &lt;0x00000000 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0x00000000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0xc0000000 0x20000000&gt;, 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      &lt;0x00000001 0x00000000 0xff200000 0x00200000&gt;;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device tree FPGA Region entry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5432658" y="1313767"/>
            <a:ext cx="129942" cy="1316228"/>
          </a:xfrm>
          <a:prstGeom prst="rightBrace">
            <a:avLst>
              <a:gd name="adj1" fmla="val 6255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748" y="1695367"/>
            <a:ext cx="239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properties for FPGA Region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19200" y="1447800"/>
            <a:ext cx="2362200" cy="1524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19200" y="1600200"/>
            <a:ext cx="2362200" cy="1524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195387" y="2043112"/>
            <a:ext cx="4152790" cy="63341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6457" y="893978"/>
            <a:ext cx="267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Handles address space mapping for child nodes</a:t>
            </a:r>
          </a:p>
        </p:txBody>
      </p:sp>
      <p:cxnSp>
        <p:nvCxnSpPr>
          <p:cNvPr id="32" name="Straight Arrow Connector 31"/>
          <p:cNvCxnSpPr>
            <a:stCxn id="30" idx="1"/>
            <a:endCxn id="29" idx="0"/>
          </p:cNvCxnSpPr>
          <p:nvPr/>
        </p:nvCxnSpPr>
        <p:spPr bwMode="auto">
          <a:xfrm flipH="1">
            <a:off x="3271782" y="1217144"/>
            <a:ext cx="2714675" cy="825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633788" y="2500313"/>
            <a:ext cx="852487" cy="17621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486274" y="2500313"/>
            <a:ext cx="862013" cy="17621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17282" y="3316069"/>
            <a:ext cx="415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base address of FPGA slaves accessed via LWHPS2FPGA bridge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29138" y="2662168"/>
            <a:ext cx="323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span of LWHPS2FPGA bridge (1 cell) </a:t>
            </a:r>
          </a:p>
        </p:txBody>
      </p:sp>
      <p:cxnSp>
        <p:nvCxnSpPr>
          <p:cNvPr id="49" name="Elbow Connector 48"/>
          <p:cNvCxnSpPr>
            <a:stCxn id="46" idx="1"/>
            <a:endCxn id="44" idx="2"/>
          </p:cNvCxnSpPr>
          <p:nvPr/>
        </p:nvCxnSpPr>
        <p:spPr bwMode="auto">
          <a:xfrm rot="10800000">
            <a:off x="4917282" y="2676526"/>
            <a:ext cx="911857" cy="30880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Elbow Connector 51"/>
          <p:cNvCxnSpPr>
            <a:stCxn id="45" idx="1"/>
            <a:endCxn id="43" idx="2"/>
          </p:cNvCxnSpPr>
          <p:nvPr/>
        </p:nvCxnSpPr>
        <p:spPr bwMode="auto">
          <a:xfrm rot="10800000">
            <a:off x="4060032" y="2676525"/>
            <a:ext cx="857250" cy="96271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457200" y="4038600"/>
            <a:ext cx="5171008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fpga_bridge0: fpga_bridge@ff400000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compatible = "altr,socfpga-lwhps2fpga-bridge";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&lt;0xff400000 0x100000&gt;;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resets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LWHPS2FPGA_RESET&gt;;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reset-names = "lwhps2fpga";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clocks = &lt;&amp;l4_main_clk&gt;;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1" name="Right Brace 30"/>
          <p:cNvSpPr/>
          <p:nvPr/>
        </p:nvSpPr>
        <p:spPr bwMode="auto">
          <a:xfrm>
            <a:off x="5715000" y="4056499"/>
            <a:ext cx="228600" cy="2420501"/>
          </a:xfrm>
          <a:prstGeom prst="rightBrace">
            <a:avLst>
              <a:gd name="adj1" fmla="val 6255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9800" y="4807100"/>
            <a:ext cx="2408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entries are found under the </a:t>
            </a:r>
            <a:r>
              <a:rPr lang="en-US" b="1" dirty="0" err="1"/>
              <a:t>soc</a:t>
            </a:r>
            <a:r>
              <a:rPr lang="en-US" dirty="0"/>
              <a:t> node in </a:t>
            </a:r>
            <a:r>
              <a:rPr lang="en-US" dirty="0" err="1"/>
              <a:t>socfpga.dtsi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533400" y="4076700"/>
            <a:ext cx="1019978" cy="17409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7200" y="5461337"/>
            <a:ext cx="5171008" cy="10156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fpga_mgr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fpgamgr@ff706000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altr,socfpga-fpga-mgr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&lt;0xff706000 0x1000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0xffb90000 0x20&gt;;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interrupts = &lt;0 175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3400" y="5493087"/>
            <a:ext cx="722523" cy="17994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Elbow Connector 22"/>
          <p:cNvCxnSpPr>
            <a:stCxn id="12" idx="1"/>
            <a:endCxn id="37" idx="1"/>
          </p:cNvCxnSpPr>
          <p:nvPr/>
        </p:nvCxnSpPr>
        <p:spPr bwMode="auto">
          <a:xfrm rot="10800000" flipV="1">
            <a:off x="533400" y="1676400"/>
            <a:ext cx="685800" cy="2487346"/>
          </a:xfrm>
          <a:prstGeom prst="bentConnector3">
            <a:avLst>
              <a:gd name="adj1" fmla="val 137984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Elbow Connector 13"/>
          <p:cNvCxnSpPr>
            <a:stCxn id="11" idx="1"/>
            <a:endCxn id="39" idx="1"/>
          </p:cNvCxnSpPr>
          <p:nvPr/>
        </p:nvCxnSpPr>
        <p:spPr bwMode="auto">
          <a:xfrm rot="10800000" flipV="1">
            <a:off x="533400" y="1524000"/>
            <a:ext cx="685800" cy="4059058"/>
          </a:xfrm>
          <a:prstGeom prst="bentConnector3">
            <a:avLst>
              <a:gd name="adj1" fmla="val 16124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Rectangle 63"/>
          <p:cNvSpPr/>
          <p:nvPr/>
        </p:nvSpPr>
        <p:spPr bwMode="auto">
          <a:xfrm>
            <a:off x="1907382" y="2500313"/>
            <a:ext cx="1726408" cy="17621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8600" y="2952995"/>
            <a:ext cx="2159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Virtual address mapping for device tree (2 cells)</a:t>
            </a:r>
          </a:p>
        </p:txBody>
      </p:sp>
      <p:cxnSp>
        <p:nvCxnSpPr>
          <p:cNvPr id="75" name="Elbow Connector 74"/>
          <p:cNvCxnSpPr>
            <a:stCxn id="74" idx="3"/>
            <a:endCxn id="64" idx="2"/>
          </p:cNvCxnSpPr>
          <p:nvPr/>
        </p:nvCxnSpPr>
        <p:spPr bwMode="auto">
          <a:xfrm flipV="1">
            <a:off x="2388343" y="2676525"/>
            <a:ext cx="382243" cy="73813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2527590" y="2042052"/>
            <a:ext cx="389441" cy="167748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299390" y="2209799"/>
            <a:ext cx="389441" cy="16562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838" y="1187450"/>
            <a:ext cx="8412162" cy="46799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Device tree overlays are used to add additional device nodes to a “live” tree currently loaded by the kernel.</a:t>
            </a:r>
          </a:p>
          <a:p>
            <a:pPr lvl="1"/>
            <a:r>
              <a:rPr lang="en-US" dirty="0"/>
              <a:t>The live device tree could be a typical board level tree (using hierarchy) with minimal device entries.</a:t>
            </a:r>
          </a:p>
          <a:p>
            <a:pPr lvl="1"/>
            <a:r>
              <a:rPr lang="en-US" dirty="0"/>
              <a:t>Live tree must contain FPGA Region, FPGA Manager, and FPGA Bridges (if they exist) </a:t>
            </a:r>
          </a:p>
          <a:p>
            <a:r>
              <a:rPr lang="en-US" dirty="0"/>
              <a:t>The target of the device tree overlay is the FPGA Region; all new nodes are inserted as child nodes here (typically /</a:t>
            </a:r>
            <a:r>
              <a:rPr lang="en-US" dirty="0" err="1"/>
              <a:t>soc</a:t>
            </a:r>
            <a:r>
              <a:rPr lang="en-US" dirty="0"/>
              <a:t>/</a:t>
            </a:r>
            <a:r>
              <a:rPr lang="en-US" dirty="0" err="1"/>
              <a:t>base_fpga_region</a:t>
            </a:r>
            <a:r>
              <a:rPr lang="en-US" dirty="0"/>
              <a:t>)</a:t>
            </a:r>
          </a:p>
          <a:p>
            <a:r>
              <a:rPr lang="en-US" dirty="0"/>
              <a:t>Overlay is applied in Linux by adding overlay .</a:t>
            </a:r>
            <a:r>
              <a:rPr lang="en-US" dirty="0" err="1"/>
              <a:t>dtb</a:t>
            </a:r>
            <a:r>
              <a:rPr lang="en-US" dirty="0"/>
              <a:t> to </a:t>
            </a:r>
            <a:r>
              <a:rPr lang="en-US" dirty="0" err="1"/>
              <a:t>configfs</a:t>
            </a:r>
            <a:r>
              <a:rPr lang="en-US" dirty="0"/>
              <a:t> (example to follow)</a:t>
            </a:r>
          </a:p>
          <a:p>
            <a:r>
              <a:rPr lang="en-US" dirty="0"/>
              <a:t>Overlays can allow the OS to (re)configure the FPGA</a:t>
            </a:r>
          </a:p>
          <a:p>
            <a:pPr lvl="1"/>
            <a:r>
              <a:rPr lang="en-US" dirty="0"/>
              <a:t>FPGA configuration files (.</a:t>
            </a:r>
            <a:r>
              <a:rPr lang="en-US" dirty="0" err="1"/>
              <a:t>rbf</a:t>
            </a:r>
            <a:r>
              <a:rPr lang="en-US" dirty="0"/>
              <a:t>) added to /lib/firmware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Device Tree Overlay Overview</a:t>
            </a:r>
          </a:p>
        </p:txBody>
      </p:sp>
    </p:spTree>
    <p:extLst>
      <p:ext uri="{BB962C8B-B14F-4D97-AF65-F5344CB8AC3E}">
        <p14:creationId xmlns:p14="http://schemas.microsoft.com/office/powerpoint/2010/main" val="3136811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FPGA hardware design changes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May be easier to only have to update an overlay file</a:t>
            </a:r>
          </a:p>
          <a:p>
            <a:r>
              <a:rPr lang="en-US" dirty="0"/>
              <a:t>Can be used to (re)configure the FPGA while the OS is running (useful during development)</a:t>
            </a:r>
          </a:p>
          <a:p>
            <a:pPr lvl="1"/>
            <a:r>
              <a:rPr lang="en-US" dirty="0"/>
              <a:t>Additional hardware added to system via daughter cards or mezzanine cards plugged into base board</a:t>
            </a:r>
          </a:p>
          <a:p>
            <a:pPr lvl="1"/>
            <a:r>
              <a:rPr lang="en-US" dirty="0"/>
              <a:t>New FPGA configuration file is loaded which causes the FPGA hardware peripherals to change</a:t>
            </a:r>
          </a:p>
          <a:p>
            <a:pPr lvl="1"/>
            <a:r>
              <a:rPr lang="en-US" dirty="0"/>
              <a:t>Partial reconfiguration changes the FPGA hardware peripherals </a:t>
            </a:r>
          </a:p>
          <a:p>
            <a:r>
              <a:rPr lang="en-US" dirty="0"/>
              <a:t>Overlays are the preferred methodology moving forward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Why use Dynamic Device Tree Overlay?</a:t>
            </a:r>
          </a:p>
        </p:txBody>
      </p:sp>
    </p:spTree>
    <p:extLst>
      <p:ext uri="{BB962C8B-B14F-4D97-AF65-F5344CB8AC3E}">
        <p14:creationId xmlns:p14="http://schemas.microsoft.com/office/powerpoint/2010/main" val="119431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838" y="1187450"/>
            <a:ext cx="8331200" cy="49847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Required properties</a:t>
            </a:r>
          </a:p>
          <a:p>
            <a:pPr lvl="1"/>
            <a:r>
              <a:rPr lang="en-US" dirty="0"/>
              <a:t>target-path = full path where overlay will be inserted in live tree </a:t>
            </a:r>
            <a:r>
              <a:rPr lang="en-US" b="1" dirty="0"/>
              <a:t>or</a:t>
            </a:r>
            <a:r>
              <a:rPr lang="en-US" dirty="0"/>
              <a:t> target = </a:t>
            </a:r>
            <a:r>
              <a:rPr lang="en-US" dirty="0" err="1"/>
              <a:t>phandle</a:t>
            </a:r>
            <a:r>
              <a:rPr lang="en-US" dirty="0"/>
              <a:t> of insertion point</a:t>
            </a:r>
          </a:p>
          <a:p>
            <a:pPr lvl="1"/>
            <a:r>
              <a:rPr lang="en-US" dirty="0"/>
              <a:t>address-cells and address-size = inherited from properties of parent node of insertion point</a:t>
            </a:r>
          </a:p>
          <a:p>
            <a:pPr lvl="1"/>
            <a:r>
              <a:rPr lang="en-US" dirty="0"/>
              <a:t>firmware-name : name of an FPGA configuration file in the firmware search path (described in firmware class documentation)</a:t>
            </a:r>
          </a:p>
          <a:p>
            <a:pPr lvl="1"/>
            <a:r>
              <a:rPr lang="en-US" dirty="0"/>
              <a:t>partial-</a:t>
            </a:r>
            <a:r>
              <a:rPr lang="en-US" dirty="0" err="1"/>
              <a:t>fpga</a:t>
            </a:r>
            <a:r>
              <a:rPr lang="en-US" dirty="0"/>
              <a:t>-</a:t>
            </a:r>
            <a:r>
              <a:rPr lang="en-US" dirty="0" err="1"/>
              <a:t>config</a:t>
            </a:r>
            <a:r>
              <a:rPr lang="en-US" dirty="0"/>
              <a:t> : </a:t>
            </a:r>
            <a:r>
              <a:rPr lang="en-US" dirty="0" err="1"/>
              <a:t>boolean</a:t>
            </a:r>
            <a:r>
              <a:rPr lang="en-US" dirty="0"/>
              <a:t>, used with FPGA partial reconfiguration, used with firmware-name to specify configuration file</a:t>
            </a:r>
          </a:p>
          <a:p>
            <a:pPr lvl="1"/>
            <a:r>
              <a:rPr lang="en-US" dirty="0"/>
              <a:t>external-</a:t>
            </a:r>
            <a:r>
              <a:rPr lang="en-US" dirty="0" err="1"/>
              <a:t>fpga</a:t>
            </a:r>
            <a:r>
              <a:rPr lang="en-US" dirty="0"/>
              <a:t>-</a:t>
            </a:r>
            <a:r>
              <a:rPr lang="en-US" dirty="0" err="1"/>
              <a:t>config</a:t>
            </a:r>
            <a:r>
              <a:rPr lang="en-US" dirty="0"/>
              <a:t> : </a:t>
            </a:r>
            <a:r>
              <a:rPr lang="en-US" dirty="0" err="1"/>
              <a:t>boolean</a:t>
            </a:r>
            <a:r>
              <a:rPr lang="en-US" dirty="0"/>
              <a:t>, used if FPGA is already configured (or will be configured externally)</a:t>
            </a:r>
          </a:p>
          <a:p>
            <a:r>
              <a:rPr lang="en-US" dirty="0"/>
              <a:t>Optional properties</a:t>
            </a:r>
          </a:p>
          <a:p>
            <a:pPr lvl="1"/>
            <a:r>
              <a:rPr lang="en-US" dirty="0"/>
              <a:t>region-unfreeze-timeout-us = max time (in microseconds) to wait for bridges to be enabled after the region has been programmed</a:t>
            </a:r>
          </a:p>
          <a:p>
            <a:pPr lvl="1"/>
            <a:r>
              <a:rPr lang="en-US" dirty="0"/>
              <a:t>region-freeze-timeout-us = maximum time (in microseconds) to wait for bridges to be disabled before the region has been programmed</a:t>
            </a:r>
          </a:p>
          <a:p>
            <a:pPr lvl="1"/>
            <a:r>
              <a:rPr lang="en-US" dirty="0" err="1"/>
              <a:t>config</a:t>
            </a:r>
            <a:r>
              <a:rPr lang="en-US" dirty="0"/>
              <a:t>-complete-timeout-us = maximum time (in microseconds) to wait for the FPGA to go to user mode after the region has been programmed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Device Tree Overlay Properties</a:t>
            </a:r>
          </a:p>
        </p:txBody>
      </p:sp>
    </p:spTree>
    <p:extLst>
      <p:ext uri="{BB962C8B-B14F-4D97-AF65-F5344CB8AC3E}">
        <p14:creationId xmlns:p14="http://schemas.microsoft.com/office/powerpoint/2010/main" val="1945885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FPGA configuration (Example 1)</a:t>
            </a:r>
          </a:p>
          <a:p>
            <a:pPr lvl="1"/>
            <a:r>
              <a:rPr lang="en-US" dirty="0"/>
              <a:t>Adds 2 FPGA peripherals</a:t>
            </a:r>
          </a:p>
          <a:p>
            <a:pPr lvl="1"/>
            <a:r>
              <a:rPr lang="en-US" dirty="0"/>
              <a:t>Bridges controlled by FPGA Manager that configures FPGA</a:t>
            </a:r>
          </a:p>
          <a:p>
            <a:pPr lvl="1"/>
            <a:r>
              <a:rPr lang="en-US" dirty="0"/>
              <a:t>FPGA Bridge devices not required for full reconfiguration</a:t>
            </a:r>
          </a:p>
          <a:p>
            <a:r>
              <a:rPr lang="en-US" dirty="0"/>
              <a:t>Full FPGA configuration to setup Partial Reconfiguration Regions, with hardware bridges (Example 2)</a:t>
            </a:r>
          </a:p>
          <a:p>
            <a:r>
              <a:rPr lang="en-US" dirty="0"/>
              <a:t>Partial reconfiguration with soft FPGA bridges (Example 3)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Device Tree Overlay Use Cases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50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Device tree overlay – Example 1 – Full FPGA Configuration and Append to Base Tree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219200" y="1828800"/>
            <a:ext cx="66294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HPS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219200" y="2819400"/>
            <a:ext cx="6629400" cy="3200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FPGA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05200" y="3581400"/>
            <a:ext cx="2057400" cy="1600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fpga_region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Device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Tree Overlay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jtag_uart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led_pio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76500" y="2590800"/>
            <a:ext cx="4114800" cy="4572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HPS2FPGA / FPGA2HSP BRIDGES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4533900" y="3048000"/>
            <a:ext cx="0" cy="53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1295400" y="55626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soc_system.rbf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1295400" y="3048000"/>
            <a:ext cx="6477000" cy="28839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81400" y="4038600"/>
            <a:ext cx="1905000" cy="10668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48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Device tree overlay – Example 1 – Full FPGA Configuration and Append to Base Tree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1187450"/>
            <a:ext cx="4198758" cy="50167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/dts-v1/ /plugin/;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fragment@0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target-path = "/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base_fpga_region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#size-cells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__overlay__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#size-cells = &lt;1&gt;;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firmware-name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soc_system.rbf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jtag_uart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serial@20000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compatible = "altr,juart-1.0";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&lt;0x20000 0x8&gt;;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interrupt-parent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interrupts = &lt;0 42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led_pio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gpio@10040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compatible = "altr,pio-1.0";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&lt;0x10040 0x20&gt;;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-bank-width = &lt;4&gt;;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-cells = &lt;2&gt;;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-controller;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fragment@1 {  // second child node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...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524000" y="2728857"/>
            <a:ext cx="2552700" cy="1762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1671" y="1184354"/>
            <a:ext cx="44261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Contents of the overlay will be applied to target </a:t>
            </a:r>
            <a:r>
              <a:rPr lang="en-US" b="1" dirty="0" err="1"/>
              <a:t>base_fpga_region</a:t>
            </a:r>
            <a:r>
              <a:rPr lang="en-US" dirty="0"/>
              <a:t> under </a:t>
            </a:r>
            <a:r>
              <a:rPr lang="en-US" b="1" dirty="0" err="1"/>
              <a:t>soc</a:t>
            </a:r>
            <a:r>
              <a:rPr lang="en-US" dirty="0"/>
              <a:t> node in the live tree.</a:t>
            </a:r>
          </a:p>
          <a:p>
            <a:pPr marL="342900" indent="-342900">
              <a:buAutoNum type="arabicPeriod"/>
            </a:pPr>
            <a:r>
              <a:rPr lang="en-US" dirty="0"/>
              <a:t>Use of the </a:t>
            </a:r>
            <a:r>
              <a:rPr lang="en-US" b="1" dirty="0"/>
              <a:t>firmware-name</a:t>
            </a:r>
            <a:r>
              <a:rPr lang="en-US" dirty="0"/>
              <a:t> property indicates that the FPGA should be (re)configured with the given .</a:t>
            </a:r>
            <a:r>
              <a:rPr lang="en-US" dirty="0" err="1"/>
              <a:t>rbf</a:t>
            </a:r>
            <a:r>
              <a:rPr lang="en-US" dirty="0"/>
              <a:t> file.  Any bridges listed in </a:t>
            </a:r>
            <a:r>
              <a:rPr lang="en-US" dirty="0" err="1"/>
              <a:t>base_fpga_region</a:t>
            </a:r>
            <a:r>
              <a:rPr lang="en-US" dirty="0"/>
              <a:t> will first be disabled, then the FPGA is configured using the FPGA manager core.</a:t>
            </a:r>
          </a:p>
          <a:p>
            <a:pPr marL="342900" indent="-342900">
              <a:buAutoNum type="arabicPeriod"/>
            </a:pPr>
            <a:r>
              <a:rPr lang="en-US" dirty="0"/>
              <a:t>If FPGA configuration is successful, the bridges are re-enabled and these child devices are populated to the live tree.  If configuration fails, the bridges remain disabled and the overlay is rejected.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err="1"/>
              <a:t>of_platform_populate</a:t>
            </a:r>
            <a:r>
              <a:rPr lang="en-US" dirty="0"/>
              <a:t> is called and device drivers are probed.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123949" y="1674699"/>
            <a:ext cx="2938463" cy="1762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4955" y="15781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5314" y="26323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516855" y="3045103"/>
            <a:ext cx="2683670" cy="200314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5314" y="30016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1410113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 overlay – Example 2 – adding Partial Reconfiguration Regions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219200" y="1828800"/>
            <a:ext cx="66294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HPS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219200" y="2819400"/>
            <a:ext cx="6629400" cy="3200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FPGA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069814"/>
            <a:ext cx="2057400" cy="11117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fpga_region1 (Partial Reconfiguration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Region 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76500" y="2590800"/>
            <a:ext cx="4114800" cy="4572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HPS2FPGA / FPGA2HSP BRIDGES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876800" y="4069814"/>
            <a:ext cx="2057400" cy="11117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fpga_region2 (Partial Reconfiguration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Region 2)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8" name="Straight Arrow Connector 27"/>
          <p:cNvCxnSpPr>
            <a:stCxn id="39" idx="0"/>
          </p:cNvCxnSpPr>
          <p:nvPr/>
        </p:nvCxnSpPr>
        <p:spPr bwMode="auto">
          <a:xfrm flipV="1">
            <a:off x="3086100" y="3048000"/>
            <a:ext cx="0" cy="53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2057400" y="3581400"/>
            <a:ext cx="2057400" cy="47280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fpga_bridge1_0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</a:rPr>
              <a:t>(freeze-bridge-controller)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76800" y="3581401"/>
            <a:ext cx="2057400" cy="47280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fpga_bridge2_0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charset="0"/>
              </a:rPr>
              <a:t>(freeze-bridge-controller)</a:t>
            </a:r>
          </a:p>
        </p:txBody>
      </p:sp>
      <p:cxnSp>
        <p:nvCxnSpPr>
          <p:cNvPr id="41" name="Straight Arrow Connector 40"/>
          <p:cNvCxnSpPr>
            <a:stCxn id="40" idx="0"/>
          </p:cNvCxnSpPr>
          <p:nvPr/>
        </p:nvCxnSpPr>
        <p:spPr bwMode="auto">
          <a:xfrm flipV="1">
            <a:off x="5905500" y="3048001"/>
            <a:ext cx="0" cy="53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1295400" y="5562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base.rbf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1295400" y="3048000"/>
            <a:ext cx="6477000" cy="28839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030818" y="3536413"/>
            <a:ext cx="4933507" cy="1896824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63754" y="5128586"/>
            <a:ext cx="227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Tree Overlay</a:t>
            </a:r>
          </a:p>
        </p:txBody>
      </p:sp>
    </p:spTree>
    <p:extLst>
      <p:ext uri="{BB962C8B-B14F-4D97-AF65-F5344CB8AC3E}">
        <p14:creationId xmlns:p14="http://schemas.microsoft.com/office/powerpoint/2010/main" val="900129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 overlay – Example 2 – adding Partial Reconfiguration Regions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1336387"/>
            <a:ext cx="4648200" cy="52168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/dts-v1/ /plugin/;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fragment@0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target-path = "/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base_fpga_region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#address-cells = &lt;1&gt;;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#size-cells = &lt;1&gt;;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__overlay__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&lt;1&gt;;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#size-cells = &lt;1&gt;;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firmware-name 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base.rbf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fpga_bridge1_0: fpga_bridge@4400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compatible 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altr,freeze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-bridge-controller";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&lt;0x4400 0x10&gt;;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fpga_bridge2_0: fpga_bridge@4420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compatible 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altr,freeze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-bridge-controller";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&lt;0x4420 0x10&gt;;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fpga_region1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compatible 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fpga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-region";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fpga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-bridges = &lt;&amp;fpga_bridge1_0&gt;;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#address-cells = &lt;0x1&gt;;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#size-cells = &lt;0x1&gt;;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ranges;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fpga_region2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compatible 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fpga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-region";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fpga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-bridges = &lt;&amp;fpga_bridge2_0&gt;;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#address-cells = &lt;0x1&gt;;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#size-cells = &lt;0x1&gt;;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ranges;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400174" y="2728857"/>
            <a:ext cx="1876426" cy="1762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9054" y="1333291"/>
            <a:ext cx="4022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Contents of the overlay will be applied to target </a:t>
            </a:r>
            <a:r>
              <a:rPr lang="en-US" b="1" dirty="0" err="1"/>
              <a:t>base_fpga_region</a:t>
            </a:r>
            <a:r>
              <a:rPr lang="en-US" dirty="0"/>
              <a:t> under </a:t>
            </a:r>
            <a:r>
              <a:rPr lang="en-US" b="1" dirty="0" err="1"/>
              <a:t>soc</a:t>
            </a:r>
            <a:r>
              <a:rPr lang="en-US" dirty="0"/>
              <a:t> node in the live tree.</a:t>
            </a:r>
          </a:p>
          <a:p>
            <a:pPr marL="342900" indent="-342900">
              <a:buAutoNum type="arabicPeriod"/>
            </a:pPr>
            <a:r>
              <a:rPr lang="en-US" dirty="0" err="1"/>
              <a:t>base.rbf</a:t>
            </a:r>
            <a:r>
              <a:rPr lang="en-US" dirty="0"/>
              <a:t> configures the FPGA and sets up 2 Partial </a:t>
            </a:r>
            <a:r>
              <a:rPr lang="en-US" dirty="0" err="1"/>
              <a:t>Reconfig</a:t>
            </a:r>
            <a:r>
              <a:rPr lang="en-US" dirty="0"/>
              <a:t> Regions.</a:t>
            </a:r>
          </a:p>
          <a:p>
            <a:pPr marL="342900" indent="-342900">
              <a:buAutoNum type="arabicPeriod"/>
            </a:pPr>
            <a:r>
              <a:rPr lang="en-US" dirty="0"/>
              <a:t>Each Region contains a soft FPGA bridge controlled by the freeze-bridge-controller driver.</a:t>
            </a:r>
          </a:p>
          <a:p>
            <a:pPr marL="342900" indent="-342900">
              <a:buAutoNum type="arabicPeriod"/>
            </a:pPr>
            <a:r>
              <a:rPr lang="en-US" dirty="0"/>
              <a:t>Partial Reconfiguration Regions defined similar to </a:t>
            </a:r>
            <a:r>
              <a:rPr lang="en-US" b="1" dirty="0" err="1"/>
              <a:t>base_fpga_region</a:t>
            </a:r>
            <a:r>
              <a:rPr lang="en-US" dirty="0"/>
              <a:t>, using soft FPGA bridges.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71556" y="1787237"/>
            <a:ext cx="2609857" cy="15245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583" y="1678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4845" y="26323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400174" y="3001658"/>
            <a:ext cx="3471864" cy="129593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52872" y="2948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400174" y="4374632"/>
            <a:ext cx="2714626" cy="210236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4845" y="43138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5781676"/>
            <a:ext cx="1290637" cy="14047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400175" y="3718100"/>
            <a:ext cx="1038226" cy="14047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Elbow Connector 17"/>
          <p:cNvCxnSpPr>
            <a:stCxn id="14" idx="0"/>
            <a:endCxn id="16" idx="1"/>
          </p:cNvCxnSpPr>
          <p:nvPr/>
        </p:nvCxnSpPr>
        <p:spPr bwMode="auto">
          <a:xfrm rot="16200000" flipV="1">
            <a:off x="1397677" y="3790834"/>
            <a:ext cx="1993341" cy="1988344"/>
          </a:xfrm>
          <a:prstGeom prst="bentConnector4">
            <a:avLst>
              <a:gd name="adj1" fmla="val 18373"/>
              <a:gd name="adj2" fmla="val 128024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1724025" y="6181726"/>
            <a:ext cx="485775" cy="14047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Elbow Connector 24"/>
          <p:cNvCxnSpPr>
            <a:stCxn id="24" idx="3"/>
            <a:endCxn id="20" idx="1"/>
          </p:cNvCxnSpPr>
          <p:nvPr/>
        </p:nvCxnSpPr>
        <p:spPr bwMode="auto">
          <a:xfrm flipV="1">
            <a:off x="2209800" y="6086565"/>
            <a:ext cx="2895600" cy="1653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105400" y="5486400"/>
            <a:ext cx="3733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</a:t>
            </a:r>
            <a:r>
              <a:rPr lang="en-US" b="1" dirty="0"/>
              <a:t>ranges</a:t>
            </a:r>
            <a:r>
              <a:rPr lang="en-US" dirty="0"/>
              <a:t> property specifies that the parent and child address space is identical, and no address translation is required. </a:t>
            </a:r>
          </a:p>
        </p:txBody>
      </p:sp>
    </p:spTree>
    <p:extLst>
      <p:ext uri="{BB962C8B-B14F-4D97-AF65-F5344CB8AC3E}">
        <p14:creationId xmlns:p14="http://schemas.microsoft.com/office/powerpoint/2010/main" val="3780286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Device tree overlay – Example 3 – Reprogram a Partial Reconfiguration Region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1828800"/>
            <a:ext cx="66294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HPS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19200" y="2819400"/>
            <a:ext cx="6629400" cy="3200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FPGA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057400" y="4069814"/>
            <a:ext cx="2057400" cy="11117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fpga_region1 (Partial Reconfiguration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Region 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76500" y="2590800"/>
            <a:ext cx="4114800" cy="4572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HPS2FPGA / FPGA2HSP BRIDGES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876800" y="4069814"/>
            <a:ext cx="2057400" cy="11117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fpga_region2 (Partial Reconfiguration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Region 2)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>
            <a:stCxn id="19" idx="0"/>
          </p:cNvCxnSpPr>
          <p:nvPr/>
        </p:nvCxnSpPr>
        <p:spPr bwMode="auto">
          <a:xfrm flipV="1">
            <a:off x="3086100" y="3048000"/>
            <a:ext cx="0" cy="53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057400" y="3581400"/>
            <a:ext cx="2057400" cy="47280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fpga_bridge1_0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</a:rPr>
              <a:t>(freeze-bridge-controller)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876800" y="3581401"/>
            <a:ext cx="2057400" cy="47280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fpga_bridge2_0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charset="0"/>
              </a:rPr>
              <a:t>(freeze-bridge-controller)</a:t>
            </a: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 bwMode="auto">
          <a:xfrm flipV="1">
            <a:off x="5905500" y="3048001"/>
            <a:ext cx="0" cy="53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981200" y="51816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soc_image1.rbf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981200" y="3514380"/>
            <a:ext cx="2205210" cy="20365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36899" y="3460750"/>
            <a:ext cx="5059325" cy="2143196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5860" y="5204861"/>
            <a:ext cx="227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Tree Overlay</a:t>
            </a:r>
          </a:p>
        </p:txBody>
      </p:sp>
    </p:spTree>
    <p:extLst>
      <p:ext uri="{BB962C8B-B14F-4D97-AF65-F5344CB8AC3E}">
        <p14:creationId xmlns:p14="http://schemas.microsoft.com/office/powerpoint/2010/main" val="412747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8" y="273050"/>
            <a:ext cx="8331200" cy="9144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0838" y="1187450"/>
            <a:ext cx="8331200" cy="4679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 device trees…</a:t>
            </a:r>
          </a:p>
          <a:p>
            <a:pPr lvl="1"/>
            <a:r>
              <a:rPr lang="en-US" dirty="0"/>
              <a:t>Non-discoverable hardware (e.g. I2C, SPI, UART, Ethernet controllers, etc.) as part of an embedded system was described using C code compiled directly in the kernel (</a:t>
            </a:r>
            <a:r>
              <a:rPr lang="en-US" dirty="0" err="1"/>
              <a:t>uImage</a:t>
            </a:r>
            <a:r>
              <a:rPr lang="en-US" dirty="0"/>
              <a:t> or </a:t>
            </a:r>
            <a:r>
              <a:rPr lang="en-US" dirty="0" err="1"/>
              <a:t>zImage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Bootloader</a:t>
            </a:r>
            <a:r>
              <a:rPr lang="en-US" dirty="0"/>
              <a:t> passed additional information to the kernel and a machine type integer identified the board.</a:t>
            </a:r>
          </a:p>
          <a:p>
            <a:r>
              <a:rPr lang="en-US" dirty="0"/>
              <a:t>Use of device trees with ARM began in 2011 (predating the release of Altera </a:t>
            </a:r>
            <a:r>
              <a:rPr lang="en-US" dirty="0" err="1"/>
              <a:t>SoC</a:t>
            </a:r>
            <a:r>
              <a:rPr lang="en-US" dirty="0"/>
              <a:t>).</a:t>
            </a:r>
          </a:p>
          <a:p>
            <a:r>
              <a:rPr lang="en-US" dirty="0"/>
              <a:t>With device trees…</a:t>
            </a:r>
          </a:p>
          <a:p>
            <a:pPr lvl="1"/>
            <a:r>
              <a:rPr lang="en-US" dirty="0"/>
              <a:t>Hardware description is located in a separate binary called the device tree blob or device tree binary (.</a:t>
            </a:r>
            <a:r>
              <a:rPr lang="en-US" dirty="0" err="1"/>
              <a:t>dtb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Bootloader</a:t>
            </a:r>
            <a:r>
              <a:rPr lang="en-US" dirty="0"/>
              <a:t> loads the kernel (</a:t>
            </a:r>
            <a:r>
              <a:rPr lang="en-US" dirty="0" err="1"/>
              <a:t>uImage</a:t>
            </a:r>
            <a:r>
              <a:rPr lang="en-US" dirty="0"/>
              <a:t> or </a:t>
            </a:r>
            <a:r>
              <a:rPr lang="en-US" dirty="0" err="1"/>
              <a:t>zImage</a:t>
            </a:r>
            <a:r>
              <a:rPr lang="en-US" dirty="0"/>
              <a:t>) and the device tree binary (.</a:t>
            </a:r>
            <a:r>
              <a:rPr lang="en-US" dirty="0" err="1"/>
              <a:t>dtb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5727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Device tree overlay – Example 3 – Reprogram a Partial Reconfiguration Region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1447800"/>
            <a:ext cx="4876800" cy="42473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/dts-v1/ /plugin/;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fragment@0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target-path = "/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base_fpga_region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/fpga_region1";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#size-cells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__overlay__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#size-cells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firmware-name = "soc_image1.rbf";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partial-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region-unfreeze-timeout-us = &lt;4&gt;;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region-freeze-timeout-us = &lt;4&gt;;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gpio@10040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compatible = "altr,pio-1.0";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&lt;0x10040 0x20&gt;;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clocks = &lt;0x2&gt;;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-bank-width = &lt;0x4&gt;;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resetvalue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-cells = &lt;0x2&gt;;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-controller;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497804" y="3001657"/>
            <a:ext cx="2552700" cy="31570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5412" y="1184354"/>
            <a:ext cx="37861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Contents of the overlay will be applied to target </a:t>
            </a:r>
            <a:r>
              <a:rPr lang="en-US" b="1" dirty="0"/>
              <a:t>fpga_region1</a:t>
            </a:r>
            <a:r>
              <a:rPr lang="en-US" dirty="0"/>
              <a:t> under </a:t>
            </a:r>
            <a:r>
              <a:rPr lang="en-US" b="1" dirty="0" err="1"/>
              <a:t>soc</a:t>
            </a:r>
            <a:r>
              <a:rPr lang="en-US" b="1" dirty="0"/>
              <a:t>/</a:t>
            </a:r>
            <a:r>
              <a:rPr lang="en-US" b="1" dirty="0" err="1"/>
              <a:t>base_fpga_region</a:t>
            </a:r>
            <a:r>
              <a:rPr lang="en-US" dirty="0"/>
              <a:t> node in the live tree.</a:t>
            </a:r>
          </a:p>
          <a:p>
            <a:pPr marL="342900" indent="-342900">
              <a:buAutoNum type="arabicPeriod"/>
            </a:pPr>
            <a:r>
              <a:rPr lang="en-US" dirty="0"/>
              <a:t>Use of the </a:t>
            </a:r>
            <a:r>
              <a:rPr lang="en-US" b="1" dirty="0"/>
              <a:t>firmware-name</a:t>
            </a:r>
            <a:r>
              <a:rPr lang="en-US" dirty="0"/>
              <a:t> property and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b="1" dirty="0"/>
              <a:t>partial-</a:t>
            </a:r>
            <a:r>
              <a:rPr lang="en-US" b="1" dirty="0" err="1"/>
              <a:t>fpga</a:t>
            </a:r>
            <a:r>
              <a:rPr lang="en-US" b="1" dirty="0"/>
              <a:t>-</a:t>
            </a:r>
            <a:r>
              <a:rPr lang="en-US" b="1" dirty="0" err="1"/>
              <a:t>config</a:t>
            </a:r>
            <a:r>
              <a:rPr lang="en-US" dirty="0"/>
              <a:t> indicates that the FPGA will be partially reconfigured with the given .</a:t>
            </a:r>
            <a:r>
              <a:rPr lang="en-US" dirty="0" err="1"/>
              <a:t>rbf</a:t>
            </a:r>
            <a:r>
              <a:rPr lang="en-US" dirty="0"/>
              <a:t> file, targeting </a:t>
            </a:r>
            <a:r>
              <a:rPr lang="en-US" b="1" dirty="0"/>
              <a:t>fpga_region1</a:t>
            </a:r>
            <a:r>
              <a:rPr lang="en-US" dirty="0"/>
              <a:t>.  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If FPGA configuration is successful, the bridges are re-enabled and the child devices are populated to the live tree.  If configuration fails, the bridges remain disabled and the overlay is rejected.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118303" y="1947499"/>
            <a:ext cx="3910897" cy="1762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5330" y="18509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8303" y="29925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497804" y="3750257"/>
            <a:ext cx="2683670" cy="13976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8303" y="37369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2959299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838" y="1185678"/>
            <a:ext cx="8331200" cy="50627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Makes use of Linux </a:t>
            </a:r>
            <a:r>
              <a:rPr lang="en-US" b="1" dirty="0" err="1"/>
              <a:t>configfs</a:t>
            </a:r>
            <a:r>
              <a:rPr lang="en-US" dirty="0"/>
              <a:t> to allow a </a:t>
            </a:r>
            <a:r>
              <a:rPr lang="en-US" dirty="0" err="1"/>
              <a:t>userspace</a:t>
            </a:r>
            <a:r>
              <a:rPr lang="en-US" dirty="0"/>
              <a:t> event to create a kernel object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configfs</a:t>
            </a:r>
            <a:r>
              <a:rPr lang="en-US" dirty="0"/>
              <a:t> </a:t>
            </a:r>
            <a:r>
              <a:rPr lang="en-US" dirty="0" err="1"/>
              <a:t>config_item</a:t>
            </a:r>
            <a:r>
              <a:rPr lang="en-US" dirty="0"/>
              <a:t> is created with </a:t>
            </a:r>
            <a:r>
              <a:rPr lang="en-US" b="1" dirty="0" err="1"/>
              <a:t>mkdir</a:t>
            </a:r>
            <a:r>
              <a:rPr lang="en-US" dirty="0"/>
              <a:t> and destroyed with </a:t>
            </a:r>
            <a:r>
              <a:rPr lang="en-US" b="1" dirty="0" err="1"/>
              <a:t>rmdir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See kernel source Documentation/</a:t>
            </a:r>
            <a:r>
              <a:rPr lang="en-US" dirty="0" err="1"/>
              <a:t>filesystems</a:t>
            </a:r>
            <a:r>
              <a:rPr lang="en-US" dirty="0"/>
              <a:t>/</a:t>
            </a:r>
            <a:r>
              <a:rPr lang="en-US" dirty="0" err="1"/>
              <a:t>configfs</a:t>
            </a:r>
            <a:r>
              <a:rPr lang="en-US" dirty="0"/>
              <a:t>/configfs.txt for complete details</a:t>
            </a:r>
          </a:p>
          <a:p>
            <a:r>
              <a:rPr lang="en-US" dirty="0"/>
              <a:t>This can be accomplished with an </a:t>
            </a:r>
            <a:r>
              <a:rPr lang="en-US" dirty="0" err="1"/>
              <a:t>init</a:t>
            </a:r>
            <a:r>
              <a:rPr lang="en-US" dirty="0"/>
              <a:t> script added to root </a:t>
            </a:r>
            <a:r>
              <a:rPr lang="en-US" dirty="0" err="1"/>
              <a:t>filesystem</a:t>
            </a:r>
            <a:r>
              <a:rPr lang="en-US" dirty="0"/>
              <a:t> (examples next 2 slides) or by manually executing the commands in the script</a:t>
            </a:r>
          </a:p>
          <a:p>
            <a:pPr lvl="1"/>
            <a:r>
              <a:rPr lang="en-US" dirty="0" err="1"/>
              <a:t>SysVinit</a:t>
            </a:r>
            <a:r>
              <a:rPr lang="en-US" dirty="0"/>
              <a:t> -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endParaRPr lang="en-US" dirty="0"/>
          </a:p>
          <a:p>
            <a:pPr lvl="1"/>
            <a:r>
              <a:rPr lang="en-US" dirty="0" err="1"/>
              <a:t>systemd</a:t>
            </a:r>
            <a:r>
              <a:rPr lang="en-US" dirty="0"/>
              <a:t> - /lib/</a:t>
            </a:r>
            <a:r>
              <a:rPr lang="en-US" dirty="0" err="1"/>
              <a:t>systemd</a:t>
            </a:r>
            <a:r>
              <a:rPr lang="en-US" dirty="0"/>
              <a:t>/system</a:t>
            </a:r>
          </a:p>
          <a:p>
            <a:r>
              <a:rPr lang="en-US" dirty="0"/>
              <a:t>Copy .</a:t>
            </a:r>
            <a:r>
              <a:rPr lang="en-US" dirty="0" err="1"/>
              <a:t>rbf</a:t>
            </a:r>
            <a:r>
              <a:rPr lang="en-US" dirty="0"/>
              <a:t> and .</a:t>
            </a:r>
            <a:r>
              <a:rPr lang="en-US" dirty="0" err="1"/>
              <a:t>dtb</a:t>
            </a:r>
            <a:r>
              <a:rPr lang="en-US" dirty="0"/>
              <a:t> to /lib/firmware first</a:t>
            </a:r>
          </a:p>
          <a:p>
            <a:r>
              <a:rPr lang="en-US" dirty="0"/>
              <a:t>Can be used to (re)configure the FPGA only without appending the base device tree</a:t>
            </a:r>
          </a:p>
          <a:p>
            <a:pPr lvl="1"/>
            <a:r>
              <a:rPr lang="en-US" dirty="0"/>
              <a:t>Replaces “cat” or “echo”-</a:t>
            </a:r>
            <a:r>
              <a:rPr lang="en-US" dirty="0" err="1"/>
              <a:t>ing</a:t>
            </a:r>
            <a:r>
              <a:rPr lang="en-US" dirty="0"/>
              <a:t> the .</a:t>
            </a:r>
            <a:r>
              <a:rPr lang="en-US" dirty="0" err="1"/>
              <a:t>rbf</a:t>
            </a:r>
            <a:r>
              <a:rPr lang="en-US" dirty="0"/>
              <a:t> to /</a:t>
            </a:r>
            <a:r>
              <a:rPr lang="en-US" dirty="0" err="1"/>
              <a:t>dev</a:t>
            </a:r>
            <a:r>
              <a:rPr lang="en-US" dirty="0"/>
              <a:t>/fpga0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Loading the Overlay in Linux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63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 </a:t>
            </a:r>
            <a:r>
              <a:rPr lang="en-US" sz="2800" dirty="0" err="1"/>
              <a:t>SysVInit</a:t>
            </a:r>
            <a:r>
              <a:rPr lang="en-US" sz="2800" dirty="0"/>
              <a:t> script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914400"/>
            <a:ext cx="5867400" cy="56323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start() {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echo "********************************************************************"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echo "Applying overlay"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echo "********************************************************************"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mount -t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configfs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configfs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/device-tree/overlays/my-board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echo my-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overlay.dtb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/device-tree/overlays/my-board/path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stop() {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echo "********************************************************************"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echo "Removing overlay"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echo "********************************************************************"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/device-tree/overlays/my-board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restart() {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stop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start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case "$1" in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start)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start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;;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stop)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stop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;;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restart|reload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restart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;;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*)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echo "Usage: $0 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start|stop|restart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exit 1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esac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exit $?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4400" y="1905001"/>
            <a:ext cx="4495800" cy="6096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3120955"/>
            <a:ext cx="3051544" cy="19640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1333291"/>
            <a:ext cx="2514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 </a:t>
            </a:r>
            <a:r>
              <a:rPr lang="en-US" dirty="0" err="1"/>
              <a:t>SysVInit</a:t>
            </a:r>
            <a:r>
              <a:rPr lang="en-US" dirty="0"/>
              <a:t> system, this script is saved in the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 folder.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At system start up, /</a:t>
            </a:r>
            <a:r>
              <a:rPr lang="en-US" dirty="0" err="1"/>
              <a:t>config</a:t>
            </a:r>
            <a:r>
              <a:rPr lang="en-US" dirty="0"/>
              <a:t> directory is created and mounted to </a:t>
            </a:r>
            <a:r>
              <a:rPr lang="en-US" dirty="0" err="1"/>
              <a:t>configfs</a:t>
            </a:r>
            <a:r>
              <a:rPr lang="en-US" dirty="0"/>
              <a:t>; directory is created for overlay file and file name is appended to </a:t>
            </a:r>
            <a:r>
              <a:rPr lang="en-US" b="1" dirty="0"/>
              <a:t>path</a:t>
            </a:r>
            <a:r>
              <a:rPr lang="en-US" dirty="0"/>
              <a:t> file</a:t>
            </a:r>
          </a:p>
          <a:p>
            <a:pPr marL="342900" indent="-342900">
              <a:buAutoNum type="arabicPeriod"/>
            </a:pPr>
            <a:r>
              <a:rPr lang="en-US" dirty="0"/>
              <a:t>At system shutdown, overlay directory is removed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4192" y="20299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8334" y="30366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91000" y="887691"/>
            <a:ext cx="233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S50devicetree_overlay</a:t>
            </a:r>
          </a:p>
        </p:txBody>
      </p:sp>
    </p:spTree>
    <p:extLst>
      <p:ext uri="{BB962C8B-B14F-4D97-AF65-F5344CB8AC3E}">
        <p14:creationId xmlns:p14="http://schemas.microsoft.com/office/powerpoint/2010/main" val="3671032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 </a:t>
            </a:r>
            <a:r>
              <a:rPr lang="en-US" sz="2800" dirty="0" err="1"/>
              <a:t>systemd</a:t>
            </a:r>
            <a:r>
              <a:rPr lang="en-US" sz="2800" dirty="0"/>
              <a:t> script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343561"/>
            <a:ext cx="58674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[Unit]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Devicetree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Overlay Service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[Service]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ExecStart=/usr/bin/devicetree-overlay.sh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[Install]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WantedBy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=multi-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user.target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1333291"/>
            <a:ext cx="2514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At system start up, /</a:t>
            </a:r>
            <a:r>
              <a:rPr lang="en-US" dirty="0" err="1"/>
              <a:t>config</a:t>
            </a:r>
            <a:r>
              <a:rPr lang="en-US" dirty="0"/>
              <a:t> directory is created and mounted to </a:t>
            </a:r>
            <a:r>
              <a:rPr lang="en-US" dirty="0" err="1"/>
              <a:t>configfs</a:t>
            </a:r>
            <a:r>
              <a:rPr lang="en-US" dirty="0"/>
              <a:t>; directory is created for overlay file and file name is appended to </a:t>
            </a:r>
            <a:r>
              <a:rPr lang="en-US" b="1" dirty="0"/>
              <a:t>path</a:t>
            </a:r>
            <a:r>
              <a:rPr lang="en-US" dirty="0"/>
              <a:t> file.  At system shutdown, overlay directory is removed when </a:t>
            </a:r>
            <a:r>
              <a:rPr lang="en-US" dirty="0" err="1"/>
              <a:t>unmounting</a:t>
            </a:r>
            <a:r>
              <a:rPr lang="en-US" dirty="0"/>
              <a:t> /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4013537"/>
            <a:ext cx="5867400" cy="10156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mount -t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configfs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configfs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/device-tree/overlays/my-board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echo my-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overlay.dtb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/device-tree/overlays/my-board/path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172" y="1034860"/>
            <a:ext cx="4401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/lib/</a:t>
            </a:r>
            <a:r>
              <a:rPr lang="en-US" sz="1600" dirty="0" err="1">
                <a:solidFill>
                  <a:schemeClr val="tx2"/>
                </a:solidFill>
              </a:rPr>
              <a:t>systemd</a:t>
            </a:r>
            <a:r>
              <a:rPr lang="en-US" sz="1600" dirty="0">
                <a:solidFill>
                  <a:schemeClr val="tx2"/>
                </a:solidFill>
              </a:rPr>
              <a:t>/system/</a:t>
            </a:r>
            <a:r>
              <a:rPr lang="en-US" sz="1600" dirty="0" err="1">
                <a:solidFill>
                  <a:schemeClr val="tx2"/>
                </a:solidFill>
              </a:rPr>
              <a:t>devicetree-overlay.service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172" y="3677336"/>
            <a:ext cx="284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/usr/bin/devicetree-overlay.sh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5172" y="2773393"/>
            <a:ext cx="4308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Enable the service with</a:t>
            </a:r>
          </a:p>
          <a:p>
            <a:r>
              <a:rPr lang="en-US" sz="1600" dirty="0">
                <a:solidFill>
                  <a:schemeClr val="tx2"/>
                </a:solidFill>
              </a:rPr>
              <a:t># </a:t>
            </a:r>
            <a:r>
              <a:rPr lang="en-US" sz="1600" dirty="0" err="1">
                <a:solidFill>
                  <a:schemeClr val="tx2"/>
                </a:solidFill>
              </a:rPr>
              <a:t>systemctl</a:t>
            </a:r>
            <a:r>
              <a:rPr lang="en-US" sz="1600" dirty="0">
                <a:solidFill>
                  <a:schemeClr val="tx2"/>
                </a:solidFill>
              </a:rPr>
              <a:t> enable </a:t>
            </a:r>
            <a:r>
              <a:rPr lang="en-US" sz="1600" dirty="0" err="1">
                <a:solidFill>
                  <a:schemeClr val="tx2"/>
                </a:solidFill>
              </a:rPr>
              <a:t>devicetree-overlay.service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to create a </a:t>
            </a:r>
            <a:r>
              <a:rPr lang="en-US" sz="1600" dirty="0" err="1">
                <a:solidFill>
                  <a:schemeClr val="tx2"/>
                </a:solidFill>
              </a:rPr>
              <a:t>symlink</a:t>
            </a:r>
            <a:r>
              <a:rPr lang="en-US" sz="1600" dirty="0">
                <a:solidFill>
                  <a:schemeClr val="tx2"/>
                </a:solidFill>
              </a:rPr>
              <a:t> to /</a:t>
            </a:r>
            <a:r>
              <a:rPr lang="en-US" sz="1600" dirty="0" err="1">
                <a:solidFill>
                  <a:schemeClr val="tx2"/>
                </a:solidFill>
              </a:rPr>
              <a:t>etc</a:t>
            </a:r>
            <a:r>
              <a:rPr lang="en-US" sz="1600" dirty="0">
                <a:solidFill>
                  <a:schemeClr val="tx2"/>
                </a:solidFill>
              </a:rPr>
              <a:t>/</a:t>
            </a:r>
            <a:r>
              <a:rPr lang="en-US" sz="1600" dirty="0" err="1">
                <a:solidFill>
                  <a:schemeClr val="tx2"/>
                </a:solidFill>
              </a:rPr>
              <a:t>systemd</a:t>
            </a:r>
            <a:r>
              <a:rPr lang="en-US" sz="1600" dirty="0">
                <a:solidFill>
                  <a:schemeClr val="tx2"/>
                </a:solidFill>
              </a:rPr>
              <a:t>/system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3142" y="4352091"/>
            <a:ext cx="4985658" cy="6096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2934" y="44770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3884199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838" y="1187450"/>
            <a:ext cx="8412162" cy="4679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overlay .</a:t>
            </a:r>
            <a:r>
              <a:rPr lang="en-US" dirty="0" err="1"/>
              <a:t>dts</a:t>
            </a:r>
            <a:r>
              <a:rPr lang="en-US" dirty="0"/>
              <a:t> file (use example as starting point).  Base .</a:t>
            </a:r>
            <a:r>
              <a:rPr lang="en-US" dirty="0" err="1"/>
              <a:t>dts</a:t>
            </a:r>
            <a:r>
              <a:rPr lang="en-US" dirty="0"/>
              <a:t> file must use FPGA Regions framework.</a:t>
            </a:r>
          </a:p>
          <a:p>
            <a:r>
              <a:rPr lang="en-US" dirty="0"/>
              <a:t>Compile the overlay .</a:t>
            </a:r>
            <a:r>
              <a:rPr lang="en-US" dirty="0" err="1"/>
              <a:t>dts</a:t>
            </a:r>
            <a:r>
              <a:rPr lang="en-US" dirty="0"/>
              <a:t> to create the overlay .</a:t>
            </a:r>
            <a:r>
              <a:rPr lang="en-US" dirty="0" err="1"/>
              <a:t>dtb</a:t>
            </a:r>
            <a:endParaRPr lang="en-US" dirty="0"/>
          </a:p>
          <a:p>
            <a:r>
              <a:rPr lang="en-US" dirty="0"/>
              <a:t>Copy .</a:t>
            </a:r>
            <a:r>
              <a:rPr lang="en-US" dirty="0" err="1"/>
              <a:t>rbf</a:t>
            </a:r>
            <a:r>
              <a:rPr lang="en-US" dirty="0"/>
              <a:t> (if used) and .</a:t>
            </a:r>
            <a:r>
              <a:rPr lang="en-US" dirty="0" err="1"/>
              <a:t>dtb</a:t>
            </a:r>
            <a:r>
              <a:rPr lang="en-US" dirty="0"/>
              <a:t> to /lib/firmware on target root </a:t>
            </a:r>
            <a:r>
              <a:rPr lang="en-US" dirty="0" err="1"/>
              <a:t>filesystem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init</a:t>
            </a:r>
            <a:r>
              <a:rPr lang="en-US" dirty="0"/>
              <a:t> script and copy to target root </a:t>
            </a:r>
            <a:r>
              <a:rPr lang="en-US" dirty="0" err="1"/>
              <a:t>filesystem</a:t>
            </a:r>
            <a:r>
              <a:rPr lang="en-US" dirty="0"/>
              <a:t> OR manually execute the commands in the script</a:t>
            </a:r>
          </a:p>
          <a:p>
            <a:r>
              <a:rPr lang="en-US" dirty="0"/>
              <a:t>Verify that the overlay was applied</a:t>
            </a:r>
          </a:p>
          <a:p>
            <a:pPr lvl="1"/>
            <a:r>
              <a:rPr lang="en-US" dirty="0"/>
              <a:t>cat /</a:t>
            </a:r>
            <a:r>
              <a:rPr lang="en-US" dirty="0" err="1"/>
              <a:t>config</a:t>
            </a:r>
            <a:r>
              <a:rPr lang="en-US" dirty="0"/>
              <a:t>/device-tree/overlays/my-board/status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Applying Overlay Summary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19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Buses, devices, device classes, drivers are internal to the kernel but are exported to user space through the </a:t>
            </a:r>
            <a:r>
              <a:rPr lang="en-US" b="1" dirty="0" err="1"/>
              <a:t>sysfs</a:t>
            </a:r>
            <a:r>
              <a:rPr lang="en-US" dirty="0"/>
              <a:t> virtual </a:t>
            </a:r>
            <a:r>
              <a:rPr lang="en-US" dirty="0" err="1"/>
              <a:t>filesystem</a:t>
            </a:r>
            <a:r>
              <a:rPr lang="en-US" dirty="0"/>
              <a:t>.</a:t>
            </a:r>
          </a:p>
          <a:p>
            <a:r>
              <a:rPr lang="en-US" dirty="0"/>
              <a:t>Can be found in /sys (</a:t>
            </a:r>
            <a:r>
              <a:rPr lang="en-US" dirty="0" err="1"/>
              <a:t>sysfs</a:t>
            </a:r>
            <a:r>
              <a:rPr lang="en-US" dirty="0"/>
              <a:t> mounted in /sys)</a:t>
            </a:r>
          </a:p>
          <a:p>
            <a:pPr lvl="1"/>
            <a:r>
              <a:rPr lang="en-US" dirty="0"/>
              <a:t>/sys/bus – lists buses</a:t>
            </a:r>
          </a:p>
          <a:p>
            <a:pPr lvl="1"/>
            <a:r>
              <a:rPr lang="en-US" dirty="0"/>
              <a:t>/sys/devices – lists devices</a:t>
            </a:r>
          </a:p>
          <a:p>
            <a:pPr lvl="1"/>
            <a:r>
              <a:rPr lang="en-US" dirty="0"/>
              <a:t>/sys/class – enumerates devices by class</a:t>
            </a:r>
          </a:p>
          <a:p>
            <a:r>
              <a:rPr lang="en-US" dirty="0"/>
              <a:t>View current system memory maps and all devices defined in device tree</a:t>
            </a:r>
          </a:p>
          <a:p>
            <a:pPr lvl="1"/>
            <a:r>
              <a:rPr lang="en-US" dirty="0"/>
              <a:t>cat /</a:t>
            </a:r>
            <a:r>
              <a:rPr lang="en-US" dirty="0" err="1"/>
              <a:t>proc</a:t>
            </a:r>
            <a:r>
              <a:rPr lang="en-US" dirty="0"/>
              <a:t>/</a:t>
            </a:r>
            <a:r>
              <a:rPr lang="en-US" dirty="0" err="1"/>
              <a:t>iomem</a:t>
            </a:r>
            <a:endParaRPr lang="en-US" dirty="0"/>
          </a:p>
          <a:p>
            <a:r>
              <a:rPr lang="en-US" dirty="0"/>
              <a:t>Additional information available in /</a:t>
            </a:r>
            <a:r>
              <a:rPr lang="en-US" dirty="0" err="1"/>
              <a:t>proc</a:t>
            </a:r>
            <a:r>
              <a:rPr lang="en-US" dirty="0"/>
              <a:t>/device-tree</a:t>
            </a:r>
          </a:p>
          <a:p>
            <a:pPr lvl="1"/>
            <a:r>
              <a:rPr lang="en-US" dirty="0" err="1"/>
              <a:t>ls</a:t>
            </a:r>
            <a:r>
              <a:rPr lang="en-US" dirty="0"/>
              <a:t> /</a:t>
            </a:r>
            <a:r>
              <a:rPr lang="en-US" dirty="0" err="1"/>
              <a:t>proc</a:t>
            </a:r>
            <a:r>
              <a:rPr lang="en-US" dirty="0"/>
              <a:t>/device-tree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Viewing Device Tree Info in Linux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83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Device Tree for a</a:t>
            </a:r>
            <a:br>
              <a:rPr lang="en-US" dirty="0"/>
            </a:br>
            <a:r>
              <a:rPr lang="en-US" dirty="0"/>
              <a:t>Custom Board</a:t>
            </a:r>
          </a:p>
        </p:txBody>
      </p:sp>
    </p:spTree>
    <p:extLst>
      <p:ext uri="{BB962C8B-B14F-4D97-AF65-F5344CB8AC3E}">
        <p14:creationId xmlns:p14="http://schemas.microsoft.com/office/powerpoint/2010/main" val="2953278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Clone the Altera kernel repository</a:t>
            </a:r>
          </a:p>
          <a:p>
            <a:r>
              <a:rPr lang="en-US" dirty="0"/>
              <a:t>Create your board level .</a:t>
            </a:r>
            <a:r>
              <a:rPr lang="en-US" dirty="0" err="1"/>
              <a:t>dts</a:t>
            </a:r>
            <a:r>
              <a:rPr lang="en-US" dirty="0"/>
              <a:t> file (start with example from /arch/arm/boot/</a:t>
            </a:r>
            <a:r>
              <a:rPr lang="en-US" dirty="0" err="1"/>
              <a:t>dts</a:t>
            </a:r>
            <a:r>
              <a:rPr lang="en-US" dirty="0"/>
              <a:t>), and #include appropriate </a:t>
            </a:r>
            <a:r>
              <a:rPr lang="en-US" dirty="0" err="1"/>
              <a:t>dtsi</a:t>
            </a:r>
            <a:r>
              <a:rPr lang="en-US" dirty="0"/>
              <a:t> files in the kernel tree for your device (A10, C5, A5)</a:t>
            </a:r>
          </a:p>
          <a:p>
            <a:r>
              <a:rPr lang="en-US" dirty="0"/>
              <a:t>Copy to /arch/arm/boot/</a:t>
            </a:r>
            <a:r>
              <a:rPr lang="en-US" dirty="0" err="1"/>
              <a:t>dts</a:t>
            </a:r>
            <a:endParaRPr lang="en-US" dirty="0"/>
          </a:p>
          <a:p>
            <a:pPr lvl="1"/>
            <a:r>
              <a:rPr lang="en-US" dirty="0"/>
              <a:t>Typical naming convention is &lt;</a:t>
            </a:r>
            <a:r>
              <a:rPr lang="en-US" dirty="0" err="1"/>
              <a:t>soc</a:t>
            </a:r>
            <a:r>
              <a:rPr lang="en-US" dirty="0"/>
              <a:t>-name&gt;-&lt;board-name&gt;.</a:t>
            </a:r>
            <a:r>
              <a:rPr lang="en-US" dirty="0" err="1"/>
              <a:t>dts</a:t>
            </a:r>
            <a:endParaRPr lang="en-US" dirty="0"/>
          </a:p>
          <a:p>
            <a:pPr lvl="1"/>
            <a:r>
              <a:rPr lang="en-US" dirty="0"/>
              <a:t>Altera uses </a:t>
            </a:r>
            <a:r>
              <a:rPr lang="en-US" dirty="0" err="1"/>
              <a:t>socfpga</a:t>
            </a:r>
            <a:r>
              <a:rPr lang="en-US" dirty="0"/>
              <a:t>_&lt;device-family&gt;_&lt;board-name&gt;.</a:t>
            </a:r>
            <a:r>
              <a:rPr lang="en-US" dirty="0" err="1"/>
              <a:t>dts</a:t>
            </a:r>
            <a:endParaRPr lang="en-US" dirty="0"/>
          </a:p>
          <a:p>
            <a:pPr lvl="2"/>
            <a:r>
              <a:rPr lang="en-US" dirty="0"/>
              <a:t>socfpga_cyclone5_sockit.dts</a:t>
            </a:r>
          </a:p>
          <a:p>
            <a:pPr lvl="2"/>
            <a:r>
              <a:rPr lang="en-US" dirty="0"/>
              <a:t>socfpga_arria10_socdk_nand.dts</a:t>
            </a:r>
          </a:p>
          <a:p>
            <a:r>
              <a:rPr lang="en-US" dirty="0"/>
              <a:t>Modify the kernel </a:t>
            </a:r>
            <a:r>
              <a:rPr lang="en-US" dirty="0" err="1"/>
              <a:t>makefile</a:t>
            </a:r>
            <a:r>
              <a:rPr lang="en-US" dirty="0"/>
              <a:t> to build your .</a:t>
            </a:r>
            <a:r>
              <a:rPr lang="en-US" dirty="0" err="1"/>
              <a:t>dtb</a:t>
            </a:r>
            <a:r>
              <a:rPr lang="en-US" dirty="0"/>
              <a:t> during kernel build</a:t>
            </a:r>
          </a:p>
          <a:p>
            <a:pPr lvl="1"/>
            <a:r>
              <a:rPr lang="en-US" dirty="0"/>
              <a:t>arch/arm/boot/</a:t>
            </a:r>
            <a:r>
              <a:rPr lang="en-US" dirty="0" err="1"/>
              <a:t>dts</a:t>
            </a:r>
            <a:r>
              <a:rPr lang="en-US" dirty="0"/>
              <a:t>/</a:t>
            </a:r>
            <a:r>
              <a:rPr lang="en-US" dirty="0" err="1"/>
              <a:t>Makefile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dtb</a:t>
            </a:r>
            <a:r>
              <a:rPr lang="en-US" dirty="0"/>
              <a:t>-$(CONFIG_ARCH_SOCFPGA) += socfpga_cyclone5_myboard.dtb</a:t>
            </a:r>
            <a:endParaRPr lang="en-US" b="1" dirty="0"/>
          </a:p>
          <a:p>
            <a:r>
              <a:rPr lang="en-US" dirty="0"/>
              <a:t>OR, build separately after kernel build</a:t>
            </a:r>
          </a:p>
          <a:p>
            <a:pPr lvl="1"/>
            <a:r>
              <a:rPr lang="en-US" dirty="0"/>
              <a:t>export ARCH and CROSS_COMPILE variables first or as part of make if not already done</a:t>
            </a:r>
          </a:p>
          <a:p>
            <a:pPr lvl="1"/>
            <a:r>
              <a:rPr lang="en-US" dirty="0"/>
              <a:t>make ARCH=arm CONFIG_DTB_SOURCE=arch/arm/boot/</a:t>
            </a:r>
            <a:r>
              <a:rPr lang="en-US" dirty="0" err="1"/>
              <a:t>dts</a:t>
            </a:r>
            <a:r>
              <a:rPr lang="en-US" dirty="0"/>
              <a:t>/my-</a:t>
            </a:r>
            <a:r>
              <a:rPr lang="en-US" dirty="0" err="1"/>
              <a:t>board.dts</a:t>
            </a:r>
            <a:r>
              <a:rPr lang="en-US" dirty="0"/>
              <a:t> my-</a:t>
            </a:r>
            <a:r>
              <a:rPr lang="en-US" dirty="0" err="1"/>
              <a:t>board.dtb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device tree flow</a:t>
            </a:r>
          </a:p>
        </p:txBody>
      </p:sp>
    </p:spTree>
    <p:extLst>
      <p:ext uri="{BB962C8B-B14F-4D97-AF65-F5344CB8AC3E}">
        <p14:creationId xmlns:p14="http://schemas.microsoft.com/office/powerpoint/2010/main" val="2806411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by no means an exhaustive list</a:t>
            </a:r>
          </a:p>
          <a:p>
            <a:r>
              <a:rPr lang="en-US" dirty="0"/>
              <a:t>Kernel hangs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often (but not always) indicates a problem with the device tree</a:t>
            </a:r>
          </a:p>
          <a:p>
            <a:r>
              <a:rPr lang="en-US" dirty="0"/>
              <a:t>Driver fails to load</a:t>
            </a:r>
          </a:p>
          <a:p>
            <a:pPr lvl="1"/>
            <a:r>
              <a:rPr lang="en-US" dirty="0"/>
              <a:t>Check for device tree entry with compatible string for driver</a:t>
            </a:r>
          </a:p>
          <a:p>
            <a:pPr lvl="1"/>
            <a:r>
              <a:rPr lang="en-US" dirty="0"/>
              <a:t>Check that required properties are fully listed in the device tree as defined in the Device Tree binding .txt file in kernel source directory (Documentation/</a:t>
            </a:r>
            <a:r>
              <a:rPr lang="en-US" dirty="0" err="1"/>
              <a:t>devicetree</a:t>
            </a:r>
            <a:r>
              <a:rPr lang="en-US" dirty="0"/>
              <a:t>/bindings)</a:t>
            </a:r>
          </a:p>
          <a:p>
            <a:r>
              <a:rPr lang="en-US" dirty="0"/>
              <a:t>Device driver loads but device not visible in Linux</a:t>
            </a:r>
          </a:p>
          <a:p>
            <a:pPr lvl="1"/>
            <a:r>
              <a:rPr lang="en-US" dirty="0"/>
              <a:t>Is the device enabled in the board level device tree?  Many devices are disabled by default in the common .</a:t>
            </a:r>
            <a:r>
              <a:rPr lang="en-US" dirty="0" err="1"/>
              <a:t>dtsi</a:t>
            </a:r>
            <a:r>
              <a:rPr lang="en-US" dirty="0"/>
              <a:t> files.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Device Tree Problems</a:t>
            </a:r>
          </a:p>
        </p:txBody>
      </p:sp>
    </p:spTree>
    <p:extLst>
      <p:ext uri="{BB962C8B-B14F-4D97-AF65-F5344CB8AC3E}">
        <p14:creationId xmlns:p14="http://schemas.microsoft.com/office/powerpoint/2010/main" val="2006741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8" y="273050"/>
            <a:ext cx="8331200" cy="9144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0838" y="1187450"/>
            <a:ext cx="8331200" cy="4679950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www.free-electrons.com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Linux kernel and driver development course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Device Tree for Dummies</a:t>
            </a:r>
            <a:endParaRPr lang="en-US" dirty="0"/>
          </a:p>
          <a:p>
            <a:r>
              <a:rPr lang="en-US" dirty="0"/>
              <a:t>Linux kernel source Documentation folder</a:t>
            </a:r>
          </a:p>
          <a:p>
            <a:r>
              <a:rPr lang="en-US" dirty="0"/>
              <a:t>Cyclone V Handbook</a:t>
            </a:r>
          </a:p>
          <a:p>
            <a:r>
              <a:rPr lang="en-US" dirty="0">
                <a:hlinkClick r:id="rId6"/>
              </a:rPr>
              <a:t>http://elinux.org/Device_Tree_Usage</a:t>
            </a:r>
            <a:endParaRPr lang="en-US" dirty="0"/>
          </a:p>
          <a:p>
            <a:r>
              <a:rPr lang="en-US" dirty="0" err="1">
                <a:hlinkClick r:id="rId7"/>
              </a:rPr>
              <a:t>ePAPR</a:t>
            </a:r>
            <a:r>
              <a:rPr lang="en-US" dirty="0">
                <a:hlinkClick r:id="rId7"/>
              </a:rPr>
              <a:t> v1.1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9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838" y="1187450"/>
            <a:ext cx="8331200" cy="49085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Device trees use a hardware description language to describe the hardware available to an embedded system (e.g. Altera </a:t>
            </a:r>
            <a:r>
              <a:rPr lang="en-US" dirty="0" err="1"/>
              <a:t>SoCs</a:t>
            </a:r>
            <a:r>
              <a:rPr lang="en-US" dirty="0"/>
              <a:t>)</a:t>
            </a:r>
          </a:p>
          <a:p>
            <a:r>
              <a:rPr lang="en-US" dirty="0"/>
              <a:t>This typically consists of non-discoverable hardware, non-discoverable buses (e.g. I2C, SPI), and external hardware attached to them (e.g. LCD display).</a:t>
            </a:r>
          </a:p>
          <a:p>
            <a:r>
              <a:rPr lang="en-US" dirty="0"/>
              <a:t>They consist of a tree data structure of </a:t>
            </a:r>
            <a:r>
              <a:rPr lang="en-US" b="1" dirty="0"/>
              <a:t>nodes</a:t>
            </a:r>
            <a:r>
              <a:rPr lang="en-US" dirty="0"/>
              <a:t>, with each node having </a:t>
            </a:r>
            <a:r>
              <a:rPr lang="en-US" b="1" dirty="0"/>
              <a:t>properties</a:t>
            </a:r>
            <a:r>
              <a:rPr lang="en-US" dirty="0"/>
              <a:t> (address, interrupt, driver info) that describe the device.</a:t>
            </a:r>
          </a:p>
          <a:p>
            <a:r>
              <a:rPr lang="en-US" dirty="0"/>
              <a:t>Device tree source (.</a:t>
            </a:r>
            <a:r>
              <a:rPr lang="en-US" dirty="0" err="1"/>
              <a:t>dts</a:t>
            </a:r>
            <a:r>
              <a:rPr lang="en-US" dirty="0"/>
              <a:t>) files are compiled into a device tree blob (.</a:t>
            </a:r>
            <a:r>
              <a:rPr lang="en-US" dirty="0" err="1"/>
              <a:t>dtb</a:t>
            </a:r>
            <a:r>
              <a:rPr lang="en-US" dirty="0"/>
              <a:t>), either during kernel build or separately, using a device tree compiler (DTC).</a:t>
            </a:r>
          </a:p>
          <a:p>
            <a:r>
              <a:rPr lang="en-US" dirty="0"/>
              <a:t>Can be used by the </a:t>
            </a:r>
            <a:r>
              <a:rPr lang="en-US" dirty="0" err="1"/>
              <a:t>bootloader</a:t>
            </a:r>
            <a:r>
              <a:rPr lang="en-US" dirty="0"/>
              <a:t> (</a:t>
            </a:r>
            <a:r>
              <a:rPr lang="en-US" dirty="0" err="1"/>
              <a:t>Arria</a:t>
            </a:r>
            <a:r>
              <a:rPr lang="en-US" dirty="0"/>
              <a:t> 10) or the kernel.</a:t>
            </a:r>
          </a:p>
          <a:p>
            <a:r>
              <a:rPr lang="en-US" dirty="0"/>
              <a:t>Can be flat or hierarchical.</a:t>
            </a:r>
          </a:p>
          <a:p>
            <a:r>
              <a:rPr lang="en-US" dirty="0"/>
              <a:t>Device trees are kernel version dependent (e.g. your 3.10-ltsi kernel .</a:t>
            </a:r>
            <a:r>
              <a:rPr lang="en-US" dirty="0" err="1"/>
              <a:t>dtb</a:t>
            </a:r>
            <a:r>
              <a:rPr lang="en-US" dirty="0"/>
              <a:t> will not work with the 4.1.22-ltsi kernel).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Device Tree?</a:t>
            </a:r>
          </a:p>
        </p:txBody>
      </p:sp>
    </p:spTree>
    <p:extLst>
      <p:ext uri="{BB962C8B-B14F-4D97-AF65-F5344CB8AC3E}">
        <p14:creationId xmlns:p14="http://schemas.microsoft.com/office/powerpoint/2010/main" val="251833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– Fully Annotated Example Device Tree</a:t>
            </a:r>
          </a:p>
        </p:txBody>
      </p:sp>
    </p:spTree>
    <p:extLst>
      <p:ext uri="{BB962C8B-B14F-4D97-AF65-F5344CB8AC3E}">
        <p14:creationId xmlns:p14="http://schemas.microsoft.com/office/powerpoint/2010/main" val="3665485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create a complete device tree from scratch, one would need to know about all of the hardware available in the system</a:t>
            </a:r>
          </a:p>
          <a:p>
            <a:r>
              <a:rPr lang="en-US" dirty="0"/>
              <a:t>Fortunately, the hierarchical device trees provided in the kernel source tree have already defined this for us for the Altera </a:t>
            </a:r>
            <a:r>
              <a:rPr lang="en-US" dirty="0" err="1"/>
              <a:t>SoC</a:t>
            </a:r>
            <a:r>
              <a:rPr lang="en-US" dirty="0"/>
              <a:t> FPGAs</a:t>
            </a:r>
          </a:p>
          <a:p>
            <a:r>
              <a:rPr lang="en-US" dirty="0"/>
              <a:t>The following example uses the </a:t>
            </a:r>
            <a:r>
              <a:rPr lang="en-US" dirty="0">
                <a:solidFill>
                  <a:srgbClr val="FF0000"/>
                </a:solidFill>
              </a:rPr>
              <a:t>Arrow </a:t>
            </a:r>
            <a:r>
              <a:rPr lang="en-US" dirty="0" err="1">
                <a:solidFill>
                  <a:srgbClr val="FF0000"/>
                </a:solidFill>
              </a:rPr>
              <a:t>SoCKit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device tree example provided in the kernel source tree at arch/arm/boot/</a:t>
            </a:r>
            <a:r>
              <a:rPr lang="en-US" dirty="0" err="1"/>
              <a:t>dts</a:t>
            </a:r>
            <a:r>
              <a:rPr lang="en-US" dirty="0"/>
              <a:t>/socfpga_cyclone5_sockit.dts</a:t>
            </a:r>
          </a:p>
          <a:p>
            <a:r>
              <a:rPr lang="en-US" dirty="0"/>
              <a:t>The following slides will attempt to clearly define all the components of this device tree and describe what is required vs. optional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Device Tree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5856698"/>
            <a:ext cx="6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Consider changing to Chameleon96 board example since the </a:t>
            </a:r>
            <a:r>
              <a:rPr lang="en-US" dirty="0" err="1">
                <a:solidFill>
                  <a:srgbClr val="FF0000"/>
                </a:solidFill>
              </a:rPr>
              <a:t>SoCKit</a:t>
            </a:r>
            <a:r>
              <a:rPr lang="en-US" dirty="0">
                <a:solidFill>
                  <a:srgbClr val="FF0000"/>
                </a:solidFill>
              </a:rPr>
              <a:t> device tree example does not use FPGA Regions.</a:t>
            </a:r>
          </a:p>
        </p:txBody>
      </p:sp>
    </p:spTree>
    <p:extLst>
      <p:ext uri="{BB962C8B-B14F-4D97-AF65-F5344CB8AC3E}">
        <p14:creationId xmlns:p14="http://schemas.microsoft.com/office/powerpoint/2010/main" val="2041800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838" y="1187450"/>
            <a:ext cx="8331200" cy="1022350"/>
          </a:xfrm>
        </p:spPr>
        <p:txBody>
          <a:bodyPr>
            <a:normAutofit/>
          </a:bodyPr>
          <a:lstStyle/>
          <a:p>
            <a:r>
              <a:rPr lang="en-US" sz="2600" dirty="0"/>
              <a:t>The Cyclone V Hard Processor System Technical Reference Manual lists the HPS peripherals:</a:t>
            </a:r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Device Tree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685800" y="2286000"/>
            <a:ext cx="3835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MPU subsystem featuring a single- or dual-core ARM Cortex-A9 </a:t>
            </a:r>
            <a:r>
              <a:rPr lang="en-US" dirty="0" err="1"/>
              <a:t>MPCore</a:t>
            </a:r>
            <a:r>
              <a:rPr lang="en-US" dirty="0"/>
              <a:t> processor</a:t>
            </a:r>
          </a:p>
          <a:p>
            <a:r>
              <a:rPr lang="en-US" dirty="0"/>
              <a:t>General-purpose direct memory access (DMA) controller</a:t>
            </a:r>
          </a:p>
          <a:p>
            <a:r>
              <a:rPr lang="en-US" dirty="0"/>
              <a:t>Two </a:t>
            </a:r>
            <a:r>
              <a:rPr lang="en-US" dirty="0" err="1"/>
              <a:t>ethernet</a:t>
            </a:r>
            <a:r>
              <a:rPr lang="en-US" dirty="0"/>
              <a:t> media access controllers (EMACs)</a:t>
            </a:r>
          </a:p>
          <a:p>
            <a:r>
              <a:rPr lang="en-US" dirty="0"/>
              <a:t>Two USB 2.0 on-the-go (OTG) controllers</a:t>
            </a:r>
          </a:p>
          <a:p>
            <a:r>
              <a:rPr lang="en-US" dirty="0"/>
              <a:t>NAND flash controller</a:t>
            </a:r>
          </a:p>
          <a:p>
            <a:r>
              <a:rPr lang="en-US" dirty="0"/>
              <a:t>Quad SPI flash controller</a:t>
            </a:r>
          </a:p>
          <a:p>
            <a:r>
              <a:rPr lang="en-US" dirty="0"/>
              <a:t>Secure digital/multimedia card (SD/MMC) controller</a:t>
            </a:r>
          </a:p>
          <a:p>
            <a:r>
              <a:rPr lang="en-US" dirty="0"/>
              <a:t>Two serial peripheral interface (SPI) master controllers</a:t>
            </a:r>
          </a:p>
          <a:p>
            <a:r>
              <a:rPr lang="en-US" dirty="0"/>
              <a:t>Two SPI slave controllers</a:t>
            </a:r>
          </a:p>
          <a:p>
            <a:r>
              <a:rPr lang="en-US" dirty="0"/>
              <a:t>Four inter-integrated circuit (I2C) controllers</a:t>
            </a:r>
          </a:p>
          <a:p>
            <a:r>
              <a:rPr lang="en-US" dirty="0"/>
              <a:t>64 KB on-chip RAM</a:t>
            </a:r>
          </a:p>
          <a:p>
            <a:r>
              <a:rPr lang="en-US" dirty="0"/>
              <a:t>64 KB on-chip boot ROM</a:t>
            </a:r>
          </a:p>
          <a:p>
            <a:r>
              <a:rPr lang="en-US" dirty="0"/>
              <a:t>Two UARTs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724400" y="2286000"/>
            <a:ext cx="3962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Four timers</a:t>
            </a:r>
          </a:p>
          <a:p>
            <a:r>
              <a:rPr lang="en-US" dirty="0"/>
              <a:t>Two watchdog timers</a:t>
            </a:r>
          </a:p>
          <a:p>
            <a:r>
              <a:rPr lang="en-US" dirty="0"/>
              <a:t>Three general-purpose I/O (GPIO) interfaces</a:t>
            </a:r>
          </a:p>
          <a:p>
            <a:r>
              <a:rPr lang="en-US" dirty="0"/>
              <a:t>Two controller area network (CAN) controllers</a:t>
            </a:r>
          </a:p>
          <a:p>
            <a:r>
              <a:rPr lang="en-US" dirty="0"/>
              <a:t>ARM </a:t>
            </a:r>
            <a:r>
              <a:rPr lang="en-US" dirty="0" err="1"/>
              <a:t>Coresight</a:t>
            </a:r>
            <a:r>
              <a:rPr lang="en-US" dirty="0"/>
              <a:t>™ debug components:</a:t>
            </a:r>
          </a:p>
          <a:p>
            <a:r>
              <a:rPr lang="en-US" dirty="0"/>
              <a:t>Debug access port (DAP)</a:t>
            </a:r>
          </a:p>
          <a:p>
            <a:r>
              <a:rPr lang="en-US" dirty="0"/>
              <a:t>Trace port interface unit (TPIU)</a:t>
            </a:r>
          </a:p>
          <a:p>
            <a:r>
              <a:rPr lang="en-US" dirty="0"/>
              <a:t>System trace </a:t>
            </a:r>
            <a:r>
              <a:rPr lang="en-US" dirty="0" err="1"/>
              <a:t>macrocell</a:t>
            </a:r>
            <a:r>
              <a:rPr lang="en-US" dirty="0"/>
              <a:t> (STM)</a:t>
            </a:r>
          </a:p>
          <a:p>
            <a:r>
              <a:rPr lang="en-US" dirty="0"/>
              <a:t>Program trace </a:t>
            </a:r>
            <a:r>
              <a:rPr lang="en-US" dirty="0" err="1"/>
              <a:t>macrocell</a:t>
            </a:r>
            <a:r>
              <a:rPr lang="en-US" dirty="0"/>
              <a:t> (PTM)</a:t>
            </a:r>
          </a:p>
          <a:p>
            <a:r>
              <a:rPr lang="en-US" dirty="0"/>
              <a:t>Embedded trace router (ETR)</a:t>
            </a:r>
          </a:p>
          <a:p>
            <a:r>
              <a:rPr lang="en-US" dirty="0"/>
              <a:t>Embedded cross trigger (ECT)</a:t>
            </a:r>
          </a:p>
          <a:p>
            <a:r>
              <a:rPr lang="en-US" dirty="0"/>
              <a:t>System manager</a:t>
            </a:r>
          </a:p>
          <a:p>
            <a:r>
              <a:rPr lang="en-US" dirty="0"/>
              <a:t>Clock manager</a:t>
            </a:r>
          </a:p>
          <a:p>
            <a:r>
              <a:rPr lang="en-US" dirty="0"/>
              <a:t>Reset manager</a:t>
            </a:r>
          </a:p>
          <a:p>
            <a:r>
              <a:rPr lang="en-US" dirty="0"/>
              <a:t>Scan manager</a:t>
            </a:r>
          </a:p>
          <a:p>
            <a:r>
              <a:rPr lang="en-US" dirty="0"/>
              <a:t>FPGA manager</a:t>
            </a:r>
          </a:p>
          <a:p>
            <a:r>
              <a:rPr lang="en-US" dirty="0"/>
              <a:t>SDRAM controller subsystem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90340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base addresses for these peripherals are further defined in the </a:t>
            </a:r>
            <a:r>
              <a:rPr lang="en-US" sz="2400" dirty="0">
                <a:hlinkClick r:id="rId3"/>
              </a:rPr>
              <a:t>Cyclone V </a:t>
            </a:r>
            <a:r>
              <a:rPr lang="en-US" sz="2400" dirty="0" err="1">
                <a:hlinkClick r:id="rId3"/>
              </a:rPr>
              <a:t>SoC</a:t>
            </a:r>
            <a:r>
              <a:rPr lang="en-US" sz="2400" dirty="0">
                <a:hlinkClick r:id="rId3"/>
              </a:rPr>
              <a:t> HPS Address Map and Register Definitions</a:t>
            </a:r>
            <a:endParaRPr lang="en-US" sz="2400" dirty="0"/>
          </a:p>
          <a:p>
            <a:r>
              <a:rPr lang="en-US" sz="2400" dirty="0"/>
              <a:t>All of these peripherals should be defined in the device tree.  In this example they are defined in </a:t>
            </a:r>
            <a:r>
              <a:rPr lang="en-US" sz="2400" dirty="0" err="1"/>
              <a:t>socfpga.dtsi</a:t>
            </a:r>
            <a:r>
              <a:rPr lang="en-US" sz="2400" dirty="0"/>
              <a:t>.</a:t>
            </a:r>
          </a:p>
          <a:p>
            <a:r>
              <a:rPr lang="en-US" sz="2400" dirty="0"/>
              <a:t>Recall from the previous slide example how the hierarchy works using the kernel source tree </a:t>
            </a:r>
            <a:r>
              <a:rPr lang="en-US" sz="2400" dirty="0" err="1"/>
              <a:t>dtsi</a:t>
            </a:r>
            <a:r>
              <a:rPr lang="en-US" sz="2400" dirty="0"/>
              <a:t> files: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Device Tree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6167" y="4131125"/>
            <a:ext cx="3121367" cy="369332"/>
          </a:xfrm>
          <a:prstGeom prst="rect">
            <a:avLst/>
          </a:prstGeom>
          <a:noFill/>
          <a:ln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socfpga_cyclone5_sockit.dts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9591" y="4759804"/>
            <a:ext cx="2454518" cy="369332"/>
          </a:xfrm>
          <a:prstGeom prst="rect">
            <a:avLst/>
          </a:prstGeom>
          <a:noFill/>
          <a:ln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socfpga_cyclone5.dtsi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8964" y="5388484"/>
            <a:ext cx="1415772" cy="369332"/>
          </a:xfrm>
          <a:prstGeom prst="rect">
            <a:avLst/>
          </a:prstGeom>
          <a:noFill/>
          <a:ln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/>
              <a:t>socfpga.dtsi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3316" y="5996873"/>
            <a:ext cx="1467068" cy="369332"/>
          </a:xfrm>
          <a:prstGeom prst="rect">
            <a:avLst/>
          </a:prstGeom>
          <a:noFill/>
          <a:ln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/>
              <a:t>skeleton.dtsi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4506850" y="4500457"/>
            <a:ext cx="1" cy="259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506850" y="5757816"/>
            <a:ext cx="0" cy="239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4506850" y="5129136"/>
            <a:ext cx="0" cy="259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574947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socfpga_cyclone5_sockit.dts (1/3) 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4784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 Copyright (C) 2013 Steffen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Trumtrar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&lt;s.trumtrar@pengutronix.de&gt;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This program is free software; you can redistribute it and/or modify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it under the terms of the GNU General Public License as published by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the Free Software Foundation; either version 2 of the License, or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(at your option) any later version.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This program is distributed in the hope that it will be useful,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but WITHOUT ANY WARRANTY; without even the implied warranty of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MERCHANTABILITY or FITNESS FOR A PARTICULAR PURPOSE.  See the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GNU General Public License for more details.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You should have received a copy of the GNU General Public License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along with this program.  If not, see &lt;http://www.gnu.org/licenses/&gt;.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"socfpga_cyclone5.dtsi"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model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Terasic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compatible = "altr,socfpga-cyclone5",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chosen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bootargs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earlyprintk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-path = "serial0:115200n8";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memory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name = "memory";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"memory";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&lt;0x0 0x40000000&gt;; /* 1GB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3482359"/>
            <a:ext cx="416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Include this Cyclone V device tree when compiling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048000" y="3636248"/>
            <a:ext cx="1066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26362" y="4092698"/>
            <a:ext cx="3119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Name of the system; can be used by OS to determine how to run on this machine or perform various checks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3784921"/>
            <a:ext cx="4381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model</a:t>
            </a:r>
            <a:r>
              <a:rPr lang="en-US" sz="1400" dirty="0">
                <a:solidFill>
                  <a:srgbClr val="C00000"/>
                </a:solidFill>
              </a:rPr>
              <a:t>: string to specify mfr. model number of device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562600" y="4238476"/>
            <a:ext cx="263762" cy="28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10" idx="1"/>
          </p:cNvCxnSpPr>
          <p:nvPr/>
        </p:nvCxnSpPr>
        <p:spPr bwMode="auto">
          <a:xfrm flipH="1">
            <a:off x="3429000" y="3938810"/>
            <a:ext cx="533400" cy="11916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410201" y="5397765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memory</a:t>
            </a:r>
            <a:r>
              <a:rPr lang="en-US" sz="1400" dirty="0">
                <a:solidFill>
                  <a:srgbClr val="C00000"/>
                </a:solidFill>
              </a:rPr>
              <a:t>: required for all device trees, specifies size and location of RAM</a:t>
            </a: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 bwMode="auto">
          <a:xfrm flipH="1" flipV="1">
            <a:off x="4419601" y="5562601"/>
            <a:ext cx="990600" cy="967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826363" y="4834346"/>
            <a:ext cx="2855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chosen</a:t>
            </a:r>
            <a:r>
              <a:rPr lang="en-US" sz="1400" dirty="0">
                <a:solidFill>
                  <a:srgbClr val="C00000"/>
                </a:solidFill>
              </a:rPr>
              <a:t>: Default kernel command line arguments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 flipV="1">
            <a:off x="4953001" y="4793844"/>
            <a:ext cx="873362" cy="302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50949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socfpga_cyclone5_sockit.dts (2/3)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742" y="914400"/>
            <a:ext cx="8382000" cy="53245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aliases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/* this allow the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ethaddr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environmnet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contents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 * to be added to the gmac1 device tree blob.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ethernet0 = &amp;gmac1;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regulator_3_3v: vcc3p3-regulator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compatible = "regulator-fixed";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regulator-name = "VCC3P3";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regulator-min-microvolt = &lt;3300000&gt;;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regulator-max-microvolt = &lt;3300000&gt;;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&amp;gmac1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status = "okay";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-mode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rgmii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rxd0-skew-ps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rxd1-skew-ps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rxd2-skew-ps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rxd3-skew-ps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-skew-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-skew-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&lt;2600&gt;;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rxdv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-skew-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-skew-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&lt;2000&gt;;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&amp;mmc0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-supply = &lt;&amp;regulator_3_3v&gt;;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vqmmc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-supply = &lt;&amp;regulator_3_3v&gt;;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7890" y="1447800"/>
            <a:ext cx="342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aliases</a:t>
            </a:r>
            <a:r>
              <a:rPr lang="en-US" sz="1400" dirty="0">
                <a:solidFill>
                  <a:srgbClr val="C00000"/>
                </a:solidFill>
              </a:rPr>
              <a:t>: allows a node to be referred to by the alias name. 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Note that there is also an </a:t>
            </a:r>
            <a:r>
              <a:rPr lang="en-US" sz="1400" b="1" dirty="0">
                <a:solidFill>
                  <a:srgbClr val="C00000"/>
                </a:solidFill>
              </a:rPr>
              <a:t>aliases</a:t>
            </a:r>
            <a:r>
              <a:rPr lang="en-US" sz="1400" dirty="0">
                <a:solidFill>
                  <a:srgbClr val="C00000"/>
                </a:solidFill>
              </a:rPr>
              <a:t> node in </a:t>
            </a:r>
            <a:r>
              <a:rPr lang="en-US" sz="1400" dirty="0" err="1">
                <a:solidFill>
                  <a:srgbClr val="C00000"/>
                </a:solidFill>
              </a:rPr>
              <a:t>socfpga.dtsi</a:t>
            </a:r>
            <a:r>
              <a:rPr lang="en-US" sz="1400" dirty="0">
                <a:solidFill>
                  <a:srgbClr val="C00000"/>
                </a:solidFill>
              </a:rPr>
              <a:t> that sets ethernet1 = &amp;gmac1, but this setting at the highest level in the hierarchy overrides the setting in the lower level. Only gmac1 is used on the </a:t>
            </a:r>
            <a:r>
              <a:rPr lang="en-US" sz="1400" dirty="0" err="1">
                <a:solidFill>
                  <a:srgbClr val="C00000"/>
                </a:solidFill>
              </a:rPr>
              <a:t>SoCKit</a:t>
            </a:r>
            <a:r>
              <a:rPr lang="en-US" sz="1400" dirty="0">
                <a:solidFill>
                  <a:srgbClr val="C00000"/>
                </a:solidFill>
              </a:rPr>
              <a:t> board.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 bwMode="auto">
          <a:xfrm flipH="1" flipV="1">
            <a:off x="3657600" y="1612637"/>
            <a:ext cx="1580290" cy="7431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971800" y="835223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aliases</a:t>
            </a:r>
            <a:r>
              <a:rPr lang="en-US" sz="1400" dirty="0">
                <a:solidFill>
                  <a:srgbClr val="C00000"/>
                </a:solidFill>
              </a:rPr>
              <a:t> node must be at the root of the device tree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828800" y="989111"/>
            <a:ext cx="1112704" cy="309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657600" y="3451556"/>
            <a:ext cx="5009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regulator</a:t>
            </a:r>
            <a:r>
              <a:rPr lang="en-US" sz="1400" dirty="0">
                <a:solidFill>
                  <a:srgbClr val="C00000"/>
                </a:solidFill>
              </a:rPr>
              <a:t> entry allows for control of voltage regulators.  See Documentation/</a:t>
            </a:r>
            <a:r>
              <a:rPr lang="en-US" sz="1400" dirty="0" err="1">
                <a:solidFill>
                  <a:srgbClr val="C00000"/>
                </a:solidFill>
              </a:rPr>
              <a:t>devicetree</a:t>
            </a:r>
            <a:r>
              <a:rPr lang="en-US" sz="1400" dirty="0">
                <a:solidFill>
                  <a:srgbClr val="C00000"/>
                </a:solidFill>
              </a:rPr>
              <a:t>/bindings/regulator/regulator.txt for additional options not used here.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2971801" y="2780928"/>
            <a:ext cx="685799" cy="7046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642452" y="4340388"/>
            <a:ext cx="50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gmac1 </a:t>
            </a:r>
            <a:r>
              <a:rPr lang="en-US" sz="1400" dirty="0">
                <a:solidFill>
                  <a:srgbClr val="C00000"/>
                </a:solidFill>
              </a:rPr>
              <a:t>is enabled with status = “okay”.  Use of </a:t>
            </a:r>
            <a:r>
              <a:rPr lang="en-US" sz="1400" dirty="0" err="1">
                <a:solidFill>
                  <a:srgbClr val="C00000"/>
                </a:solidFill>
              </a:rPr>
              <a:t>phandle</a:t>
            </a:r>
            <a:r>
              <a:rPr lang="en-US" sz="1400" dirty="0">
                <a:solidFill>
                  <a:srgbClr val="C00000"/>
                </a:solidFill>
              </a:rPr>
              <a:t> &amp;gmac1 allows this to be referenced from </a:t>
            </a:r>
            <a:r>
              <a:rPr lang="en-US" sz="1400" dirty="0" err="1">
                <a:solidFill>
                  <a:srgbClr val="C00000"/>
                </a:solidFill>
              </a:rPr>
              <a:t>socfpga.dtsi</a:t>
            </a:r>
            <a:r>
              <a:rPr lang="en-US" sz="1400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2514600" y="3485574"/>
            <a:ext cx="1127853" cy="888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616301" y="5009592"/>
            <a:ext cx="4003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phandle</a:t>
            </a:r>
            <a:r>
              <a:rPr lang="en-US" sz="1400" dirty="0">
                <a:solidFill>
                  <a:srgbClr val="C00000"/>
                </a:solidFill>
              </a:rPr>
              <a:t> to the regulator to use for </a:t>
            </a:r>
            <a:r>
              <a:rPr lang="en-US" sz="1400" dirty="0" err="1">
                <a:solidFill>
                  <a:srgbClr val="C00000"/>
                </a:solidFill>
              </a:rPr>
              <a:t>vmmc</a:t>
            </a:r>
            <a:r>
              <a:rPr lang="en-US" sz="1400" dirty="0">
                <a:solidFill>
                  <a:srgbClr val="C00000"/>
                </a:solidFill>
              </a:rPr>
              <a:t> for the mmc controller.  If specified, probe is deferred until this regulator is found.</a:t>
            </a: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 bwMode="auto">
          <a:xfrm flipH="1">
            <a:off x="3733800" y="5378924"/>
            <a:ext cx="882501" cy="1987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13428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socfpga_cyclone5_sockit.dts (3/3)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1706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&amp;usb1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status = "okay";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flash0: n25q00@0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#size-cells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compatible = "n25q00";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&lt;0&gt;;      /* chip select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-max-frequency = &lt;100000000&gt;;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m25p,fast-read;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page-size = &lt;256&gt;;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block-size = &lt;16&gt;; /* 2^16, 64KB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read-delay = &lt;4&gt;;  /* delay value in read data capture register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tshsl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-ns = &lt;50&gt;;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tsd2d-ns = &lt;50&gt;;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tchsh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-ns = &lt;4&gt;;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tslch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-ns = &lt;4&gt;;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partition@qspi-boot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/* 8MB for raw data.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label = "Flash 0 Raw Data";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&lt;0x0 0x800000&gt;;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partition@qspi-rootfs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/* 120MB for jffs2 data.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label = "Flash 0 jffs2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&lt;0x800000 0x7800000&gt;;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9906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usb1 </a:t>
            </a:r>
            <a:r>
              <a:rPr lang="en-US" sz="1400" dirty="0">
                <a:solidFill>
                  <a:srgbClr val="C00000"/>
                </a:solidFill>
              </a:rPr>
              <a:t>is enabled with status = “okay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 bwMode="auto">
          <a:xfrm flipH="1">
            <a:off x="2743200" y="1144489"/>
            <a:ext cx="1524000" cy="4296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6168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socfpga_cyclone5.dtsi (1/2)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48628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Copyright Altera Corporation (C) 2012,2014. All rights reserved.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This program is free software; you can redistribute it and/or modify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it under the terms and conditions of the GNU General Public License,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version 2, as published by the Free Software Foundation.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This program is distributed in the hope it will be useful, but WITHOUT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ANY WARRANTY; without even the implied warranty of MERCHANTABILITY or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FITNESS FOR A PARTICULAR PURPOSE.  See the GNU General Public License for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more details.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You should have received a copy of the GNU General Public License along with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this program.  If not, see &lt;http://www.gnu.org/licenses/&gt;.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/dts-v1/;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/* First 4KB has trampoline code for secondary cores.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memreserve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 0x00000000 0x0001000;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socfpga.dtsi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clkmgr@ffd04000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clocks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osc1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clock-frequency = &lt;25000000&gt;;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3413125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memreserve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dirty="0">
                <a:solidFill>
                  <a:srgbClr val="C00000"/>
                </a:solidFill>
              </a:rPr>
              <a:t>marks this memory space as reserved from the kernel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 bwMode="auto">
          <a:xfrm flipH="1">
            <a:off x="3157870" y="3674735"/>
            <a:ext cx="2023730" cy="891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505200" y="3868666"/>
            <a:ext cx="4711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Include this common </a:t>
            </a:r>
            <a:r>
              <a:rPr lang="en-US" sz="1400" dirty="0" err="1">
                <a:solidFill>
                  <a:srgbClr val="C00000"/>
                </a:solidFill>
              </a:rPr>
              <a:t>socfpga</a:t>
            </a:r>
            <a:r>
              <a:rPr lang="en-US" sz="1400" dirty="0">
                <a:solidFill>
                  <a:srgbClr val="C00000"/>
                </a:solidFill>
              </a:rPr>
              <a:t> device tree when compiling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2362200" y="3936345"/>
            <a:ext cx="1143000" cy="862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7479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socfpga_cyclone5.dtsi (2/2)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37856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mmc0: dwmmc0@ff704000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-slots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broken-cd;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bus-width = &lt;4&gt;;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cap-mmc-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highspeed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cap-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highspeed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ethernet@ff702000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-mode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rgmii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phy-addr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&lt;0xffffffff&gt;; /* probe for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status = "okay";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sysmgr@ffd08000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cpu1-start-addr = &lt;0xffd080c4&gt;;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&amp;watchdog0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status = "okay";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4222899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watchdog0 </a:t>
            </a:r>
            <a:r>
              <a:rPr lang="en-US" sz="1400" dirty="0">
                <a:solidFill>
                  <a:srgbClr val="C00000"/>
                </a:solidFill>
              </a:rPr>
              <a:t>is enabled with status = “okay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 bwMode="auto">
          <a:xfrm flipH="1">
            <a:off x="2700670" y="4376788"/>
            <a:ext cx="1566530" cy="38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043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(1/28)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4784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Copyright Altera Corporation (C) 2012-2014. All rights reserved.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This program is free software; you can redistribute it and/or modify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it under the terms and conditions of the GNU General Public License,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version 2, as published by the Free Software Foundation.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This program is distributed in the hope it will be useful, but WITHOUT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ANY WARRANTY; without even the implied warranty of MERCHANTABILITY or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FITNESS FOR A PARTICULAR PURPOSE.  See the GNU General Public License for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more details.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You should have received a copy of the GNU General Public License along with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this program.  If not, see &lt;http://www.gnu.org/licenses/&gt;.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skeleton.dtsi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-bindings/reset/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altr,rst-mgr.h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#size-cells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aliases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ethernet0 = &amp;gmac0;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ethernet1 = &amp;gmac1;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serial0 = &amp;uart0;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serial1 = &amp;uart1;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timer0 = &amp;timer0;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timer1 = &amp;timer1;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timer2 = &amp;timer2;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timer3 = &amp;timer3;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838" y="1187450"/>
            <a:ext cx="8331200" cy="5060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Base (board level)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device tree defines all external hardware, HPS and FPGA peripherals used by the specific embedded system</a:t>
            </a:r>
          </a:p>
          <a:p>
            <a:pPr lvl="1"/>
            <a:r>
              <a:rPr lang="en-US" dirty="0"/>
              <a:t>The boot loader is responsible for loading the kernel image (</a:t>
            </a:r>
            <a:r>
              <a:rPr lang="en-US" dirty="0" err="1"/>
              <a:t>zImage</a:t>
            </a:r>
            <a:r>
              <a:rPr lang="en-US" dirty="0"/>
              <a:t> used for </a:t>
            </a:r>
            <a:r>
              <a:rPr lang="en-US" dirty="0" err="1"/>
              <a:t>socfpga</a:t>
            </a:r>
            <a:r>
              <a:rPr lang="en-US" dirty="0"/>
              <a:t>) and device tree blob (.</a:t>
            </a:r>
            <a:r>
              <a:rPr lang="en-US" dirty="0" err="1"/>
              <a:t>dtb</a:t>
            </a:r>
            <a:r>
              <a:rPr lang="en-US" dirty="0"/>
              <a:t>) into memory.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/>
              <a:t>Base (board level) device tree defines external hardware, HPS, and “FPGA Regions”</a:t>
            </a:r>
          </a:p>
          <a:p>
            <a:pPr lvl="1"/>
            <a:r>
              <a:rPr lang="en-US" dirty="0"/>
              <a:t>Device tree overlay defines FPGA peripherals to be added, or </a:t>
            </a:r>
            <a:r>
              <a:rPr lang="en-US" dirty="0" err="1"/>
              <a:t>overlayed</a:t>
            </a:r>
            <a:r>
              <a:rPr lang="en-US" dirty="0"/>
              <a:t>, to FPGA Region in live device tree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Device tree overlay file (.</a:t>
            </a:r>
            <a:r>
              <a:rPr lang="en-US" dirty="0" err="1"/>
              <a:t>dtso</a:t>
            </a:r>
            <a:r>
              <a:rPr lang="en-US" dirty="0"/>
              <a:t>) gets compiled and added to the root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/>
              <a:t>Boot loader loads board level tree, then after FPGA configuration (optional), overlay gets appended to main tree by an </a:t>
            </a:r>
            <a:r>
              <a:rPr lang="en-US" dirty="0" err="1"/>
              <a:t>init</a:t>
            </a:r>
            <a:r>
              <a:rPr lang="en-US" dirty="0"/>
              <a:t> script</a:t>
            </a:r>
          </a:p>
          <a:p>
            <a:pPr lvl="1"/>
            <a:r>
              <a:rPr lang="en-US" dirty="0"/>
              <a:t>Applying the overlay can also (re)configure the FPGA if specified in the overlay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Device Tree Usage</a:t>
            </a:r>
          </a:p>
        </p:txBody>
      </p:sp>
    </p:spTree>
    <p:extLst>
      <p:ext uri="{BB962C8B-B14F-4D97-AF65-F5344CB8AC3E}">
        <p14:creationId xmlns:p14="http://schemas.microsoft.com/office/powerpoint/2010/main" val="1814089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(2/28)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44012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#size-cells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enable-method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altr,socfpga-smp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cpu@0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"arm,cortex-a9";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next-level-cache = &lt;&amp;L2&gt;;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cpu@1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"arm,cortex-a9";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next-level-cache = &lt;&amp;L2&gt;;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intc@fffed000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compatible = "arm,cortex-a9-gic";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#interrupt-cells = &lt;3&gt;;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interrupt-controller;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&lt;0xfffed000 0x1000&gt;,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&lt;0xfffec100 0x100&gt;;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87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(3/28)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3245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#size-cells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compatible = "simple-bus";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interrupt-parent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ranges;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arm,amba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-bus";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#size-cells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ranges;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pdma@ffe01000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compatible = "arm,pl330",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arm,primecell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&lt;0xffe01000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interrupts = &lt;0 104 4&gt;,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&lt;0 105 4&gt;,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&lt;0 106 4&gt;,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&lt;0 107 4&gt;,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&lt;0 108 4&gt;,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&lt;0 109 4&gt;,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&lt;0 110 4&gt;,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&lt;0 111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-channels = &lt;8&gt;;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-requests = &lt;32&gt;;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clocks = &lt;&amp;l4_main_clk&gt;;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clock-names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apb_pclk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0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(4/28)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1706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base_fpga_region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base-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-region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-region";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fpga-mgr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fpga_mgr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&lt;0x1&gt;;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#size-cells = &lt;0x1&gt;;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can0: can@ffc00000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bosch,d_can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&lt;0xffc00000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&lt;0 131 4&gt;, &lt;0 132 4&gt;, &lt;0 133 4&gt;, &lt;0 134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&lt;&amp;can0_clk&gt;;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can1: can@ffc01000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bosch,d_can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&lt;0xffc01000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&lt;0 135 4&gt;, &lt;0 136 4&gt;, &lt;0 137 4&gt;, &lt;0 138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&lt;&amp;can1_clk&gt;;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clkmgr@ffd04000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altr,clk-mgr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&lt;0xffd04000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clocks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#size-cells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68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(5/28)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4784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osc1: osc1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"fixed-clock";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osc2: osc2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"fixed-clock";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f2s_periph_ref_clk: f2s_periph_ref_clk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"fixed-clock";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f2s_sdram_ref_clk: f2s_sdram_ref_clk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"fixed-clock";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#size-cells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-clock";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&lt;&amp;osc1&gt;;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&lt;0x40&gt;;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mpuclk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mpuclk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div-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&lt;0xe0 0 9&gt;;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&lt;0x48&gt;;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};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3616822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(6/28)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786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div-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&lt;0xe4 0 9&gt;;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&lt;0x4C&gt;;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dbg_base_clk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dbg_base_clk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&lt;&amp;osc1&gt;;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div-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&lt;0xe8 0 9&gt;;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&lt;0x50&gt;;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main_qspi_clk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main_qspi_clk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&lt;0x54&gt;;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main_nand_sdmmc_clk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main_nand_sdmmc_clk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&lt;0x58&gt;;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cfg_h2f_usr0_clk: cfg_h2f_usr0_clk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&lt;0x5C&gt;;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 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4134402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(7/28)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4784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periph_pll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periph_pll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#size-cells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-clock";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&lt;&amp;osc1&gt;, &lt;&amp;osc2&gt;, &lt;&amp;f2s_periph_ref_clk&gt;;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&lt;0x80&gt;;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emac0_clk: emac0_clk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periph_pll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&lt;0x88&gt;;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emac1_clk: emac1_clk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periph_pll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&lt;0x8C&gt;;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per_qspi_clk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per_qsi_clk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periph_pll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&lt;0x90&gt;;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per_nand_mmc_clk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per_nand_mmc_clk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periph_pll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&lt;0x94&gt;;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}; 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217296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(8/28)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6323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per_base_clk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per_base_clk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periph_pll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&lt;0x98&gt;;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h2f_usr1_clk: h2f_usr1_clk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periph_pll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&lt;0x9C&gt;;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sdram_pll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sdram_pll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#size-cells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-clock";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&lt;&amp;osc1&gt;, &lt;&amp;osc2&gt;, &lt;&amp;f2s_sdram_ref_clk&gt;;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&lt;0xC0&gt;;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ddr_dqs_clk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ddr_dqs_clk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sdram_pll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&lt;0xC8&gt;;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ddr_2x_dqs_clk: ddr_2x_dqs_clk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sdram_pll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&lt;0xCC&gt;;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}; 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1692137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(9/28)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4784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ddr_dq_clk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ddr_dq_clk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sdram_pll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&lt;0xD0&gt;;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h2f_usr2_clk: h2f_usr2_clk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sdram_pll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&lt;0xD4&gt;;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mpu_periph_clk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mpu_periph_clk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mpuclk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fixed-divider = &lt;4&gt;;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mpu_l2_ram_clk: mpu_l2_ram_clk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mpuclk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fixed-divider = &lt;2&gt;;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l4_main_clk: l4_main_clk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&lt;0x60 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 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400958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(10/28)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786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l3_main_clk: l3_main_clk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altr,socfpga-perip-clk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fixed-divider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l3_mp_clk: l3_mp_clk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div-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&lt;0x64 0 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&lt;0x60 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l3_sp_clk: l3_sp_clk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&lt;&amp;l3_mp_clk&gt;;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div-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&lt;0x64 2 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l4_mp_clk: l4_mp_clk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per_base_clk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div-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&lt;0x64 4 3&gt;;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&lt;0x60 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l4_sp_clk: l4_sp_clk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per_base_clk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div-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&lt;0x64 7 3&gt;;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&lt;0x60 3&gt;;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 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29508342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(11/28)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0167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dbg_at_clk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dbg_at_clk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dbg_base_clk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div-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&lt;0x68 0 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&lt;0x60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dbg_at_clk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div-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&lt;0x68 2 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&lt;0x60 5&gt;;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dbg_trace_clk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dbg_trace_clk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dbg_base_clk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div-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&lt;0x6C 0 3&gt;;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&lt;0x60 6&gt;;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dbg_timer_clk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dbg_timer_clk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dbg_base_clk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&lt;0x60 7&gt;;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0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Old method</a:t>
            </a:r>
          </a:p>
          <a:p>
            <a:pPr lvl="1"/>
            <a:r>
              <a:rPr lang="en-US" dirty="0"/>
              <a:t>Kernel 3.10-ltsi examples on rocketboards.org</a:t>
            </a:r>
          </a:p>
          <a:p>
            <a:pPr lvl="2"/>
            <a:r>
              <a:rPr lang="en-US" dirty="0"/>
              <a:t>Used the sopc2dts tool (originally developed for </a:t>
            </a:r>
            <a:r>
              <a:rPr lang="en-US" dirty="0" err="1"/>
              <a:t>Nios</a:t>
            </a:r>
            <a:r>
              <a:rPr lang="en-US" dirty="0"/>
              <a:t>) to read .</a:t>
            </a:r>
            <a:r>
              <a:rPr lang="en-US" dirty="0" err="1"/>
              <a:t>sopcinfo</a:t>
            </a:r>
            <a:r>
              <a:rPr lang="en-US" dirty="0"/>
              <a:t> board and system .xml files and automatically output .</a:t>
            </a:r>
            <a:r>
              <a:rPr lang="en-US" dirty="0" err="1"/>
              <a:t>dts</a:t>
            </a:r>
            <a:r>
              <a:rPr lang="en-US" dirty="0"/>
              <a:t>/.</a:t>
            </a:r>
            <a:r>
              <a:rPr lang="en-US" dirty="0" err="1"/>
              <a:t>dtb</a:t>
            </a:r>
            <a:r>
              <a:rPr lang="en-US" dirty="0"/>
              <a:t> files</a:t>
            </a:r>
          </a:p>
          <a:p>
            <a:pPr lvl="2"/>
            <a:r>
              <a:rPr lang="en-US" dirty="0"/>
              <a:t>Creates a flattened device tree</a:t>
            </a:r>
          </a:p>
          <a:p>
            <a:pPr lvl="2"/>
            <a:r>
              <a:rPr lang="en-US" dirty="0"/>
              <a:t>Still requires the user to manually edit/create/customize a board level .xml file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3"/>
              </a:rPr>
              <a:t>Device Tree Generator User Guide</a:t>
            </a:r>
            <a:r>
              <a:rPr lang="en-US" dirty="0"/>
              <a:t> (v15.1)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device tree (1/2)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40" y="4267200"/>
            <a:ext cx="4135596" cy="230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890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(12/28)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4784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&lt;&amp;cfg_h2f_usr0_clk&gt;;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&lt;0x60 8&gt;;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h2f_user0_clk: h2f_user0_clk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&lt;&amp;cfg_h2f_usr0_clk&gt;;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&lt;0x60 9&gt;;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emac_0_clk: emac_0_clk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&lt;&amp;emac0_clk&gt;;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&lt;0xa0 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emac_1_clk: emac_1_clk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&lt;&amp;emac1_clk&gt;;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&lt;0xa0 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usb_mp_clk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usb_mp_clk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per_base_clk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&lt;0xa0 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div-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&lt;0xa4 0 3&gt;;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 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34051615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(13/28)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1706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spi_m_clk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spi_m_clk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per_base_clk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&lt;0xa0 3&gt;;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div-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&lt;0xa4 3 3&gt;;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can0_clk: can0_clk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per_base_clk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&lt;0xa0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div-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&lt;0xa4 6 3&gt;;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can1_clk: can1_clk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per_base_clk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&lt;0xa0 5&gt;;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div-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&lt;0xa4 9 3&gt;;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gpio_db_clk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gpio_db_clk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per_base_clk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&lt;0xa0 6&gt;;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div-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&lt;0xa8 0 24&gt;;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97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(14/28)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786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                        h2f_user1_clk: h2f_user1_clk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&lt;&amp;h2f_usr1_clk&gt;;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&lt;0xa0 7&gt;;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sdmmc_clk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sdmmc_clk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&lt;&amp;f2s_periph_ref_clk&gt;,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main_nand_sdmmc_clk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per_nand_mmc_clk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&lt;0xa0 8&gt;;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-phase = &lt;0 135&gt;;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sdmmc_clk_divided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sdmmc_clk_divided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sdmmc_clk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&lt;0xa0 8&gt;;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fixed-divider = &lt;4&gt;;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nand_x_clk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nand_x_clk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&lt;&amp;f2s_periph_ref_clk&gt;,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main_nand_sdmmc_clk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per_nand_mmc_clk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&lt;0xa0 9&gt;;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nand_clk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nand_clk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&lt;&amp;f2s_periph_ref_clk&gt;,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main_nand_sdmmc_clk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per_nand_mmc_clk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&lt;0xa0 10&gt;;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fixed-divider = &lt;4&gt;;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 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1864858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(15/28)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6323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qspi_clk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qspi_clk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#clock-cells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clocks = &lt;&amp;f2s_periph_ref_clk&gt;,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main_qspi_clk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per_qspi_clk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-gate = &lt;0xa0 11&gt;;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fpga_bridge0: fpga-bridge@ff400000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"altr,socfpga-lwhps2fpga-bridge";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&lt;0xff400000 0x100000&gt;;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resets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LWHPS2FPGA_RESET&gt;;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reset-names = "lwhps2fpga";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&lt;&amp;l4_main_clk&gt;;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fpga_bridge1: fpga-bridge@ff500000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"altr,socfpga-hps2fpga-bridge";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&lt;0xff500000 0x10000&gt;;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resets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HPS2FPGA_RESET&gt;;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reset-names = "hps2fpga";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&lt;&amp;l4_main_clk&gt;;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fpga_bridge2: fpga-bridge@ff600000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"altr,socfpga-fpga2hps-bridge";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&lt;0xff600000 0x100000&gt;;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resets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FPGA2HPS_RESET&gt;;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reset-names = "fpga2hps";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&lt;&amp;l4_main_clk&gt;;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fpga_bridge3: fpga2sdram-bridge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"altr,socfpga-fpga2sdram-bridge";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 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22706331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(16/28)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40934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fpga_mgr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fpga-mgr@ff706000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altr,socfpga-fpga-mgr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&lt;0xff706000 0x1000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0xffb90000 0x20&gt;;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&lt;0 175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gmac0: ethernet@ff700000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altr,socfpga-stmmac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"snps,dwmac-3.70a",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snps,dwmac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altr,sysmgr-syscon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sysmgr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0x60 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&lt;0xff700000 0x2000&gt;;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&lt;0 115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interrupt-names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macirq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mac-address = [00 00 00 00 00 00];/* Filled in by U-Boot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&lt;&amp;emac0_clk&gt;;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clock-names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stmmaceth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resets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EMAC0_RESET&gt;;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reset-names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stmmaceth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snps,multicast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-filter-bins = &lt;256&gt;;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snps,perfect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-filter-entries = &lt;128&gt;;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-depth = &lt;4096&gt;;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-depth = &lt;4096&gt;;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018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(17/28)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786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         gmac1: ethernet@ff702000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altr,socfpga-stmmac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"snps,dwmac-3.70a",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snps,dwmac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altr,sysmgr-syscon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sysmgr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0x60 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&lt;0xff702000 0x2000&gt;;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&lt;0 120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interrupt-names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macirq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mac-address = [00 00 00 00 00 00];/* Filled in by U-Boot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&lt;&amp;emac1_clk&gt;;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clock-names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stmmaceth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resets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EMAC1_RESET&gt;;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reset-names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stmmaceth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snps,multicast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-filter-bins = &lt;256&gt;;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snps,perfect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-filter-entries = &lt;128&gt;;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-depth = &lt;4096&gt;;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-depth = &lt;4096&gt;;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i2c0: i2c@ffc04000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#size-cells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"snps,designware-i2c";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&lt;0xffc04000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&lt;&amp;l4_sp_clk&gt;;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&lt;0 158 0x4&gt;;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i2c1: i2c@ffc05000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#size-cells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"snps,designware-i2c";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&lt;0xffc05000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&lt;&amp;l4_sp_clk&gt;;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&lt;0 159 0x4&gt;;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 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33230129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(18/28)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45550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         i2c2: i2c@ffc06000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#size-cells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"snps,designware-i2c";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&lt;0xffc06000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&lt;&amp;l4_sp_clk&gt;;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&lt;0 160 0x4&gt;;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i2c3: i2c@ffc07000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#size-cells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"snps,designware-i2c";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&lt;0xffc07000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&lt;&amp;l4_sp_clk&gt;;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&lt;0 161 0x4&gt;;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gpio0: gpio@ff708000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#size-cells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snps,dw-apb-gpio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&lt;0xff708000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&lt;&amp;l4_mp_clk&gt;;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544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(19/28)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1398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gpio-controller@0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-port";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-controller;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-cells = &lt;2&gt;;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snps,nr-gpios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&lt;29&gt;;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interrupt-controller;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#interrupt-cells = &lt;2&gt;;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interrupts = &lt;0 164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gpio1: gpio@ff709000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#size-cells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snps,dw-apb-gpio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&lt;0xff709000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&lt;&amp;l4_mp_clk&gt;;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gpio-controller@0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-port";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-controller;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-cells = &lt;2&gt;;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snps,nr-gpios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&lt;29&gt;;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interrupt-controller;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#interrupt-cells = &lt;2&gt;;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interrupts = &lt;0 165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926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(20/28)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0167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gpio2: gpio@ff70a000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#size-cells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snps,dw-apb-gpio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&lt;0xff70a000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&lt;&amp;l4_mp_clk&gt;;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gpio-controller@0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-port";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-controller;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-cells = &lt;2&gt;;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snps,nr-gpios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&lt;27&gt;;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interrupt-controller;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#interrupt-cells = &lt;2&gt;;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interrupts = &lt;0 166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sdr@ffc25000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altr,sdr-ctl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&lt;0xffc25000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sdramedac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altr,sdram-edac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altr,sdr-syscon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39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20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(21/28)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3245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L2: l2-cache@fffef000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"arm,pl310-cache",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&lt;0xfffef000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38 0x04&gt;;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cache-unified;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cache-level = &lt;2&gt;;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arm,tag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-latency = &lt;1 1 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arm,data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-latency = &lt;2 1 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prefetch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-data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prefetch-instr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l3regs@0xff800000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"altr,l3regs",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&lt;0xff800000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mmc: dwmmc0@ff704000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altr,socfpga-dw-mshc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&lt;0xff704000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&lt;0 139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-depth = &lt;0x400&gt;;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#size-cells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&lt;&amp;l4_mp_clk&gt;,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sdmmc_clk_divided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clock-names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biu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ciu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ocram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sram@ffff0000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mmio-sram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&lt;0xffff0000 0x10000&gt;;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4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838" y="1187450"/>
            <a:ext cx="8331200" cy="4984750"/>
          </a:xfrm>
        </p:spPr>
        <p:txBody>
          <a:bodyPr>
            <a:normAutofit/>
          </a:bodyPr>
          <a:lstStyle/>
          <a:p>
            <a:r>
              <a:rPr lang="en-US" dirty="0"/>
              <a:t>Newer method</a:t>
            </a:r>
          </a:p>
          <a:p>
            <a:pPr lvl="1"/>
            <a:r>
              <a:rPr lang="en-US" dirty="0"/>
              <a:t>sopc2dts tool does not generate functional device trees for the newer kernels, specifically the latest </a:t>
            </a:r>
            <a:r>
              <a:rPr lang="en-US" dirty="0" err="1"/>
              <a:t>ltsi</a:t>
            </a:r>
            <a:r>
              <a:rPr lang="en-US" dirty="0"/>
              <a:t> kernel (currently 4.1.22)</a:t>
            </a:r>
          </a:p>
          <a:p>
            <a:pPr lvl="1"/>
            <a:r>
              <a:rPr lang="en-US" dirty="0"/>
              <a:t>sopc2dts still partially usable to extract the FPGA peripherals</a:t>
            </a:r>
          </a:p>
          <a:p>
            <a:pPr lvl="1"/>
            <a:r>
              <a:rPr lang="en-US" dirty="0"/>
              <a:t>sopc2dts may be updated in the future to produce usable device trees again - overlay</a:t>
            </a:r>
          </a:p>
          <a:p>
            <a:pPr lvl="1"/>
            <a:r>
              <a:rPr lang="en-US" dirty="0"/>
              <a:t>For kernel 4.1.22-ltsi</a:t>
            </a:r>
          </a:p>
          <a:p>
            <a:pPr lvl="2"/>
            <a:r>
              <a:rPr lang="en-US" dirty="0"/>
              <a:t>Use example hierarchical device trees that are part of the kernel source located in /arch/arm/boot/</a:t>
            </a:r>
            <a:r>
              <a:rPr lang="en-US" dirty="0" err="1"/>
              <a:t>dts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See full example in Appendix.</a:t>
            </a:r>
          </a:p>
          <a:p>
            <a:pPr lvl="2"/>
            <a:r>
              <a:rPr lang="en-US" dirty="0"/>
              <a:t>From </a:t>
            </a:r>
            <a:r>
              <a:rPr lang="en-US" dirty="0">
                <a:hlinkClick r:id="rId3"/>
              </a:rPr>
              <a:t>Device Tree Generator User Guide</a:t>
            </a:r>
            <a:r>
              <a:rPr lang="en-US" dirty="0"/>
              <a:t>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device tree (2/2)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5156537"/>
            <a:ext cx="723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Warning</a:t>
            </a:r>
            <a:r>
              <a:rPr lang="en-US" sz="1200" dirty="0">
                <a:solidFill>
                  <a:srgbClr val="FF0000"/>
                </a:solidFill>
              </a:rPr>
              <a:t>: The Linux Device Tree Generator is tested with and supports only the Linux kernel version targeted by the associated GSRD. For the 15.1 GSRD release this 3.1-ltsi. It is not recommended to use the Linux Device Tree Generator if your design targets a different Linux kernel version. It is instead recommended to manage the Device Tree manually in such a case, using the Device Tree files provided by the kernel as a baseline, and adding the FPGA IP and board information manually.</a:t>
            </a:r>
          </a:p>
        </p:txBody>
      </p:sp>
    </p:spTree>
    <p:extLst>
      <p:ext uri="{BB962C8B-B14F-4D97-AF65-F5344CB8AC3E}">
        <p14:creationId xmlns:p14="http://schemas.microsoft.com/office/powerpoint/2010/main" val="1678196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(22/28)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3245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nand@ff900000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#size-cells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denali,denali-nand-dt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&lt;0xff900000 0x100000&gt;, &lt;0xffb80000 0x10000&gt;;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-names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nand_data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denali_reg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&lt;0 144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-mask = &lt;0xffffffff&gt;;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nand_clk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have-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ecc-fixup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partition@nand-boot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/* 8MB for raw data.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label = "NAND Flash Boot Area 8MB";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&lt;0x0 0x800000&gt;;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partition@nand-rootfs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/* 128MB jffs2 root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label = "NAND Flash jffs2 Root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128MB";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&lt;0x800000 0x8000000&gt;;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partition@nand-128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label = "NAND Flash 128 MB";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&lt;0x8800000 0x8000000&gt;;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partition@nand-64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label = "NAND Flash 64 MB";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&lt;0x10800000 0x4000000&gt;;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partition@nand-32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label = "NAND Flash 32 MB";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&lt;0x14800000 0x2000000&gt;;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 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40959302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(23/28)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1706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partition@nand-16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label = "NAND Flash 16 MB";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&lt;0x16800000 0x1000000&gt;;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l2edac@xffd08140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"altr,l2-edac";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&lt;0xffd08140 0x4&gt;;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36 1&gt;, &lt;0 37 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ocramedac@ffd08144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altr,ocram-edac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&lt;0xffd08144 0x4&gt;;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iram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ocram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&lt;0 178 1&gt;, &lt;0 179 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spi@ff705000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cdns,qspi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-nor";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#size-cells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&lt;0xff705000 0x1000&gt;,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&lt;0xffa00000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&lt;0 151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qspi_clk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is-decoded-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-depth = &lt;128&gt;;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m25p,fast-read;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25060845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(24/28)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0167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spi0: spi@fff00000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snps,dw-apb-ssi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#size-cells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&lt;0xfff00000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&lt;0 154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num-cs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-channel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16&gt;;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-channel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17&gt;;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per_base_clk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scu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snoop-control-unit@fffec000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"arm,cortex-a9-scu";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&lt;0xfffec000 0x100&gt;;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spi1: spi@fff01000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snps,dw-apb-ssi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#size-cells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&lt;0xfff01000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&lt;0 155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num-cs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-channel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-channel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per_base_clk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150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(25/28)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1706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/* Local timer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timer@fffec600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"arm,cortex-a9-twd-timer";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&lt;0xfffec600 0x100&gt;;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&lt;1 13 0xf04&gt;;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mpu_periph_clk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timer0: timer0@ffc08000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-timer";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&lt;0 167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&lt;0xffc08000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&lt;&amp;l4_sp_clk&gt;;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clock-names = "timer";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timer1: timer1@ffc09000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-timer";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&lt;0 168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&lt;0xffc09000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&lt;&amp;l4_sp_clk&gt;;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clock-names = "timer";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timer2: timer2@ffd00000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-timer";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&lt;0 169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&lt;0xffd00000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&lt;&amp;osc1&gt;;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clock-names = "timer";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975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(26/28)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1706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timer3: timer3@ffd01000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-timer";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&lt;0 170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&lt;0xffd01000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&lt;&amp;osc1&gt;;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clock-names = "timer";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uart0: serial0@ffc02000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snps,dw-apb-uart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&lt;0xffc02000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&lt;0 162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-shift = &lt;2&gt;;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-width = &lt;4&gt;;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&lt;&amp;l4_sp_clk&gt;;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28&gt;,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29&gt;;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-names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uart1: serial1@ffc03000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snps,dw-apb-uart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&lt;0xffc03000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&lt;0 163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-shift = &lt;2&gt;;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-width = &lt;4&gt;;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&lt;&amp;l4_sp_clk&gt;;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30&gt;,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-names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6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(27/28)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53245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rstmgr@ffd05000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#reset-cells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altr,rst-mgr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&lt;0xffd05000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altr,modrst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-offset = &lt;0x10&gt;;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usbphy0: usbphy@0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-cells = &lt;0&gt;;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usb-nop-xceiv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"okay";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usb0: usb@ffb00000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"snps,dwc2";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&lt;0xffb00000 0xffff&gt;;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&lt;0 125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usb_mp_clk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clock-names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&lt;&amp;usbphy0&gt;;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-names = "usb2-phy";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usb1: usb@ffb40000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"snps,dwc2";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&lt;0xffb40000 0xffff&gt;;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&lt;0 128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usb_mp_clk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clock-names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&lt;&amp;usbphy0&gt;;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-names = "usb2-phy";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 					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36189148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socfpga.dtsi</a:t>
            </a:r>
            <a:r>
              <a:rPr lang="en-US" dirty="0"/>
              <a:t> (28/28)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34778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watchdog0: watchdog@ffd02000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snps,dw-wdt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&lt;0xffd02000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&lt;0 171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&lt;&amp;osc1&gt;;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watchdog1: watchdog@ffd03000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snps,dw-wdt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&lt;0xffd03000 0x1000&gt;;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interrupts = &lt;0 172 4&gt;;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= &lt;&amp;osc1&gt;;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= "disabled";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sysmgr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sysmgr@ffd08000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compatible =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altr,sys-mgr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&lt;0xffd08000 0x4000&gt;;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549763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skeleton.dtsi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382000" cy="20928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Skeleton device tree; the bare minimum needed to boot; just include and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add a compatible value.  The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bootloader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will typically populate the memory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node.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#address-cells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#size-cells = &lt;1&gt;;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chosen {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aliases {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memory {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"memory";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 0&gt;; };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610845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Device trees created by sopc2dts are flattened device trees (i.e. most examples on </a:t>
            </a:r>
            <a:r>
              <a:rPr lang="en-US" dirty="0" err="1"/>
              <a:t>rocketboards</a:t>
            </a:r>
            <a:r>
              <a:rPr lang="en-US" dirty="0"/>
              <a:t> for 3.10-ltsi kernel).</a:t>
            </a:r>
          </a:p>
          <a:p>
            <a:r>
              <a:rPr lang="en-US" dirty="0"/>
              <a:t>Newer kernels use hierarchical device tree structure.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Each board should have its own device tree.</a:t>
            </a:r>
          </a:p>
          <a:p>
            <a:r>
              <a:rPr lang="en-US" dirty="0"/>
              <a:t>Different boards that use the same processor (e.g. Intel/Altera </a:t>
            </a:r>
            <a:r>
              <a:rPr lang="en-US" dirty="0" err="1"/>
              <a:t>SoC</a:t>
            </a:r>
            <a:r>
              <a:rPr lang="en-US" dirty="0"/>
              <a:t> devices that use the same hard processor subsystem, or HPS), can include other device trees that define common features.</a:t>
            </a:r>
          </a:p>
          <a:p>
            <a:pPr lvl="1"/>
            <a:r>
              <a:rPr lang="en-US" dirty="0"/>
              <a:t>Located in kernel tree arch/arm/boot/</a:t>
            </a:r>
            <a:r>
              <a:rPr lang="en-US" dirty="0" err="1"/>
              <a:t>dts</a:t>
            </a:r>
            <a:endParaRPr lang="en-US" dirty="0"/>
          </a:p>
          <a:p>
            <a:pPr lvl="2"/>
            <a:r>
              <a:rPr lang="en-US" dirty="0" err="1"/>
              <a:t>socfpga.dtsi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socfpga_cyclone5.dtsi</a:t>
            </a:r>
          </a:p>
          <a:p>
            <a:pPr lvl="2"/>
            <a:r>
              <a:rPr lang="en-US" dirty="0"/>
              <a:t>socfpga_arria5.dtsi</a:t>
            </a:r>
          </a:p>
          <a:p>
            <a:pPr lvl="2"/>
            <a:r>
              <a:rPr lang="en-US" dirty="0"/>
              <a:t>socfpga_arria10.dtsi</a:t>
            </a:r>
          </a:p>
          <a:p>
            <a:r>
              <a:rPr lang="en-US" dirty="0"/>
              <a:t>Use </a:t>
            </a:r>
            <a:r>
              <a:rPr lang="en-US" b="1" dirty="0"/>
              <a:t>#include </a:t>
            </a:r>
            <a:r>
              <a:rPr lang="en-US" dirty="0"/>
              <a:t>in board level device tree to “layer” multiple trees.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Device tree hierarchy (1/2)</a:t>
            </a:r>
          </a:p>
        </p:txBody>
      </p:sp>
    </p:spTree>
    <p:extLst>
      <p:ext uri="{BB962C8B-B14F-4D97-AF65-F5344CB8AC3E}">
        <p14:creationId xmlns:p14="http://schemas.microsoft.com/office/powerpoint/2010/main" val="34276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Device tree hierarchy (2/2)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048" y="889849"/>
            <a:ext cx="3724312" cy="16927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"socfpga_cyclone5.dtsi"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 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model =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Terasic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SoCkit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compatible = "altr,socfpga-cyclone5",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altr,socfpga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668" y="903382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Board device tree socfpga_cyclone5_sockit.dts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048" y="3119497"/>
            <a:ext cx="3734088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/dts-v1/;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First 4KB has trampoline code for secondary cores. */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memreserve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 0x00000000 0x0001000;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socfpga.dtsi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 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clkmgr@ffd04000 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clocks 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049" y="3133305"/>
            <a:ext cx="3724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Cyclone V common device tree socfpga_cyclone5.dtsi</a:t>
            </a:r>
          </a:p>
        </p:txBody>
      </p:sp>
      <p:sp>
        <p:nvSpPr>
          <p:cNvPr id="9" name="Rectangle 8"/>
          <p:cNvSpPr/>
          <p:nvPr/>
        </p:nvSpPr>
        <p:spPr>
          <a:xfrm>
            <a:off x="4516438" y="889849"/>
            <a:ext cx="4276478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skeleton.dtsi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-bindings/reset/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altr,rst-mgr.h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 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#address-cells = &lt;1&gt;;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#size-cells = &lt;1&gt;;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aliases 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ethernet0 = &amp;gmac0;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ethernet1 = &amp;gmac1;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serial0 = &amp;uart0;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6130" y="897956"/>
            <a:ext cx="4272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tx2"/>
                </a:solidFill>
              </a:rPr>
              <a:t>socfpga</a:t>
            </a:r>
            <a:r>
              <a:rPr lang="en-US" sz="1400" dirty="0">
                <a:solidFill>
                  <a:schemeClr val="tx2"/>
                </a:solidFill>
              </a:rPr>
              <a:t> common device tree</a:t>
            </a:r>
          </a:p>
          <a:p>
            <a:pPr algn="r"/>
            <a:r>
              <a:rPr lang="en-US" sz="1400" dirty="0" err="1">
                <a:solidFill>
                  <a:schemeClr val="tx2"/>
                </a:solidFill>
              </a:rPr>
              <a:t>socfpga.dtsi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421176"/>
            <a:ext cx="1524000" cy="137842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16438" y="3456414"/>
            <a:ext cx="4264047" cy="16927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 Skeleton device tree; the bare minimum needed to boot; just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 include and add a compatible value.  The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bootloader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will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 typically populate the memory node.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 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#address-cells = &lt;1&gt;;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#size-cells = &lt;1&gt;;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chosen { };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aliases { };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memory {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"memory";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&lt;0 0&gt;; };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16131" y="4035623"/>
            <a:ext cx="427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Bare minimum </a:t>
            </a:r>
            <a:r>
              <a:rPr lang="en-US" sz="1400" dirty="0" err="1">
                <a:solidFill>
                  <a:schemeClr val="tx2"/>
                </a:solidFill>
              </a:rPr>
              <a:t>skeleton.dtsi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33388" y="1530411"/>
            <a:ext cx="1975096" cy="137842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33388" y="4015403"/>
            <a:ext cx="1471612" cy="137842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Elbow Connector 10"/>
          <p:cNvCxnSpPr>
            <a:stCxn id="40" idx="3"/>
            <a:endCxn id="8" idx="1"/>
          </p:cNvCxnSpPr>
          <p:nvPr/>
        </p:nvCxnSpPr>
        <p:spPr bwMode="auto">
          <a:xfrm flipH="1">
            <a:off x="358049" y="1599332"/>
            <a:ext cx="2050435" cy="1795583"/>
          </a:xfrm>
          <a:prstGeom prst="bentConnector5">
            <a:avLst>
              <a:gd name="adj1" fmla="val -28342"/>
              <a:gd name="adj2" fmla="val 70404"/>
              <a:gd name="adj3" fmla="val 111149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Elbow Connector 44"/>
          <p:cNvCxnSpPr>
            <a:stCxn id="41" idx="3"/>
            <a:endCxn id="10" idx="1"/>
          </p:cNvCxnSpPr>
          <p:nvPr/>
        </p:nvCxnSpPr>
        <p:spPr bwMode="auto">
          <a:xfrm flipV="1">
            <a:off x="1905000" y="1159566"/>
            <a:ext cx="2611130" cy="2924758"/>
          </a:xfrm>
          <a:prstGeom prst="bentConnector3">
            <a:avLst>
              <a:gd name="adj1" fmla="val 88817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Elbow Connector 50"/>
          <p:cNvCxnSpPr>
            <a:stCxn id="37" idx="3"/>
            <a:endCxn id="39" idx="1"/>
          </p:cNvCxnSpPr>
          <p:nvPr/>
        </p:nvCxnSpPr>
        <p:spPr bwMode="auto">
          <a:xfrm flipH="1">
            <a:off x="4516131" y="1490097"/>
            <a:ext cx="1579869" cy="2699415"/>
          </a:xfrm>
          <a:prstGeom prst="bentConnector5">
            <a:avLst>
              <a:gd name="adj1" fmla="val -84105"/>
              <a:gd name="adj2" fmla="val 67833"/>
              <a:gd name="adj3" fmla="val 110853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Cloud 59"/>
          <p:cNvSpPr/>
          <p:nvPr/>
        </p:nvSpPr>
        <p:spPr bwMode="auto">
          <a:xfrm>
            <a:off x="2167927" y="5566524"/>
            <a:ext cx="4267199" cy="1159271"/>
          </a:xfrm>
          <a:prstGeom prst="cloud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2"/>
                </a:solidFill>
                <a:latin typeface="Arial" charset="0"/>
              </a:rPr>
              <a:t>Compiled socfpga_cyclone5_sockit.dtb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(binary devic</a:t>
            </a:r>
            <a:r>
              <a:rPr lang="en-US" sz="1600" dirty="0">
                <a:solidFill>
                  <a:schemeClr val="tx2"/>
                </a:solidFill>
                <a:latin typeface="Arial" charset="0"/>
              </a:rPr>
              <a:t>e tree blob)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1" name="Plus 60"/>
          <p:cNvSpPr/>
          <p:nvPr/>
        </p:nvSpPr>
        <p:spPr bwMode="auto">
          <a:xfrm>
            <a:off x="1066800" y="3249402"/>
            <a:ext cx="304800" cy="288338"/>
          </a:xfrm>
          <a:prstGeom prst="mathPlus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Plus 61"/>
          <p:cNvSpPr/>
          <p:nvPr/>
        </p:nvSpPr>
        <p:spPr bwMode="auto">
          <a:xfrm>
            <a:off x="6045638" y="1014467"/>
            <a:ext cx="304800" cy="288338"/>
          </a:xfrm>
          <a:prstGeom prst="mathPlus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Plus 62"/>
          <p:cNvSpPr/>
          <p:nvPr/>
        </p:nvSpPr>
        <p:spPr bwMode="auto">
          <a:xfrm>
            <a:off x="6079607" y="4044506"/>
            <a:ext cx="304800" cy="288338"/>
          </a:xfrm>
          <a:prstGeom prst="mathPlus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qual 64"/>
          <p:cNvSpPr/>
          <p:nvPr/>
        </p:nvSpPr>
        <p:spPr bwMode="auto">
          <a:xfrm>
            <a:off x="4149127" y="5201796"/>
            <a:ext cx="304800" cy="308277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67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R_METADATA_KEY" val="897de9d5-4c40-49fa-8fda-54bc44f381fe"/>
</p:tagLst>
</file>

<file path=ppt/theme/theme1.xml><?xml version="1.0" encoding="utf-8"?>
<a:theme xmlns:a="http://schemas.openxmlformats.org/drawingml/2006/main" name="Blank">
  <a:themeElements>
    <a:clrScheme name="Altera">
      <a:dk1>
        <a:sysClr val="windowText" lastClr="000000"/>
      </a:dk1>
      <a:lt1>
        <a:sysClr val="window" lastClr="FFFFFF"/>
      </a:lt1>
      <a:dk2>
        <a:srgbClr val="00319E"/>
      </a:dk2>
      <a:lt2>
        <a:srgbClr val="C0C0C0"/>
      </a:lt2>
      <a:accent1>
        <a:srgbClr val="4F8A10"/>
      </a:accent1>
      <a:accent2>
        <a:srgbClr val="00AEEF"/>
      </a:accent2>
      <a:accent3>
        <a:srgbClr val="9933FF"/>
      </a:accent3>
      <a:accent4>
        <a:srgbClr val="30C1BE"/>
      </a:accent4>
      <a:accent5>
        <a:srgbClr val="FF6600"/>
      </a:accent5>
      <a:accent6>
        <a:srgbClr val="CC0000"/>
      </a:accent6>
      <a:hlink>
        <a:srgbClr val="00AEEF"/>
      </a:hlink>
      <a:folHlink>
        <a:srgbClr val="CC00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00A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D2AA"/>
        </a:accent5>
        <a:accent6>
          <a:srgbClr val="E7B900"/>
        </a:accent6>
        <a:hlink>
          <a:srgbClr val="3399FF"/>
        </a:hlink>
        <a:folHlink>
          <a:srgbClr val="E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267F"/>
        </a:dk2>
        <a:lt2>
          <a:srgbClr val="B2B2B2"/>
        </a:lt2>
        <a:accent1>
          <a:srgbClr val="4F8A10"/>
        </a:accent1>
        <a:accent2>
          <a:srgbClr val="FFF200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E7DB00"/>
        </a:accent6>
        <a:hlink>
          <a:srgbClr val="00AEEF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00529B"/>
        </a:dk2>
        <a:lt2>
          <a:srgbClr val="B2B2B2"/>
        </a:lt2>
        <a:accent1>
          <a:srgbClr val="4F8A10"/>
        </a:accent1>
        <a:accent2>
          <a:srgbClr val="FFF200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E7DB00"/>
        </a:accent6>
        <a:hlink>
          <a:srgbClr val="00AEEF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00267F"/>
        </a:dk2>
        <a:lt2>
          <a:srgbClr val="B2B2B2"/>
        </a:lt2>
        <a:accent1>
          <a:srgbClr val="4F8A10"/>
        </a:accent1>
        <a:accent2>
          <a:srgbClr val="30B6B4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2AA5A3"/>
        </a:accent6>
        <a:hlink>
          <a:srgbClr val="00AEEF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00267F"/>
        </a:dk2>
        <a:lt2>
          <a:srgbClr val="B2B2B2"/>
        </a:lt2>
        <a:accent1>
          <a:srgbClr val="4F8A10"/>
        </a:accent1>
        <a:accent2>
          <a:srgbClr val="30C1BE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2AAFAC"/>
        </a:accent6>
        <a:hlink>
          <a:srgbClr val="30C1BE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00319E"/>
        </a:dk2>
        <a:lt2>
          <a:srgbClr val="B2B2B2"/>
        </a:lt2>
        <a:accent1>
          <a:srgbClr val="4F8A10"/>
        </a:accent1>
        <a:accent2>
          <a:srgbClr val="30C1BE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2AAFAC"/>
        </a:accent6>
        <a:hlink>
          <a:srgbClr val="30C1BE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4">
        <a:dk1>
          <a:srgbClr val="000000"/>
        </a:dk1>
        <a:lt1>
          <a:srgbClr val="FFFFFF"/>
        </a:lt1>
        <a:dk2>
          <a:srgbClr val="00319E"/>
        </a:dk2>
        <a:lt2>
          <a:srgbClr val="B2B2B2"/>
        </a:lt2>
        <a:accent1>
          <a:srgbClr val="4F8A10"/>
        </a:accent1>
        <a:accent2>
          <a:srgbClr val="00AEEF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009DD9"/>
        </a:accent6>
        <a:hlink>
          <a:srgbClr val="30C1BE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1BA19FE41FA64D89C6781CBC22629D" ma:contentTypeVersion="2" ma:contentTypeDescription="Create a new document." ma:contentTypeScope="" ma:versionID="289be08ad9937ffc650aad281d1d323d">
  <xsd:schema xmlns:xsd="http://www.w3.org/2001/XMLSchema" xmlns:xs="http://www.w3.org/2001/XMLSchema" xmlns:p="http://schemas.microsoft.com/office/2006/metadata/properties" xmlns:ns2="ea7fc563-a433-4d3d-9134-a5cbdeb118bc" targetNamespace="http://schemas.microsoft.com/office/2006/metadata/properties" ma:root="true" ma:fieldsID="dea0e5b5c5248f01e922804b86276ed4" ns2:_="">
    <xsd:import namespace="ea7fc563-a433-4d3d-9134-a5cbdeb118b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fc563-a433-4d3d-9134-a5cbdeb118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89E81-55DD-4682-8AEC-2A28787C535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EB2FD3-C121-44D0-9368-5C0DC8FC31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7fc563-a433-4d3d-9134-a5cbdeb118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05814C-2034-46A5-909D-761AFA5644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Generic Altera</Template>
  <TotalTime>131758</TotalTime>
  <Words>15120</Words>
  <Application>Microsoft Office PowerPoint</Application>
  <PresentationFormat>On-screen Show (4:3)</PresentationFormat>
  <Paragraphs>2008</Paragraphs>
  <Slides>78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Arial Black</vt:lpstr>
      <vt:lpstr>Calibri</vt:lpstr>
      <vt:lpstr>Courier New</vt:lpstr>
      <vt:lpstr>Symbol</vt:lpstr>
      <vt:lpstr>Wingdings</vt:lpstr>
      <vt:lpstr>Blank</vt:lpstr>
      <vt:lpstr>Custom Design</vt:lpstr>
      <vt:lpstr>SOC Center of Excellence    Device Trees for Intel SoC FPGAs Dan Negvesky  November 2016</vt:lpstr>
      <vt:lpstr>Agenda</vt:lpstr>
      <vt:lpstr>Background</vt:lpstr>
      <vt:lpstr>What is a Device Tree?</vt:lpstr>
      <vt:lpstr>Device Tree Usage</vt:lpstr>
      <vt:lpstr>Creating a device tree (1/2)</vt:lpstr>
      <vt:lpstr>Creating a device tree (2/2)</vt:lpstr>
      <vt:lpstr>Device tree hierarchy (1/2)</vt:lpstr>
      <vt:lpstr>Device tree hierarchy (2/2)</vt:lpstr>
      <vt:lpstr>Device trees, drivers, and bindings (1/3)</vt:lpstr>
      <vt:lpstr>Device trees, drivers, and bindings (2/3)</vt:lpstr>
      <vt:lpstr>Device trees, drivers, and bindings (3/3)</vt:lpstr>
      <vt:lpstr>Device Tree Entry – Example 1</vt:lpstr>
      <vt:lpstr>Example 1 (cont’d) – interrupts (1/2)</vt:lpstr>
      <vt:lpstr>Example 1 (con’d) – interrupts (2/2)</vt:lpstr>
      <vt:lpstr>Example 2 – FPGA peripheral w/ interrupt</vt:lpstr>
      <vt:lpstr>FPGA Regions Framework and Device Tree Overlays</vt:lpstr>
      <vt:lpstr>FPGA Regions Framework</vt:lpstr>
      <vt:lpstr>FPGA Region Device Tree Properties</vt:lpstr>
      <vt:lpstr>Example device tree FPGA Region entry</vt:lpstr>
      <vt:lpstr>Device Tree Overlay Overview</vt:lpstr>
      <vt:lpstr>Why use Dynamic Device Tree Overlay?</vt:lpstr>
      <vt:lpstr>Device Tree Overlay Properties</vt:lpstr>
      <vt:lpstr>Device Tree Overlay Use Cases</vt:lpstr>
      <vt:lpstr>Device tree overlay – Example 1 – Full FPGA Configuration and Append to Base Tree</vt:lpstr>
      <vt:lpstr>Device tree overlay – Example 1 – Full FPGA Configuration and Append to Base Tree</vt:lpstr>
      <vt:lpstr>Device tree overlay – Example 2 – adding Partial Reconfiguration Regions</vt:lpstr>
      <vt:lpstr>Device tree overlay – Example 2 – adding Partial Reconfiguration Regions</vt:lpstr>
      <vt:lpstr>Device tree overlay – Example 3 – Reprogram a Partial Reconfiguration Region</vt:lpstr>
      <vt:lpstr>Device tree overlay – Example 3 – Reprogram a Partial Reconfiguration Region</vt:lpstr>
      <vt:lpstr>Loading the Overlay in Linux</vt:lpstr>
      <vt:lpstr>Example SysVInit script</vt:lpstr>
      <vt:lpstr>Example systemd script</vt:lpstr>
      <vt:lpstr>Applying Overlay Summary</vt:lpstr>
      <vt:lpstr>Viewing Device Tree Info in Linux</vt:lpstr>
      <vt:lpstr>Creating a Device Tree for a Custom Board</vt:lpstr>
      <vt:lpstr>Example device tree flow</vt:lpstr>
      <vt:lpstr>Common Device Tree Problems</vt:lpstr>
      <vt:lpstr>References</vt:lpstr>
      <vt:lpstr>Appendix – Fully Annotated Example Device Tree</vt:lpstr>
      <vt:lpstr>Annotated Device Tree Example</vt:lpstr>
      <vt:lpstr>Annotated Device Tree Example</vt:lpstr>
      <vt:lpstr>Annotated Device Tree Example</vt:lpstr>
      <vt:lpstr>socfpga_cyclone5_sockit.dts (1/3) </vt:lpstr>
      <vt:lpstr>socfpga_cyclone5_sockit.dts (2/3)</vt:lpstr>
      <vt:lpstr>socfpga_cyclone5_sockit.dts (3/3)</vt:lpstr>
      <vt:lpstr>socfpga_cyclone5.dtsi (1/2)</vt:lpstr>
      <vt:lpstr>socfpga_cyclone5.dtsi (2/2)</vt:lpstr>
      <vt:lpstr>socfpga.dtsi (1/28)</vt:lpstr>
      <vt:lpstr>socfpga.dtsi (2/28)</vt:lpstr>
      <vt:lpstr>socfpga.dtsi (3/28)</vt:lpstr>
      <vt:lpstr>socfpga.dtsi (4/28)</vt:lpstr>
      <vt:lpstr>socfpga.dtsi (5/28)</vt:lpstr>
      <vt:lpstr>socfpga.dtsi (6/28)</vt:lpstr>
      <vt:lpstr>socfpga.dtsi (7/28)</vt:lpstr>
      <vt:lpstr>socfpga.dtsi (8/28)</vt:lpstr>
      <vt:lpstr>socfpga.dtsi (9/28)</vt:lpstr>
      <vt:lpstr>socfpga.dtsi (10/28)</vt:lpstr>
      <vt:lpstr>socfpga.dtsi (11/28)</vt:lpstr>
      <vt:lpstr>socfpga.dtsi (12/28)</vt:lpstr>
      <vt:lpstr>socfpga.dtsi (13/28)</vt:lpstr>
      <vt:lpstr>socfpga.dtsi (14/28)</vt:lpstr>
      <vt:lpstr>socfpga.dtsi (15/28)</vt:lpstr>
      <vt:lpstr>socfpga.dtsi (16/28)</vt:lpstr>
      <vt:lpstr>socfpga.dtsi (17/28)</vt:lpstr>
      <vt:lpstr>socfpga.dtsi (18/28)</vt:lpstr>
      <vt:lpstr>socfpga.dtsi (19/28)</vt:lpstr>
      <vt:lpstr>socfpga.dtsi (20/28)</vt:lpstr>
      <vt:lpstr>socfpga.dtsi (21/28)</vt:lpstr>
      <vt:lpstr>socfpga.dtsi (22/28)</vt:lpstr>
      <vt:lpstr>socfpga.dtsi (23/28)</vt:lpstr>
      <vt:lpstr>socfpga.dtsi (24/28)</vt:lpstr>
      <vt:lpstr>socfpga.dtsi (25/28)</vt:lpstr>
      <vt:lpstr>socfpga.dtsi (26/28)</vt:lpstr>
      <vt:lpstr>socfpga.dtsi (27/28)</vt:lpstr>
      <vt:lpstr>socfpga.dtsi (28/28)</vt:lpstr>
      <vt:lpstr>skeleton.dtsi</vt:lpstr>
      <vt:lpstr>Thank you</vt:lpstr>
    </vt:vector>
  </TitlesOfParts>
  <Company>Arrow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a62818</dc:creator>
  <cp:lastModifiedBy>Steven Kravatsky</cp:lastModifiedBy>
  <cp:revision>468</cp:revision>
  <dcterms:created xsi:type="dcterms:W3CDTF">2015-01-14T23:27:11Z</dcterms:created>
  <dcterms:modified xsi:type="dcterms:W3CDTF">2021-02-05T11:58:25Z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0x010100841BA19FE41FA64D89C6781CBC22629D</vt:lpwstr>
  </property>
  <property fmtid="{D5CDD505-2E9C-101B-9397-08002B2CF9AE}" pid="3" name="MSIP_Label_879e395e-e3b5-421f-8616-70a10f9451af_Enabled">
    <vt:lpwstr>true</vt:lpwstr>
  </property>
  <property fmtid="{D5CDD505-2E9C-101B-9397-08002B2CF9AE}" pid="4" name="MSIP_Label_879e395e-e3b5-421f-8616-70a10f9451af_SetDate">
    <vt:lpwstr>2021-02-05T11:58:24Z</vt:lpwstr>
  </property>
  <property fmtid="{D5CDD505-2E9C-101B-9397-08002B2CF9AE}" pid="5" name="MSIP_Label_879e395e-e3b5-421f-8616-70a10f9451af_Method">
    <vt:lpwstr>Standard</vt:lpwstr>
  </property>
  <property fmtid="{D5CDD505-2E9C-101B-9397-08002B2CF9AE}" pid="6" name="MSIP_Label_879e395e-e3b5-421f-8616-70a10f9451af_Name">
    <vt:lpwstr>879e395e-e3b5-421f-8616-70a10f9451af</vt:lpwstr>
  </property>
  <property fmtid="{D5CDD505-2E9C-101B-9397-08002B2CF9AE}" pid="7" name="MSIP_Label_879e395e-e3b5-421f-8616-70a10f9451af_SiteId">
    <vt:lpwstr>0beb0c35-9cbb-4feb-99e5-589e415c7944</vt:lpwstr>
  </property>
  <property fmtid="{D5CDD505-2E9C-101B-9397-08002B2CF9AE}" pid="8" name="MSIP_Label_879e395e-e3b5-421f-8616-70a10f9451af_ActionId">
    <vt:lpwstr>09f49297-45dd-46b9-bb45-c6857933cd6f</vt:lpwstr>
  </property>
  <property fmtid="{D5CDD505-2E9C-101B-9397-08002B2CF9AE}" pid="9" name="MSIP_Label_879e395e-e3b5-421f-8616-70a10f9451af_ContentBits">
    <vt:lpwstr>0</vt:lpwstr>
  </property>
</Properties>
</file>