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7" r:id="rId3"/>
    <p:sldId id="268" r:id="rId4"/>
    <p:sldId id="258" r:id="rId5"/>
    <p:sldId id="286" r:id="rId6"/>
    <p:sldId id="257" r:id="rId7"/>
    <p:sldId id="260" r:id="rId8"/>
    <p:sldId id="259" r:id="rId9"/>
    <p:sldId id="262" r:id="rId10"/>
    <p:sldId id="265" r:id="rId11"/>
    <p:sldId id="261" r:id="rId12"/>
    <p:sldId id="271" r:id="rId13"/>
    <p:sldId id="288" r:id="rId14"/>
    <p:sldId id="263" r:id="rId15"/>
    <p:sldId id="272" r:id="rId16"/>
    <p:sldId id="285" r:id="rId17"/>
    <p:sldId id="279" r:id="rId18"/>
    <p:sldId id="275" r:id="rId19"/>
    <p:sldId id="280" r:id="rId20"/>
    <p:sldId id="273" r:id="rId21"/>
    <p:sldId id="274" r:id="rId22"/>
    <p:sldId id="276" r:id="rId23"/>
    <p:sldId id="277" r:id="rId24"/>
    <p:sldId id="283" r:id="rId25"/>
    <p:sldId id="281" r:id="rId26"/>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60"/>
  </p:normalViewPr>
  <p:slideViewPr>
    <p:cSldViewPr snapToGrid="0">
      <p:cViewPr varScale="1">
        <p:scale>
          <a:sx n="82" d="100"/>
          <a:sy n="82" d="100"/>
        </p:scale>
        <p:origin x="108"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20F72D-BB7C-4009-B276-48F62311FC1F}" type="datetimeFigureOut">
              <a:rPr lang="hu-HU" smtClean="0"/>
              <a:t>2018. 02. 19.</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D025E6-15D4-4677-B88E-023F7882E09D}" type="slidenum">
              <a:rPr lang="hu-HU" smtClean="0"/>
              <a:t>‹#›</a:t>
            </a:fld>
            <a:endParaRPr lang="hu-HU"/>
          </a:p>
        </p:txBody>
      </p:sp>
    </p:spTree>
    <p:extLst>
      <p:ext uri="{BB962C8B-B14F-4D97-AF65-F5344CB8AC3E}">
        <p14:creationId xmlns:p14="http://schemas.microsoft.com/office/powerpoint/2010/main" val="2759249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74D025E6-15D4-4677-B88E-023F7882E09D}" type="slidenum">
              <a:rPr lang="hu-HU" smtClean="0"/>
              <a:t>6</a:t>
            </a:fld>
            <a:endParaRPr lang="hu-HU"/>
          </a:p>
        </p:txBody>
      </p:sp>
    </p:spTree>
    <p:extLst>
      <p:ext uri="{BB962C8B-B14F-4D97-AF65-F5344CB8AC3E}">
        <p14:creationId xmlns:p14="http://schemas.microsoft.com/office/powerpoint/2010/main" val="4213468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74D025E6-15D4-4677-B88E-023F7882E09D}" type="slidenum">
              <a:rPr lang="hu-HU" smtClean="0"/>
              <a:t>10</a:t>
            </a:fld>
            <a:endParaRPr lang="hu-HU"/>
          </a:p>
        </p:txBody>
      </p:sp>
    </p:spTree>
    <p:extLst>
      <p:ext uri="{BB962C8B-B14F-4D97-AF65-F5344CB8AC3E}">
        <p14:creationId xmlns:p14="http://schemas.microsoft.com/office/powerpoint/2010/main" val="1581452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74D025E6-15D4-4677-B88E-023F7882E09D}" type="slidenum">
              <a:rPr lang="hu-HU" smtClean="0"/>
              <a:t>11</a:t>
            </a:fld>
            <a:endParaRPr lang="hu-HU"/>
          </a:p>
        </p:txBody>
      </p:sp>
    </p:spTree>
    <p:extLst>
      <p:ext uri="{BB962C8B-B14F-4D97-AF65-F5344CB8AC3E}">
        <p14:creationId xmlns:p14="http://schemas.microsoft.com/office/powerpoint/2010/main" val="1957407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p:cNvSpPr>
            <a:spLocks noGrp="1"/>
          </p:cNvSpPr>
          <p:nvPr>
            <p:ph type="dt" sz="half" idx="10"/>
          </p:nvPr>
        </p:nvSpPr>
        <p:spPr/>
        <p:txBody>
          <a:bodyPr/>
          <a:lstStyle/>
          <a:p>
            <a:fld id="{DEECA975-3F48-4619-902D-F31B60ACCAA8}" type="datetimeFigureOut">
              <a:rPr lang="hu-HU" smtClean="0"/>
              <a:t>2018. 02. 19.</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2455653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DEECA975-3F48-4619-902D-F31B60ACCAA8}" type="datetimeFigureOut">
              <a:rPr lang="hu-HU" smtClean="0"/>
              <a:t>2018. 02. 19.</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328954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DEECA975-3F48-4619-902D-F31B60ACCAA8}" type="datetimeFigureOut">
              <a:rPr lang="hu-HU" smtClean="0"/>
              <a:t>2018. 02. 19.</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844999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DEECA975-3F48-4619-902D-F31B60ACCAA8}" type="datetimeFigureOut">
              <a:rPr lang="hu-HU" smtClean="0"/>
              <a:t>2018. 02. 19.</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226846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p:cNvSpPr>
            <a:spLocks noGrp="1"/>
          </p:cNvSpPr>
          <p:nvPr>
            <p:ph type="dt" sz="half" idx="10"/>
          </p:nvPr>
        </p:nvSpPr>
        <p:spPr/>
        <p:txBody>
          <a:bodyPr/>
          <a:lstStyle/>
          <a:p>
            <a:fld id="{DEECA975-3F48-4619-902D-F31B60ACCAA8}" type="datetimeFigureOut">
              <a:rPr lang="hu-HU" smtClean="0"/>
              <a:t>2018. 02. 19.</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05740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p:cNvSpPr>
            <a:spLocks noGrp="1"/>
          </p:cNvSpPr>
          <p:nvPr>
            <p:ph type="dt" sz="half" idx="10"/>
          </p:nvPr>
        </p:nvSpPr>
        <p:spPr/>
        <p:txBody>
          <a:bodyPr/>
          <a:lstStyle/>
          <a:p>
            <a:fld id="{DEECA975-3F48-4619-902D-F31B60ACCAA8}" type="datetimeFigureOut">
              <a:rPr lang="hu-HU" smtClean="0"/>
              <a:t>2018. 02. 19.</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399049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839788" y="365125"/>
            <a:ext cx="10515600" cy="1325563"/>
          </a:xfrm>
        </p:spPr>
        <p:txBody>
          <a:bodyPr/>
          <a:lstStyle/>
          <a:p>
            <a:r>
              <a:rPr lang="hu-HU"/>
              <a:t>Mintacím szerkesztése</a:t>
            </a:r>
          </a:p>
        </p:txBody>
      </p:sp>
      <p:sp>
        <p:nvSpPr>
          <p:cNvPr id="3" name="Szöveg hely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p:cNvSpPr>
            <a:spLocks noGrp="1"/>
          </p:cNvSpPr>
          <p:nvPr>
            <p:ph type="dt" sz="half" idx="10"/>
          </p:nvPr>
        </p:nvSpPr>
        <p:spPr/>
        <p:txBody>
          <a:bodyPr/>
          <a:lstStyle/>
          <a:p>
            <a:fld id="{DEECA975-3F48-4619-902D-F31B60ACCAA8}" type="datetimeFigureOut">
              <a:rPr lang="hu-HU" smtClean="0"/>
              <a:t>2018. 02. 19.</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41184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Dátum helye 2"/>
          <p:cNvSpPr>
            <a:spLocks noGrp="1"/>
          </p:cNvSpPr>
          <p:nvPr>
            <p:ph type="dt" sz="half" idx="10"/>
          </p:nvPr>
        </p:nvSpPr>
        <p:spPr/>
        <p:txBody>
          <a:bodyPr/>
          <a:lstStyle/>
          <a:p>
            <a:fld id="{DEECA975-3F48-4619-902D-F31B60ACCAA8}" type="datetimeFigureOut">
              <a:rPr lang="hu-HU" smtClean="0"/>
              <a:t>2018. 02. 19.</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2482693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DEECA975-3F48-4619-902D-F31B60ACCAA8}" type="datetimeFigureOut">
              <a:rPr lang="hu-HU" smtClean="0"/>
              <a:t>2018. 02. 19.</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215457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DEECA975-3F48-4619-902D-F31B60ACCAA8}" type="datetimeFigureOut">
              <a:rPr lang="hu-HU" smtClean="0"/>
              <a:t>2018. 02. 19.</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355193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DEECA975-3F48-4619-902D-F31B60ACCAA8}" type="datetimeFigureOut">
              <a:rPr lang="hu-HU" smtClean="0"/>
              <a:t>2018. 02. 19.</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053076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ECA975-3F48-4619-902D-F31B60ACCAA8}" type="datetimeFigureOut">
              <a:rPr lang="hu-HU" smtClean="0"/>
              <a:t>2018. 02. 19.</a:t>
            </a:fld>
            <a:endParaRPr lang="hu-HU"/>
          </a:p>
        </p:txBody>
      </p:sp>
      <p:sp>
        <p:nvSpPr>
          <p:cNvPr id="5" name="Élőláb hely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6683E3-8F72-4B0F-8A47-C957A542B295}" type="slidenum">
              <a:rPr lang="hu-HU" smtClean="0"/>
              <a:t>‹#›</a:t>
            </a:fld>
            <a:endParaRPr lang="hu-HU"/>
          </a:p>
        </p:txBody>
      </p:sp>
    </p:spTree>
    <p:extLst>
      <p:ext uri="{BB962C8B-B14F-4D97-AF65-F5344CB8AC3E}">
        <p14:creationId xmlns:p14="http://schemas.microsoft.com/office/powerpoint/2010/main" val="3930873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tpostman.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arrowhead2.tmit.bme.hu:8440/orchestrator/orchestration"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hegeduscs/arrowheadclient"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mailto:zumlauf@aitia.ai" TargetMode="External"/><Relationship Id="rId2" Type="http://schemas.openxmlformats.org/officeDocument/2006/relationships/hyperlink" Target="mailto:hegeduscs@aitia.ai" TargetMode="External"/><Relationship Id="rId1" Type="http://schemas.openxmlformats.org/officeDocument/2006/relationships/slideLayout" Target="../slideLayouts/slideLayout1.xml"/><Relationship Id="rId4" Type="http://schemas.openxmlformats.org/officeDocument/2006/relationships/hyperlink" Target="mailto:pvarga@tmit.bme.h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hegeduscs/arrowheadclient" TargetMode="External"/><Relationship Id="rId2" Type="http://schemas.openxmlformats.org/officeDocument/2006/relationships/hyperlink" Target="https://github.com/hegeduscs/arrowhead" TargetMode="External"/><Relationship Id="rId1" Type="http://schemas.openxmlformats.org/officeDocument/2006/relationships/slideLayout" Target="../slideLayouts/slideLayout2.xml"/><Relationship Id="rId5" Type="http://schemas.openxmlformats.org/officeDocument/2006/relationships/hyperlink" Target="http://arrowhead2.tmit.bme.hu/" TargetMode="External"/><Relationship Id="rId4" Type="http://schemas.openxmlformats.org/officeDocument/2006/relationships/hyperlink" Target="http://arrowhead.tmit.bme.hu/"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ev.mysql.com/downloads/installe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keystore-explorer.org/download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en-US" dirty="0"/>
              <a:t>Getting</a:t>
            </a:r>
            <a:r>
              <a:rPr lang="hu-HU" dirty="0"/>
              <a:t> </a:t>
            </a:r>
            <a:r>
              <a:rPr lang="hu-HU" dirty="0" err="1"/>
              <a:t>Started</a:t>
            </a:r>
            <a:endParaRPr lang="hu-HU"/>
          </a:p>
        </p:txBody>
      </p:sp>
      <p:sp>
        <p:nvSpPr>
          <p:cNvPr id="3" name="Alcím 2"/>
          <p:cNvSpPr>
            <a:spLocks noGrp="1"/>
          </p:cNvSpPr>
          <p:nvPr>
            <p:ph type="subTitle" idx="1"/>
          </p:nvPr>
        </p:nvSpPr>
        <p:spPr/>
        <p:txBody>
          <a:bodyPr/>
          <a:lstStyle/>
          <a:p>
            <a:r>
              <a:rPr lang="hu-HU" dirty="0" err="1"/>
              <a:t>Arrowhead</a:t>
            </a:r>
            <a:r>
              <a:rPr lang="hu-HU" dirty="0"/>
              <a:t> </a:t>
            </a:r>
            <a:r>
              <a:rPr lang="hu-HU" dirty="0" err="1"/>
              <a:t>Core</a:t>
            </a:r>
            <a:r>
              <a:rPr lang="hu-HU" dirty="0"/>
              <a:t> Systems G3.2 </a:t>
            </a:r>
            <a:r>
              <a:rPr lang="hu-HU" dirty="0" err="1"/>
              <a:t>Milestone</a:t>
            </a:r>
            <a:r>
              <a:rPr lang="hu-HU" dirty="0"/>
              <a:t> 3</a:t>
            </a:r>
          </a:p>
        </p:txBody>
      </p:sp>
      <p:pic>
        <p:nvPicPr>
          <p:cNvPr id="1026" name="Picture 2" descr="Képtalálat a következőre: „ait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2963" y="4429919"/>
            <a:ext cx="2857500" cy="17335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éptalálat a következőre: „arrowhead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358" y="4207895"/>
            <a:ext cx="2568964" cy="2177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102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63984" y="0"/>
            <a:ext cx="10151616" cy="1035511"/>
          </a:xfrm>
        </p:spPr>
        <p:txBody>
          <a:bodyPr/>
          <a:lstStyle/>
          <a:p>
            <a:r>
              <a:rPr lang="hu-HU" err="1"/>
              <a:t>Configuration</a:t>
            </a:r>
            <a:r>
              <a:rPr lang="hu-HU"/>
              <a:t> of the ArrowheadCloud table</a:t>
            </a:r>
          </a:p>
        </p:txBody>
      </p:sp>
      <p:sp>
        <p:nvSpPr>
          <p:cNvPr id="3" name="Tartalom helye 2"/>
          <p:cNvSpPr>
            <a:spLocks noGrp="1"/>
          </p:cNvSpPr>
          <p:nvPr>
            <p:ph idx="1"/>
          </p:nvPr>
        </p:nvSpPr>
        <p:spPr>
          <a:xfrm>
            <a:off x="363984" y="1036549"/>
            <a:ext cx="10515600" cy="3873840"/>
          </a:xfrm>
        </p:spPr>
        <p:txBody>
          <a:bodyPr>
            <a:normAutofit/>
          </a:bodyPr>
          <a:lstStyle/>
          <a:p>
            <a:pPr algn="just"/>
            <a:r>
              <a:rPr lang="hu-HU"/>
              <a:t>Contains all the ArrowheadCloud (gatekeeper) information available to the Core Systems, including:</a:t>
            </a:r>
          </a:p>
          <a:p>
            <a:pPr lvl="1" algn="just"/>
            <a:r>
              <a:rPr lang="hu-HU"/>
              <a:t>Own Cloud: information about the local Cloud</a:t>
            </a:r>
          </a:p>
          <a:p>
            <a:pPr lvl="1" algn="just"/>
            <a:r>
              <a:rPr lang="hu-HU"/>
              <a:t>Neighborhood: list of trusted Clouds to do GlobalServiceDiscovery with</a:t>
            </a:r>
          </a:p>
          <a:p>
            <a:pPr algn="just"/>
            <a:r>
              <a:rPr lang="hu-HU"/>
              <a:t>For inter-Cloud orchestration, the Gatekeeper addresses in this table has to be updated to available addresses in the setup environment. This can be done through the MySQL workbench directly, or through REST resource of the framework.</a:t>
            </a:r>
            <a:endParaRPr lang="hu-HU" dirty="0"/>
          </a:p>
          <a:p>
            <a:pPr marL="0" indent="0">
              <a:buNone/>
            </a:pPr>
            <a:endParaRPr lang="hu-HU" dirty="0"/>
          </a:p>
          <a:p>
            <a:endParaRPr lang="hu-HU" dirty="0"/>
          </a:p>
        </p:txBody>
      </p:sp>
      <p:pic>
        <p:nvPicPr>
          <p:cNvPr id="8" name="Kép 7">
            <a:extLst>
              <a:ext uri="{FF2B5EF4-FFF2-40B4-BE49-F238E27FC236}">
                <a16:creationId xmlns:a16="http://schemas.microsoft.com/office/drawing/2014/main" id="{72B562E9-0DB2-4BA9-BDE4-812222AAEDE9}"/>
              </a:ext>
            </a:extLst>
          </p:cNvPr>
          <p:cNvPicPr>
            <a:picLocks noChangeAspect="1"/>
          </p:cNvPicPr>
          <p:nvPr/>
        </p:nvPicPr>
        <p:blipFill>
          <a:blip r:embed="rId3"/>
          <a:stretch>
            <a:fillRect/>
          </a:stretch>
        </p:blipFill>
        <p:spPr>
          <a:xfrm>
            <a:off x="1305131" y="4910389"/>
            <a:ext cx="9027590" cy="894626"/>
          </a:xfrm>
          <a:prstGeom prst="rect">
            <a:avLst/>
          </a:prstGeom>
        </p:spPr>
      </p:pic>
    </p:spTree>
    <p:extLst>
      <p:ext uri="{BB962C8B-B14F-4D97-AF65-F5344CB8AC3E}">
        <p14:creationId xmlns:p14="http://schemas.microsoft.com/office/powerpoint/2010/main" val="2996726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err="1"/>
              <a:t>Deploying</a:t>
            </a:r>
            <a:r>
              <a:rPr lang="hu-HU"/>
              <a:t> </a:t>
            </a:r>
            <a:r>
              <a:rPr lang="hu-HU" err="1"/>
              <a:t>modules</a:t>
            </a:r>
            <a:endParaRPr lang="hu-HU"/>
          </a:p>
        </p:txBody>
      </p:sp>
      <p:sp>
        <p:nvSpPr>
          <p:cNvPr id="3" name="Tartalom helye 2"/>
          <p:cNvSpPr>
            <a:spLocks noGrp="1"/>
          </p:cNvSpPr>
          <p:nvPr>
            <p:ph idx="1"/>
          </p:nvPr>
        </p:nvSpPr>
        <p:spPr>
          <a:xfrm>
            <a:off x="838200" y="1514764"/>
            <a:ext cx="10515600" cy="4662199"/>
          </a:xfrm>
        </p:spPr>
        <p:txBody>
          <a:bodyPr>
            <a:normAutofit fontScale="92500" lnSpcReduction="10000"/>
          </a:bodyPr>
          <a:lstStyle/>
          <a:p>
            <a:r>
              <a:rPr lang="hu-HU" err="1"/>
              <a:t>Each</a:t>
            </a:r>
            <a:r>
              <a:rPr lang="hu-HU"/>
              <a:t> </a:t>
            </a:r>
            <a:r>
              <a:rPr lang="hu-HU" err="1"/>
              <a:t>module</a:t>
            </a:r>
            <a:r>
              <a:rPr lang="hu-HU"/>
              <a:t> </a:t>
            </a:r>
            <a:r>
              <a:rPr lang="hu-HU" err="1"/>
              <a:t>can</a:t>
            </a:r>
            <a:r>
              <a:rPr lang="hu-HU"/>
              <a:t> be </a:t>
            </a:r>
            <a:r>
              <a:rPr lang="hu-HU" err="1"/>
              <a:t>deployed</a:t>
            </a:r>
            <a:r>
              <a:rPr lang="hu-HU"/>
              <a:t> </a:t>
            </a:r>
            <a:r>
              <a:rPr lang="hu-HU" err="1"/>
              <a:t>by</a:t>
            </a:r>
            <a:r>
              <a:rPr lang="hu-HU"/>
              <a:t> </a:t>
            </a:r>
            <a:r>
              <a:rPr lang="hu-HU" err="1"/>
              <a:t>running</a:t>
            </a:r>
            <a:r>
              <a:rPr lang="hu-HU"/>
              <a:t> </a:t>
            </a:r>
            <a:r>
              <a:rPr lang="hu-HU" err="1"/>
              <a:t>the</a:t>
            </a:r>
            <a:r>
              <a:rPr lang="hu-HU"/>
              <a:t> </a:t>
            </a:r>
            <a:r>
              <a:rPr lang="hu-HU" err="1"/>
              <a:t>appropriate</a:t>
            </a:r>
            <a:r>
              <a:rPr lang="hu-HU"/>
              <a:t> JAR file.</a:t>
            </a:r>
          </a:p>
          <a:p>
            <a:r>
              <a:rPr lang="hu-HU" err="1"/>
              <a:t>Every</a:t>
            </a:r>
            <a:r>
              <a:rPr lang="hu-HU"/>
              <a:t> </a:t>
            </a:r>
            <a:r>
              <a:rPr lang="hu-HU" err="1"/>
              <a:t>module</a:t>
            </a:r>
            <a:r>
              <a:rPr lang="hu-HU"/>
              <a:t> has </a:t>
            </a:r>
            <a:r>
              <a:rPr lang="hu-HU" err="1"/>
              <a:t>its</a:t>
            </a:r>
            <a:r>
              <a:rPr lang="hu-HU"/>
              <a:t> </a:t>
            </a:r>
            <a:r>
              <a:rPr lang="hu-HU" err="1"/>
              <a:t>own</a:t>
            </a:r>
            <a:r>
              <a:rPr lang="hu-HU"/>
              <a:t> „config” and „</a:t>
            </a:r>
            <a:r>
              <a:rPr lang="hu-HU" err="1"/>
              <a:t>lib</a:t>
            </a:r>
            <a:r>
              <a:rPr lang="hu-HU"/>
              <a:t>” folders, these have to be in the same folder as the jar file. </a:t>
            </a:r>
            <a:r>
              <a:rPr lang="hu-HU" b="1"/>
              <a:t>The config files have to be edited to match the real setup environment </a:t>
            </a:r>
            <a:r>
              <a:rPr lang="hu-HU"/>
              <a:t>(URIs, passwords, etc.).</a:t>
            </a:r>
          </a:p>
          <a:p>
            <a:r>
              <a:rPr lang="hu-HU" err="1"/>
              <a:t>Insecure</a:t>
            </a:r>
            <a:r>
              <a:rPr lang="hu-HU"/>
              <a:t> (</a:t>
            </a:r>
            <a:r>
              <a:rPr lang="hu-HU" err="1"/>
              <a:t>plain</a:t>
            </a:r>
            <a:r>
              <a:rPr lang="hu-HU"/>
              <a:t> HTTP) </a:t>
            </a:r>
            <a:r>
              <a:rPr lang="hu-HU" err="1"/>
              <a:t>deployment</a:t>
            </a:r>
            <a:r>
              <a:rPr lang="hu-HU"/>
              <a:t> </a:t>
            </a:r>
            <a:r>
              <a:rPr lang="hu-HU" err="1"/>
              <a:t>on</a:t>
            </a:r>
            <a:r>
              <a:rPr lang="hu-HU"/>
              <a:t> </a:t>
            </a:r>
            <a:r>
              <a:rPr lang="hu-HU" err="1"/>
              <a:t>the</a:t>
            </a:r>
            <a:r>
              <a:rPr lang="hu-HU"/>
              <a:t> </a:t>
            </a:r>
            <a:r>
              <a:rPr lang="hu-HU" err="1"/>
              <a:t>console</a:t>
            </a:r>
            <a:r>
              <a:rPr lang="hu-HU"/>
              <a:t>:</a:t>
            </a:r>
          </a:p>
          <a:p>
            <a:pPr marL="685800" lvl="2">
              <a:spcBef>
                <a:spcPts val="1000"/>
              </a:spcBef>
            </a:pPr>
            <a:r>
              <a:rPr lang="hu-HU" b="1" i="1"/>
              <a:t>java –</a:t>
            </a:r>
            <a:r>
              <a:rPr lang="hu-HU" b="1" i="1" err="1"/>
              <a:t>jar</a:t>
            </a:r>
            <a:r>
              <a:rPr lang="hu-HU" b="1" i="1"/>
              <a:t> modulename.jar –m insecure </a:t>
            </a:r>
            <a:endParaRPr lang="hu-HU"/>
          </a:p>
          <a:p>
            <a:r>
              <a:rPr lang="hu-HU" err="1"/>
              <a:t>Secure</a:t>
            </a:r>
            <a:r>
              <a:rPr lang="hu-HU"/>
              <a:t> (HTTPS/SSL) </a:t>
            </a:r>
            <a:r>
              <a:rPr lang="hu-HU" err="1"/>
              <a:t>deployment</a:t>
            </a:r>
            <a:r>
              <a:rPr lang="hu-HU"/>
              <a:t>:</a:t>
            </a:r>
          </a:p>
          <a:p>
            <a:pPr marL="685800" lvl="2">
              <a:spcBef>
                <a:spcPts val="1000"/>
              </a:spcBef>
            </a:pPr>
            <a:r>
              <a:rPr lang="hu-HU" b="1" i="1"/>
              <a:t>java –</a:t>
            </a:r>
            <a:r>
              <a:rPr lang="hu-HU" b="1" i="1" err="1"/>
              <a:t>jar</a:t>
            </a:r>
            <a:r>
              <a:rPr lang="hu-HU" b="1" i="1"/>
              <a:t> modulename.jar –m secure</a:t>
            </a:r>
            <a:endParaRPr lang="hu-HU"/>
          </a:p>
          <a:p>
            <a:r>
              <a:rPr lang="hu-HU" err="1"/>
              <a:t>Running</a:t>
            </a:r>
            <a:r>
              <a:rPr lang="hu-HU"/>
              <a:t> </a:t>
            </a:r>
            <a:r>
              <a:rPr lang="hu-HU" err="1"/>
              <a:t>both</a:t>
            </a:r>
            <a:r>
              <a:rPr lang="hu-HU"/>
              <a:t> (</a:t>
            </a:r>
            <a:r>
              <a:rPr lang="hu-HU" err="1"/>
              <a:t>insec</a:t>
            </a:r>
            <a:r>
              <a:rPr lang="hu-HU"/>
              <a:t> and sec) version of </a:t>
            </a:r>
            <a:r>
              <a:rPr lang="hu-HU" err="1"/>
              <a:t>the</a:t>
            </a:r>
            <a:r>
              <a:rPr lang="hu-HU"/>
              <a:t> </a:t>
            </a:r>
            <a:r>
              <a:rPr lang="hu-HU" err="1"/>
              <a:t>module</a:t>
            </a:r>
            <a:r>
              <a:rPr lang="hu-HU"/>
              <a:t> </a:t>
            </a:r>
            <a:r>
              <a:rPr lang="hu-HU" err="1"/>
              <a:t>at</a:t>
            </a:r>
            <a:r>
              <a:rPr lang="hu-HU"/>
              <a:t> </a:t>
            </a:r>
            <a:r>
              <a:rPr lang="hu-HU" err="1"/>
              <a:t>the</a:t>
            </a:r>
            <a:r>
              <a:rPr lang="hu-HU"/>
              <a:t> </a:t>
            </a:r>
            <a:r>
              <a:rPr lang="hu-HU" err="1"/>
              <a:t>same</a:t>
            </a:r>
            <a:r>
              <a:rPr lang="hu-HU"/>
              <a:t> </a:t>
            </a:r>
            <a:r>
              <a:rPr lang="hu-HU" err="1"/>
              <a:t>time</a:t>
            </a:r>
            <a:r>
              <a:rPr lang="hu-HU"/>
              <a:t>:</a:t>
            </a:r>
          </a:p>
          <a:p>
            <a:pPr lvl="1"/>
            <a:r>
              <a:rPr lang="hu-HU" b="1" i="1"/>
              <a:t>java –</a:t>
            </a:r>
            <a:r>
              <a:rPr lang="hu-HU" b="1" i="1" err="1"/>
              <a:t>jar</a:t>
            </a:r>
            <a:r>
              <a:rPr lang="hu-HU" b="1" i="1"/>
              <a:t> modulename.jar –m both</a:t>
            </a:r>
          </a:p>
          <a:p>
            <a:r>
              <a:rPr lang="hu-HU"/>
              <a:t>The </a:t>
            </a:r>
            <a:r>
              <a:rPr lang="hu-HU" b="1"/>
              <a:t>„-d” </a:t>
            </a:r>
            <a:r>
              <a:rPr lang="hu-HU"/>
              <a:t>command line argument turns on the </a:t>
            </a:r>
            <a:r>
              <a:rPr lang="hu-HU" b="1"/>
              <a:t>debug mode</a:t>
            </a:r>
            <a:r>
              <a:rPr lang="hu-HU"/>
              <a:t>, printing every request and response payload to the console.</a:t>
            </a:r>
          </a:p>
        </p:txBody>
      </p:sp>
    </p:spTree>
    <p:extLst>
      <p:ext uri="{BB962C8B-B14F-4D97-AF65-F5344CB8AC3E}">
        <p14:creationId xmlns:p14="http://schemas.microsoft.com/office/powerpoint/2010/main" val="1245869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514904" y="360219"/>
            <a:ext cx="10000695" cy="1325563"/>
          </a:xfrm>
        </p:spPr>
        <p:txBody>
          <a:bodyPr>
            <a:normAutofit/>
          </a:bodyPr>
          <a:lstStyle/>
          <a:p>
            <a:r>
              <a:rPr lang="hu-HU" sz="4000" err="1"/>
              <a:t>Setting</a:t>
            </a:r>
            <a:r>
              <a:rPr lang="hu-HU" sz="4000"/>
              <a:t> </a:t>
            </a:r>
            <a:r>
              <a:rPr lang="hu-HU" sz="4000" err="1"/>
              <a:t>up</a:t>
            </a:r>
            <a:r>
              <a:rPr lang="hu-HU" sz="4000"/>
              <a:t> a </a:t>
            </a:r>
            <a:r>
              <a:rPr lang="hu-HU" sz="4000" err="1"/>
              <a:t>secondary</a:t>
            </a:r>
            <a:r>
              <a:rPr lang="hu-HU" sz="4000"/>
              <a:t> Local </a:t>
            </a:r>
            <a:r>
              <a:rPr lang="hu-HU" sz="4000" err="1"/>
              <a:t>Cloud</a:t>
            </a:r>
            <a:r>
              <a:rPr lang="hu-HU" sz="4000"/>
              <a:t> </a:t>
            </a:r>
            <a:r>
              <a:rPr lang="hu-HU" sz="4000" err="1"/>
              <a:t>for</a:t>
            </a:r>
            <a:r>
              <a:rPr lang="hu-HU" sz="4000"/>
              <a:t> testing </a:t>
            </a:r>
            <a:r>
              <a:rPr lang="hu-HU" sz="4000" err="1"/>
              <a:t>inter-Cloud</a:t>
            </a:r>
            <a:r>
              <a:rPr lang="hu-HU" sz="4000"/>
              <a:t> </a:t>
            </a:r>
            <a:r>
              <a:rPr lang="hu-HU" sz="4000" err="1"/>
              <a:t>orchestration</a:t>
            </a:r>
            <a:endParaRPr lang="en-US" sz="4000"/>
          </a:p>
        </p:txBody>
      </p:sp>
      <p:sp>
        <p:nvSpPr>
          <p:cNvPr id="3" name="Tartalom helye 2"/>
          <p:cNvSpPr>
            <a:spLocks noGrp="1"/>
          </p:cNvSpPr>
          <p:nvPr>
            <p:ph idx="1"/>
          </p:nvPr>
        </p:nvSpPr>
        <p:spPr>
          <a:xfrm>
            <a:off x="191923" y="2118138"/>
            <a:ext cx="11830235" cy="4220069"/>
          </a:xfrm>
        </p:spPr>
        <p:txBody>
          <a:bodyPr>
            <a:noAutofit/>
          </a:bodyPr>
          <a:lstStyle/>
          <a:p>
            <a:pPr>
              <a:lnSpc>
                <a:spcPct val="100000"/>
              </a:lnSpc>
            </a:pPr>
            <a:r>
              <a:rPr lang="hu-HU" dirty="0"/>
              <a:t>The </a:t>
            </a:r>
            <a:r>
              <a:rPr lang="hu-HU" dirty="0" err="1"/>
              <a:t>secondary</a:t>
            </a:r>
            <a:r>
              <a:rPr lang="hu-HU" dirty="0"/>
              <a:t> </a:t>
            </a:r>
            <a:r>
              <a:rPr lang="hu-HU" dirty="0" err="1"/>
              <a:t>Cloud</a:t>
            </a:r>
            <a:r>
              <a:rPr lang="hu-HU" dirty="0"/>
              <a:t> </a:t>
            </a:r>
            <a:r>
              <a:rPr lang="hu-HU" dirty="0" err="1"/>
              <a:t>can</a:t>
            </a:r>
            <a:r>
              <a:rPr lang="hu-HU" dirty="0"/>
              <a:t> be </a:t>
            </a:r>
            <a:r>
              <a:rPr lang="hu-HU" dirty="0" err="1"/>
              <a:t>set</a:t>
            </a:r>
            <a:r>
              <a:rPr lang="hu-HU" dirty="0"/>
              <a:t> </a:t>
            </a:r>
            <a:r>
              <a:rPr lang="hu-HU" dirty="0" err="1"/>
              <a:t>up</a:t>
            </a:r>
            <a:r>
              <a:rPr lang="hu-HU" dirty="0"/>
              <a:t> </a:t>
            </a:r>
            <a:r>
              <a:rPr lang="hu-HU" dirty="0" err="1"/>
              <a:t>similarly</a:t>
            </a:r>
            <a:r>
              <a:rPr lang="hu-HU" dirty="0"/>
              <a:t> </a:t>
            </a:r>
            <a:r>
              <a:rPr lang="hu-HU" dirty="0" err="1"/>
              <a:t>for</a:t>
            </a:r>
            <a:r>
              <a:rPr lang="hu-HU" dirty="0"/>
              <a:t> </a:t>
            </a:r>
            <a:r>
              <a:rPr lang="hu-HU" dirty="0" err="1"/>
              <a:t>inter-Cloud</a:t>
            </a:r>
            <a:r>
              <a:rPr lang="hu-HU" dirty="0"/>
              <a:t> </a:t>
            </a:r>
            <a:r>
              <a:rPr lang="hu-HU" dirty="0" err="1"/>
              <a:t>orchestration</a:t>
            </a:r>
            <a:r>
              <a:rPr lang="hu-HU" dirty="0"/>
              <a:t>:</a:t>
            </a:r>
          </a:p>
          <a:p>
            <a:pPr lvl="1">
              <a:lnSpc>
                <a:spcPct val="100000"/>
              </a:lnSpc>
            </a:pPr>
            <a:r>
              <a:rPr lang="hu-HU" sz="2800" dirty="0"/>
              <a:t>Import </a:t>
            </a:r>
            <a:r>
              <a:rPr lang="hu-HU" sz="2800" dirty="0" err="1"/>
              <a:t>the</a:t>
            </a:r>
            <a:r>
              <a:rPr lang="hu-HU" sz="2800" dirty="0"/>
              <a:t> </a:t>
            </a:r>
            <a:r>
              <a:rPr lang="hu-HU" sz="2800" b="1" i="1" dirty="0"/>
              <a:t>create_arrowhead_database_2.sql</a:t>
            </a:r>
            <a:r>
              <a:rPr lang="hu-HU" sz="2800" dirty="0"/>
              <a:t> script </a:t>
            </a:r>
            <a:r>
              <a:rPr lang="hu-HU" sz="2800" dirty="0" err="1"/>
              <a:t>on</a:t>
            </a:r>
            <a:r>
              <a:rPr lang="hu-HU" sz="2800" dirty="0"/>
              <a:t> </a:t>
            </a:r>
            <a:r>
              <a:rPr lang="hu-HU" sz="2800" dirty="0" err="1"/>
              <a:t>the</a:t>
            </a:r>
            <a:r>
              <a:rPr lang="hu-HU" sz="2800" dirty="0"/>
              <a:t> 2nd </a:t>
            </a:r>
            <a:r>
              <a:rPr lang="hu-HU" sz="2800" dirty="0" err="1"/>
              <a:t>machine</a:t>
            </a:r>
            <a:r>
              <a:rPr lang="hu-HU" sz="2800" dirty="0"/>
              <a:t>.</a:t>
            </a:r>
          </a:p>
          <a:p>
            <a:pPr lvl="1">
              <a:lnSpc>
                <a:spcPct val="100000"/>
              </a:lnSpc>
            </a:pPr>
            <a:r>
              <a:rPr lang="hu-HU" sz="2800" dirty="0"/>
              <a:t>Both </a:t>
            </a:r>
            <a:r>
              <a:rPr lang="hu-HU" sz="2800" dirty="0" err="1"/>
              <a:t>databases</a:t>
            </a:r>
            <a:r>
              <a:rPr lang="hu-HU" sz="2800" dirty="0"/>
              <a:t> </a:t>
            </a:r>
            <a:r>
              <a:rPr lang="hu-HU" sz="2800" dirty="0" err="1"/>
              <a:t>have</a:t>
            </a:r>
            <a:r>
              <a:rPr lang="hu-HU" sz="2800" dirty="0"/>
              <a:t> 2 </a:t>
            </a:r>
            <a:r>
              <a:rPr lang="hu-HU" sz="2800" dirty="0" err="1"/>
              <a:t>entries</a:t>
            </a:r>
            <a:r>
              <a:rPr lang="hu-HU" sz="2800" dirty="0"/>
              <a:t> in </a:t>
            </a:r>
            <a:r>
              <a:rPr lang="hu-HU" sz="2800" dirty="0" err="1"/>
              <a:t>the</a:t>
            </a:r>
            <a:r>
              <a:rPr lang="hu-HU" sz="2800" dirty="0"/>
              <a:t> „</a:t>
            </a:r>
            <a:r>
              <a:rPr lang="hu-HU" sz="2800" dirty="0" err="1"/>
              <a:t>arrowhead_cloud</a:t>
            </a:r>
            <a:r>
              <a:rPr lang="hu-HU" sz="2800" dirty="0"/>
              <a:t>” </a:t>
            </a:r>
            <a:r>
              <a:rPr lang="hu-HU" sz="2800" dirty="0" err="1"/>
              <a:t>table</a:t>
            </a:r>
            <a:r>
              <a:rPr lang="hu-HU" sz="2800" dirty="0"/>
              <a:t>. The </a:t>
            </a:r>
            <a:r>
              <a:rPr lang="hu-HU" sz="2800" dirty="0" err="1"/>
              <a:t>first</a:t>
            </a:r>
            <a:r>
              <a:rPr lang="hu-HU" sz="2800" dirty="0"/>
              <a:t> </a:t>
            </a:r>
            <a:r>
              <a:rPr lang="hu-HU" sz="2800" dirty="0" err="1"/>
              <a:t>one</a:t>
            </a:r>
            <a:r>
              <a:rPr lang="hu-HU" sz="2800" dirty="0"/>
              <a:t> is </a:t>
            </a:r>
            <a:r>
              <a:rPr lang="hu-HU" sz="2800" dirty="0" err="1"/>
              <a:t>the</a:t>
            </a:r>
            <a:r>
              <a:rPr lang="hu-HU" sz="2800" dirty="0"/>
              <a:t> „</a:t>
            </a:r>
            <a:r>
              <a:rPr lang="hu-HU" sz="2800" dirty="0" err="1"/>
              <a:t>own_cloud</a:t>
            </a:r>
            <a:r>
              <a:rPr lang="hu-HU" sz="2800" dirty="0"/>
              <a:t>” </a:t>
            </a:r>
            <a:r>
              <a:rPr lang="hu-HU" sz="2800" dirty="0" err="1"/>
              <a:t>entry</a:t>
            </a:r>
            <a:r>
              <a:rPr lang="hu-HU" sz="2800" dirty="0"/>
              <a:t>, </a:t>
            </a:r>
            <a:r>
              <a:rPr lang="hu-HU" sz="2800" dirty="0" err="1"/>
              <a:t>the</a:t>
            </a:r>
            <a:r>
              <a:rPr lang="hu-HU" sz="2800" dirty="0"/>
              <a:t> </a:t>
            </a:r>
            <a:r>
              <a:rPr lang="hu-HU" sz="2800" dirty="0" err="1"/>
              <a:t>second</a:t>
            </a:r>
            <a:r>
              <a:rPr lang="hu-HU" sz="2800" dirty="0"/>
              <a:t> </a:t>
            </a:r>
            <a:r>
              <a:rPr lang="hu-HU" sz="2800" dirty="0" err="1"/>
              <a:t>one</a:t>
            </a:r>
            <a:r>
              <a:rPr lang="hu-HU" sz="2800" dirty="0"/>
              <a:t> </a:t>
            </a:r>
            <a:r>
              <a:rPr lang="hu-HU" sz="2800" dirty="0" err="1"/>
              <a:t>refers</a:t>
            </a:r>
            <a:r>
              <a:rPr lang="hu-HU" sz="2800" dirty="0"/>
              <a:t> </a:t>
            </a:r>
            <a:r>
              <a:rPr lang="hu-HU" sz="2800" dirty="0" err="1"/>
              <a:t>to</a:t>
            </a:r>
            <a:r>
              <a:rPr lang="hu-HU" sz="2800" dirty="0"/>
              <a:t> </a:t>
            </a:r>
            <a:r>
              <a:rPr lang="hu-HU" sz="2800" dirty="0" err="1"/>
              <a:t>the</a:t>
            </a:r>
            <a:r>
              <a:rPr lang="hu-HU" sz="2800" dirty="0"/>
              <a:t> „</a:t>
            </a:r>
            <a:r>
              <a:rPr lang="hu-HU" sz="2800" dirty="0" err="1"/>
              <a:t>neighbor_cloud</a:t>
            </a:r>
            <a:r>
              <a:rPr lang="hu-HU" sz="2800" dirty="0"/>
              <a:t>” (</a:t>
            </a:r>
            <a:r>
              <a:rPr lang="hu-HU" sz="2800" dirty="0" err="1"/>
              <a:t>the</a:t>
            </a:r>
            <a:r>
              <a:rPr lang="hu-HU" sz="2800" dirty="0"/>
              <a:t> </a:t>
            </a:r>
            <a:r>
              <a:rPr lang="hu-HU" sz="2800" dirty="0" err="1"/>
              <a:t>other</a:t>
            </a:r>
            <a:r>
              <a:rPr lang="hu-HU" sz="2800" dirty="0"/>
              <a:t> </a:t>
            </a:r>
            <a:r>
              <a:rPr lang="hu-HU" sz="2800" dirty="0" err="1"/>
              <a:t>machine</a:t>
            </a:r>
            <a:r>
              <a:rPr lang="hu-HU" sz="2800" dirty="0"/>
              <a:t>). </a:t>
            </a:r>
            <a:r>
              <a:rPr lang="hu-HU" sz="2800" dirty="0" err="1"/>
              <a:t>Modify</a:t>
            </a:r>
            <a:r>
              <a:rPr lang="hu-HU" sz="2800" dirty="0"/>
              <a:t> </a:t>
            </a:r>
            <a:r>
              <a:rPr lang="hu-HU" sz="2800" dirty="0" err="1"/>
              <a:t>the</a:t>
            </a:r>
            <a:r>
              <a:rPr lang="hu-HU" sz="2800" dirty="0"/>
              <a:t> „</a:t>
            </a:r>
            <a:r>
              <a:rPr lang="hu-HU" sz="2800" dirty="0" err="1"/>
              <a:t>address</a:t>
            </a:r>
            <a:r>
              <a:rPr lang="hu-HU" sz="2800" dirty="0"/>
              <a:t>” </a:t>
            </a:r>
            <a:r>
              <a:rPr lang="hu-HU" sz="2800" dirty="0" err="1"/>
              <a:t>field</a:t>
            </a:r>
            <a:r>
              <a:rPr lang="hu-HU" sz="2800" dirty="0"/>
              <a:t> </a:t>
            </a:r>
            <a:r>
              <a:rPr lang="hu-HU" sz="2800" dirty="0" err="1"/>
              <a:t>for</a:t>
            </a:r>
            <a:r>
              <a:rPr lang="hu-HU" sz="2800" dirty="0"/>
              <a:t> </a:t>
            </a:r>
            <a:r>
              <a:rPr lang="hu-HU" sz="2800" dirty="0" err="1"/>
              <a:t>all</a:t>
            </a:r>
            <a:r>
              <a:rPr lang="hu-HU" sz="2800" dirty="0"/>
              <a:t> 4 </a:t>
            </a:r>
            <a:r>
              <a:rPr lang="hu-HU" sz="2800" dirty="0" err="1"/>
              <a:t>entries</a:t>
            </a:r>
            <a:r>
              <a:rPr lang="hu-HU" sz="2800" dirty="0"/>
              <a:t> </a:t>
            </a:r>
            <a:r>
              <a:rPr lang="hu-HU" sz="2800" dirty="0" err="1"/>
              <a:t>to</a:t>
            </a:r>
            <a:r>
              <a:rPr lang="hu-HU" sz="2800" dirty="0"/>
              <a:t> be in </a:t>
            </a:r>
            <a:r>
              <a:rPr lang="hu-HU" sz="2800" dirty="0" err="1"/>
              <a:t>accordance</a:t>
            </a:r>
            <a:r>
              <a:rPr lang="hu-HU" sz="2800" dirty="0"/>
              <a:t> </a:t>
            </a:r>
            <a:r>
              <a:rPr lang="hu-HU" sz="2800" dirty="0" err="1"/>
              <a:t>with</a:t>
            </a:r>
            <a:r>
              <a:rPr lang="hu-HU" sz="2800" dirty="0"/>
              <a:t> </a:t>
            </a:r>
            <a:r>
              <a:rPr lang="hu-HU" sz="2800" dirty="0" err="1"/>
              <a:t>your</a:t>
            </a:r>
            <a:r>
              <a:rPr lang="hu-HU" sz="2800" dirty="0"/>
              <a:t> </a:t>
            </a:r>
            <a:r>
              <a:rPr lang="hu-HU" sz="2800" dirty="0" err="1"/>
              <a:t>setup</a:t>
            </a:r>
            <a:r>
              <a:rPr lang="hu-HU" sz="2800" dirty="0"/>
              <a:t>.</a:t>
            </a:r>
          </a:p>
          <a:p>
            <a:pPr lvl="1">
              <a:lnSpc>
                <a:spcPct val="100000"/>
              </a:lnSpc>
            </a:pPr>
            <a:r>
              <a:rPr lang="hu-HU" sz="2800" dirty="0" err="1"/>
              <a:t>Set</a:t>
            </a:r>
            <a:r>
              <a:rPr lang="hu-HU" sz="2800" dirty="0"/>
              <a:t> </a:t>
            </a:r>
            <a:r>
              <a:rPr lang="hu-HU" sz="2800" dirty="0" err="1"/>
              <a:t>the</a:t>
            </a:r>
            <a:r>
              <a:rPr lang="hu-HU" sz="2800" dirty="0"/>
              <a:t> </a:t>
            </a:r>
            <a:r>
              <a:rPr lang="hu-HU" sz="2800" dirty="0" err="1"/>
              <a:t>configuring</a:t>
            </a:r>
            <a:r>
              <a:rPr lang="hu-HU" sz="2800" dirty="0"/>
              <a:t> </a:t>
            </a:r>
            <a:r>
              <a:rPr lang="hu-HU" sz="2800" dirty="0" err="1"/>
              <a:t>property</a:t>
            </a:r>
            <a:r>
              <a:rPr lang="hu-HU" sz="2800" dirty="0"/>
              <a:t> </a:t>
            </a:r>
            <a:r>
              <a:rPr lang="hu-HU" sz="2800" dirty="0" err="1"/>
              <a:t>files</a:t>
            </a:r>
            <a:r>
              <a:rPr lang="hu-HU" sz="2800" dirty="0"/>
              <a:t> </a:t>
            </a:r>
            <a:r>
              <a:rPr lang="hu-HU" sz="2800" dirty="0" err="1"/>
              <a:t>as</a:t>
            </a:r>
            <a:r>
              <a:rPr lang="hu-HU" sz="2800" dirty="0"/>
              <a:t> </a:t>
            </a:r>
            <a:r>
              <a:rPr lang="hu-HU" sz="2800" dirty="0" err="1"/>
              <a:t>needed</a:t>
            </a:r>
            <a:r>
              <a:rPr lang="hu-HU" sz="2800" dirty="0"/>
              <a:t> and start </a:t>
            </a:r>
            <a:r>
              <a:rPr lang="hu-HU" sz="2800" dirty="0" err="1"/>
              <a:t>the</a:t>
            </a:r>
            <a:r>
              <a:rPr lang="hu-HU" sz="2800" dirty="0"/>
              <a:t> </a:t>
            </a:r>
            <a:r>
              <a:rPr lang="hu-HU" sz="2800" dirty="0" err="1"/>
              <a:t>modules</a:t>
            </a:r>
            <a:r>
              <a:rPr lang="hu-HU" sz="2800" dirty="0"/>
              <a:t>.</a:t>
            </a:r>
          </a:p>
          <a:p>
            <a:pPr lvl="2">
              <a:lnSpc>
                <a:spcPct val="100000"/>
              </a:lnSpc>
            </a:pPr>
            <a:endParaRPr lang="hu-HU" sz="2400" dirty="0"/>
          </a:p>
        </p:txBody>
      </p:sp>
    </p:spTree>
    <p:extLst>
      <p:ext uri="{BB962C8B-B14F-4D97-AF65-F5344CB8AC3E}">
        <p14:creationId xmlns:p14="http://schemas.microsoft.com/office/powerpoint/2010/main" val="3459407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2A9FF50-CCDF-4EDB-A6DA-587CE0CA64A3}"/>
              </a:ext>
            </a:extLst>
          </p:cNvPr>
          <p:cNvSpPr>
            <a:spLocks noGrp="1"/>
          </p:cNvSpPr>
          <p:nvPr>
            <p:ph type="title"/>
          </p:nvPr>
        </p:nvSpPr>
        <p:spPr/>
        <p:txBody>
          <a:bodyPr/>
          <a:lstStyle/>
          <a:p>
            <a:r>
              <a:rPr lang="hu-HU"/>
              <a:t>Using the Gateway module</a:t>
            </a:r>
          </a:p>
        </p:txBody>
      </p:sp>
      <p:sp>
        <p:nvSpPr>
          <p:cNvPr id="3" name="Tartalom helye 2">
            <a:extLst>
              <a:ext uri="{FF2B5EF4-FFF2-40B4-BE49-F238E27FC236}">
                <a16:creationId xmlns:a16="http://schemas.microsoft.com/office/drawing/2014/main" id="{ACC12D4A-D51F-4915-9F8A-E4729AA27E8F}"/>
              </a:ext>
            </a:extLst>
          </p:cNvPr>
          <p:cNvSpPr>
            <a:spLocks noGrp="1"/>
          </p:cNvSpPr>
          <p:nvPr>
            <p:ph idx="1"/>
          </p:nvPr>
        </p:nvSpPr>
        <p:spPr/>
        <p:txBody>
          <a:bodyPr/>
          <a:lstStyle/>
          <a:p>
            <a:pPr>
              <a:lnSpc>
                <a:spcPct val="100000"/>
              </a:lnSpc>
            </a:pPr>
            <a:r>
              <a:rPr lang="hu-HU" sz="3200"/>
              <a:t>If the 2 machines do not see each other on a local network, </a:t>
            </a:r>
            <a:r>
              <a:rPr lang="hu-HU" sz="3200" b="1"/>
              <a:t>you must use the gateway module </a:t>
            </a:r>
            <a:r>
              <a:rPr lang="hu-HU" sz="3200"/>
              <a:t>for inter-Cloud orchestration:</a:t>
            </a:r>
          </a:p>
          <a:p>
            <a:pPr lvl="1">
              <a:lnSpc>
                <a:spcPct val="100000"/>
              </a:lnSpc>
            </a:pPr>
            <a:r>
              <a:rPr lang="hu-HU" sz="2800"/>
              <a:t>Set the </a:t>
            </a:r>
            <a:r>
              <a:rPr lang="hu-HU" sz="2800" b="1"/>
              <a:t>„use_gateway” </a:t>
            </a:r>
            <a:r>
              <a:rPr lang="hu-HU" sz="2800"/>
              <a:t>property to </a:t>
            </a:r>
            <a:r>
              <a:rPr lang="hu-HU" sz="2800" b="1"/>
              <a:t>true</a:t>
            </a:r>
            <a:r>
              <a:rPr lang="hu-HU" sz="2800"/>
              <a:t> in the Gatekeeper app.properties file</a:t>
            </a:r>
          </a:p>
          <a:p>
            <a:pPr lvl="1">
              <a:lnSpc>
                <a:spcPct val="100000"/>
              </a:lnSpc>
            </a:pPr>
            <a:r>
              <a:rPr lang="hu-HU" sz="2800"/>
              <a:t>Use our AMQP broker (hosted on mantis3.tmit.bme.hu) or setup your own (see </a:t>
            </a:r>
            <a:r>
              <a:rPr lang="hu-HU" sz="2800" b="1"/>
              <a:t>broker_notes.txt </a:t>
            </a:r>
            <a:r>
              <a:rPr lang="hu-HU" sz="2800"/>
              <a:t>for help at gateway folder)</a:t>
            </a:r>
          </a:p>
          <a:p>
            <a:pPr lvl="1">
              <a:lnSpc>
                <a:spcPct val="100000"/>
              </a:lnSpc>
            </a:pPr>
            <a:r>
              <a:rPr lang="hu-HU" sz="2800"/>
              <a:t>If you set up your own broker, do not forget to add the address of it to the „broker” database table on both machines</a:t>
            </a:r>
          </a:p>
          <a:p>
            <a:endParaRPr lang="hu-HU"/>
          </a:p>
        </p:txBody>
      </p:sp>
    </p:spTree>
    <p:extLst>
      <p:ext uri="{BB962C8B-B14F-4D97-AF65-F5344CB8AC3E}">
        <p14:creationId xmlns:p14="http://schemas.microsoft.com/office/powerpoint/2010/main" val="3709418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err="1"/>
              <a:t>Using</a:t>
            </a:r>
            <a:r>
              <a:rPr lang="hu-HU"/>
              <a:t> </a:t>
            </a:r>
            <a:r>
              <a:rPr lang="hu-HU" err="1"/>
              <a:t>the</a:t>
            </a:r>
            <a:r>
              <a:rPr lang="hu-HU"/>
              <a:t> </a:t>
            </a:r>
            <a:r>
              <a:rPr lang="hu-HU" err="1"/>
              <a:t>examples</a:t>
            </a:r>
            <a:endParaRPr lang="hu-HU"/>
          </a:p>
        </p:txBody>
      </p:sp>
      <p:sp>
        <p:nvSpPr>
          <p:cNvPr id="3" name="Tartalom helye 2"/>
          <p:cNvSpPr>
            <a:spLocks noGrp="1"/>
          </p:cNvSpPr>
          <p:nvPr>
            <p:ph idx="1"/>
          </p:nvPr>
        </p:nvSpPr>
        <p:spPr/>
        <p:txBody>
          <a:bodyPr>
            <a:normAutofit/>
          </a:bodyPr>
          <a:lstStyle/>
          <a:p>
            <a:r>
              <a:rPr lang="hu-HU"/>
              <a:t>We </a:t>
            </a:r>
            <a:r>
              <a:rPr lang="hu-HU" err="1"/>
              <a:t>provided</a:t>
            </a:r>
            <a:r>
              <a:rPr lang="hu-HU"/>
              <a:t> a </a:t>
            </a:r>
            <a:r>
              <a:rPr lang="hu-HU" err="1"/>
              <a:t>few</a:t>
            </a:r>
            <a:r>
              <a:rPr lang="hu-HU"/>
              <a:t> </a:t>
            </a:r>
            <a:r>
              <a:rPr lang="hu-HU" err="1"/>
              <a:t>different</a:t>
            </a:r>
            <a:r>
              <a:rPr lang="hu-HU"/>
              <a:t> </a:t>
            </a:r>
            <a:r>
              <a:rPr lang="hu-HU" err="1"/>
              <a:t>scenarios</a:t>
            </a:r>
            <a:r>
              <a:rPr lang="hu-HU"/>
              <a:t> </a:t>
            </a:r>
            <a:r>
              <a:rPr lang="hu-HU" err="1"/>
              <a:t>on</a:t>
            </a:r>
            <a:r>
              <a:rPr lang="hu-HU"/>
              <a:t> </a:t>
            </a:r>
            <a:r>
              <a:rPr lang="hu-HU" err="1"/>
              <a:t>how</a:t>
            </a:r>
            <a:r>
              <a:rPr lang="hu-HU"/>
              <a:t> </a:t>
            </a:r>
            <a:r>
              <a:rPr lang="hu-HU" err="1"/>
              <a:t>to</a:t>
            </a:r>
            <a:r>
              <a:rPr lang="hu-HU"/>
              <a:t> </a:t>
            </a:r>
            <a:r>
              <a:rPr lang="hu-HU" err="1"/>
              <a:t>use</a:t>
            </a:r>
            <a:r>
              <a:rPr lang="hu-HU"/>
              <a:t> </a:t>
            </a:r>
            <a:r>
              <a:rPr lang="hu-HU" err="1"/>
              <a:t>the</a:t>
            </a:r>
            <a:r>
              <a:rPr lang="hu-HU"/>
              <a:t> Advanced </a:t>
            </a:r>
            <a:r>
              <a:rPr lang="hu-HU" err="1"/>
              <a:t>Orchestration</a:t>
            </a:r>
            <a:r>
              <a:rPr lang="hu-HU"/>
              <a:t> Service. </a:t>
            </a:r>
            <a:endParaRPr lang="hu-HU" i="1"/>
          </a:p>
          <a:p>
            <a:r>
              <a:rPr lang="hu-HU" err="1"/>
              <a:t>These</a:t>
            </a:r>
            <a:r>
              <a:rPr lang="hu-HU"/>
              <a:t> </a:t>
            </a:r>
            <a:r>
              <a:rPr lang="hu-HU" err="1"/>
              <a:t>are</a:t>
            </a:r>
            <a:r>
              <a:rPr lang="hu-HU"/>
              <a:t> consistent </a:t>
            </a:r>
            <a:r>
              <a:rPr lang="hu-HU" err="1"/>
              <a:t>with</a:t>
            </a:r>
            <a:r>
              <a:rPr lang="hu-HU"/>
              <a:t> </a:t>
            </a:r>
            <a:r>
              <a:rPr lang="hu-HU" err="1"/>
              <a:t>the</a:t>
            </a:r>
            <a:r>
              <a:rPr lang="hu-HU"/>
              <a:t> </a:t>
            </a:r>
            <a:r>
              <a:rPr lang="hu-HU" err="1"/>
              <a:t>dummy</a:t>
            </a:r>
            <a:r>
              <a:rPr lang="hu-HU"/>
              <a:t> </a:t>
            </a:r>
            <a:r>
              <a:rPr lang="hu-HU" err="1"/>
              <a:t>data</a:t>
            </a:r>
            <a:r>
              <a:rPr lang="hu-HU"/>
              <a:t> </a:t>
            </a:r>
            <a:r>
              <a:rPr lang="hu-HU" err="1"/>
              <a:t>imported</a:t>
            </a:r>
            <a:r>
              <a:rPr lang="hu-HU"/>
              <a:t> in </a:t>
            </a:r>
            <a:r>
              <a:rPr lang="hu-HU" err="1"/>
              <a:t>the</a:t>
            </a:r>
            <a:r>
              <a:rPr lang="hu-HU"/>
              <a:t> </a:t>
            </a:r>
            <a:r>
              <a:rPr lang="hu-HU" err="1"/>
              <a:t>databases</a:t>
            </a:r>
            <a:r>
              <a:rPr lang="hu-HU"/>
              <a:t> </a:t>
            </a:r>
            <a:r>
              <a:rPr lang="hu-HU" err="1"/>
              <a:t>by</a:t>
            </a:r>
            <a:r>
              <a:rPr lang="hu-HU"/>
              <a:t> </a:t>
            </a:r>
            <a:r>
              <a:rPr lang="hu-HU" err="1"/>
              <a:t>executing</a:t>
            </a:r>
            <a:r>
              <a:rPr lang="hu-HU"/>
              <a:t> </a:t>
            </a:r>
            <a:r>
              <a:rPr lang="hu-HU" err="1"/>
              <a:t>the</a:t>
            </a:r>
            <a:r>
              <a:rPr lang="hu-HU"/>
              <a:t> </a:t>
            </a:r>
            <a:r>
              <a:rPr lang="hu-HU" b="1" i="1"/>
              <a:t>create_arrowhead_database_1 &amp; 2</a:t>
            </a:r>
            <a:r>
              <a:rPr lang="hu-HU"/>
              <a:t> </a:t>
            </a:r>
            <a:r>
              <a:rPr lang="hu-HU" err="1"/>
              <a:t>scripts</a:t>
            </a:r>
            <a:r>
              <a:rPr lang="hu-HU"/>
              <a:t> .</a:t>
            </a:r>
          </a:p>
          <a:p>
            <a:r>
              <a:rPr lang="hu-HU"/>
              <a:t>Testing </a:t>
            </a:r>
            <a:r>
              <a:rPr lang="hu-HU" err="1"/>
              <a:t>these</a:t>
            </a:r>
            <a:r>
              <a:rPr lang="hu-HU"/>
              <a:t> </a:t>
            </a:r>
            <a:r>
              <a:rPr lang="hu-HU" err="1"/>
              <a:t>are</a:t>
            </a:r>
            <a:r>
              <a:rPr lang="hu-HU"/>
              <a:t> </a:t>
            </a:r>
            <a:r>
              <a:rPr lang="hu-HU" err="1"/>
              <a:t>recommended</a:t>
            </a:r>
            <a:r>
              <a:rPr lang="hu-HU"/>
              <a:t> in </a:t>
            </a:r>
            <a:r>
              <a:rPr lang="hu-HU" err="1"/>
              <a:t>plain</a:t>
            </a:r>
            <a:r>
              <a:rPr lang="hu-HU"/>
              <a:t> HTTP, </a:t>
            </a:r>
            <a:r>
              <a:rPr lang="hu-HU" err="1"/>
              <a:t>manually</a:t>
            </a:r>
            <a:r>
              <a:rPr lang="hu-HU"/>
              <a:t>. </a:t>
            </a:r>
          </a:p>
          <a:p>
            <a:pPr lvl="1"/>
            <a:r>
              <a:rPr lang="hu-HU"/>
              <a:t>Recommended </a:t>
            </a:r>
            <a:r>
              <a:rPr lang="hu-HU" err="1"/>
              <a:t>development</a:t>
            </a:r>
            <a:r>
              <a:rPr lang="hu-HU"/>
              <a:t> test tool for sending the requests: </a:t>
            </a:r>
            <a:r>
              <a:rPr lang="hu-HU" b="1"/>
              <a:t>Postman</a:t>
            </a:r>
            <a:r>
              <a:rPr lang="hu-HU"/>
              <a:t> (Google </a:t>
            </a:r>
            <a:r>
              <a:rPr lang="hu-HU" err="1"/>
              <a:t>Chrome</a:t>
            </a:r>
            <a:r>
              <a:rPr lang="hu-HU"/>
              <a:t> </a:t>
            </a:r>
            <a:r>
              <a:rPr lang="hu-HU" err="1"/>
              <a:t>extension</a:t>
            </a:r>
            <a:r>
              <a:rPr lang="hu-HU"/>
              <a:t>)</a:t>
            </a:r>
          </a:p>
          <a:p>
            <a:pPr lvl="1"/>
            <a:r>
              <a:rPr lang="hu-HU">
                <a:hlinkClick r:id="rId2"/>
              </a:rPr>
              <a:t>https://www.getpostman.com/</a:t>
            </a:r>
            <a:r>
              <a:rPr lang="hu-HU"/>
              <a:t> </a:t>
            </a:r>
          </a:p>
          <a:p>
            <a:r>
              <a:rPr lang="hu-HU" err="1"/>
              <a:t>These</a:t>
            </a:r>
            <a:r>
              <a:rPr lang="hu-HU"/>
              <a:t> </a:t>
            </a:r>
            <a:r>
              <a:rPr lang="hu-HU" err="1"/>
              <a:t>scenarios</a:t>
            </a:r>
            <a:r>
              <a:rPr lang="hu-HU"/>
              <a:t> </a:t>
            </a:r>
            <a:r>
              <a:rPr lang="hu-HU" err="1"/>
              <a:t>include</a:t>
            </a:r>
            <a:r>
              <a:rPr lang="hu-HU"/>
              <a:t> </a:t>
            </a:r>
            <a:r>
              <a:rPr lang="hu-HU" err="1"/>
              <a:t>sending</a:t>
            </a:r>
            <a:r>
              <a:rPr lang="hu-HU"/>
              <a:t> Service </a:t>
            </a:r>
            <a:r>
              <a:rPr lang="hu-HU" err="1"/>
              <a:t>Requests</a:t>
            </a:r>
            <a:r>
              <a:rPr lang="hu-HU"/>
              <a:t> </a:t>
            </a:r>
            <a:r>
              <a:rPr lang="hu-HU" err="1"/>
              <a:t>to</a:t>
            </a:r>
            <a:r>
              <a:rPr lang="hu-HU"/>
              <a:t> </a:t>
            </a:r>
            <a:r>
              <a:rPr lang="hu-HU" err="1"/>
              <a:t>the</a:t>
            </a:r>
            <a:r>
              <a:rPr lang="hu-HU"/>
              <a:t> </a:t>
            </a:r>
            <a:r>
              <a:rPr lang="hu-HU" err="1"/>
              <a:t>Orchestrator</a:t>
            </a:r>
            <a:r>
              <a:rPr lang="hu-HU"/>
              <a:t> and </a:t>
            </a:r>
            <a:r>
              <a:rPr lang="hu-HU" err="1"/>
              <a:t>receiving</a:t>
            </a:r>
            <a:r>
              <a:rPr lang="hu-HU"/>
              <a:t> </a:t>
            </a:r>
            <a:r>
              <a:rPr lang="hu-HU" err="1"/>
              <a:t>Orchestration</a:t>
            </a:r>
            <a:r>
              <a:rPr lang="hu-HU"/>
              <a:t> </a:t>
            </a:r>
            <a:r>
              <a:rPr lang="hu-HU" err="1"/>
              <a:t>Response</a:t>
            </a:r>
            <a:r>
              <a:rPr lang="hu-HU"/>
              <a:t> </a:t>
            </a:r>
            <a:r>
              <a:rPr lang="hu-HU" err="1"/>
              <a:t>based</a:t>
            </a:r>
            <a:r>
              <a:rPr lang="hu-HU"/>
              <a:t> </a:t>
            </a:r>
            <a:r>
              <a:rPr lang="hu-HU" err="1"/>
              <a:t>on</a:t>
            </a:r>
            <a:r>
              <a:rPr lang="hu-HU"/>
              <a:t> </a:t>
            </a:r>
            <a:r>
              <a:rPr lang="hu-HU" err="1"/>
              <a:t>the</a:t>
            </a:r>
            <a:r>
              <a:rPr lang="hu-HU"/>
              <a:t> </a:t>
            </a:r>
            <a:r>
              <a:rPr lang="hu-HU" err="1"/>
              <a:t>dummy</a:t>
            </a:r>
            <a:r>
              <a:rPr lang="hu-HU"/>
              <a:t> </a:t>
            </a:r>
            <a:r>
              <a:rPr lang="hu-HU" err="1"/>
              <a:t>data</a:t>
            </a:r>
            <a:r>
              <a:rPr lang="hu-HU"/>
              <a:t>. </a:t>
            </a:r>
          </a:p>
        </p:txBody>
      </p:sp>
    </p:spTree>
    <p:extLst>
      <p:ext uri="{BB962C8B-B14F-4D97-AF65-F5344CB8AC3E}">
        <p14:creationId xmlns:p14="http://schemas.microsoft.com/office/powerpoint/2010/main" val="1671073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72862" y="1"/>
            <a:ext cx="10142738" cy="990738"/>
          </a:xfrm>
        </p:spPr>
        <p:txBody>
          <a:bodyPr>
            <a:normAutofit/>
          </a:bodyPr>
          <a:lstStyle/>
          <a:p>
            <a:r>
              <a:rPr lang="en-US" sz="3600" dirty="0"/>
              <a:t>Use case scenario for manual testing</a:t>
            </a:r>
          </a:p>
        </p:txBody>
      </p:sp>
      <p:sp>
        <p:nvSpPr>
          <p:cNvPr id="3" name="Tartalom helye 2"/>
          <p:cNvSpPr>
            <a:spLocks noGrp="1"/>
          </p:cNvSpPr>
          <p:nvPr>
            <p:ph idx="1"/>
          </p:nvPr>
        </p:nvSpPr>
        <p:spPr>
          <a:xfrm>
            <a:off x="79513" y="923279"/>
            <a:ext cx="11989904" cy="5934722"/>
          </a:xfrm>
        </p:spPr>
        <p:txBody>
          <a:bodyPr>
            <a:normAutofit fontScale="92500"/>
          </a:bodyPr>
          <a:lstStyle/>
          <a:p>
            <a:r>
              <a:rPr lang="en-US" dirty="0"/>
              <a:t>This test scenario shows an automotive case. There are two Local Clouds defined:</a:t>
            </a:r>
          </a:p>
          <a:p>
            <a:pPr lvl="1"/>
            <a:r>
              <a:rPr lang="en-US" dirty="0"/>
              <a:t>Cloud 1 belongs to a charging infrastructure owner with charging stations and their management systems (servers). </a:t>
            </a:r>
          </a:p>
          <a:p>
            <a:pPr lvl="1"/>
            <a:r>
              <a:rPr lang="en-US" dirty="0"/>
              <a:t>Cloud 2 belongs to a</a:t>
            </a:r>
            <a:r>
              <a:rPr lang="hu-HU" dirty="0"/>
              <a:t>n </a:t>
            </a:r>
            <a:r>
              <a:rPr lang="en-US" dirty="0"/>
              <a:t>electric</a:t>
            </a:r>
            <a:r>
              <a:rPr lang="hu-HU" dirty="0"/>
              <a:t> </a:t>
            </a:r>
            <a:r>
              <a:rPr lang="en-US" dirty="0"/>
              <a:t>car manufacturer and it</a:t>
            </a:r>
            <a:r>
              <a:rPr lang="hu-HU" dirty="0"/>
              <a:t>s </a:t>
            </a:r>
            <a:r>
              <a:rPr lang="en-US" dirty="0"/>
              <a:t>systems include electric cars that can look for charging services</a:t>
            </a:r>
            <a:r>
              <a:rPr lang="hu-HU" dirty="0"/>
              <a:t>, and servers </a:t>
            </a:r>
            <a:r>
              <a:rPr lang="en-US" dirty="0"/>
              <a:t>providing</a:t>
            </a:r>
            <a:r>
              <a:rPr lang="hu-HU" dirty="0"/>
              <a:t> </a:t>
            </a:r>
            <a:r>
              <a:rPr lang="hu-HU" dirty="0" err="1"/>
              <a:t>optimal</a:t>
            </a:r>
            <a:r>
              <a:rPr lang="hu-HU" dirty="0"/>
              <a:t> </a:t>
            </a:r>
            <a:r>
              <a:rPr lang="en-US" dirty="0"/>
              <a:t>charging</a:t>
            </a:r>
            <a:r>
              <a:rPr lang="hu-HU" dirty="0"/>
              <a:t> </a:t>
            </a:r>
            <a:r>
              <a:rPr lang="hu-HU" dirty="0" err="1"/>
              <a:t>profiles</a:t>
            </a:r>
            <a:r>
              <a:rPr lang="hu-HU" dirty="0"/>
              <a:t> </a:t>
            </a:r>
            <a:r>
              <a:rPr lang="hu-HU" dirty="0" err="1"/>
              <a:t>for</a:t>
            </a:r>
            <a:r>
              <a:rPr lang="hu-HU" dirty="0"/>
              <a:t> </a:t>
            </a:r>
            <a:r>
              <a:rPr lang="hu-HU" dirty="0" err="1"/>
              <a:t>different</a:t>
            </a:r>
            <a:r>
              <a:rPr lang="hu-HU" dirty="0"/>
              <a:t> </a:t>
            </a:r>
            <a:r>
              <a:rPr lang="hu-HU" dirty="0" err="1"/>
              <a:t>types</a:t>
            </a:r>
            <a:r>
              <a:rPr lang="hu-HU" dirty="0"/>
              <a:t> of </a:t>
            </a:r>
            <a:r>
              <a:rPr lang="hu-HU" dirty="0" err="1"/>
              <a:t>electric</a:t>
            </a:r>
            <a:r>
              <a:rPr lang="hu-HU" dirty="0"/>
              <a:t> </a:t>
            </a:r>
            <a:r>
              <a:rPr lang="hu-HU" dirty="0" err="1"/>
              <a:t>cars</a:t>
            </a:r>
            <a:r>
              <a:rPr lang="en-US" dirty="0"/>
              <a:t>.</a:t>
            </a:r>
          </a:p>
          <a:p>
            <a:r>
              <a:rPr lang="en-US" dirty="0"/>
              <a:t>There are </a:t>
            </a:r>
            <a:r>
              <a:rPr lang="hu-HU" dirty="0"/>
              <a:t>4</a:t>
            </a:r>
            <a:r>
              <a:rPr lang="en-US" dirty="0"/>
              <a:t> Application Services defined for testing out orchestration. Some Service Providers are missing qualifications (e.g. missing authorization or simply are offline). </a:t>
            </a:r>
          </a:p>
          <a:p>
            <a:pPr lvl="1"/>
            <a:r>
              <a:rPr lang="hu-HU" noProof="1"/>
              <a:t>„Billing”</a:t>
            </a:r>
            <a:r>
              <a:rPr lang="en-US" dirty="0"/>
              <a:t> can be requested by „</a:t>
            </a:r>
            <a:r>
              <a:rPr lang="hu-HU" dirty="0" err="1"/>
              <a:t>ChargePointSystems</a:t>
            </a:r>
            <a:r>
              <a:rPr lang="en-US" dirty="0"/>
              <a:t>” and </a:t>
            </a:r>
            <a:r>
              <a:rPr lang="hu-HU" dirty="0"/>
              <a:t>a „</a:t>
            </a:r>
            <a:r>
              <a:rPr lang="hu-HU" dirty="0" err="1"/>
              <a:t>SmartGridManagerSystem</a:t>
            </a:r>
            <a:r>
              <a:rPr lang="hu-HU" dirty="0"/>
              <a:t>” </a:t>
            </a:r>
            <a:r>
              <a:rPr lang="hu-HU" dirty="0" err="1"/>
              <a:t>can</a:t>
            </a:r>
            <a:r>
              <a:rPr lang="hu-HU" dirty="0"/>
              <a:t> </a:t>
            </a:r>
            <a:r>
              <a:rPr lang="hu-HU" dirty="0" err="1"/>
              <a:t>provide</a:t>
            </a:r>
            <a:r>
              <a:rPr lang="hu-HU" dirty="0"/>
              <a:t> </a:t>
            </a:r>
            <a:r>
              <a:rPr lang="hu-HU" dirty="0" err="1"/>
              <a:t>this</a:t>
            </a:r>
            <a:r>
              <a:rPr lang="hu-HU" dirty="0"/>
              <a:t> service in </a:t>
            </a:r>
            <a:r>
              <a:rPr lang="hu-HU" dirty="0" err="1"/>
              <a:t>the</a:t>
            </a:r>
            <a:r>
              <a:rPr lang="hu-HU" dirty="0"/>
              <a:t> </a:t>
            </a:r>
            <a:r>
              <a:rPr lang="hu-HU" dirty="0" err="1"/>
              <a:t>same</a:t>
            </a:r>
            <a:r>
              <a:rPr lang="hu-HU" dirty="0"/>
              <a:t> </a:t>
            </a:r>
            <a:r>
              <a:rPr lang="hu-HU" dirty="0" err="1"/>
              <a:t>cloud</a:t>
            </a:r>
            <a:r>
              <a:rPr lang="hu-HU" dirty="0"/>
              <a:t>.</a:t>
            </a:r>
            <a:endParaRPr lang="en-US" dirty="0"/>
          </a:p>
          <a:p>
            <a:pPr lvl="1"/>
            <a:r>
              <a:rPr lang="en-US" dirty="0"/>
              <a:t>The </a:t>
            </a:r>
            <a:r>
              <a:rPr lang="hu-HU" dirty="0"/>
              <a:t>„</a:t>
            </a:r>
            <a:r>
              <a:rPr lang="hu-HU" dirty="0" err="1"/>
              <a:t>ChargingReservation</a:t>
            </a:r>
            <a:r>
              <a:rPr lang="hu-HU" dirty="0"/>
              <a:t>”</a:t>
            </a:r>
            <a:r>
              <a:rPr lang="en-US" dirty="0"/>
              <a:t> service </a:t>
            </a:r>
            <a:r>
              <a:rPr lang="hu-HU" dirty="0"/>
              <a:t>has </a:t>
            </a:r>
            <a:r>
              <a:rPr lang="hu-HU" dirty="0" err="1"/>
              <a:t>the</a:t>
            </a:r>
            <a:r>
              <a:rPr lang="hu-HU" dirty="0"/>
              <a:t> </a:t>
            </a:r>
            <a:r>
              <a:rPr lang="hu-HU" dirty="0" err="1"/>
              <a:t>same</a:t>
            </a:r>
            <a:r>
              <a:rPr lang="hu-HU" dirty="0"/>
              <a:t> </a:t>
            </a:r>
            <a:r>
              <a:rPr lang="hu-HU" dirty="0" err="1"/>
              <a:t>requester</a:t>
            </a:r>
            <a:r>
              <a:rPr lang="hu-HU" dirty="0"/>
              <a:t> and </a:t>
            </a:r>
            <a:r>
              <a:rPr lang="hu-HU" dirty="0" err="1"/>
              <a:t>provider</a:t>
            </a:r>
            <a:r>
              <a:rPr lang="hu-HU" dirty="0"/>
              <a:t> </a:t>
            </a:r>
            <a:r>
              <a:rPr lang="hu-HU" dirty="0" err="1"/>
              <a:t>system</a:t>
            </a:r>
            <a:r>
              <a:rPr lang="hu-HU" dirty="0"/>
              <a:t>, </a:t>
            </a:r>
            <a:r>
              <a:rPr lang="hu-HU" dirty="0" err="1"/>
              <a:t>but</a:t>
            </a:r>
            <a:r>
              <a:rPr lang="hu-HU" dirty="0"/>
              <a:t> </a:t>
            </a:r>
            <a:r>
              <a:rPr lang="hu-HU" dirty="0" err="1"/>
              <a:t>for</a:t>
            </a:r>
            <a:r>
              <a:rPr lang="hu-HU" dirty="0"/>
              <a:t> </a:t>
            </a:r>
            <a:r>
              <a:rPr lang="hu-HU" dirty="0" err="1"/>
              <a:t>this</a:t>
            </a:r>
            <a:r>
              <a:rPr lang="hu-HU" dirty="0"/>
              <a:t> service </a:t>
            </a:r>
            <a:r>
              <a:rPr lang="hu-HU" dirty="0" err="1"/>
              <a:t>the</a:t>
            </a:r>
            <a:r>
              <a:rPr lang="hu-HU" dirty="0"/>
              <a:t> </a:t>
            </a:r>
            <a:r>
              <a:rPr lang="hu-HU" dirty="0" err="1"/>
              <a:t>charging</a:t>
            </a:r>
            <a:r>
              <a:rPr lang="hu-HU" dirty="0"/>
              <a:t> </a:t>
            </a:r>
            <a:r>
              <a:rPr lang="hu-HU" dirty="0" err="1"/>
              <a:t>station</a:t>
            </a:r>
            <a:r>
              <a:rPr lang="hu-HU" dirty="0"/>
              <a:t> has no </a:t>
            </a:r>
            <a:r>
              <a:rPr lang="hu-HU" dirty="0" err="1"/>
              <a:t>hardwired</a:t>
            </a:r>
            <a:r>
              <a:rPr lang="hu-HU" dirty="0"/>
              <a:t> </a:t>
            </a:r>
            <a:r>
              <a:rPr lang="hu-HU" dirty="0" err="1"/>
              <a:t>providers</a:t>
            </a:r>
            <a:r>
              <a:rPr lang="hu-HU" dirty="0"/>
              <a:t> </a:t>
            </a:r>
            <a:r>
              <a:rPr lang="hu-HU" dirty="0" err="1"/>
              <a:t>prepared</a:t>
            </a:r>
            <a:r>
              <a:rPr lang="hu-HU" dirty="0"/>
              <a:t> in </a:t>
            </a:r>
            <a:r>
              <a:rPr lang="hu-HU" dirty="0" err="1"/>
              <a:t>the</a:t>
            </a:r>
            <a:r>
              <a:rPr lang="hu-HU" dirty="0"/>
              <a:t> </a:t>
            </a:r>
            <a:r>
              <a:rPr lang="hu-HU" dirty="0" err="1"/>
              <a:t>Orchestration</a:t>
            </a:r>
            <a:r>
              <a:rPr lang="hu-HU" dirty="0"/>
              <a:t> </a:t>
            </a:r>
            <a:r>
              <a:rPr lang="hu-HU" dirty="0" err="1"/>
              <a:t>Store</a:t>
            </a:r>
            <a:r>
              <a:rPr lang="hu-HU" dirty="0"/>
              <a:t>.</a:t>
            </a:r>
            <a:endParaRPr lang="en-US" dirty="0"/>
          </a:p>
          <a:p>
            <a:pPr lvl="1"/>
            <a:r>
              <a:rPr lang="hu-HU" dirty="0"/>
              <a:t>The „</a:t>
            </a:r>
            <a:r>
              <a:rPr lang="hu-HU" dirty="0" err="1"/>
              <a:t>DCCharging</a:t>
            </a:r>
            <a:r>
              <a:rPr lang="hu-HU" dirty="0"/>
              <a:t>” service is </a:t>
            </a:r>
            <a:r>
              <a:rPr lang="hu-HU" dirty="0" err="1"/>
              <a:t>requested</a:t>
            </a:r>
            <a:r>
              <a:rPr lang="hu-HU" dirty="0"/>
              <a:t> </a:t>
            </a:r>
            <a:r>
              <a:rPr lang="hu-HU" dirty="0" err="1"/>
              <a:t>by</a:t>
            </a:r>
            <a:r>
              <a:rPr lang="hu-HU" dirty="0"/>
              <a:t> </a:t>
            </a:r>
            <a:r>
              <a:rPr lang="hu-HU" dirty="0" err="1"/>
              <a:t>electric</a:t>
            </a:r>
            <a:r>
              <a:rPr lang="hu-HU" dirty="0"/>
              <a:t> </a:t>
            </a:r>
            <a:r>
              <a:rPr lang="hu-HU" dirty="0" err="1"/>
              <a:t>cars</a:t>
            </a:r>
            <a:r>
              <a:rPr lang="hu-HU" dirty="0"/>
              <a:t> and </a:t>
            </a:r>
            <a:r>
              <a:rPr lang="hu-HU" dirty="0" err="1"/>
              <a:t>the</a:t>
            </a:r>
            <a:r>
              <a:rPr lang="hu-HU" dirty="0"/>
              <a:t> </a:t>
            </a:r>
            <a:r>
              <a:rPr lang="hu-HU" dirty="0" err="1"/>
              <a:t>charging</a:t>
            </a:r>
            <a:r>
              <a:rPr lang="hu-HU" dirty="0"/>
              <a:t> </a:t>
            </a:r>
            <a:r>
              <a:rPr lang="hu-HU" dirty="0" err="1"/>
              <a:t>stations</a:t>
            </a:r>
            <a:r>
              <a:rPr lang="hu-HU" dirty="0"/>
              <a:t> </a:t>
            </a:r>
            <a:r>
              <a:rPr lang="hu-HU" dirty="0" err="1"/>
              <a:t>can</a:t>
            </a:r>
            <a:r>
              <a:rPr lang="hu-HU" dirty="0"/>
              <a:t> </a:t>
            </a:r>
            <a:r>
              <a:rPr lang="hu-HU" dirty="0" err="1"/>
              <a:t>provide</a:t>
            </a:r>
            <a:r>
              <a:rPr lang="hu-HU" dirty="0"/>
              <a:t> </a:t>
            </a:r>
            <a:r>
              <a:rPr lang="hu-HU" dirty="0" err="1"/>
              <a:t>this</a:t>
            </a:r>
            <a:r>
              <a:rPr lang="hu-HU" dirty="0"/>
              <a:t> service (</a:t>
            </a:r>
            <a:r>
              <a:rPr lang="hu-HU" dirty="0" err="1"/>
              <a:t>inter-cloud</a:t>
            </a:r>
            <a:r>
              <a:rPr lang="hu-HU" dirty="0"/>
              <a:t> </a:t>
            </a:r>
            <a:r>
              <a:rPr lang="hu-HU" dirty="0" err="1"/>
              <a:t>servicing</a:t>
            </a:r>
            <a:r>
              <a:rPr lang="hu-HU" dirty="0"/>
              <a:t>).</a:t>
            </a:r>
            <a:endParaRPr lang="en-US" dirty="0"/>
          </a:p>
          <a:p>
            <a:pPr lvl="1"/>
            <a:r>
              <a:rPr lang="hu-HU" dirty="0"/>
              <a:t>And </a:t>
            </a:r>
            <a:r>
              <a:rPr lang="hu-HU" dirty="0" err="1"/>
              <a:t>finally</a:t>
            </a:r>
            <a:r>
              <a:rPr lang="hu-HU" dirty="0"/>
              <a:t> </a:t>
            </a:r>
            <a:r>
              <a:rPr lang="hu-HU" dirty="0" err="1"/>
              <a:t>the</a:t>
            </a:r>
            <a:r>
              <a:rPr lang="hu-HU" dirty="0"/>
              <a:t> „</a:t>
            </a:r>
            <a:r>
              <a:rPr lang="hu-HU" dirty="0" err="1"/>
              <a:t>ChargingProfile</a:t>
            </a:r>
            <a:r>
              <a:rPr lang="hu-HU" dirty="0"/>
              <a:t>” service </a:t>
            </a:r>
            <a:r>
              <a:rPr lang="hu-HU" dirty="0" err="1"/>
              <a:t>will</a:t>
            </a:r>
            <a:r>
              <a:rPr lang="hu-HU" dirty="0"/>
              <a:t> be </a:t>
            </a:r>
            <a:r>
              <a:rPr lang="hu-HU" dirty="0" err="1"/>
              <a:t>provided</a:t>
            </a:r>
            <a:r>
              <a:rPr lang="hu-HU" dirty="0"/>
              <a:t> </a:t>
            </a:r>
            <a:r>
              <a:rPr lang="hu-HU" dirty="0" err="1"/>
              <a:t>by</a:t>
            </a:r>
            <a:r>
              <a:rPr lang="hu-HU" dirty="0"/>
              <a:t> </a:t>
            </a:r>
            <a:r>
              <a:rPr lang="hu-HU" dirty="0" err="1"/>
              <a:t>the</a:t>
            </a:r>
            <a:r>
              <a:rPr lang="hu-HU" dirty="0"/>
              <a:t> „</a:t>
            </a:r>
            <a:r>
              <a:rPr lang="hu-HU" dirty="0" err="1"/>
              <a:t>BatteryProfiles</a:t>
            </a:r>
            <a:r>
              <a:rPr lang="hu-HU" dirty="0"/>
              <a:t>” </a:t>
            </a:r>
            <a:r>
              <a:rPr lang="hu-HU" dirty="0" err="1"/>
              <a:t>system</a:t>
            </a:r>
            <a:r>
              <a:rPr lang="hu-HU" dirty="0"/>
              <a:t> </a:t>
            </a:r>
            <a:r>
              <a:rPr lang="hu-HU" dirty="0" err="1"/>
              <a:t>from</a:t>
            </a:r>
            <a:r>
              <a:rPr lang="hu-HU" dirty="0"/>
              <a:t> </a:t>
            </a:r>
            <a:r>
              <a:rPr lang="hu-HU" dirty="0" err="1"/>
              <a:t>the</a:t>
            </a:r>
            <a:r>
              <a:rPr lang="hu-HU" dirty="0"/>
              <a:t> EV </a:t>
            </a:r>
            <a:r>
              <a:rPr lang="hu-HU" dirty="0" err="1"/>
              <a:t>cloud</a:t>
            </a:r>
            <a:r>
              <a:rPr lang="hu-HU" dirty="0"/>
              <a:t>, </a:t>
            </a:r>
            <a:r>
              <a:rPr lang="hu-HU" dirty="0" err="1"/>
              <a:t>to</a:t>
            </a:r>
            <a:r>
              <a:rPr lang="hu-HU" dirty="0"/>
              <a:t> </a:t>
            </a:r>
            <a:r>
              <a:rPr lang="hu-HU" dirty="0" err="1"/>
              <a:t>the</a:t>
            </a:r>
            <a:r>
              <a:rPr lang="hu-HU" dirty="0"/>
              <a:t> </a:t>
            </a:r>
            <a:r>
              <a:rPr lang="hu-HU" dirty="0" err="1"/>
              <a:t>charging</a:t>
            </a:r>
            <a:r>
              <a:rPr lang="hu-HU" dirty="0"/>
              <a:t> </a:t>
            </a:r>
            <a:r>
              <a:rPr lang="hu-HU" dirty="0" err="1"/>
              <a:t>stations</a:t>
            </a:r>
            <a:r>
              <a:rPr lang="hu-HU" dirty="0"/>
              <a:t>.</a:t>
            </a:r>
            <a:endParaRPr lang="en-US" dirty="0"/>
          </a:p>
        </p:txBody>
      </p:sp>
    </p:spTree>
    <p:extLst>
      <p:ext uri="{BB962C8B-B14F-4D97-AF65-F5344CB8AC3E}">
        <p14:creationId xmlns:p14="http://schemas.microsoft.com/office/powerpoint/2010/main" val="2307008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38200" y="365125"/>
            <a:ext cx="10515600" cy="824483"/>
          </a:xfrm>
        </p:spPr>
        <p:txBody>
          <a:bodyPr/>
          <a:lstStyle/>
          <a:p>
            <a:pPr algn="ctr"/>
            <a:r>
              <a:rPr lang="hu-HU"/>
              <a:t>Electric Vehicle Use Case Scenario</a:t>
            </a:r>
          </a:p>
        </p:txBody>
      </p:sp>
      <p:pic>
        <p:nvPicPr>
          <p:cNvPr id="4" name="Kép 3">
            <a:extLst>
              <a:ext uri="{FF2B5EF4-FFF2-40B4-BE49-F238E27FC236}">
                <a16:creationId xmlns:a16="http://schemas.microsoft.com/office/drawing/2014/main" id="{D5597508-658E-44D9-8EA4-9BAA508D5134}"/>
              </a:ext>
            </a:extLst>
          </p:cNvPr>
          <p:cNvPicPr>
            <a:picLocks noChangeAspect="1"/>
          </p:cNvPicPr>
          <p:nvPr/>
        </p:nvPicPr>
        <p:blipFill>
          <a:blip r:embed="rId2"/>
          <a:stretch>
            <a:fillRect/>
          </a:stretch>
        </p:blipFill>
        <p:spPr>
          <a:xfrm>
            <a:off x="1651265" y="1010698"/>
            <a:ext cx="8686278" cy="5446702"/>
          </a:xfrm>
          <a:prstGeom prst="rect">
            <a:avLst/>
          </a:prstGeom>
        </p:spPr>
      </p:pic>
    </p:spTree>
    <p:extLst>
      <p:ext uri="{BB962C8B-B14F-4D97-AF65-F5344CB8AC3E}">
        <p14:creationId xmlns:p14="http://schemas.microsoft.com/office/powerpoint/2010/main" val="4218848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61639" y="0"/>
            <a:ext cx="10053961" cy="1134061"/>
          </a:xfrm>
        </p:spPr>
        <p:txBody>
          <a:bodyPr/>
          <a:lstStyle/>
          <a:p>
            <a:r>
              <a:rPr lang="hu-HU"/>
              <a:t>Store-based </a:t>
            </a:r>
            <a:r>
              <a:rPr lang="hu-HU" err="1"/>
              <a:t>orchestration</a:t>
            </a:r>
            <a:r>
              <a:rPr lang="hu-HU"/>
              <a:t> test</a:t>
            </a:r>
          </a:p>
        </p:txBody>
      </p:sp>
      <p:sp>
        <p:nvSpPr>
          <p:cNvPr id="3" name="Tartalom helye 2"/>
          <p:cNvSpPr>
            <a:spLocks noGrp="1"/>
          </p:cNvSpPr>
          <p:nvPr>
            <p:ph idx="1"/>
          </p:nvPr>
        </p:nvSpPr>
        <p:spPr>
          <a:xfrm>
            <a:off x="311425" y="1134061"/>
            <a:ext cx="11652507" cy="1957010"/>
          </a:xfrm>
        </p:spPr>
        <p:txBody>
          <a:bodyPr>
            <a:normAutofit fontScale="85000" lnSpcReduction="20000"/>
          </a:bodyPr>
          <a:lstStyle/>
          <a:p>
            <a:r>
              <a:rPr lang="hu-HU" dirty="0" err="1"/>
              <a:t>Charging</a:t>
            </a:r>
            <a:r>
              <a:rPr lang="hu-HU" dirty="0"/>
              <a:t> </a:t>
            </a:r>
            <a:r>
              <a:rPr lang="hu-HU" dirty="0" err="1"/>
              <a:t>stations</a:t>
            </a:r>
            <a:r>
              <a:rPr lang="hu-HU" dirty="0"/>
              <a:t> </a:t>
            </a:r>
            <a:r>
              <a:rPr lang="hu-HU" dirty="0" err="1"/>
              <a:t>from</a:t>
            </a:r>
            <a:r>
              <a:rPr lang="hu-HU" dirty="0"/>
              <a:t> </a:t>
            </a:r>
            <a:r>
              <a:rPr lang="hu-HU" dirty="0" err="1"/>
              <a:t>the</a:t>
            </a:r>
            <a:r>
              <a:rPr lang="hu-HU" dirty="0"/>
              <a:t> </a:t>
            </a:r>
            <a:r>
              <a:rPr lang="hu-HU" dirty="0" err="1"/>
              <a:t>SmartGrid</a:t>
            </a:r>
            <a:r>
              <a:rPr lang="hu-HU" dirty="0"/>
              <a:t> </a:t>
            </a:r>
            <a:r>
              <a:rPr lang="hu-HU" dirty="0" err="1"/>
              <a:t>Cloud</a:t>
            </a:r>
            <a:r>
              <a:rPr lang="hu-HU" dirty="0"/>
              <a:t> (#1) </a:t>
            </a:r>
            <a:r>
              <a:rPr lang="hu-HU" dirty="0" err="1"/>
              <a:t>are</a:t>
            </a:r>
            <a:r>
              <a:rPr lang="hu-HU" dirty="0"/>
              <a:t> </a:t>
            </a:r>
            <a:r>
              <a:rPr lang="hu-HU" dirty="0" err="1"/>
              <a:t>hardwired</a:t>
            </a:r>
            <a:r>
              <a:rPr lang="hu-HU" dirty="0"/>
              <a:t> </a:t>
            </a:r>
            <a:r>
              <a:rPr lang="hu-HU" dirty="0" err="1"/>
              <a:t>to</a:t>
            </a:r>
            <a:r>
              <a:rPr lang="hu-HU" dirty="0"/>
              <a:t> </a:t>
            </a:r>
            <a:r>
              <a:rPr lang="hu-HU" dirty="0" err="1"/>
              <a:t>use</a:t>
            </a:r>
            <a:r>
              <a:rPr lang="hu-HU" dirty="0"/>
              <a:t> a </a:t>
            </a:r>
            <a:r>
              <a:rPr lang="hu-HU" dirty="0" err="1"/>
              <a:t>certain</a:t>
            </a:r>
            <a:r>
              <a:rPr lang="hu-HU" dirty="0"/>
              <a:t> </a:t>
            </a:r>
            <a:r>
              <a:rPr lang="hu-HU" dirty="0" err="1"/>
              <a:t>list</a:t>
            </a:r>
            <a:r>
              <a:rPr lang="hu-HU" dirty="0"/>
              <a:t> of Management Servers.</a:t>
            </a:r>
          </a:p>
          <a:p>
            <a:r>
              <a:rPr lang="hu-HU" dirty="0" err="1"/>
              <a:t>However</a:t>
            </a:r>
            <a:r>
              <a:rPr lang="hu-HU" dirty="0"/>
              <a:t>, </a:t>
            </a:r>
            <a:r>
              <a:rPr lang="hu-HU" dirty="0" err="1"/>
              <a:t>which</a:t>
            </a:r>
            <a:r>
              <a:rPr lang="hu-HU" dirty="0"/>
              <a:t> </a:t>
            </a:r>
            <a:r>
              <a:rPr lang="hu-HU" dirty="0" err="1"/>
              <a:t>station</a:t>
            </a:r>
            <a:r>
              <a:rPr lang="hu-HU" dirty="0"/>
              <a:t> </a:t>
            </a:r>
            <a:r>
              <a:rPr lang="hu-HU" dirty="0" err="1"/>
              <a:t>can</a:t>
            </a:r>
            <a:r>
              <a:rPr lang="hu-HU" dirty="0"/>
              <a:t> </a:t>
            </a:r>
            <a:r>
              <a:rPr lang="hu-HU" dirty="0" err="1"/>
              <a:t>access</a:t>
            </a:r>
            <a:r>
              <a:rPr lang="hu-HU" dirty="0"/>
              <a:t> </a:t>
            </a:r>
            <a:r>
              <a:rPr lang="hu-HU" dirty="0" err="1"/>
              <a:t>which</a:t>
            </a:r>
            <a:r>
              <a:rPr lang="hu-HU" dirty="0"/>
              <a:t> server is </a:t>
            </a:r>
            <a:r>
              <a:rPr lang="hu-HU" dirty="0" err="1"/>
              <a:t>dynamic</a:t>
            </a:r>
            <a:r>
              <a:rPr lang="hu-HU" dirty="0"/>
              <a:t> (</a:t>
            </a:r>
            <a:r>
              <a:rPr lang="hu-HU" dirty="0" err="1"/>
              <a:t>e.g</a:t>
            </a:r>
            <a:r>
              <a:rPr lang="hu-HU" dirty="0"/>
              <a:t>. </a:t>
            </a:r>
            <a:r>
              <a:rPr lang="hu-HU" dirty="0" err="1"/>
              <a:t>changes</a:t>
            </a:r>
            <a:r>
              <a:rPr lang="hu-HU" dirty="0"/>
              <a:t> </a:t>
            </a:r>
            <a:r>
              <a:rPr lang="hu-HU" dirty="0" err="1"/>
              <a:t>with</a:t>
            </a:r>
            <a:r>
              <a:rPr lang="hu-HU" dirty="0"/>
              <a:t> </a:t>
            </a:r>
            <a:r>
              <a:rPr lang="hu-HU" dirty="0" err="1"/>
              <a:t>time</a:t>
            </a:r>
            <a:r>
              <a:rPr lang="hu-HU" dirty="0"/>
              <a:t> of </a:t>
            </a:r>
            <a:r>
              <a:rPr lang="hu-HU" dirty="0" err="1"/>
              <a:t>day</a:t>
            </a:r>
            <a:r>
              <a:rPr lang="hu-HU" dirty="0"/>
              <a:t>)</a:t>
            </a:r>
          </a:p>
          <a:p>
            <a:pPr lvl="1"/>
            <a:r>
              <a:rPr lang="hu-HU" dirty="0" err="1"/>
              <a:t>Some</a:t>
            </a:r>
            <a:r>
              <a:rPr lang="hu-HU" dirty="0"/>
              <a:t> servers go offline </a:t>
            </a:r>
            <a:r>
              <a:rPr lang="hu-HU" dirty="0" err="1"/>
              <a:t>or</a:t>
            </a:r>
            <a:r>
              <a:rPr lang="hu-HU" dirty="0"/>
              <a:t> </a:t>
            </a:r>
            <a:r>
              <a:rPr lang="hu-HU" dirty="0" err="1"/>
              <a:t>night-time</a:t>
            </a:r>
            <a:r>
              <a:rPr lang="hu-HU" dirty="0"/>
              <a:t> management of </a:t>
            </a:r>
            <a:r>
              <a:rPr lang="hu-HU" dirty="0" err="1"/>
              <a:t>stations</a:t>
            </a:r>
            <a:r>
              <a:rPr lang="hu-HU" dirty="0"/>
              <a:t> </a:t>
            </a:r>
            <a:r>
              <a:rPr lang="hu-HU" dirty="0" err="1"/>
              <a:t>belongs</a:t>
            </a:r>
            <a:r>
              <a:rPr lang="hu-HU" dirty="0"/>
              <a:t> </a:t>
            </a:r>
            <a:r>
              <a:rPr lang="hu-HU" dirty="0" err="1"/>
              <a:t>to</a:t>
            </a:r>
            <a:r>
              <a:rPr lang="hu-HU" dirty="0"/>
              <a:t> an </a:t>
            </a:r>
            <a:r>
              <a:rPr lang="hu-HU" dirty="0" err="1"/>
              <a:t>external</a:t>
            </a:r>
            <a:r>
              <a:rPr lang="hu-HU" dirty="0"/>
              <a:t> </a:t>
            </a:r>
            <a:r>
              <a:rPr lang="hu-HU" dirty="0" err="1"/>
              <a:t>party</a:t>
            </a:r>
            <a:endParaRPr lang="hu-HU" dirty="0"/>
          </a:p>
          <a:p>
            <a:r>
              <a:rPr lang="hu-HU" dirty="0" err="1"/>
              <a:t>These</a:t>
            </a:r>
            <a:r>
              <a:rPr lang="hu-HU" dirty="0"/>
              <a:t> </a:t>
            </a:r>
            <a:r>
              <a:rPr lang="hu-HU" dirty="0" err="1"/>
              <a:t>orchestration</a:t>
            </a:r>
            <a:r>
              <a:rPr lang="hu-HU" dirty="0"/>
              <a:t> </a:t>
            </a:r>
            <a:r>
              <a:rPr lang="hu-HU" dirty="0" err="1"/>
              <a:t>rules</a:t>
            </a:r>
            <a:r>
              <a:rPr lang="hu-HU" dirty="0"/>
              <a:t> </a:t>
            </a:r>
            <a:r>
              <a:rPr lang="hu-HU" dirty="0" err="1"/>
              <a:t>are</a:t>
            </a:r>
            <a:r>
              <a:rPr lang="hu-HU" dirty="0"/>
              <a:t> </a:t>
            </a:r>
            <a:r>
              <a:rPr lang="hu-HU" dirty="0" err="1"/>
              <a:t>stored</a:t>
            </a:r>
            <a:r>
              <a:rPr lang="hu-HU" dirty="0"/>
              <a:t> and </a:t>
            </a:r>
            <a:r>
              <a:rPr lang="hu-HU" dirty="0" err="1"/>
              <a:t>iterated</a:t>
            </a:r>
            <a:r>
              <a:rPr lang="hu-HU" dirty="0"/>
              <a:t> </a:t>
            </a:r>
            <a:r>
              <a:rPr lang="hu-HU" dirty="0" err="1"/>
              <a:t>through</a:t>
            </a:r>
            <a:r>
              <a:rPr lang="hu-HU" dirty="0"/>
              <a:t> </a:t>
            </a:r>
            <a:r>
              <a:rPr lang="hu-HU" dirty="0" err="1"/>
              <a:t>based</a:t>
            </a:r>
            <a:r>
              <a:rPr lang="hu-HU" dirty="0"/>
              <a:t> </a:t>
            </a:r>
            <a:r>
              <a:rPr lang="hu-HU" dirty="0" err="1"/>
              <a:t>on</a:t>
            </a:r>
            <a:r>
              <a:rPr lang="hu-HU" dirty="0"/>
              <a:t> </a:t>
            </a:r>
            <a:r>
              <a:rPr lang="hu-HU" dirty="0" err="1"/>
              <a:t>their</a:t>
            </a:r>
            <a:r>
              <a:rPr lang="hu-HU" dirty="0"/>
              <a:t> </a:t>
            </a:r>
            <a:r>
              <a:rPr lang="hu-HU" dirty="0" err="1"/>
              <a:t>priority</a:t>
            </a:r>
            <a:r>
              <a:rPr lang="hu-HU" dirty="0"/>
              <a:t>. </a:t>
            </a:r>
            <a:r>
              <a:rPr lang="hu-HU" dirty="0" err="1"/>
              <a:t>Check</a:t>
            </a:r>
            <a:r>
              <a:rPr lang="hu-HU" dirty="0"/>
              <a:t> </a:t>
            </a:r>
            <a:r>
              <a:rPr lang="hu-HU" dirty="0" err="1"/>
              <a:t>the</a:t>
            </a:r>
            <a:r>
              <a:rPr lang="hu-HU" dirty="0"/>
              <a:t> Advanced </a:t>
            </a:r>
            <a:r>
              <a:rPr lang="hu-HU" dirty="0" err="1"/>
              <a:t>Orchestration</a:t>
            </a:r>
            <a:r>
              <a:rPr lang="hu-HU" dirty="0"/>
              <a:t> Service SD</a:t>
            </a:r>
          </a:p>
        </p:txBody>
      </p:sp>
      <p:pic>
        <p:nvPicPr>
          <p:cNvPr id="4" name="Kép 3"/>
          <p:cNvPicPr>
            <a:picLocks noChangeAspect="1"/>
          </p:cNvPicPr>
          <p:nvPr/>
        </p:nvPicPr>
        <p:blipFill>
          <a:blip r:embed="rId2"/>
          <a:stretch>
            <a:fillRect/>
          </a:stretch>
        </p:blipFill>
        <p:spPr>
          <a:xfrm>
            <a:off x="2439584" y="2961861"/>
            <a:ext cx="7707893" cy="3896139"/>
          </a:xfrm>
          <a:prstGeom prst="rect">
            <a:avLst/>
          </a:prstGeom>
        </p:spPr>
      </p:pic>
    </p:spTree>
    <p:extLst>
      <p:ext uri="{BB962C8B-B14F-4D97-AF65-F5344CB8AC3E}">
        <p14:creationId xmlns:p14="http://schemas.microsoft.com/office/powerpoint/2010/main" val="3427741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0" y="1"/>
            <a:ext cx="10515600" cy="603682"/>
          </a:xfrm>
        </p:spPr>
        <p:txBody>
          <a:bodyPr>
            <a:normAutofit/>
          </a:bodyPr>
          <a:lstStyle/>
          <a:p>
            <a:r>
              <a:rPr lang="hu-HU" sz="2400" b="1" err="1"/>
              <a:t>Store-based</a:t>
            </a:r>
            <a:r>
              <a:rPr lang="hu-HU" sz="2400" b="1"/>
              <a:t> </a:t>
            </a:r>
            <a:r>
              <a:rPr lang="hu-HU" sz="2400" b="1" err="1"/>
              <a:t>orchestration</a:t>
            </a:r>
            <a:endParaRPr lang="en-US" sz="2400" b="1"/>
          </a:p>
        </p:txBody>
      </p:sp>
      <p:sp>
        <p:nvSpPr>
          <p:cNvPr id="4" name="Tartalom helye 3"/>
          <p:cNvSpPr>
            <a:spLocks noGrp="1"/>
          </p:cNvSpPr>
          <p:nvPr>
            <p:ph sz="half" idx="1"/>
          </p:nvPr>
        </p:nvSpPr>
        <p:spPr>
          <a:xfrm>
            <a:off x="0" y="603684"/>
            <a:ext cx="4692589" cy="3657598"/>
          </a:xfrm>
          <a:ln>
            <a:solidFill>
              <a:srgbClr val="00B050"/>
            </a:solidFill>
          </a:ln>
        </p:spPr>
        <p:txBody>
          <a:bodyPr>
            <a:normAutofit fontScale="55000" lnSpcReduction="20000"/>
          </a:bodyPr>
          <a:lstStyle/>
          <a:p>
            <a:pPr marL="0" indent="0">
              <a:buNone/>
            </a:pPr>
            <a:r>
              <a:rPr lang="hu-HU" sz="4400" dirty="0"/>
              <a:t>Service </a:t>
            </a:r>
            <a:r>
              <a:rPr lang="hu-HU" sz="4400" dirty="0" err="1"/>
              <a:t>Request</a:t>
            </a:r>
            <a:r>
              <a:rPr lang="hu-HU" sz="4400" dirty="0"/>
              <a:t> </a:t>
            </a:r>
            <a:r>
              <a:rPr lang="hu-HU" sz="4400" dirty="0" err="1"/>
              <a:t>Form</a:t>
            </a:r>
            <a:endParaRPr lang="hu-HU" sz="4400" dirty="0"/>
          </a:p>
          <a:p>
            <a:pPr marL="0" indent="0">
              <a:lnSpc>
                <a:spcPct val="120000"/>
              </a:lnSpc>
              <a:spcBef>
                <a:spcPts val="0"/>
              </a:spcBef>
              <a:buNone/>
            </a:pPr>
            <a:r>
              <a:rPr lang="hu-HU" sz="3300" dirty="0"/>
              <a:t>{</a:t>
            </a:r>
          </a:p>
          <a:p>
            <a:pPr marL="0" indent="0">
              <a:lnSpc>
                <a:spcPct val="120000"/>
              </a:lnSpc>
              <a:spcBef>
                <a:spcPts val="0"/>
              </a:spcBef>
              <a:buNone/>
            </a:pPr>
            <a:r>
              <a:rPr lang="hu-HU" sz="3300" dirty="0"/>
              <a:t>  "</a:t>
            </a:r>
            <a:r>
              <a:rPr lang="hu-HU" sz="3300" dirty="0" err="1"/>
              <a:t>requesterSystem</a:t>
            </a:r>
            <a:r>
              <a:rPr lang="hu-HU" sz="3300" dirty="0"/>
              <a:t>":</a:t>
            </a:r>
          </a:p>
          <a:p>
            <a:pPr marL="0" indent="0">
              <a:lnSpc>
                <a:spcPct val="120000"/>
              </a:lnSpc>
              <a:spcBef>
                <a:spcPts val="0"/>
              </a:spcBef>
              <a:buNone/>
            </a:pPr>
            <a:r>
              <a:rPr lang="hu-HU" sz="3300" dirty="0"/>
              <a:t>  {</a:t>
            </a:r>
          </a:p>
          <a:p>
            <a:pPr marL="0" indent="0">
              <a:lnSpc>
                <a:spcPct val="120000"/>
              </a:lnSpc>
              <a:spcBef>
                <a:spcPts val="0"/>
              </a:spcBef>
              <a:buNone/>
            </a:pPr>
            <a:r>
              <a:rPr lang="hu-HU" sz="3300" dirty="0"/>
              <a:t>      "</a:t>
            </a:r>
            <a:r>
              <a:rPr lang="hu-HU" sz="3300" dirty="0" err="1"/>
              <a:t>systemName</a:t>
            </a:r>
            <a:r>
              <a:rPr lang="hu-HU" sz="3300" dirty="0"/>
              <a:t>": "</a:t>
            </a:r>
            <a:r>
              <a:rPr lang="hu-HU" sz="3300" dirty="0" err="1"/>
              <a:t>ChargePointSystem</a:t>
            </a:r>
            <a:r>
              <a:rPr lang="hu-HU" sz="3300" dirty="0"/>
              <a:t>",</a:t>
            </a:r>
          </a:p>
          <a:p>
            <a:pPr marL="0" indent="0">
              <a:lnSpc>
                <a:spcPct val="120000"/>
              </a:lnSpc>
              <a:spcBef>
                <a:spcPts val="0"/>
              </a:spcBef>
              <a:buNone/>
            </a:pPr>
            <a:r>
              <a:rPr lang="hu-HU" sz="3300" dirty="0"/>
              <a:t>      "</a:t>
            </a:r>
            <a:r>
              <a:rPr lang="hu-HU" sz="3300" dirty="0" err="1"/>
              <a:t>address</a:t>
            </a:r>
            <a:r>
              <a:rPr lang="hu-HU" sz="3300" dirty="0"/>
              <a:t>": "dummy_address_4"</a:t>
            </a:r>
          </a:p>
          <a:p>
            <a:pPr marL="0" indent="0">
              <a:lnSpc>
                <a:spcPct val="120000"/>
              </a:lnSpc>
              <a:spcBef>
                <a:spcPts val="0"/>
              </a:spcBef>
              <a:buNone/>
            </a:pPr>
            <a:r>
              <a:rPr lang="hu-HU" sz="3300" dirty="0"/>
              <a:t>  },</a:t>
            </a:r>
          </a:p>
          <a:p>
            <a:pPr marL="0" indent="0">
              <a:lnSpc>
                <a:spcPct val="120000"/>
              </a:lnSpc>
              <a:spcBef>
                <a:spcPts val="0"/>
              </a:spcBef>
              <a:buNone/>
            </a:pPr>
            <a:r>
              <a:rPr lang="hu-HU" sz="3300" dirty="0"/>
              <a:t>  "</a:t>
            </a:r>
            <a:r>
              <a:rPr lang="hu-HU" sz="3300" dirty="0" err="1"/>
              <a:t>requestedService</a:t>
            </a:r>
            <a:r>
              <a:rPr lang="hu-HU" sz="3300" dirty="0"/>
              <a:t>":</a:t>
            </a:r>
          </a:p>
          <a:p>
            <a:pPr marL="0" indent="0">
              <a:lnSpc>
                <a:spcPct val="120000"/>
              </a:lnSpc>
              <a:spcBef>
                <a:spcPts val="0"/>
              </a:spcBef>
              <a:buNone/>
            </a:pPr>
            <a:r>
              <a:rPr lang="hu-HU" sz="3300" dirty="0"/>
              <a:t>  {</a:t>
            </a:r>
          </a:p>
          <a:p>
            <a:pPr marL="0" indent="0">
              <a:lnSpc>
                <a:spcPct val="120000"/>
              </a:lnSpc>
              <a:spcBef>
                <a:spcPts val="0"/>
              </a:spcBef>
              <a:buNone/>
            </a:pPr>
            <a:r>
              <a:rPr lang="hu-HU" sz="3300" dirty="0"/>
              <a:t>      "</a:t>
            </a:r>
            <a:r>
              <a:rPr lang="hu-HU" sz="3300" dirty="0" err="1"/>
              <a:t>serviceDefinition</a:t>
            </a:r>
            <a:r>
              <a:rPr lang="hu-HU" sz="3300" dirty="0"/>
              <a:t>": "Billing",</a:t>
            </a:r>
          </a:p>
          <a:p>
            <a:pPr marL="0" indent="0">
              <a:lnSpc>
                <a:spcPct val="120000"/>
              </a:lnSpc>
              <a:spcBef>
                <a:spcPts val="0"/>
              </a:spcBef>
              <a:buNone/>
            </a:pPr>
            <a:r>
              <a:rPr lang="hu-HU" sz="3300" dirty="0"/>
              <a:t>      "</a:t>
            </a:r>
            <a:r>
              <a:rPr lang="hu-HU" sz="3300" dirty="0" err="1"/>
              <a:t>interfaces</a:t>
            </a:r>
            <a:r>
              <a:rPr lang="hu-HU" sz="3300" dirty="0"/>
              <a:t>": ["JSON"]</a:t>
            </a:r>
          </a:p>
          <a:p>
            <a:pPr marL="0" indent="0">
              <a:lnSpc>
                <a:spcPct val="120000"/>
              </a:lnSpc>
              <a:spcBef>
                <a:spcPts val="0"/>
              </a:spcBef>
              <a:buNone/>
            </a:pPr>
            <a:r>
              <a:rPr lang="hu-HU" sz="3300" dirty="0"/>
              <a:t>  }</a:t>
            </a:r>
          </a:p>
          <a:p>
            <a:pPr marL="0" indent="0">
              <a:lnSpc>
                <a:spcPct val="120000"/>
              </a:lnSpc>
              <a:spcBef>
                <a:spcPts val="0"/>
              </a:spcBef>
              <a:buNone/>
            </a:pPr>
            <a:r>
              <a:rPr lang="hu-HU" sz="3300" dirty="0"/>
              <a:t>}</a:t>
            </a:r>
          </a:p>
        </p:txBody>
      </p:sp>
      <p:sp>
        <p:nvSpPr>
          <p:cNvPr id="5" name="Tartalom helye 4"/>
          <p:cNvSpPr>
            <a:spLocks noGrp="1"/>
          </p:cNvSpPr>
          <p:nvPr>
            <p:ph sz="half" idx="2"/>
          </p:nvPr>
        </p:nvSpPr>
        <p:spPr>
          <a:xfrm>
            <a:off x="5746071" y="588442"/>
            <a:ext cx="5181600" cy="5646198"/>
          </a:xfrm>
          <a:ln>
            <a:solidFill>
              <a:srgbClr val="00B050"/>
            </a:solidFill>
          </a:ln>
        </p:spPr>
        <p:txBody>
          <a:bodyPr>
            <a:normAutofit fontScale="55000" lnSpcReduction="20000"/>
          </a:bodyPr>
          <a:lstStyle/>
          <a:p>
            <a:pPr marL="0" indent="0">
              <a:buNone/>
            </a:pPr>
            <a:r>
              <a:rPr lang="hu-HU" sz="4400" dirty="0" err="1"/>
              <a:t>Orchestration</a:t>
            </a:r>
            <a:r>
              <a:rPr lang="hu-HU" sz="4400" dirty="0"/>
              <a:t> </a:t>
            </a:r>
            <a:r>
              <a:rPr lang="hu-HU" sz="4400" dirty="0" err="1"/>
              <a:t>Response</a:t>
            </a:r>
            <a:r>
              <a:rPr lang="hu-HU" sz="4400" dirty="0"/>
              <a:t> (</a:t>
            </a:r>
            <a:r>
              <a:rPr lang="hu-HU" sz="4400" dirty="0" err="1"/>
              <a:t>expected</a:t>
            </a:r>
            <a:r>
              <a:rPr lang="hu-HU" sz="4400" dirty="0"/>
              <a:t>)</a:t>
            </a:r>
          </a:p>
          <a:p>
            <a:pPr marL="0" indent="0">
              <a:lnSpc>
                <a:spcPct val="120000"/>
              </a:lnSpc>
              <a:spcBef>
                <a:spcPts val="0"/>
              </a:spcBef>
              <a:buNone/>
            </a:pPr>
            <a:r>
              <a:rPr lang="hu-HU" dirty="0"/>
              <a:t>{</a:t>
            </a:r>
          </a:p>
          <a:p>
            <a:pPr marL="0" indent="0">
              <a:lnSpc>
                <a:spcPct val="120000"/>
              </a:lnSpc>
              <a:spcBef>
                <a:spcPts val="0"/>
              </a:spcBef>
              <a:buNone/>
            </a:pPr>
            <a:r>
              <a:rPr lang="hu-HU" dirty="0"/>
              <a:t>  "</a:t>
            </a:r>
            <a:r>
              <a:rPr lang="hu-HU" dirty="0" err="1"/>
              <a:t>response</a:t>
            </a:r>
            <a:r>
              <a:rPr lang="hu-HU" dirty="0"/>
              <a:t>": [</a:t>
            </a:r>
          </a:p>
          <a:p>
            <a:pPr marL="0" indent="0">
              <a:lnSpc>
                <a:spcPct val="120000"/>
              </a:lnSpc>
              <a:spcBef>
                <a:spcPts val="0"/>
              </a:spcBef>
              <a:buNone/>
            </a:pPr>
            <a:r>
              <a:rPr lang="hu-HU" dirty="0"/>
              <a:t>    {</a:t>
            </a:r>
          </a:p>
          <a:p>
            <a:pPr marL="0" indent="0">
              <a:lnSpc>
                <a:spcPct val="120000"/>
              </a:lnSpc>
              <a:spcBef>
                <a:spcPts val="0"/>
              </a:spcBef>
              <a:buNone/>
            </a:pPr>
            <a:r>
              <a:rPr lang="hu-HU" dirty="0"/>
              <a:t>      "service": {</a:t>
            </a:r>
          </a:p>
          <a:p>
            <a:pPr marL="0" indent="0">
              <a:lnSpc>
                <a:spcPct val="120000"/>
              </a:lnSpc>
              <a:spcBef>
                <a:spcPts val="0"/>
              </a:spcBef>
              <a:buNone/>
            </a:pPr>
            <a:r>
              <a:rPr lang="hu-HU" dirty="0"/>
              <a:t>        "</a:t>
            </a:r>
            <a:r>
              <a:rPr lang="hu-HU" dirty="0" err="1"/>
              <a:t>serviceDefinition</a:t>
            </a:r>
            <a:r>
              <a:rPr lang="hu-HU" dirty="0"/>
              <a:t>": "Billing",</a:t>
            </a:r>
          </a:p>
          <a:p>
            <a:pPr marL="0" indent="0">
              <a:lnSpc>
                <a:spcPct val="120000"/>
              </a:lnSpc>
              <a:spcBef>
                <a:spcPts val="0"/>
              </a:spcBef>
              <a:buNone/>
            </a:pPr>
            <a:r>
              <a:rPr lang="hu-HU" dirty="0"/>
              <a:t>        "</a:t>
            </a:r>
            <a:r>
              <a:rPr lang="hu-HU" dirty="0" err="1"/>
              <a:t>interfaces</a:t>
            </a:r>
            <a:r>
              <a:rPr lang="hu-HU" dirty="0"/>
              <a:t>": [</a:t>
            </a:r>
          </a:p>
          <a:p>
            <a:pPr marL="0" indent="0">
              <a:lnSpc>
                <a:spcPct val="120000"/>
              </a:lnSpc>
              <a:spcBef>
                <a:spcPts val="0"/>
              </a:spcBef>
              <a:buNone/>
            </a:pPr>
            <a:r>
              <a:rPr lang="hu-HU" dirty="0"/>
              <a:t>          "JSON"</a:t>
            </a:r>
          </a:p>
          <a:p>
            <a:pPr marL="0" indent="0">
              <a:lnSpc>
                <a:spcPct val="120000"/>
              </a:lnSpc>
              <a:spcBef>
                <a:spcPts val="0"/>
              </a:spcBef>
              <a:buNone/>
            </a:pPr>
            <a:r>
              <a:rPr lang="hu-HU" dirty="0"/>
              <a:t>        ],</a:t>
            </a:r>
          </a:p>
          <a:p>
            <a:pPr marL="0" indent="0">
              <a:lnSpc>
                <a:spcPct val="120000"/>
              </a:lnSpc>
              <a:spcBef>
                <a:spcPts val="0"/>
              </a:spcBef>
              <a:buNone/>
            </a:pPr>
            <a:r>
              <a:rPr lang="hu-HU" dirty="0"/>
              <a:t>        "</a:t>
            </a:r>
            <a:r>
              <a:rPr lang="hu-HU" dirty="0" err="1"/>
              <a:t>serviceMetadata</a:t>
            </a:r>
            <a:r>
              <a:rPr lang="hu-HU" dirty="0"/>
              <a:t>": {</a:t>
            </a:r>
          </a:p>
          <a:p>
            <a:pPr marL="0" indent="0">
              <a:lnSpc>
                <a:spcPct val="120000"/>
              </a:lnSpc>
              <a:spcBef>
                <a:spcPts val="0"/>
              </a:spcBef>
              <a:buNone/>
            </a:pPr>
            <a:r>
              <a:rPr lang="hu-HU" dirty="0"/>
              <a:t>          "</a:t>
            </a:r>
            <a:r>
              <a:rPr lang="hu-HU" dirty="0" err="1"/>
              <a:t>currency</a:t>
            </a:r>
            <a:r>
              <a:rPr lang="hu-HU" dirty="0"/>
              <a:t>": "EUR"</a:t>
            </a:r>
          </a:p>
          <a:p>
            <a:pPr marL="0" indent="0">
              <a:lnSpc>
                <a:spcPct val="120000"/>
              </a:lnSpc>
              <a:spcBef>
                <a:spcPts val="0"/>
              </a:spcBef>
              <a:buNone/>
            </a:pPr>
            <a:r>
              <a:rPr lang="hu-HU" dirty="0"/>
              <a:t>        }</a:t>
            </a:r>
          </a:p>
          <a:p>
            <a:pPr marL="0" indent="0">
              <a:lnSpc>
                <a:spcPct val="120000"/>
              </a:lnSpc>
              <a:spcBef>
                <a:spcPts val="0"/>
              </a:spcBef>
              <a:buNone/>
            </a:pPr>
            <a:r>
              <a:rPr lang="hu-HU" dirty="0"/>
              <a:t>      },</a:t>
            </a:r>
          </a:p>
          <a:p>
            <a:pPr marL="0" indent="0">
              <a:lnSpc>
                <a:spcPct val="120000"/>
              </a:lnSpc>
              <a:spcBef>
                <a:spcPts val="0"/>
              </a:spcBef>
              <a:buNone/>
            </a:pPr>
            <a:r>
              <a:rPr lang="hu-HU" dirty="0"/>
              <a:t>      "</a:t>
            </a:r>
            <a:r>
              <a:rPr lang="hu-HU" dirty="0" err="1"/>
              <a:t>provider</a:t>
            </a:r>
            <a:r>
              <a:rPr lang="hu-HU" dirty="0"/>
              <a:t>": {</a:t>
            </a:r>
          </a:p>
          <a:p>
            <a:pPr marL="0" indent="0">
              <a:lnSpc>
                <a:spcPct val="120000"/>
              </a:lnSpc>
              <a:spcBef>
                <a:spcPts val="0"/>
              </a:spcBef>
              <a:buNone/>
            </a:pPr>
            <a:r>
              <a:rPr lang="hu-HU" dirty="0"/>
              <a:t>        "</a:t>
            </a:r>
            <a:r>
              <a:rPr lang="hu-HU" dirty="0" err="1"/>
              <a:t>systemName</a:t>
            </a:r>
            <a:r>
              <a:rPr lang="hu-HU" dirty="0"/>
              <a:t>": "SmartGridManagerSystem3",</a:t>
            </a:r>
          </a:p>
          <a:p>
            <a:pPr marL="0" indent="0">
              <a:lnSpc>
                <a:spcPct val="120000"/>
              </a:lnSpc>
              <a:spcBef>
                <a:spcPts val="0"/>
              </a:spcBef>
              <a:buNone/>
            </a:pPr>
            <a:r>
              <a:rPr lang="hu-HU" dirty="0"/>
              <a:t>        "</a:t>
            </a:r>
            <a:r>
              <a:rPr lang="hu-HU" dirty="0" err="1"/>
              <a:t>address</a:t>
            </a:r>
            <a:r>
              <a:rPr lang="hu-HU" dirty="0"/>
              <a:t>": "dummy_address_3",</a:t>
            </a:r>
          </a:p>
          <a:p>
            <a:pPr marL="0" indent="0">
              <a:lnSpc>
                <a:spcPct val="120000"/>
              </a:lnSpc>
              <a:spcBef>
                <a:spcPts val="0"/>
              </a:spcBef>
              <a:buNone/>
            </a:pPr>
            <a:r>
              <a:rPr lang="hu-HU" dirty="0"/>
              <a:t>        "port": 8083,</a:t>
            </a:r>
          </a:p>
          <a:p>
            <a:pPr marL="0" indent="0">
              <a:lnSpc>
                <a:spcPct val="120000"/>
              </a:lnSpc>
              <a:spcBef>
                <a:spcPts val="0"/>
              </a:spcBef>
              <a:buNone/>
            </a:pPr>
            <a:r>
              <a:rPr lang="hu-HU" dirty="0"/>
              <a:t>        "</a:t>
            </a:r>
            <a:r>
              <a:rPr lang="hu-HU" dirty="0" err="1"/>
              <a:t>authenticationInfo</a:t>
            </a:r>
            <a:r>
              <a:rPr lang="hu-HU" dirty="0"/>
              <a:t>": "Base64 </a:t>
            </a:r>
            <a:r>
              <a:rPr lang="hu-HU" dirty="0" err="1"/>
              <a:t>coded</a:t>
            </a:r>
            <a:r>
              <a:rPr lang="hu-HU" dirty="0"/>
              <a:t> Public Key"</a:t>
            </a:r>
          </a:p>
          <a:p>
            <a:pPr marL="0" indent="0">
              <a:lnSpc>
                <a:spcPct val="120000"/>
              </a:lnSpc>
              <a:spcBef>
                <a:spcPts val="0"/>
              </a:spcBef>
              <a:buNone/>
            </a:pPr>
            <a:r>
              <a:rPr lang="hu-HU" dirty="0"/>
              <a:t>      },</a:t>
            </a:r>
          </a:p>
          <a:p>
            <a:pPr marL="0" indent="0">
              <a:lnSpc>
                <a:spcPct val="120000"/>
              </a:lnSpc>
              <a:spcBef>
                <a:spcPts val="0"/>
              </a:spcBef>
              <a:buNone/>
            </a:pPr>
            <a:r>
              <a:rPr lang="hu-HU" dirty="0"/>
              <a:t>      "</a:t>
            </a:r>
            <a:r>
              <a:rPr lang="hu-HU" dirty="0" err="1"/>
              <a:t>serviceURI</a:t>
            </a:r>
            <a:r>
              <a:rPr lang="hu-HU" dirty="0"/>
              <a:t>": "</a:t>
            </a:r>
            <a:r>
              <a:rPr lang="hu-HU" dirty="0" err="1"/>
              <a:t>billing</a:t>
            </a:r>
            <a:r>
              <a:rPr lang="hu-HU" dirty="0"/>
              <a:t>",</a:t>
            </a:r>
          </a:p>
          <a:p>
            <a:pPr marL="0" indent="0">
              <a:lnSpc>
                <a:spcPct val="120000"/>
              </a:lnSpc>
              <a:spcBef>
                <a:spcPts val="0"/>
              </a:spcBef>
              <a:buNone/>
            </a:pPr>
            <a:r>
              <a:rPr lang="hu-HU" dirty="0"/>
              <a:t>      "</a:t>
            </a:r>
            <a:r>
              <a:rPr lang="hu-HU" dirty="0" err="1"/>
              <a:t>instruction</a:t>
            </a:r>
            <a:r>
              <a:rPr lang="hu-HU" dirty="0"/>
              <a:t>": "</a:t>
            </a:r>
            <a:r>
              <a:rPr lang="hu-HU" dirty="0" err="1"/>
              <a:t>command</a:t>
            </a:r>
            <a:r>
              <a:rPr lang="hu-HU" dirty="0"/>
              <a:t> </a:t>
            </a:r>
            <a:r>
              <a:rPr lang="hu-HU" dirty="0" err="1"/>
              <a:t>args</a:t>
            </a:r>
            <a:r>
              <a:rPr lang="hu-HU" dirty="0"/>
              <a:t>"</a:t>
            </a:r>
          </a:p>
          <a:p>
            <a:pPr marL="0" indent="0">
              <a:lnSpc>
                <a:spcPct val="120000"/>
              </a:lnSpc>
              <a:spcBef>
                <a:spcPts val="0"/>
              </a:spcBef>
              <a:buNone/>
            </a:pPr>
            <a:r>
              <a:rPr lang="hu-HU" dirty="0"/>
              <a:t>    }</a:t>
            </a:r>
          </a:p>
          <a:p>
            <a:pPr marL="0" indent="0">
              <a:lnSpc>
                <a:spcPct val="120000"/>
              </a:lnSpc>
              <a:spcBef>
                <a:spcPts val="0"/>
              </a:spcBef>
              <a:buNone/>
            </a:pPr>
            <a:r>
              <a:rPr lang="hu-HU" dirty="0"/>
              <a:t>  ]</a:t>
            </a:r>
          </a:p>
          <a:p>
            <a:pPr marL="0" indent="0">
              <a:lnSpc>
                <a:spcPct val="120000"/>
              </a:lnSpc>
              <a:spcBef>
                <a:spcPts val="0"/>
              </a:spcBef>
              <a:buNone/>
            </a:pPr>
            <a:r>
              <a:rPr lang="hu-HU" dirty="0"/>
              <a:t>}</a:t>
            </a:r>
            <a:endParaRPr lang="en-US" dirty="0"/>
          </a:p>
        </p:txBody>
      </p:sp>
      <p:sp>
        <p:nvSpPr>
          <p:cNvPr id="3" name="Jobbra nyíl 2"/>
          <p:cNvSpPr/>
          <p:nvPr/>
        </p:nvSpPr>
        <p:spPr>
          <a:xfrm>
            <a:off x="4785064" y="3142695"/>
            <a:ext cx="861134" cy="603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zövegdoboz 7"/>
          <p:cNvSpPr txBox="1"/>
          <p:nvPr/>
        </p:nvSpPr>
        <p:spPr>
          <a:xfrm>
            <a:off x="0" y="4407112"/>
            <a:ext cx="5407378" cy="1815882"/>
          </a:xfrm>
          <a:prstGeom prst="rect">
            <a:avLst/>
          </a:prstGeom>
          <a:noFill/>
          <a:ln>
            <a:solidFill>
              <a:srgbClr val="FF0000"/>
            </a:solidFill>
          </a:ln>
        </p:spPr>
        <p:txBody>
          <a:bodyPr wrap="square" rtlCol="0">
            <a:spAutoFit/>
          </a:bodyPr>
          <a:lstStyle/>
          <a:p>
            <a:pPr algn="just"/>
            <a:r>
              <a:rPr lang="hu-HU" sz="1600" dirty="0"/>
              <a:t>In </a:t>
            </a:r>
            <a:r>
              <a:rPr lang="hu-HU" sz="1600" dirty="0" err="1"/>
              <a:t>this</a:t>
            </a:r>
            <a:r>
              <a:rPr lang="hu-HU" sz="1600" dirty="0"/>
              <a:t> </a:t>
            </a:r>
            <a:r>
              <a:rPr lang="hu-HU" sz="1600" dirty="0" err="1"/>
              <a:t>example</a:t>
            </a:r>
            <a:r>
              <a:rPr lang="hu-HU" sz="1600" dirty="0"/>
              <a:t> </a:t>
            </a:r>
            <a:r>
              <a:rPr lang="hu-HU" sz="1600" dirty="0" err="1"/>
              <a:t>the</a:t>
            </a:r>
            <a:r>
              <a:rPr lang="hu-HU" sz="1600" dirty="0"/>
              <a:t> </a:t>
            </a:r>
            <a:r>
              <a:rPr lang="hu-HU" sz="1600" dirty="0" err="1"/>
              <a:t>Orchestrator</a:t>
            </a:r>
            <a:r>
              <a:rPr lang="hu-HU" sz="1600" dirty="0"/>
              <a:t> </a:t>
            </a:r>
            <a:r>
              <a:rPr lang="hu-HU" sz="1600" dirty="0" err="1"/>
              <a:t>will</a:t>
            </a:r>
            <a:r>
              <a:rPr lang="hu-HU" sz="1600" dirty="0"/>
              <a:t> </a:t>
            </a:r>
            <a:r>
              <a:rPr lang="hu-HU" sz="1600" dirty="0" err="1"/>
              <a:t>iterate</a:t>
            </a:r>
            <a:r>
              <a:rPr lang="hu-HU" sz="1600" dirty="0"/>
              <a:t> </a:t>
            </a:r>
            <a:r>
              <a:rPr lang="hu-HU" sz="1600" dirty="0" err="1"/>
              <a:t>through</a:t>
            </a:r>
            <a:r>
              <a:rPr lang="hu-HU" sz="1600" dirty="0"/>
              <a:t> </a:t>
            </a:r>
            <a:r>
              <a:rPr lang="hu-HU" sz="1600" dirty="0" err="1"/>
              <a:t>the</a:t>
            </a:r>
            <a:r>
              <a:rPr lang="hu-HU" sz="1600" dirty="0"/>
              <a:t> 3 </a:t>
            </a:r>
            <a:r>
              <a:rPr lang="hu-HU" sz="1600" dirty="0" err="1"/>
              <a:t>store</a:t>
            </a:r>
            <a:r>
              <a:rPr lang="hu-HU" sz="1600" dirty="0"/>
              <a:t> </a:t>
            </a:r>
            <a:r>
              <a:rPr lang="hu-HU" sz="1600" dirty="0" err="1"/>
              <a:t>entries</a:t>
            </a:r>
            <a:r>
              <a:rPr lang="hu-HU" sz="1600" dirty="0"/>
              <a:t> in </a:t>
            </a:r>
            <a:r>
              <a:rPr lang="hu-HU" sz="1600" dirty="0" err="1"/>
              <a:t>priority</a:t>
            </a:r>
            <a:r>
              <a:rPr lang="hu-HU" sz="1600" dirty="0"/>
              <a:t> </a:t>
            </a:r>
            <a:r>
              <a:rPr lang="hu-HU" sz="1600" dirty="0" err="1"/>
              <a:t>order</a:t>
            </a:r>
            <a:r>
              <a:rPr lang="hu-HU" sz="1600" dirty="0"/>
              <a:t>. (</a:t>
            </a:r>
            <a:r>
              <a:rPr lang="hu-HU" sz="1600" dirty="0" err="1"/>
              <a:t>All</a:t>
            </a:r>
            <a:r>
              <a:rPr lang="hu-HU" sz="1600" dirty="0"/>
              <a:t> </a:t>
            </a:r>
            <a:r>
              <a:rPr lang="hu-HU" sz="1600" dirty="0" err="1"/>
              <a:t>store</a:t>
            </a:r>
            <a:r>
              <a:rPr lang="hu-HU" sz="1600" dirty="0"/>
              <a:t> </a:t>
            </a:r>
            <a:r>
              <a:rPr lang="hu-HU" sz="1600" dirty="0" err="1"/>
              <a:t>entries</a:t>
            </a:r>
            <a:r>
              <a:rPr lang="hu-HU" sz="1600" dirty="0"/>
              <a:t> </a:t>
            </a:r>
            <a:r>
              <a:rPr lang="hu-HU" sz="1600" dirty="0" err="1"/>
              <a:t>are</a:t>
            </a:r>
            <a:r>
              <a:rPr lang="hu-HU" sz="1600" dirty="0"/>
              <a:t> </a:t>
            </a:r>
            <a:r>
              <a:rPr lang="hu-HU" sz="1600" dirty="0" err="1"/>
              <a:t>for</a:t>
            </a:r>
            <a:r>
              <a:rPr lang="hu-HU" sz="1600" dirty="0"/>
              <a:t> </a:t>
            </a:r>
            <a:r>
              <a:rPr lang="hu-HU" sz="1600" dirty="0" err="1"/>
              <a:t>this</a:t>
            </a:r>
            <a:r>
              <a:rPr lang="hu-HU" sz="1600" dirty="0"/>
              <a:t> consumer/service </a:t>
            </a:r>
            <a:r>
              <a:rPr lang="hu-HU" sz="1600" dirty="0" err="1"/>
              <a:t>pair</a:t>
            </a:r>
            <a:r>
              <a:rPr lang="hu-HU" sz="1600" dirty="0"/>
              <a:t>.) The 1st </a:t>
            </a:r>
            <a:r>
              <a:rPr lang="hu-HU" sz="1600" dirty="0" err="1"/>
              <a:t>entry</a:t>
            </a:r>
            <a:r>
              <a:rPr lang="hu-HU" sz="1600" dirty="0"/>
              <a:t> is </a:t>
            </a:r>
            <a:r>
              <a:rPr lang="hu-HU" sz="1600" dirty="0" err="1"/>
              <a:t>not</a:t>
            </a:r>
            <a:r>
              <a:rPr lang="hu-HU" sz="1600" dirty="0"/>
              <a:t> </a:t>
            </a:r>
            <a:r>
              <a:rPr lang="hu-HU" sz="1600" dirty="0" err="1"/>
              <a:t>registered</a:t>
            </a:r>
            <a:r>
              <a:rPr lang="hu-HU" sz="1600" dirty="0"/>
              <a:t> in </a:t>
            </a:r>
            <a:r>
              <a:rPr lang="hu-HU" sz="1600" dirty="0" err="1"/>
              <a:t>the</a:t>
            </a:r>
            <a:r>
              <a:rPr lang="hu-HU" sz="1600" dirty="0"/>
              <a:t> Service </a:t>
            </a:r>
            <a:r>
              <a:rPr lang="hu-HU" sz="1600" dirty="0" err="1"/>
              <a:t>Registry</a:t>
            </a:r>
            <a:r>
              <a:rPr lang="hu-HU" sz="1600" dirty="0"/>
              <a:t> (offline), </a:t>
            </a:r>
            <a:r>
              <a:rPr lang="hu-HU" sz="1600" dirty="0" err="1"/>
              <a:t>while</a:t>
            </a:r>
            <a:r>
              <a:rPr lang="hu-HU" sz="1600" dirty="0"/>
              <a:t> </a:t>
            </a:r>
            <a:r>
              <a:rPr lang="hu-HU" sz="1600" dirty="0" err="1"/>
              <a:t>the</a:t>
            </a:r>
            <a:r>
              <a:rPr lang="hu-HU" sz="1600" dirty="0"/>
              <a:t> 2nd </a:t>
            </a:r>
            <a:r>
              <a:rPr lang="hu-HU" sz="1600" dirty="0" err="1"/>
              <a:t>entry</a:t>
            </a:r>
            <a:r>
              <a:rPr lang="hu-HU" sz="1600" dirty="0"/>
              <a:t> is </a:t>
            </a:r>
            <a:r>
              <a:rPr lang="hu-HU" sz="1600" dirty="0" err="1"/>
              <a:t>not</a:t>
            </a:r>
            <a:r>
              <a:rPr lang="hu-HU" sz="1600" dirty="0"/>
              <a:t> </a:t>
            </a:r>
            <a:r>
              <a:rPr lang="hu-HU" sz="1600" dirty="0" err="1"/>
              <a:t>registered</a:t>
            </a:r>
            <a:r>
              <a:rPr lang="hu-HU" sz="1600" dirty="0"/>
              <a:t> in </a:t>
            </a:r>
            <a:r>
              <a:rPr lang="hu-HU" sz="1600" dirty="0" err="1"/>
              <a:t>the</a:t>
            </a:r>
            <a:r>
              <a:rPr lang="hu-HU" sz="1600" dirty="0"/>
              <a:t> </a:t>
            </a:r>
            <a:r>
              <a:rPr lang="hu-HU" sz="1600" dirty="0" err="1"/>
              <a:t>Authorization</a:t>
            </a:r>
            <a:r>
              <a:rPr lang="hu-HU" sz="1600" dirty="0"/>
              <a:t> System. The 3rd </a:t>
            </a:r>
            <a:r>
              <a:rPr lang="hu-HU" sz="1600" dirty="0" err="1"/>
              <a:t>entry</a:t>
            </a:r>
            <a:r>
              <a:rPr lang="hu-HU" sz="1600" dirty="0"/>
              <a:t> is </a:t>
            </a:r>
            <a:r>
              <a:rPr lang="hu-HU" sz="1600" dirty="0" err="1"/>
              <a:t>registered</a:t>
            </a:r>
            <a:r>
              <a:rPr lang="hu-HU" sz="1600" dirty="0"/>
              <a:t> </a:t>
            </a:r>
            <a:r>
              <a:rPr lang="hu-HU" sz="1600" dirty="0" err="1"/>
              <a:t>into</a:t>
            </a:r>
            <a:r>
              <a:rPr lang="hu-HU" sz="1600" dirty="0"/>
              <a:t> </a:t>
            </a:r>
            <a:r>
              <a:rPr lang="hu-HU" sz="1600" dirty="0" err="1"/>
              <a:t>both</a:t>
            </a:r>
            <a:r>
              <a:rPr lang="hu-HU" sz="1600" dirty="0"/>
              <a:t> (online) and </a:t>
            </a:r>
            <a:r>
              <a:rPr lang="hu-HU" sz="1600" dirty="0" err="1"/>
              <a:t>should</a:t>
            </a:r>
            <a:r>
              <a:rPr lang="hu-HU" sz="1600" dirty="0"/>
              <a:t> be </a:t>
            </a:r>
            <a:r>
              <a:rPr lang="hu-HU" sz="1600" dirty="0" err="1"/>
              <a:t>the</a:t>
            </a:r>
            <a:r>
              <a:rPr lang="hu-HU" sz="1600" dirty="0"/>
              <a:t> </a:t>
            </a:r>
            <a:r>
              <a:rPr lang="hu-HU" sz="1600" dirty="0" err="1"/>
              <a:t>response</a:t>
            </a:r>
            <a:r>
              <a:rPr lang="hu-HU" sz="1600" dirty="0"/>
              <a:t> </a:t>
            </a:r>
            <a:r>
              <a:rPr lang="hu-HU" sz="1600" dirty="0" err="1"/>
              <a:t>the</a:t>
            </a:r>
            <a:r>
              <a:rPr lang="hu-HU" sz="1600" dirty="0"/>
              <a:t> </a:t>
            </a:r>
            <a:r>
              <a:rPr lang="hu-HU" sz="1600" dirty="0" err="1"/>
              <a:t>Orchestrator</a:t>
            </a:r>
            <a:r>
              <a:rPr lang="hu-HU" sz="1600" dirty="0"/>
              <a:t> </a:t>
            </a:r>
            <a:r>
              <a:rPr lang="hu-HU" sz="1600" dirty="0" err="1"/>
              <a:t>sends</a:t>
            </a:r>
            <a:r>
              <a:rPr lang="hu-HU" sz="1600" dirty="0"/>
              <a:t> back.</a:t>
            </a:r>
          </a:p>
        </p:txBody>
      </p:sp>
    </p:spTree>
    <p:extLst>
      <p:ext uri="{BB962C8B-B14F-4D97-AF65-F5344CB8AC3E}">
        <p14:creationId xmlns:p14="http://schemas.microsoft.com/office/powerpoint/2010/main" val="1046554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a:xfrm>
            <a:off x="0" y="-437321"/>
            <a:ext cx="11284226" cy="1325563"/>
          </a:xfrm>
        </p:spPr>
        <p:txBody>
          <a:bodyPr>
            <a:normAutofit/>
          </a:bodyPr>
          <a:lstStyle/>
          <a:p>
            <a:r>
              <a:rPr lang="hu-HU" sz="3600" err="1"/>
              <a:t>Checking</a:t>
            </a:r>
            <a:r>
              <a:rPr lang="hu-HU" sz="3600"/>
              <a:t> </a:t>
            </a:r>
            <a:r>
              <a:rPr lang="hu-HU" sz="3600" err="1"/>
              <a:t>the</a:t>
            </a:r>
            <a:r>
              <a:rPr lang="hu-HU" sz="3600"/>
              <a:t> </a:t>
            </a:r>
            <a:r>
              <a:rPr lang="hu-HU" sz="3600" err="1"/>
              <a:t>dynamical</a:t>
            </a:r>
            <a:r>
              <a:rPr lang="hu-HU" sz="3600"/>
              <a:t> </a:t>
            </a:r>
            <a:r>
              <a:rPr lang="hu-HU" sz="3600" err="1"/>
              <a:t>orchestration</a:t>
            </a:r>
            <a:r>
              <a:rPr lang="hu-HU" sz="3600"/>
              <a:t> </a:t>
            </a:r>
            <a:r>
              <a:rPr lang="hu-HU" sz="3600" err="1"/>
              <a:t>process</a:t>
            </a:r>
            <a:endParaRPr lang="hu-HU" sz="3600"/>
          </a:p>
        </p:txBody>
      </p:sp>
      <p:sp>
        <p:nvSpPr>
          <p:cNvPr id="6" name="Tartalom helye 5"/>
          <p:cNvSpPr>
            <a:spLocks noGrp="1"/>
          </p:cNvSpPr>
          <p:nvPr>
            <p:ph idx="1"/>
          </p:nvPr>
        </p:nvSpPr>
        <p:spPr>
          <a:xfrm>
            <a:off x="0" y="1020556"/>
            <a:ext cx="2435087" cy="4351338"/>
          </a:xfrm>
        </p:spPr>
        <p:txBody>
          <a:bodyPr/>
          <a:lstStyle/>
          <a:p>
            <a:pPr marL="0" indent="0">
              <a:buNone/>
            </a:pPr>
            <a:r>
              <a:rPr lang="hu-HU"/>
              <a:t>The </a:t>
            </a:r>
            <a:r>
              <a:rPr lang="hu-HU" err="1"/>
              <a:t>following</a:t>
            </a:r>
            <a:r>
              <a:rPr lang="hu-HU"/>
              <a:t> </a:t>
            </a:r>
            <a:r>
              <a:rPr lang="hu-HU" err="1"/>
              <a:t>examples</a:t>
            </a:r>
            <a:r>
              <a:rPr lang="hu-HU"/>
              <a:t> test out </a:t>
            </a:r>
            <a:r>
              <a:rPr lang="hu-HU" err="1"/>
              <a:t>the</a:t>
            </a:r>
            <a:r>
              <a:rPr lang="hu-HU"/>
              <a:t> </a:t>
            </a:r>
            <a:r>
              <a:rPr lang="hu-HU" err="1"/>
              <a:t>dynamical</a:t>
            </a:r>
            <a:r>
              <a:rPr lang="hu-HU"/>
              <a:t> </a:t>
            </a:r>
            <a:r>
              <a:rPr lang="hu-HU" err="1"/>
              <a:t>orchestration</a:t>
            </a:r>
            <a:r>
              <a:rPr lang="hu-HU"/>
              <a:t> </a:t>
            </a:r>
            <a:r>
              <a:rPr lang="hu-HU" err="1"/>
              <a:t>capabilities</a:t>
            </a:r>
            <a:r>
              <a:rPr lang="hu-HU"/>
              <a:t> of </a:t>
            </a:r>
            <a:r>
              <a:rPr lang="hu-HU" err="1"/>
              <a:t>the</a:t>
            </a:r>
            <a:r>
              <a:rPr lang="hu-HU"/>
              <a:t> </a:t>
            </a:r>
            <a:r>
              <a:rPr lang="hu-HU" err="1"/>
              <a:t>framework</a:t>
            </a:r>
            <a:r>
              <a:rPr lang="hu-HU"/>
              <a:t>. </a:t>
            </a:r>
          </a:p>
        </p:txBody>
      </p:sp>
      <p:pic>
        <p:nvPicPr>
          <p:cNvPr id="7" name="Kép 6"/>
          <p:cNvPicPr>
            <a:picLocks noChangeAspect="1"/>
          </p:cNvPicPr>
          <p:nvPr/>
        </p:nvPicPr>
        <p:blipFill>
          <a:blip r:embed="rId2"/>
          <a:stretch>
            <a:fillRect/>
          </a:stretch>
        </p:blipFill>
        <p:spPr>
          <a:xfrm>
            <a:off x="2579812" y="478267"/>
            <a:ext cx="9128484" cy="6379733"/>
          </a:xfrm>
          <a:prstGeom prst="rect">
            <a:avLst/>
          </a:prstGeom>
        </p:spPr>
      </p:pic>
    </p:spTree>
    <p:extLst>
      <p:ext uri="{BB962C8B-B14F-4D97-AF65-F5344CB8AC3E}">
        <p14:creationId xmlns:p14="http://schemas.microsoft.com/office/powerpoint/2010/main" val="1241950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6">
            <a:extLst>
              <a:ext uri="{FF2B5EF4-FFF2-40B4-BE49-F238E27FC236}">
                <a16:creationId xmlns:a16="http://schemas.microsoft.com/office/drawing/2014/main" id="{4799374D-74BF-4F36-8E02-00B167BB7CA4}"/>
              </a:ext>
            </a:extLst>
          </p:cNvPr>
          <p:cNvSpPr>
            <a:spLocks noGrp="1"/>
          </p:cNvSpPr>
          <p:nvPr>
            <p:ph type="title"/>
          </p:nvPr>
        </p:nvSpPr>
        <p:spPr/>
        <p:txBody>
          <a:bodyPr/>
          <a:lstStyle/>
          <a:p>
            <a:r>
              <a:rPr lang="hu-HU" dirty="0" err="1"/>
              <a:t>Documentation</a:t>
            </a:r>
            <a:r>
              <a:rPr lang="hu-HU" dirty="0"/>
              <a:t> </a:t>
            </a:r>
            <a:r>
              <a:rPr lang="hu-HU" dirty="0" err="1"/>
              <a:t>structure</a:t>
            </a:r>
            <a:r>
              <a:rPr lang="hu-HU" dirty="0"/>
              <a:t> – </a:t>
            </a:r>
            <a:r>
              <a:rPr lang="hu-HU" dirty="0" err="1"/>
              <a:t>reading</a:t>
            </a:r>
            <a:r>
              <a:rPr lang="hu-HU" dirty="0"/>
              <a:t> </a:t>
            </a:r>
            <a:r>
              <a:rPr lang="hu-HU" dirty="0" err="1"/>
              <a:t>sequence</a:t>
            </a:r>
            <a:endParaRPr lang="en-US" dirty="0"/>
          </a:p>
        </p:txBody>
      </p:sp>
      <p:sp>
        <p:nvSpPr>
          <p:cNvPr id="8" name="Tartalom helye 7">
            <a:extLst>
              <a:ext uri="{FF2B5EF4-FFF2-40B4-BE49-F238E27FC236}">
                <a16:creationId xmlns:a16="http://schemas.microsoft.com/office/drawing/2014/main" id="{60C78CAA-C0AC-4411-B83D-2923892CAAF9}"/>
              </a:ext>
            </a:extLst>
          </p:cNvPr>
          <p:cNvSpPr>
            <a:spLocks noGrp="1"/>
          </p:cNvSpPr>
          <p:nvPr>
            <p:ph idx="1"/>
          </p:nvPr>
        </p:nvSpPr>
        <p:spPr/>
        <p:txBody>
          <a:bodyPr>
            <a:normAutofit/>
          </a:bodyPr>
          <a:lstStyle/>
          <a:p>
            <a:pPr marL="0" indent="0">
              <a:buNone/>
            </a:pPr>
            <a:r>
              <a:rPr lang="hu-HU" b="1" dirty="0" err="1"/>
              <a:t>Note</a:t>
            </a:r>
            <a:r>
              <a:rPr lang="hu-HU" b="1" dirty="0"/>
              <a:t>:</a:t>
            </a:r>
          </a:p>
          <a:p>
            <a:r>
              <a:rPr lang="hu-HU" dirty="0" err="1"/>
              <a:t>Please</a:t>
            </a:r>
            <a:r>
              <a:rPr lang="hu-HU" dirty="0"/>
              <a:t> start </a:t>
            </a:r>
            <a:r>
              <a:rPr lang="hu-HU" dirty="0" err="1"/>
              <a:t>with</a:t>
            </a:r>
            <a:r>
              <a:rPr lang="hu-HU" dirty="0"/>
              <a:t> </a:t>
            </a:r>
            <a:r>
              <a:rPr lang="hu-HU" dirty="0" err="1"/>
              <a:t>the</a:t>
            </a:r>
            <a:r>
              <a:rPr lang="hu-HU" dirty="0"/>
              <a:t> System-of-Systems </a:t>
            </a:r>
            <a:r>
              <a:rPr lang="hu-HU" dirty="0" err="1"/>
              <a:t>document</a:t>
            </a:r>
            <a:r>
              <a:rPr lang="hu-HU" dirty="0"/>
              <a:t> (</a:t>
            </a:r>
            <a:r>
              <a:rPr lang="hu-HU" dirty="0" err="1"/>
              <a:t>SoSDD</a:t>
            </a:r>
            <a:r>
              <a:rPr lang="hu-HU" dirty="0"/>
              <a:t>), </a:t>
            </a:r>
            <a:r>
              <a:rPr lang="hu-HU" dirty="0" err="1"/>
              <a:t>called</a:t>
            </a:r>
            <a:r>
              <a:rPr lang="hu-HU" dirty="0"/>
              <a:t> „</a:t>
            </a:r>
            <a:r>
              <a:rPr lang="hu-HU" dirty="0" err="1"/>
              <a:t>Core</a:t>
            </a:r>
            <a:r>
              <a:rPr lang="hu-HU" dirty="0"/>
              <a:t> Systems </a:t>
            </a:r>
            <a:r>
              <a:rPr lang="hu-HU" dirty="0" err="1"/>
              <a:t>Architecture</a:t>
            </a:r>
            <a:r>
              <a:rPr lang="hu-HU" dirty="0"/>
              <a:t>” </a:t>
            </a:r>
            <a:r>
              <a:rPr lang="hu-HU" dirty="0" err="1"/>
              <a:t>before</a:t>
            </a:r>
            <a:r>
              <a:rPr lang="hu-HU" dirty="0"/>
              <a:t> </a:t>
            </a:r>
            <a:r>
              <a:rPr lang="hu-HU" dirty="0" err="1"/>
              <a:t>proceeding</a:t>
            </a:r>
            <a:r>
              <a:rPr lang="hu-HU" dirty="0"/>
              <a:t> </a:t>
            </a:r>
            <a:r>
              <a:rPr lang="hu-HU" dirty="0" err="1"/>
              <a:t>with</a:t>
            </a:r>
            <a:r>
              <a:rPr lang="hu-HU" dirty="0"/>
              <a:t> </a:t>
            </a:r>
            <a:r>
              <a:rPr lang="hu-HU" dirty="0" err="1"/>
              <a:t>the</a:t>
            </a:r>
            <a:r>
              <a:rPr lang="hu-HU" dirty="0"/>
              <a:t> </a:t>
            </a:r>
            <a:r>
              <a:rPr lang="hu-HU" dirty="0" err="1"/>
              <a:t>quick</a:t>
            </a:r>
            <a:r>
              <a:rPr lang="hu-HU" dirty="0"/>
              <a:t> start</a:t>
            </a:r>
          </a:p>
          <a:p>
            <a:r>
              <a:rPr lang="hu-HU" dirty="0" err="1"/>
              <a:t>After</a:t>
            </a:r>
            <a:r>
              <a:rPr lang="hu-HU" dirty="0"/>
              <a:t> </a:t>
            </a:r>
            <a:r>
              <a:rPr lang="hu-HU" dirty="0" err="1"/>
              <a:t>the</a:t>
            </a:r>
            <a:r>
              <a:rPr lang="hu-HU" dirty="0"/>
              <a:t> </a:t>
            </a:r>
            <a:r>
              <a:rPr lang="hu-HU" dirty="0" err="1"/>
              <a:t>SosDD</a:t>
            </a:r>
            <a:r>
              <a:rPr lang="hu-HU" dirty="0"/>
              <a:t>, </a:t>
            </a:r>
            <a:r>
              <a:rPr lang="hu-HU" dirty="0" err="1"/>
              <a:t>you</a:t>
            </a:r>
            <a:r>
              <a:rPr lang="hu-HU" dirty="0"/>
              <a:t> </a:t>
            </a:r>
            <a:r>
              <a:rPr lang="hu-HU" dirty="0" err="1"/>
              <a:t>may</a:t>
            </a:r>
            <a:r>
              <a:rPr lang="hu-HU" dirty="0"/>
              <a:t> </a:t>
            </a:r>
            <a:r>
              <a:rPr lang="hu-HU" dirty="0" err="1"/>
              <a:t>proceed</a:t>
            </a:r>
            <a:r>
              <a:rPr lang="hu-HU" dirty="0"/>
              <a:t> </a:t>
            </a:r>
            <a:r>
              <a:rPr lang="hu-HU" dirty="0" err="1"/>
              <a:t>with</a:t>
            </a:r>
            <a:r>
              <a:rPr lang="hu-HU" dirty="0"/>
              <a:t> </a:t>
            </a:r>
            <a:r>
              <a:rPr lang="hu-HU" dirty="0" err="1"/>
              <a:t>this</a:t>
            </a:r>
            <a:r>
              <a:rPr lang="hu-HU" dirty="0"/>
              <a:t> </a:t>
            </a:r>
            <a:r>
              <a:rPr lang="hu-HU" dirty="0" err="1"/>
              <a:t>installation</a:t>
            </a:r>
            <a:r>
              <a:rPr lang="hu-HU" dirty="0"/>
              <a:t> and </a:t>
            </a:r>
            <a:r>
              <a:rPr lang="hu-HU" dirty="0" err="1"/>
              <a:t>quick</a:t>
            </a:r>
            <a:r>
              <a:rPr lang="hu-HU" dirty="0"/>
              <a:t> start </a:t>
            </a:r>
            <a:r>
              <a:rPr lang="hu-HU" dirty="0" err="1"/>
              <a:t>guide</a:t>
            </a:r>
            <a:r>
              <a:rPr lang="hu-HU" dirty="0"/>
              <a:t>.</a:t>
            </a:r>
          </a:p>
          <a:p>
            <a:r>
              <a:rPr lang="hu-HU" dirty="0" err="1"/>
              <a:t>Then</a:t>
            </a:r>
            <a:r>
              <a:rPr lang="hu-HU" dirty="0"/>
              <a:t> </a:t>
            </a:r>
            <a:r>
              <a:rPr lang="hu-HU" dirty="0" err="1"/>
              <a:t>for</a:t>
            </a:r>
            <a:r>
              <a:rPr lang="hu-HU" dirty="0"/>
              <a:t> </a:t>
            </a:r>
            <a:r>
              <a:rPr lang="hu-HU" dirty="0" err="1"/>
              <a:t>details</a:t>
            </a:r>
            <a:r>
              <a:rPr lang="hu-HU" dirty="0"/>
              <a:t> </a:t>
            </a:r>
            <a:r>
              <a:rPr lang="hu-HU" dirty="0" err="1"/>
              <a:t>please</a:t>
            </a:r>
            <a:r>
              <a:rPr lang="hu-HU" dirty="0"/>
              <a:t> </a:t>
            </a:r>
            <a:r>
              <a:rPr lang="hu-HU" dirty="0" err="1"/>
              <a:t>read</a:t>
            </a:r>
            <a:r>
              <a:rPr lang="hu-HU" dirty="0"/>
              <a:t> </a:t>
            </a:r>
            <a:r>
              <a:rPr lang="hu-HU" dirty="0" err="1"/>
              <a:t>the</a:t>
            </a:r>
            <a:r>
              <a:rPr lang="hu-HU" dirty="0"/>
              <a:t> </a:t>
            </a:r>
            <a:r>
              <a:rPr lang="hu-HU" dirty="0" err="1"/>
              <a:t>SysDD</a:t>
            </a:r>
            <a:r>
              <a:rPr lang="hu-HU" dirty="0"/>
              <a:t>, SD and IDD </a:t>
            </a:r>
            <a:r>
              <a:rPr lang="hu-HU" dirty="0" err="1"/>
              <a:t>documents</a:t>
            </a:r>
            <a:r>
              <a:rPr lang="hu-HU" dirty="0"/>
              <a:t> in </a:t>
            </a:r>
            <a:r>
              <a:rPr lang="hu-HU" dirty="0" err="1"/>
              <a:t>order</a:t>
            </a:r>
            <a:r>
              <a:rPr lang="hu-HU" dirty="0"/>
              <a:t>.</a:t>
            </a:r>
          </a:p>
          <a:p>
            <a:pPr lvl="1"/>
            <a:r>
              <a:rPr lang="hu-HU" dirty="0" err="1"/>
              <a:t>For</a:t>
            </a:r>
            <a:r>
              <a:rPr lang="hu-HU" dirty="0"/>
              <a:t> </a:t>
            </a:r>
            <a:r>
              <a:rPr lang="hu-HU" dirty="0" err="1"/>
              <a:t>each</a:t>
            </a:r>
            <a:r>
              <a:rPr lang="hu-HU" dirty="0"/>
              <a:t> System, </a:t>
            </a:r>
            <a:r>
              <a:rPr lang="hu-HU" dirty="0" err="1"/>
              <a:t>please</a:t>
            </a:r>
            <a:r>
              <a:rPr lang="hu-HU" dirty="0"/>
              <a:t> </a:t>
            </a:r>
            <a:r>
              <a:rPr lang="hu-HU" dirty="0" err="1"/>
              <a:t>read</a:t>
            </a:r>
            <a:r>
              <a:rPr lang="hu-HU" dirty="0"/>
              <a:t> </a:t>
            </a:r>
            <a:r>
              <a:rPr lang="hu-HU" dirty="0" err="1"/>
              <a:t>the</a:t>
            </a:r>
            <a:r>
              <a:rPr lang="hu-HU" dirty="0"/>
              <a:t> System </a:t>
            </a:r>
            <a:r>
              <a:rPr lang="hu-HU" dirty="0" err="1"/>
              <a:t>Description</a:t>
            </a:r>
            <a:r>
              <a:rPr lang="hu-HU" dirty="0"/>
              <a:t> (</a:t>
            </a:r>
            <a:r>
              <a:rPr lang="hu-HU" dirty="0" err="1"/>
              <a:t>SysDD</a:t>
            </a:r>
            <a:r>
              <a:rPr lang="hu-HU" dirty="0"/>
              <a:t>) </a:t>
            </a:r>
            <a:r>
              <a:rPr lang="hu-HU" dirty="0" err="1"/>
              <a:t>first</a:t>
            </a:r>
            <a:endParaRPr lang="hu-HU" dirty="0"/>
          </a:p>
          <a:p>
            <a:pPr lvl="1"/>
            <a:r>
              <a:rPr lang="hu-HU" dirty="0" err="1"/>
              <a:t>Then</a:t>
            </a:r>
            <a:r>
              <a:rPr lang="hu-HU" dirty="0"/>
              <a:t> </a:t>
            </a:r>
            <a:r>
              <a:rPr lang="hu-HU" dirty="0" err="1"/>
              <a:t>read</a:t>
            </a:r>
            <a:r>
              <a:rPr lang="hu-HU" dirty="0"/>
              <a:t> </a:t>
            </a:r>
            <a:r>
              <a:rPr lang="hu-HU" dirty="0" err="1"/>
              <a:t>the</a:t>
            </a:r>
            <a:r>
              <a:rPr lang="hu-HU" dirty="0"/>
              <a:t> </a:t>
            </a:r>
            <a:r>
              <a:rPr lang="hu-HU" dirty="0" err="1"/>
              <a:t>appropriate</a:t>
            </a:r>
            <a:r>
              <a:rPr lang="hu-HU" dirty="0"/>
              <a:t> Service </a:t>
            </a:r>
            <a:r>
              <a:rPr lang="hu-HU" dirty="0" err="1"/>
              <a:t>Descriptions</a:t>
            </a:r>
            <a:r>
              <a:rPr lang="hu-HU" dirty="0"/>
              <a:t> (SD) and </a:t>
            </a:r>
            <a:r>
              <a:rPr lang="hu-HU" dirty="0" err="1"/>
              <a:t>finally</a:t>
            </a:r>
            <a:r>
              <a:rPr lang="hu-HU" dirty="0"/>
              <a:t> </a:t>
            </a:r>
            <a:r>
              <a:rPr lang="hu-HU" dirty="0" err="1"/>
              <a:t>the</a:t>
            </a:r>
            <a:r>
              <a:rPr lang="hu-HU" dirty="0"/>
              <a:t> </a:t>
            </a:r>
            <a:r>
              <a:rPr lang="hu-HU" dirty="0" err="1"/>
              <a:t>Interface</a:t>
            </a:r>
            <a:r>
              <a:rPr lang="hu-HU" dirty="0"/>
              <a:t> </a:t>
            </a:r>
            <a:r>
              <a:rPr lang="hu-HU" dirty="0" err="1"/>
              <a:t>Descriptions</a:t>
            </a:r>
            <a:r>
              <a:rPr lang="hu-HU" dirty="0"/>
              <a:t> (IDD)</a:t>
            </a:r>
          </a:p>
          <a:p>
            <a:pPr marL="0" indent="0">
              <a:buNone/>
            </a:pPr>
            <a:endParaRPr lang="en-US" dirty="0"/>
          </a:p>
        </p:txBody>
      </p:sp>
    </p:spTree>
    <p:extLst>
      <p:ext uri="{BB962C8B-B14F-4D97-AF65-F5344CB8AC3E}">
        <p14:creationId xmlns:p14="http://schemas.microsoft.com/office/powerpoint/2010/main" val="1433056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0" y="1"/>
            <a:ext cx="10515600" cy="603682"/>
          </a:xfrm>
        </p:spPr>
        <p:txBody>
          <a:bodyPr>
            <a:normAutofit/>
          </a:bodyPr>
          <a:lstStyle/>
          <a:p>
            <a:r>
              <a:rPr lang="hu-HU" sz="2400" b="1"/>
              <a:t>Local </a:t>
            </a:r>
            <a:r>
              <a:rPr lang="hu-HU" sz="2400" b="1" err="1"/>
              <a:t>dynamical</a:t>
            </a:r>
            <a:r>
              <a:rPr lang="hu-HU" sz="2400" b="1"/>
              <a:t> </a:t>
            </a:r>
            <a:r>
              <a:rPr lang="hu-HU" sz="2400" b="1" err="1"/>
              <a:t>orchestration</a:t>
            </a:r>
            <a:r>
              <a:rPr lang="hu-HU" sz="2400" b="1"/>
              <a:t> (no preferences or matchmaking) </a:t>
            </a:r>
            <a:endParaRPr lang="en-US" sz="2400" b="1"/>
          </a:p>
        </p:txBody>
      </p:sp>
      <p:sp>
        <p:nvSpPr>
          <p:cNvPr id="4" name="Tartalom helye 3"/>
          <p:cNvSpPr>
            <a:spLocks noGrp="1"/>
          </p:cNvSpPr>
          <p:nvPr>
            <p:ph sz="half" idx="1"/>
          </p:nvPr>
        </p:nvSpPr>
        <p:spPr>
          <a:xfrm>
            <a:off x="0" y="603684"/>
            <a:ext cx="4692589" cy="4050378"/>
          </a:xfrm>
          <a:ln>
            <a:solidFill>
              <a:srgbClr val="00B050"/>
            </a:solidFill>
          </a:ln>
        </p:spPr>
        <p:txBody>
          <a:bodyPr>
            <a:noAutofit/>
          </a:bodyPr>
          <a:lstStyle/>
          <a:p>
            <a:pPr marL="0" indent="0">
              <a:lnSpc>
                <a:spcPct val="100000"/>
              </a:lnSpc>
              <a:spcBef>
                <a:spcPts val="0"/>
              </a:spcBef>
              <a:buNone/>
            </a:pPr>
            <a:r>
              <a:rPr lang="hu-HU" sz="2000" dirty="0"/>
              <a:t>Service </a:t>
            </a:r>
            <a:r>
              <a:rPr lang="hu-HU" sz="2000" dirty="0" err="1"/>
              <a:t>Request</a:t>
            </a:r>
            <a:r>
              <a:rPr lang="hu-HU" sz="2000" dirty="0"/>
              <a:t> </a:t>
            </a:r>
            <a:r>
              <a:rPr lang="hu-HU" sz="2000" dirty="0" err="1"/>
              <a:t>Form</a:t>
            </a:r>
            <a:endParaRPr lang="hu-HU" sz="2000" dirty="0"/>
          </a:p>
          <a:p>
            <a:pPr marL="0" indent="0">
              <a:lnSpc>
                <a:spcPct val="100000"/>
              </a:lnSpc>
              <a:spcBef>
                <a:spcPts val="0"/>
              </a:spcBef>
              <a:buNone/>
            </a:pPr>
            <a:r>
              <a:rPr lang="en-US" sz="1600" dirty="0"/>
              <a:t>{</a:t>
            </a:r>
          </a:p>
          <a:p>
            <a:pPr marL="0" indent="0">
              <a:lnSpc>
                <a:spcPct val="100000"/>
              </a:lnSpc>
              <a:spcBef>
                <a:spcPts val="0"/>
              </a:spcBef>
              <a:buNone/>
            </a:pPr>
            <a:r>
              <a:rPr lang="en-US" sz="1600" dirty="0"/>
              <a:t>  "</a:t>
            </a:r>
            <a:r>
              <a:rPr lang="en-US" sz="1600" dirty="0" err="1"/>
              <a:t>requesterSystem</a:t>
            </a:r>
            <a:r>
              <a:rPr lang="en-US" sz="1600" dirty="0"/>
              <a:t>":</a:t>
            </a:r>
          </a:p>
          <a:p>
            <a:pPr marL="0" indent="0">
              <a:lnSpc>
                <a:spcPct val="100000"/>
              </a:lnSpc>
              <a:spcBef>
                <a:spcPts val="0"/>
              </a:spcBef>
              <a:buNone/>
            </a:pPr>
            <a:r>
              <a:rPr lang="en-US" sz="1600" dirty="0"/>
              <a:t>  {</a:t>
            </a:r>
          </a:p>
          <a:p>
            <a:pPr marL="0" indent="0">
              <a:lnSpc>
                <a:spcPct val="100000"/>
              </a:lnSpc>
              <a:spcBef>
                <a:spcPts val="0"/>
              </a:spcBef>
              <a:buNone/>
            </a:pPr>
            <a:r>
              <a:rPr lang="en-US" sz="1600" dirty="0"/>
              <a:t>      "</a:t>
            </a:r>
            <a:r>
              <a:rPr lang="en-US" sz="1600" dirty="0" err="1"/>
              <a:t>systemName</a:t>
            </a:r>
            <a:r>
              <a:rPr lang="en-US" sz="1600" dirty="0"/>
              <a:t>": "</a:t>
            </a:r>
            <a:r>
              <a:rPr lang="en-US" sz="1600" dirty="0" err="1"/>
              <a:t>ChargePointSystem</a:t>
            </a:r>
            <a:r>
              <a:rPr lang="en-US" sz="1600" dirty="0"/>
              <a:t>",</a:t>
            </a:r>
          </a:p>
          <a:p>
            <a:pPr marL="0" indent="0">
              <a:lnSpc>
                <a:spcPct val="100000"/>
              </a:lnSpc>
              <a:spcBef>
                <a:spcPts val="0"/>
              </a:spcBef>
              <a:buNone/>
            </a:pPr>
            <a:r>
              <a:rPr lang="en-US" sz="1600" dirty="0"/>
              <a:t>      "address": "dummy_address_4"</a:t>
            </a:r>
          </a:p>
          <a:p>
            <a:pPr marL="0" indent="0">
              <a:lnSpc>
                <a:spcPct val="100000"/>
              </a:lnSpc>
              <a:spcBef>
                <a:spcPts val="0"/>
              </a:spcBef>
              <a:buNone/>
            </a:pPr>
            <a:r>
              <a:rPr lang="en-US" sz="1600" dirty="0"/>
              <a:t>  },</a:t>
            </a:r>
          </a:p>
          <a:p>
            <a:pPr marL="0" indent="0">
              <a:lnSpc>
                <a:spcPct val="100000"/>
              </a:lnSpc>
              <a:spcBef>
                <a:spcPts val="0"/>
              </a:spcBef>
              <a:buNone/>
            </a:pPr>
            <a:r>
              <a:rPr lang="en-US" sz="1600" dirty="0"/>
              <a:t>  "</a:t>
            </a:r>
            <a:r>
              <a:rPr lang="en-US" sz="1600" dirty="0" err="1"/>
              <a:t>requestedService</a:t>
            </a:r>
            <a:r>
              <a:rPr lang="en-US" sz="1600" dirty="0"/>
              <a:t>":</a:t>
            </a:r>
          </a:p>
          <a:p>
            <a:pPr marL="0" indent="0">
              <a:lnSpc>
                <a:spcPct val="100000"/>
              </a:lnSpc>
              <a:spcBef>
                <a:spcPts val="0"/>
              </a:spcBef>
              <a:buNone/>
            </a:pPr>
            <a:r>
              <a:rPr lang="en-US" sz="1600" dirty="0"/>
              <a:t>  {</a:t>
            </a:r>
          </a:p>
          <a:p>
            <a:pPr marL="0" indent="0">
              <a:lnSpc>
                <a:spcPct val="100000"/>
              </a:lnSpc>
              <a:spcBef>
                <a:spcPts val="0"/>
              </a:spcBef>
              <a:buNone/>
            </a:pPr>
            <a:r>
              <a:rPr lang="en-US" sz="1600" dirty="0"/>
              <a:t>      "</a:t>
            </a:r>
            <a:r>
              <a:rPr lang="en-US" sz="1600" dirty="0" err="1"/>
              <a:t>serviceDefinition</a:t>
            </a:r>
            <a:r>
              <a:rPr lang="en-US" sz="1600" dirty="0"/>
              <a:t>": "</a:t>
            </a:r>
            <a:r>
              <a:rPr lang="en-US" sz="1600" dirty="0" err="1"/>
              <a:t>ChargingReservation</a:t>
            </a:r>
            <a:r>
              <a:rPr lang="en-US" sz="1600" dirty="0"/>
              <a:t>",</a:t>
            </a:r>
          </a:p>
          <a:p>
            <a:pPr marL="0" indent="0">
              <a:lnSpc>
                <a:spcPct val="100000"/>
              </a:lnSpc>
              <a:spcBef>
                <a:spcPts val="0"/>
              </a:spcBef>
              <a:buNone/>
            </a:pPr>
            <a:r>
              <a:rPr lang="en-US" sz="1600" dirty="0"/>
              <a:t>      "interfaces": ["JSON"]</a:t>
            </a:r>
          </a:p>
          <a:p>
            <a:pPr marL="0" indent="0">
              <a:lnSpc>
                <a:spcPct val="100000"/>
              </a:lnSpc>
              <a:spcBef>
                <a:spcPts val="0"/>
              </a:spcBef>
              <a:buNone/>
            </a:pPr>
            <a:r>
              <a:rPr lang="en-US" sz="1600" dirty="0"/>
              <a:t>  },</a:t>
            </a:r>
          </a:p>
          <a:p>
            <a:pPr marL="0" indent="0">
              <a:lnSpc>
                <a:spcPct val="100000"/>
              </a:lnSpc>
              <a:spcBef>
                <a:spcPts val="0"/>
              </a:spcBef>
              <a:buNone/>
            </a:pPr>
            <a:r>
              <a:rPr lang="en-US" sz="1600" dirty="0"/>
              <a:t>  "</a:t>
            </a:r>
            <a:r>
              <a:rPr lang="en-US" sz="1600" dirty="0" err="1"/>
              <a:t>orchestrationFlags</a:t>
            </a:r>
            <a:r>
              <a:rPr lang="en-US" sz="1600" dirty="0"/>
              <a:t>": {</a:t>
            </a:r>
          </a:p>
          <a:p>
            <a:pPr marL="0" indent="0">
              <a:lnSpc>
                <a:spcPct val="100000"/>
              </a:lnSpc>
              <a:spcBef>
                <a:spcPts val="0"/>
              </a:spcBef>
              <a:buNone/>
            </a:pPr>
            <a:r>
              <a:rPr lang="en-US" sz="1600" dirty="0"/>
              <a:t>    "</a:t>
            </a:r>
            <a:r>
              <a:rPr lang="en-US" sz="1600" dirty="0" err="1"/>
              <a:t>overrideStore</a:t>
            </a:r>
            <a:r>
              <a:rPr lang="en-US" sz="1600" dirty="0"/>
              <a:t>": true</a:t>
            </a:r>
          </a:p>
          <a:p>
            <a:pPr marL="0" indent="0">
              <a:lnSpc>
                <a:spcPct val="100000"/>
              </a:lnSpc>
              <a:spcBef>
                <a:spcPts val="0"/>
              </a:spcBef>
              <a:buNone/>
            </a:pPr>
            <a:r>
              <a:rPr lang="en-US" sz="1600" dirty="0"/>
              <a:t>  }</a:t>
            </a:r>
          </a:p>
          <a:p>
            <a:pPr marL="0" indent="0">
              <a:lnSpc>
                <a:spcPct val="100000"/>
              </a:lnSpc>
              <a:spcBef>
                <a:spcPts val="0"/>
              </a:spcBef>
              <a:buNone/>
            </a:pPr>
            <a:r>
              <a:rPr lang="en-US" sz="1600" dirty="0"/>
              <a:t>}</a:t>
            </a:r>
          </a:p>
        </p:txBody>
      </p:sp>
      <p:sp>
        <p:nvSpPr>
          <p:cNvPr id="5" name="Tartalom helye 4"/>
          <p:cNvSpPr>
            <a:spLocks noGrp="1"/>
          </p:cNvSpPr>
          <p:nvPr>
            <p:ph sz="half" idx="2"/>
          </p:nvPr>
        </p:nvSpPr>
        <p:spPr>
          <a:xfrm>
            <a:off x="7244863" y="515814"/>
            <a:ext cx="4533008" cy="5970711"/>
          </a:xfrm>
          <a:ln>
            <a:solidFill>
              <a:srgbClr val="00B050"/>
            </a:solidFill>
          </a:ln>
        </p:spPr>
        <p:txBody>
          <a:bodyPr>
            <a:normAutofit fontScale="32500" lnSpcReduction="20000"/>
          </a:bodyPr>
          <a:lstStyle/>
          <a:p>
            <a:pPr marL="0" indent="0">
              <a:buNone/>
            </a:pPr>
            <a:r>
              <a:rPr lang="hu-HU" sz="6200" dirty="0" err="1"/>
              <a:t>Orchestration</a:t>
            </a:r>
            <a:r>
              <a:rPr lang="hu-HU" sz="6200" dirty="0"/>
              <a:t> </a:t>
            </a:r>
            <a:r>
              <a:rPr lang="hu-HU" sz="6200" dirty="0" err="1"/>
              <a:t>Response</a:t>
            </a:r>
            <a:r>
              <a:rPr lang="hu-HU" sz="6200" dirty="0"/>
              <a:t> (</a:t>
            </a:r>
            <a:r>
              <a:rPr lang="hu-HU" sz="6200" dirty="0" err="1"/>
              <a:t>expected</a:t>
            </a:r>
            <a:r>
              <a:rPr lang="hu-HU" sz="6200" dirty="0"/>
              <a:t>)</a:t>
            </a:r>
          </a:p>
          <a:p>
            <a:pPr marL="0" indent="0">
              <a:lnSpc>
                <a:spcPct val="120000"/>
              </a:lnSpc>
              <a:spcBef>
                <a:spcPts val="0"/>
              </a:spcBef>
              <a:buNone/>
            </a:pPr>
            <a:r>
              <a:rPr lang="hu-HU" sz="4900" dirty="0"/>
              <a:t>{</a:t>
            </a:r>
          </a:p>
          <a:p>
            <a:pPr marL="0" indent="0">
              <a:lnSpc>
                <a:spcPct val="120000"/>
              </a:lnSpc>
              <a:spcBef>
                <a:spcPts val="0"/>
              </a:spcBef>
              <a:buNone/>
            </a:pPr>
            <a:r>
              <a:rPr lang="hu-HU" sz="4900" dirty="0"/>
              <a:t>  "</a:t>
            </a:r>
            <a:r>
              <a:rPr lang="hu-HU" sz="4900" dirty="0" err="1"/>
              <a:t>response</a:t>
            </a:r>
            <a:r>
              <a:rPr lang="hu-HU" sz="4900" dirty="0"/>
              <a:t>": [</a:t>
            </a:r>
          </a:p>
          <a:p>
            <a:pPr marL="0" indent="0">
              <a:lnSpc>
                <a:spcPct val="120000"/>
              </a:lnSpc>
              <a:spcBef>
                <a:spcPts val="0"/>
              </a:spcBef>
              <a:buNone/>
            </a:pPr>
            <a:r>
              <a:rPr lang="hu-HU" sz="4900" dirty="0"/>
              <a:t>    {</a:t>
            </a:r>
          </a:p>
          <a:p>
            <a:pPr marL="0" indent="0">
              <a:lnSpc>
                <a:spcPct val="120000"/>
              </a:lnSpc>
              <a:spcBef>
                <a:spcPts val="0"/>
              </a:spcBef>
              <a:buNone/>
            </a:pPr>
            <a:r>
              <a:rPr lang="hu-HU" sz="4900" dirty="0"/>
              <a:t>      "service": {</a:t>
            </a:r>
          </a:p>
          <a:p>
            <a:pPr marL="0" indent="0">
              <a:lnSpc>
                <a:spcPct val="120000"/>
              </a:lnSpc>
              <a:spcBef>
                <a:spcPts val="0"/>
              </a:spcBef>
              <a:buNone/>
            </a:pPr>
            <a:r>
              <a:rPr lang="hu-HU" sz="4900" dirty="0"/>
              <a:t>        "</a:t>
            </a:r>
            <a:r>
              <a:rPr lang="hu-HU" sz="4900" dirty="0" err="1"/>
              <a:t>serviceDefinition</a:t>
            </a:r>
            <a:r>
              <a:rPr lang="hu-HU" sz="4900" dirty="0"/>
              <a:t>": "</a:t>
            </a:r>
            <a:r>
              <a:rPr lang="hu-HU" sz="4900" dirty="0" err="1"/>
              <a:t>ChargingReservation</a:t>
            </a:r>
            <a:r>
              <a:rPr lang="hu-HU" sz="4900" dirty="0"/>
              <a:t>",</a:t>
            </a:r>
          </a:p>
          <a:p>
            <a:pPr marL="0" indent="0">
              <a:lnSpc>
                <a:spcPct val="120000"/>
              </a:lnSpc>
              <a:spcBef>
                <a:spcPts val="0"/>
              </a:spcBef>
              <a:buNone/>
            </a:pPr>
            <a:r>
              <a:rPr lang="hu-HU" sz="4900" dirty="0"/>
              <a:t>        "</a:t>
            </a:r>
            <a:r>
              <a:rPr lang="hu-HU" sz="4900" dirty="0" err="1"/>
              <a:t>interfaces</a:t>
            </a:r>
            <a:r>
              <a:rPr lang="hu-HU" sz="4900" dirty="0"/>
              <a:t>": [</a:t>
            </a:r>
          </a:p>
          <a:p>
            <a:pPr marL="0" indent="0">
              <a:lnSpc>
                <a:spcPct val="120000"/>
              </a:lnSpc>
              <a:spcBef>
                <a:spcPts val="0"/>
              </a:spcBef>
              <a:buNone/>
            </a:pPr>
            <a:r>
              <a:rPr lang="hu-HU" sz="4900" dirty="0"/>
              <a:t>          "JSON"</a:t>
            </a:r>
          </a:p>
          <a:p>
            <a:pPr marL="0" indent="0">
              <a:lnSpc>
                <a:spcPct val="120000"/>
              </a:lnSpc>
              <a:spcBef>
                <a:spcPts val="0"/>
              </a:spcBef>
              <a:buNone/>
            </a:pPr>
            <a:r>
              <a:rPr lang="hu-HU" sz="4900" dirty="0"/>
              <a:t>        ],</a:t>
            </a:r>
          </a:p>
          <a:p>
            <a:pPr marL="0" indent="0">
              <a:lnSpc>
                <a:spcPct val="120000"/>
              </a:lnSpc>
              <a:spcBef>
                <a:spcPts val="0"/>
              </a:spcBef>
              <a:buNone/>
            </a:pPr>
            <a:r>
              <a:rPr lang="hu-HU" sz="4900" dirty="0"/>
              <a:t>        "</a:t>
            </a:r>
            <a:r>
              <a:rPr lang="hu-HU" sz="4900" dirty="0" err="1"/>
              <a:t>serviceMetadata</a:t>
            </a:r>
            <a:r>
              <a:rPr lang="hu-HU" sz="4900" dirty="0"/>
              <a:t>": {</a:t>
            </a:r>
          </a:p>
          <a:p>
            <a:pPr marL="0" indent="0">
              <a:lnSpc>
                <a:spcPct val="120000"/>
              </a:lnSpc>
              <a:spcBef>
                <a:spcPts val="0"/>
              </a:spcBef>
              <a:buNone/>
            </a:pPr>
            <a:r>
              <a:rPr lang="hu-HU" sz="4900" dirty="0"/>
              <a:t>          "</a:t>
            </a:r>
            <a:r>
              <a:rPr lang="hu-HU" sz="4900" dirty="0" err="1"/>
              <a:t>carID</a:t>
            </a:r>
            <a:r>
              <a:rPr lang="hu-HU" sz="4900" dirty="0"/>
              <a:t>": "20"</a:t>
            </a:r>
          </a:p>
          <a:p>
            <a:pPr marL="0" indent="0">
              <a:lnSpc>
                <a:spcPct val="120000"/>
              </a:lnSpc>
              <a:spcBef>
                <a:spcPts val="0"/>
              </a:spcBef>
              <a:buNone/>
            </a:pPr>
            <a:r>
              <a:rPr lang="hu-HU" sz="4900" dirty="0"/>
              <a:t>        }</a:t>
            </a:r>
          </a:p>
          <a:p>
            <a:pPr marL="0" indent="0">
              <a:lnSpc>
                <a:spcPct val="120000"/>
              </a:lnSpc>
              <a:spcBef>
                <a:spcPts val="0"/>
              </a:spcBef>
              <a:buNone/>
            </a:pPr>
            <a:r>
              <a:rPr lang="hu-HU" sz="4900" dirty="0"/>
              <a:t>      },</a:t>
            </a:r>
          </a:p>
          <a:p>
            <a:pPr marL="0" indent="0">
              <a:lnSpc>
                <a:spcPct val="120000"/>
              </a:lnSpc>
              <a:spcBef>
                <a:spcPts val="0"/>
              </a:spcBef>
              <a:buNone/>
            </a:pPr>
            <a:r>
              <a:rPr lang="hu-HU" sz="4900" dirty="0"/>
              <a:t>      "</a:t>
            </a:r>
            <a:r>
              <a:rPr lang="hu-HU" sz="4900" dirty="0" err="1"/>
              <a:t>provider</a:t>
            </a:r>
            <a:r>
              <a:rPr lang="hu-HU" sz="4900" dirty="0"/>
              <a:t>": {</a:t>
            </a:r>
          </a:p>
          <a:p>
            <a:pPr marL="0" indent="0">
              <a:lnSpc>
                <a:spcPct val="120000"/>
              </a:lnSpc>
              <a:spcBef>
                <a:spcPts val="0"/>
              </a:spcBef>
              <a:buNone/>
            </a:pPr>
            <a:r>
              <a:rPr lang="hu-HU" sz="4900" dirty="0"/>
              <a:t>        "</a:t>
            </a:r>
            <a:r>
              <a:rPr lang="hu-HU" sz="4900" dirty="0" err="1"/>
              <a:t>systemName</a:t>
            </a:r>
            <a:r>
              <a:rPr lang="hu-HU" sz="4900" dirty="0"/>
              <a:t>": "SmartGridManagerSystem3",</a:t>
            </a:r>
          </a:p>
          <a:p>
            <a:pPr marL="0" indent="0">
              <a:lnSpc>
                <a:spcPct val="120000"/>
              </a:lnSpc>
              <a:spcBef>
                <a:spcPts val="0"/>
              </a:spcBef>
              <a:buNone/>
            </a:pPr>
            <a:r>
              <a:rPr lang="hu-HU" sz="4900" dirty="0"/>
              <a:t>        "</a:t>
            </a:r>
            <a:r>
              <a:rPr lang="hu-HU" sz="4900" dirty="0" err="1"/>
              <a:t>address</a:t>
            </a:r>
            <a:r>
              <a:rPr lang="hu-HU" sz="4900" dirty="0"/>
              <a:t>": "dummy_address_3",</a:t>
            </a:r>
          </a:p>
          <a:p>
            <a:pPr marL="0" indent="0">
              <a:lnSpc>
                <a:spcPct val="120000"/>
              </a:lnSpc>
              <a:spcBef>
                <a:spcPts val="0"/>
              </a:spcBef>
              <a:buNone/>
            </a:pPr>
            <a:r>
              <a:rPr lang="hu-HU" sz="4900" dirty="0"/>
              <a:t>        "port": 8083,</a:t>
            </a:r>
          </a:p>
          <a:p>
            <a:pPr marL="0" indent="0">
              <a:lnSpc>
                <a:spcPct val="120000"/>
              </a:lnSpc>
              <a:spcBef>
                <a:spcPts val="0"/>
              </a:spcBef>
              <a:buNone/>
            </a:pPr>
            <a:r>
              <a:rPr lang="hu-HU" sz="4900" dirty="0"/>
              <a:t>        "</a:t>
            </a:r>
            <a:r>
              <a:rPr lang="hu-HU" sz="4900" dirty="0" err="1"/>
              <a:t>authenticationInfo</a:t>
            </a:r>
            <a:r>
              <a:rPr lang="hu-HU" sz="4900" dirty="0"/>
              <a:t>": "Base64 </a:t>
            </a:r>
            <a:r>
              <a:rPr lang="hu-HU" sz="4900" dirty="0" err="1"/>
              <a:t>coded</a:t>
            </a:r>
            <a:r>
              <a:rPr lang="hu-HU" sz="4900" dirty="0"/>
              <a:t> Public Key"</a:t>
            </a:r>
          </a:p>
          <a:p>
            <a:pPr marL="0" indent="0">
              <a:lnSpc>
                <a:spcPct val="120000"/>
              </a:lnSpc>
              <a:spcBef>
                <a:spcPts val="0"/>
              </a:spcBef>
              <a:buNone/>
            </a:pPr>
            <a:r>
              <a:rPr lang="hu-HU" sz="4900" dirty="0"/>
              <a:t>      },</a:t>
            </a:r>
          </a:p>
          <a:p>
            <a:pPr marL="0" indent="0">
              <a:lnSpc>
                <a:spcPct val="120000"/>
              </a:lnSpc>
              <a:spcBef>
                <a:spcPts val="0"/>
              </a:spcBef>
              <a:buNone/>
            </a:pPr>
            <a:r>
              <a:rPr lang="hu-HU" sz="4900" dirty="0"/>
              <a:t>      "</a:t>
            </a:r>
            <a:r>
              <a:rPr lang="hu-HU" sz="4900" dirty="0" err="1"/>
              <a:t>serviceURI</a:t>
            </a:r>
            <a:r>
              <a:rPr lang="hu-HU" sz="4900" dirty="0"/>
              <a:t>": "</a:t>
            </a:r>
            <a:r>
              <a:rPr lang="hu-HU" sz="4900" dirty="0" err="1"/>
              <a:t>reserve_charging</a:t>
            </a:r>
            <a:r>
              <a:rPr lang="hu-HU" sz="4900" dirty="0"/>
              <a:t>"</a:t>
            </a:r>
          </a:p>
          <a:p>
            <a:pPr marL="0" indent="0">
              <a:lnSpc>
                <a:spcPct val="120000"/>
              </a:lnSpc>
              <a:spcBef>
                <a:spcPts val="0"/>
              </a:spcBef>
              <a:buNone/>
            </a:pPr>
            <a:r>
              <a:rPr lang="hu-HU" sz="4900" dirty="0"/>
              <a:t>    }</a:t>
            </a:r>
          </a:p>
          <a:p>
            <a:pPr marL="0" indent="0">
              <a:lnSpc>
                <a:spcPct val="120000"/>
              </a:lnSpc>
              <a:spcBef>
                <a:spcPts val="0"/>
              </a:spcBef>
              <a:buNone/>
            </a:pPr>
            <a:r>
              <a:rPr lang="hu-HU" sz="4900" dirty="0"/>
              <a:t>  ]</a:t>
            </a:r>
          </a:p>
          <a:p>
            <a:pPr marL="0" indent="0">
              <a:lnSpc>
                <a:spcPct val="120000"/>
              </a:lnSpc>
              <a:spcBef>
                <a:spcPts val="0"/>
              </a:spcBef>
              <a:buNone/>
            </a:pPr>
            <a:r>
              <a:rPr lang="hu-HU" sz="4900" dirty="0"/>
              <a:t>}</a:t>
            </a:r>
            <a:endParaRPr lang="en-US" sz="4900" dirty="0"/>
          </a:p>
        </p:txBody>
      </p:sp>
      <p:sp>
        <p:nvSpPr>
          <p:cNvPr id="6" name="Jobbra nyíl 5"/>
          <p:cNvSpPr/>
          <p:nvPr/>
        </p:nvSpPr>
        <p:spPr>
          <a:xfrm>
            <a:off x="4785064" y="2128904"/>
            <a:ext cx="2330844" cy="6639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zövegdoboz 7"/>
          <p:cNvSpPr txBox="1"/>
          <p:nvPr/>
        </p:nvSpPr>
        <p:spPr>
          <a:xfrm>
            <a:off x="0" y="4794801"/>
            <a:ext cx="6611815" cy="1477328"/>
          </a:xfrm>
          <a:prstGeom prst="rect">
            <a:avLst/>
          </a:prstGeom>
          <a:noFill/>
          <a:ln>
            <a:solidFill>
              <a:srgbClr val="FF0000"/>
            </a:solidFill>
          </a:ln>
        </p:spPr>
        <p:txBody>
          <a:bodyPr wrap="square" rtlCol="0">
            <a:spAutoFit/>
          </a:bodyPr>
          <a:lstStyle/>
          <a:p>
            <a:pPr algn="just"/>
            <a:r>
              <a:rPr lang="hu-HU" dirty="0"/>
              <a:t>Here </a:t>
            </a:r>
            <a:r>
              <a:rPr lang="hu-HU" dirty="0" err="1"/>
              <a:t>the</a:t>
            </a:r>
            <a:r>
              <a:rPr lang="hu-HU" dirty="0"/>
              <a:t> </a:t>
            </a:r>
            <a:r>
              <a:rPr lang="hu-HU" dirty="0" err="1"/>
              <a:t>contents</a:t>
            </a:r>
            <a:r>
              <a:rPr lang="hu-HU" dirty="0"/>
              <a:t> of </a:t>
            </a:r>
            <a:r>
              <a:rPr lang="hu-HU" dirty="0" err="1"/>
              <a:t>the</a:t>
            </a:r>
            <a:r>
              <a:rPr lang="hu-HU" dirty="0"/>
              <a:t> </a:t>
            </a:r>
            <a:r>
              <a:rPr lang="hu-HU" dirty="0" err="1"/>
              <a:t>Orchestration</a:t>
            </a:r>
            <a:r>
              <a:rPr lang="hu-HU" dirty="0"/>
              <a:t> </a:t>
            </a:r>
            <a:r>
              <a:rPr lang="hu-HU" dirty="0" err="1"/>
              <a:t>Store</a:t>
            </a:r>
            <a:r>
              <a:rPr lang="hu-HU" dirty="0"/>
              <a:t> is </a:t>
            </a:r>
            <a:r>
              <a:rPr lang="hu-HU" dirty="0" err="1"/>
              <a:t>ignored</a:t>
            </a:r>
            <a:r>
              <a:rPr lang="hu-HU" dirty="0"/>
              <a:t>, and </a:t>
            </a:r>
            <a:r>
              <a:rPr lang="hu-HU" dirty="0" err="1"/>
              <a:t>since</a:t>
            </a:r>
            <a:r>
              <a:rPr lang="hu-HU" dirty="0"/>
              <a:t> </a:t>
            </a:r>
            <a:r>
              <a:rPr lang="hu-HU" dirty="0" err="1"/>
              <a:t>the</a:t>
            </a:r>
            <a:r>
              <a:rPr lang="hu-HU" dirty="0"/>
              <a:t> </a:t>
            </a:r>
            <a:r>
              <a:rPr lang="hu-HU" dirty="0" err="1"/>
              <a:t>requester</a:t>
            </a:r>
            <a:r>
              <a:rPr lang="hu-HU" dirty="0"/>
              <a:t> </a:t>
            </a:r>
            <a:r>
              <a:rPr lang="hu-HU" dirty="0" err="1"/>
              <a:t>system</a:t>
            </a:r>
            <a:r>
              <a:rPr lang="hu-HU" dirty="0"/>
              <a:t> </a:t>
            </a:r>
            <a:r>
              <a:rPr lang="hu-HU" dirty="0" err="1"/>
              <a:t>did</a:t>
            </a:r>
            <a:r>
              <a:rPr lang="hu-HU" dirty="0"/>
              <a:t> </a:t>
            </a:r>
            <a:r>
              <a:rPr lang="hu-HU" dirty="0" err="1"/>
              <a:t>not</a:t>
            </a:r>
            <a:r>
              <a:rPr lang="hu-HU" dirty="0"/>
              <a:t> </a:t>
            </a:r>
            <a:r>
              <a:rPr lang="hu-HU" dirty="0" err="1"/>
              <a:t>have</a:t>
            </a:r>
            <a:r>
              <a:rPr lang="hu-HU" dirty="0"/>
              <a:t> </a:t>
            </a:r>
            <a:r>
              <a:rPr lang="hu-HU" dirty="0" err="1"/>
              <a:t>preferred</a:t>
            </a:r>
            <a:r>
              <a:rPr lang="hu-HU" dirty="0"/>
              <a:t> </a:t>
            </a:r>
            <a:r>
              <a:rPr lang="hu-HU" dirty="0" err="1"/>
              <a:t>providers</a:t>
            </a:r>
            <a:r>
              <a:rPr lang="hu-HU" dirty="0"/>
              <a:t> and </a:t>
            </a:r>
            <a:r>
              <a:rPr lang="hu-HU" dirty="0" err="1"/>
              <a:t>did</a:t>
            </a:r>
            <a:r>
              <a:rPr lang="hu-HU" dirty="0"/>
              <a:t> </a:t>
            </a:r>
            <a:r>
              <a:rPr lang="hu-HU" dirty="0" err="1"/>
              <a:t>not</a:t>
            </a:r>
            <a:r>
              <a:rPr lang="hu-HU" dirty="0"/>
              <a:t> </a:t>
            </a:r>
            <a:r>
              <a:rPr lang="hu-HU" dirty="0" err="1"/>
              <a:t>ask</a:t>
            </a:r>
            <a:r>
              <a:rPr lang="hu-HU" dirty="0"/>
              <a:t> </a:t>
            </a:r>
            <a:r>
              <a:rPr lang="hu-HU" dirty="0" err="1"/>
              <a:t>for</a:t>
            </a:r>
            <a:r>
              <a:rPr lang="hu-HU" dirty="0"/>
              <a:t> </a:t>
            </a:r>
            <a:r>
              <a:rPr lang="hu-HU" dirty="0" err="1"/>
              <a:t>matchmaking</a:t>
            </a:r>
            <a:r>
              <a:rPr lang="hu-HU" dirty="0"/>
              <a:t> (</a:t>
            </a:r>
            <a:r>
              <a:rPr lang="hu-HU" dirty="0" err="1"/>
              <a:t>via</a:t>
            </a:r>
            <a:r>
              <a:rPr lang="hu-HU" dirty="0"/>
              <a:t> </a:t>
            </a:r>
            <a:r>
              <a:rPr lang="hu-HU" dirty="0" err="1"/>
              <a:t>orchestration</a:t>
            </a:r>
            <a:r>
              <a:rPr lang="hu-HU" dirty="0"/>
              <a:t> </a:t>
            </a:r>
            <a:r>
              <a:rPr lang="hu-HU" dirty="0" err="1"/>
              <a:t>flag</a:t>
            </a:r>
            <a:r>
              <a:rPr lang="hu-HU" dirty="0"/>
              <a:t>), </a:t>
            </a:r>
            <a:r>
              <a:rPr lang="hu-HU" dirty="0" err="1"/>
              <a:t>all</a:t>
            </a:r>
            <a:r>
              <a:rPr lang="hu-HU" dirty="0"/>
              <a:t> </a:t>
            </a:r>
            <a:r>
              <a:rPr lang="hu-HU" dirty="0" err="1"/>
              <a:t>the</a:t>
            </a:r>
            <a:r>
              <a:rPr lang="hu-HU" dirty="0"/>
              <a:t> </a:t>
            </a:r>
            <a:r>
              <a:rPr lang="hu-HU" dirty="0" err="1"/>
              <a:t>providers</a:t>
            </a:r>
            <a:r>
              <a:rPr lang="hu-HU" dirty="0"/>
              <a:t> </a:t>
            </a:r>
            <a:r>
              <a:rPr lang="hu-HU" dirty="0" err="1"/>
              <a:t>will</a:t>
            </a:r>
            <a:r>
              <a:rPr lang="hu-HU" dirty="0"/>
              <a:t> be </a:t>
            </a:r>
            <a:r>
              <a:rPr lang="hu-HU" dirty="0" err="1"/>
              <a:t>returned</a:t>
            </a:r>
            <a:r>
              <a:rPr lang="hu-HU" dirty="0"/>
              <a:t> </a:t>
            </a:r>
            <a:r>
              <a:rPr lang="hu-HU" dirty="0" err="1"/>
              <a:t>which</a:t>
            </a:r>
            <a:r>
              <a:rPr lang="hu-HU" dirty="0"/>
              <a:t> </a:t>
            </a:r>
            <a:r>
              <a:rPr lang="hu-HU" dirty="0" err="1"/>
              <a:t>can</a:t>
            </a:r>
            <a:r>
              <a:rPr lang="hu-HU" dirty="0"/>
              <a:t> </a:t>
            </a:r>
            <a:r>
              <a:rPr lang="hu-HU" dirty="0" err="1"/>
              <a:t>serve</a:t>
            </a:r>
            <a:r>
              <a:rPr lang="hu-HU" dirty="0"/>
              <a:t> </a:t>
            </a:r>
            <a:r>
              <a:rPr lang="hu-HU" dirty="0" err="1"/>
              <a:t>the</a:t>
            </a:r>
            <a:r>
              <a:rPr lang="hu-HU" dirty="0"/>
              <a:t> </a:t>
            </a:r>
            <a:r>
              <a:rPr lang="hu-HU" dirty="0" err="1"/>
              <a:t>requester</a:t>
            </a:r>
            <a:r>
              <a:rPr lang="hu-HU" dirty="0"/>
              <a:t> </a:t>
            </a:r>
            <a:r>
              <a:rPr lang="hu-HU" dirty="0" err="1"/>
              <a:t>system</a:t>
            </a:r>
            <a:r>
              <a:rPr lang="hu-HU" dirty="0"/>
              <a:t> </a:t>
            </a:r>
            <a:r>
              <a:rPr lang="hu-HU" dirty="0" err="1"/>
              <a:t>at</a:t>
            </a:r>
            <a:r>
              <a:rPr lang="hu-HU" dirty="0"/>
              <a:t> </a:t>
            </a:r>
            <a:r>
              <a:rPr lang="hu-HU" dirty="0" err="1"/>
              <a:t>the</a:t>
            </a:r>
            <a:r>
              <a:rPr lang="hu-HU" dirty="0"/>
              <a:t> </a:t>
            </a:r>
            <a:r>
              <a:rPr lang="hu-HU" dirty="0" err="1"/>
              <a:t>moment</a:t>
            </a:r>
            <a:r>
              <a:rPr lang="hu-HU" dirty="0"/>
              <a:t> (online and is </a:t>
            </a:r>
            <a:r>
              <a:rPr lang="hu-HU" dirty="0" err="1"/>
              <a:t>authorized</a:t>
            </a:r>
            <a:r>
              <a:rPr lang="hu-HU" dirty="0"/>
              <a:t>).</a:t>
            </a:r>
          </a:p>
        </p:txBody>
      </p:sp>
    </p:spTree>
    <p:extLst>
      <p:ext uri="{BB962C8B-B14F-4D97-AF65-F5344CB8AC3E}">
        <p14:creationId xmlns:p14="http://schemas.microsoft.com/office/powerpoint/2010/main" val="90020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0" y="1"/>
            <a:ext cx="10515600" cy="603682"/>
          </a:xfrm>
        </p:spPr>
        <p:txBody>
          <a:bodyPr>
            <a:normAutofit/>
          </a:bodyPr>
          <a:lstStyle/>
          <a:p>
            <a:r>
              <a:rPr lang="hu-HU" sz="2400" b="1" err="1"/>
              <a:t>Inter-Cloud</a:t>
            </a:r>
            <a:r>
              <a:rPr lang="hu-HU" sz="2400" b="1"/>
              <a:t> </a:t>
            </a:r>
            <a:r>
              <a:rPr lang="hu-HU" sz="2400" b="1" err="1"/>
              <a:t>dynamical</a:t>
            </a:r>
            <a:r>
              <a:rPr lang="hu-HU" sz="2400" b="1"/>
              <a:t> </a:t>
            </a:r>
            <a:r>
              <a:rPr lang="hu-HU" sz="2400" b="1" err="1"/>
              <a:t>orchestration</a:t>
            </a:r>
            <a:r>
              <a:rPr lang="hu-HU" sz="2400" b="1"/>
              <a:t> (</a:t>
            </a:r>
            <a:r>
              <a:rPr lang="hu-HU" sz="2400" b="1" err="1"/>
              <a:t>with</a:t>
            </a:r>
            <a:r>
              <a:rPr lang="hu-HU" sz="2400" b="1"/>
              <a:t> </a:t>
            </a:r>
            <a:r>
              <a:rPr lang="hu-HU" sz="2400" b="1" err="1"/>
              <a:t>triggerInterCloud</a:t>
            </a:r>
            <a:r>
              <a:rPr lang="hu-HU" sz="2400" b="1"/>
              <a:t> </a:t>
            </a:r>
            <a:r>
              <a:rPr lang="hu-HU" sz="2400" b="1" err="1"/>
              <a:t>flag</a:t>
            </a:r>
            <a:r>
              <a:rPr lang="hu-HU" sz="2400" b="1"/>
              <a:t>)</a:t>
            </a:r>
            <a:endParaRPr lang="en-US" sz="2400" b="1"/>
          </a:p>
        </p:txBody>
      </p:sp>
      <p:sp>
        <p:nvSpPr>
          <p:cNvPr id="4" name="Tartalom helye 3"/>
          <p:cNvSpPr>
            <a:spLocks noGrp="1"/>
          </p:cNvSpPr>
          <p:nvPr>
            <p:ph sz="half" idx="1"/>
          </p:nvPr>
        </p:nvSpPr>
        <p:spPr>
          <a:xfrm>
            <a:off x="0" y="603684"/>
            <a:ext cx="4692589" cy="4930341"/>
          </a:xfrm>
          <a:ln>
            <a:solidFill>
              <a:srgbClr val="00B050"/>
            </a:solidFill>
          </a:ln>
        </p:spPr>
        <p:txBody>
          <a:bodyPr>
            <a:normAutofit fontScale="25000" lnSpcReduction="20000"/>
          </a:bodyPr>
          <a:lstStyle/>
          <a:p>
            <a:pPr marL="0" indent="0">
              <a:buNone/>
            </a:pPr>
            <a:r>
              <a:rPr lang="hu-HU" sz="9600" dirty="0"/>
              <a:t>Service </a:t>
            </a:r>
            <a:r>
              <a:rPr lang="hu-HU" sz="9600" dirty="0" err="1"/>
              <a:t>Request</a:t>
            </a:r>
            <a:r>
              <a:rPr lang="hu-HU" sz="9600" dirty="0"/>
              <a:t> </a:t>
            </a:r>
            <a:r>
              <a:rPr lang="hu-HU" sz="9600" dirty="0" err="1"/>
              <a:t>Form</a:t>
            </a:r>
            <a:endParaRPr lang="hu-HU" sz="9600" dirty="0"/>
          </a:p>
          <a:p>
            <a:pPr marL="0" indent="0">
              <a:lnSpc>
                <a:spcPct val="120000"/>
              </a:lnSpc>
              <a:spcBef>
                <a:spcPts val="0"/>
              </a:spcBef>
              <a:buNone/>
            </a:pPr>
            <a:r>
              <a:rPr lang="hu-HU" sz="7200" dirty="0"/>
              <a:t>{</a:t>
            </a:r>
          </a:p>
          <a:p>
            <a:pPr marL="0" indent="0">
              <a:lnSpc>
                <a:spcPct val="120000"/>
              </a:lnSpc>
              <a:spcBef>
                <a:spcPts val="0"/>
              </a:spcBef>
              <a:buNone/>
            </a:pPr>
            <a:r>
              <a:rPr lang="hu-HU" sz="7200" dirty="0"/>
              <a:t>  "</a:t>
            </a:r>
            <a:r>
              <a:rPr lang="hu-HU" sz="7200" dirty="0" err="1"/>
              <a:t>requesterSystem</a:t>
            </a:r>
            <a:r>
              <a:rPr lang="hu-HU" sz="7200" dirty="0"/>
              <a:t>":</a:t>
            </a:r>
          </a:p>
          <a:p>
            <a:pPr marL="0" indent="0">
              <a:lnSpc>
                <a:spcPct val="120000"/>
              </a:lnSpc>
              <a:spcBef>
                <a:spcPts val="0"/>
              </a:spcBef>
              <a:buNone/>
            </a:pPr>
            <a:r>
              <a:rPr lang="hu-HU" sz="7200" dirty="0"/>
              <a:t>  {</a:t>
            </a:r>
          </a:p>
          <a:p>
            <a:pPr marL="0" indent="0">
              <a:lnSpc>
                <a:spcPct val="120000"/>
              </a:lnSpc>
              <a:spcBef>
                <a:spcPts val="0"/>
              </a:spcBef>
              <a:buNone/>
            </a:pPr>
            <a:r>
              <a:rPr lang="hu-HU" sz="7200" dirty="0"/>
              <a:t>      "</a:t>
            </a:r>
            <a:r>
              <a:rPr lang="hu-HU" sz="7200" dirty="0" err="1"/>
              <a:t>systemName</a:t>
            </a:r>
            <a:r>
              <a:rPr lang="hu-HU" sz="7200" dirty="0"/>
              <a:t>": "</a:t>
            </a:r>
            <a:r>
              <a:rPr lang="hu-HU" sz="7200" dirty="0" err="1"/>
              <a:t>ElectricVehicle</a:t>
            </a:r>
            <a:r>
              <a:rPr lang="hu-HU" sz="7200" dirty="0"/>
              <a:t>",</a:t>
            </a:r>
          </a:p>
          <a:p>
            <a:pPr marL="0" indent="0">
              <a:lnSpc>
                <a:spcPct val="120000"/>
              </a:lnSpc>
              <a:spcBef>
                <a:spcPts val="0"/>
              </a:spcBef>
              <a:buNone/>
            </a:pPr>
            <a:r>
              <a:rPr lang="hu-HU" sz="7200" dirty="0"/>
              <a:t>      "</a:t>
            </a:r>
            <a:r>
              <a:rPr lang="hu-HU" sz="7200" dirty="0" err="1"/>
              <a:t>address</a:t>
            </a:r>
            <a:r>
              <a:rPr lang="hu-HU" sz="7200" dirty="0"/>
              <a:t>": "dummy_address_2"</a:t>
            </a:r>
          </a:p>
          <a:p>
            <a:pPr marL="0" indent="0">
              <a:lnSpc>
                <a:spcPct val="120000"/>
              </a:lnSpc>
              <a:spcBef>
                <a:spcPts val="0"/>
              </a:spcBef>
              <a:buNone/>
            </a:pPr>
            <a:r>
              <a:rPr lang="hu-HU" sz="7200" dirty="0"/>
              <a:t>  },</a:t>
            </a:r>
          </a:p>
          <a:p>
            <a:pPr marL="0" indent="0">
              <a:lnSpc>
                <a:spcPct val="120000"/>
              </a:lnSpc>
              <a:spcBef>
                <a:spcPts val="0"/>
              </a:spcBef>
              <a:buNone/>
            </a:pPr>
            <a:r>
              <a:rPr lang="hu-HU" sz="7200" dirty="0"/>
              <a:t>  "</a:t>
            </a:r>
            <a:r>
              <a:rPr lang="hu-HU" sz="7200" dirty="0" err="1"/>
              <a:t>requestedService</a:t>
            </a:r>
            <a:r>
              <a:rPr lang="hu-HU" sz="7200" dirty="0"/>
              <a:t>":</a:t>
            </a:r>
          </a:p>
          <a:p>
            <a:pPr marL="0" indent="0">
              <a:lnSpc>
                <a:spcPct val="120000"/>
              </a:lnSpc>
              <a:spcBef>
                <a:spcPts val="0"/>
              </a:spcBef>
              <a:buNone/>
            </a:pPr>
            <a:r>
              <a:rPr lang="hu-HU" sz="7200" dirty="0"/>
              <a:t>  {</a:t>
            </a:r>
          </a:p>
          <a:p>
            <a:pPr marL="0" indent="0">
              <a:lnSpc>
                <a:spcPct val="120000"/>
              </a:lnSpc>
              <a:spcBef>
                <a:spcPts val="0"/>
              </a:spcBef>
              <a:buNone/>
            </a:pPr>
            <a:r>
              <a:rPr lang="hu-HU" sz="7200" dirty="0"/>
              <a:t>      "</a:t>
            </a:r>
            <a:r>
              <a:rPr lang="hu-HU" sz="7200" dirty="0" err="1"/>
              <a:t>serviceDefinition</a:t>
            </a:r>
            <a:r>
              <a:rPr lang="hu-HU" sz="7200" dirty="0"/>
              <a:t>": "</a:t>
            </a:r>
            <a:r>
              <a:rPr lang="hu-HU" sz="7200" dirty="0" err="1"/>
              <a:t>DCCharging</a:t>
            </a:r>
            <a:r>
              <a:rPr lang="hu-HU" sz="7200" dirty="0"/>
              <a:t>",</a:t>
            </a:r>
          </a:p>
          <a:p>
            <a:pPr marL="0" indent="0">
              <a:lnSpc>
                <a:spcPct val="120000"/>
              </a:lnSpc>
              <a:spcBef>
                <a:spcPts val="0"/>
              </a:spcBef>
              <a:buNone/>
            </a:pPr>
            <a:r>
              <a:rPr lang="hu-HU" sz="7200" dirty="0"/>
              <a:t>      "</a:t>
            </a:r>
            <a:r>
              <a:rPr lang="hu-HU" sz="7200" dirty="0" err="1"/>
              <a:t>interfaces</a:t>
            </a:r>
            <a:r>
              <a:rPr lang="hu-HU" sz="7200" dirty="0"/>
              <a:t>": ["JSON"]</a:t>
            </a:r>
          </a:p>
          <a:p>
            <a:pPr marL="0" indent="0">
              <a:lnSpc>
                <a:spcPct val="120000"/>
              </a:lnSpc>
              <a:spcBef>
                <a:spcPts val="0"/>
              </a:spcBef>
              <a:buNone/>
            </a:pPr>
            <a:r>
              <a:rPr lang="hu-HU" sz="7200" dirty="0"/>
              <a:t>  },</a:t>
            </a:r>
          </a:p>
          <a:p>
            <a:pPr marL="0" indent="0">
              <a:lnSpc>
                <a:spcPct val="120000"/>
              </a:lnSpc>
              <a:spcBef>
                <a:spcPts val="0"/>
              </a:spcBef>
              <a:buNone/>
            </a:pPr>
            <a:r>
              <a:rPr lang="hu-HU" sz="7200" dirty="0"/>
              <a:t>  "</a:t>
            </a:r>
            <a:r>
              <a:rPr lang="hu-HU" sz="7200" dirty="0" err="1"/>
              <a:t>orchestrationFlags</a:t>
            </a:r>
            <a:r>
              <a:rPr lang="hu-HU" sz="7200" dirty="0"/>
              <a:t>": {</a:t>
            </a:r>
          </a:p>
          <a:p>
            <a:pPr marL="0" indent="0">
              <a:lnSpc>
                <a:spcPct val="120000"/>
              </a:lnSpc>
              <a:spcBef>
                <a:spcPts val="0"/>
              </a:spcBef>
              <a:buNone/>
            </a:pPr>
            <a:r>
              <a:rPr lang="hu-HU" sz="7200" dirty="0"/>
              <a:t>    "</a:t>
            </a:r>
            <a:r>
              <a:rPr lang="hu-HU" sz="7200" dirty="0" err="1"/>
              <a:t>triggerInterCloud</a:t>
            </a:r>
            <a:r>
              <a:rPr lang="hu-HU" sz="7200" dirty="0"/>
              <a:t>": </a:t>
            </a:r>
            <a:r>
              <a:rPr lang="hu-HU" sz="7200" dirty="0" err="1"/>
              <a:t>true</a:t>
            </a:r>
            <a:endParaRPr lang="hu-HU" sz="7200" dirty="0"/>
          </a:p>
          <a:p>
            <a:pPr marL="0" indent="0">
              <a:lnSpc>
                <a:spcPct val="120000"/>
              </a:lnSpc>
              <a:spcBef>
                <a:spcPts val="0"/>
              </a:spcBef>
              <a:buNone/>
            </a:pPr>
            <a:r>
              <a:rPr lang="hu-HU" sz="7200" dirty="0"/>
              <a:t>  }</a:t>
            </a:r>
          </a:p>
          <a:p>
            <a:pPr marL="0" indent="0">
              <a:lnSpc>
                <a:spcPct val="120000"/>
              </a:lnSpc>
              <a:spcBef>
                <a:spcPts val="0"/>
              </a:spcBef>
              <a:buNone/>
            </a:pPr>
            <a:r>
              <a:rPr lang="hu-HU" sz="7200" dirty="0"/>
              <a:t>}</a:t>
            </a:r>
            <a:endParaRPr lang="en-US" sz="7200" dirty="0"/>
          </a:p>
        </p:txBody>
      </p:sp>
      <p:sp>
        <p:nvSpPr>
          <p:cNvPr id="5" name="Tartalom helye 4"/>
          <p:cNvSpPr>
            <a:spLocks noGrp="1"/>
          </p:cNvSpPr>
          <p:nvPr>
            <p:ph sz="half" idx="2"/>
          </p:nvPr>
        </p:nvSpPr>
        <p:spPr>
          <a:xfrm>
            <a:off x="6565221" y="565581"/>
            <a:ext cx="4178979" cy="4968444"/>
          </a:xfrm>
          <a:ln>
            <a:solidFill>
              <a:srgbClr val="00B050"/>
            </a:solidFill>
          </a:ln>
        </p:spPr>
        <p:txBody>
          <a:bodyPr>
            <a:normAutofit fontScale="25000" lnSpcReduction="20000"/>
          </a:bodyPr>
          <a:lstStyle/>
          <a:p>
            <a:pPr marL="0" indent="0">
              <a:buNone/>
            </a:pPr>
            <a:r>
              <a:rPr lang="hu-HU" sz="7200" dirty="0" err="1"/>
              <a:t>Orchestration</a:t>
            </a:r>
            <a:r>
              <a:rPr lang="hu-HU" sz="7200" dirty="0"/>
              <a:t> </a:t>
            </a:r>
            <a:r>
              <a:rPr lang="hu-HU" sz="7200" dirty="0" err="1"/>
              <a:t>Response</a:t>
            </a:r>
            <a:r>
              <a:rPr lang="hu-HU" sz="7200" dirty="0"/>
              <a:t> (</a:t>
            </a:r>
            <a:r>
              <a:rPr lang="hu-HU" sz="7200" dirty="0" err="1"/>
              <a:t>expected</a:t>
            </a:r>
            <a:r>
              <a:rPr lang="hu-HU" sz="7200" dirty="0"/>
              <a:t>)</a:t>
            </a:r>
            <a:endParaRPr lang="hu-HU" sz="3600" dirty="0"/>
          </a:p>
          <a:p>
            <a:pPr marL="0" indent="0">
              <a:lnSpc>
                <a:spcPct val="120000"/>
              </a:lnSpc>
              <a:spcBef>
                <a:spcPts val="0"/>
              </a:spcBef>
              <a:buNone/>
            </a:pPr>
            <a:r>
              <a:rPr lang="hu-HU" sz="5600" dirty="0"/>
              <a:t>{</a:t>
            </a:r>
          </a:p>
          <a:p>
            <a:pPr marL="0" indent="0">
              <a:lnSpc>
                <a:spcPct val="120000"/>
              </a:lnSpc>
              <a:spcBef>
                <a:spcPts val="0"/>
              </a:spcBef>
              <a:buNone/>
            </a:pPr>
            <a:r>
              <a:rPr lang="hu-HU" sz="5600" dirty="0"/>
              <a:t>  "</a:t>
            </a:r>
            <a:r>
              <a:rPr lang="hu-HU" sz="5600" dirty="0" err="1"/>
              <a:t>response</a:t>
            </a:r>
            <a:r>
              <a:rPr lang="hu-HU" sz="5600" dirty="0"/>
              <a:t>": [</a:t>
            </a:r>
          </a:p>
          <a:p>
            <a:pPr marL="0" indent="0">
              <a:lnSpc>
                <a:spcPct val="120000"/>
              </a:lnSpc>
              <a:spcBef>
                <a:spcPts val="0"/>
              </a:spcBef>
              <a:buNone/>
            </a:pPr>
            <a:r>
              <a:rPr lang="hu-HU" sz="5600" dirty="0"/>
              <a:t>    {</a:t>
            </a:r>
          </a:p>
          <a:p>
            <a:pPr marL="0" indent="0">
              <a:lnSpc>
                <a:spcPct val="120000"/>
              </a:lnSpc>
              <a:spcBef>
                <a:spcPts val="0"/>
              </a:spcBef>
              <a:buNone/>
            </a:pPr>
            <a:r>
              <a:rPr lang="hu-HU" sz="5600" dirty="0"/>
              <a:t>      "service": {</a:t>
            </a:r>
          </a:p>
          <a:p>
            <a:pPr marL="0" indent="0">
              <a:lnSpc>
                <a:spcPct val="120000"/>
              </a:lnSpc>
              <a:spcBef>
                <a:spcPts val="0"/>
              </a:spcBef>
              <a:buNone/>
            </a:pPr>
            <a:r>
              <a:rPr lang="hu-HU" sz="5600" dirty="0"/>
              <a:t>        "</a:t>
            </a:r>
            <a:r>
              <a:rPr lang="hu-HU" sz="5600" dirty="0" err="1"/>
              <a:t>serviceDefinition</a:t>
            </a:r>
            <a:r>
              <a:rPr lang="hu-HU" sz="5600" dirty="0"/>
              <a:t>": "</a:t>
            </a:r>
            <a:r>
              <a:rPr lang="hu-HU" sz="5600" dirty="0" err="1"/>
              <a:t>DCCharging</a:t>
            </a:r>
            <a:r>
              <a:rPr lang="hu-HU" sz="5600" dirty="0"/>
              <a:t>",</a:t>
            </a:r>
          </a:p>
          <a:p>
            <a:pPr marL="0" indent="0">
              <a:lnSpc>
                <a:spcPct val="120000"/>
              </a:lnSpc>
              <a:spcBef>
                <a:spcPts val="0"/>
              </a:spcBef>
              <a:buNone/>
            </a:pPr>
            <a:r>
              <a:rPr lang="hu-HU" sz="5600" dirty="0"/>
              <a:t>        "</a:t>
            </a:r>
            <a:r>
              <a:rPr lang="hu-HU" sz="5600" dirty="0" err="1"/>
              <a:t>interfaces</a:t>
            </a:r>
            <a:r>
              <a:rPr lang="hu-HU" sz="5600" dirty="0"/>
              <a:t>": [</a:t>
            </a:r>
          </a:p>
          <a:p>
            <a:pPr marL="0" indent="0">
              <a:lnSpc>
                <a:spcPct val="120000"/>
              </a:lnSpc>
              <a:spcBef>
                <a:spcPts val="0"/>
              </a:spcBef>
              <a:buNone/>
            </a:pPr>
            <a:r>
              <a:rPr lang="hu-HU" sz="5600" dirty="0"/>
              <a:t>          "JSON"</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r>
              <a:rPr lang="hu-HU" sz="5600" dirty="0" err="1"/>
              <a:t>serviceMetadata</a:t>
            </a:r>
            <a:r>
              <a:rPr lang="hu-HU" sz="5600" dirty="0"/>
              <a:t>": {</a:t>
            </a:r>
          </a:p>
          <a:p>
            <a:pPr marL="0" indent="0">
              <a:lnSpc>
                <a:spcPct val="120000"/>
              </a:lnSpc>
              <a:spcBef>
                <a:spcPts val="0"/>
              </a:spcBef>
              <a:buNone/>
            </a:pPr>
            <a:r>
              <a:rPr lang="hu-HU" sz="5600" dirty="0"/>
              <a:t>          "amper": "15"</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r>
              <a:rPr lang="hu-HU" sz="5600" dirty="0" err="1"/>
              <a:t>provider</a:t>
            </a:r>
            <a:r>
              <a:rPr lang="hu-HU" sz="5600" dirty="0"/>
              <a:t>": {</a:t>
            </a:r>
          </a:p>
          <a:p>
            <a:pPr marL="0" indent="0">
              <a:lnSpc>
                <a:spcPct val="120000"/>
              </a:lnSpc>
              <a:spcBef>
                <a:spcPts val="0"/>
              </a:spcBef>
              <a:buNone/>
            </a:pPr>
            <a:r>
              <a:rPr lang="hu-HU" sz="5600" dirty="0"/>
              <a:t>        "</a:t>
            </a:r>
            <a:r>
              <a:rPr lang="hu-HU" sz="5600" dirty="0" err="1"/>
              <a:t>systemName</a:t>
            </a:r>
            <a:r>
              <a:rPr lang="hu-HU" sz="5600" dirty="0"/>
              <a:t>": "</a:t>
            </a:r>
            <a:r>
              <a:rPr lang="hu-HU" sz="5600" dirty="0" err="1"/>
              <a:t>gateway</a:t>
            </a:r>
            <a:r>
              <a:rPr lang="hu-HU" sz="5600" dirty="0"/>
              <a:t>",</a:t>
            </a:r>
          </a:p>
          <a:p>
            <a:pPr marL="0" indent="0">
              <a:lnSpc>
                <a:spcPct val="120000"/>
              </a:lnSpc>
              <a:spcBef>
                <a:spcPts val="0"/>
              </a:spcBef>
              <a:buNone/>
            </a:pPr>
            <a:r>
              <a:rPr lang="hu-HU" sz="5600" dirty="0"/>
              <a:t>        "</a:t>
            </a:r>
            <a:r>
              <a:rPr lang="hu-HU" sz="5600" dirty="0" err="1"/>
              <a:t>address</a:t>
            </a:r>
            <a:r>
              <a:rPr lang="hu-HU" sz="5600" dirty="0"/>
              <a:t>": "10.0.0.80",</a:t>
            </a:r>
          </a:p>
          <a:p>
            <a:pPr marL="0" indent="0">
              <a:lnSpc>
                <a:spcPct val="120000"/>
              </a:lnSpc>
              <a:spcBef>
                <a:spcPts val="0"/>
              </a:spcBef>
              <a:buNone/>
            </a:pPr>
            <a:r>
              <a:rPr lang="hu-HU" sz="5600" dirty="0"/>
              <a:t>        "port": 8000</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r>
              <a:rPr lang="hu-HU" sz="5600" dirty="0" err="1"/>
              <a:t>serviceURI</a:t>
            </a:r>
            <a:r>
              <a:rPr lang="hu-HU" sz="5600" dirty="0"/>
              <a:t>": "</a:t>
            </a:r>
            <a:r>
              <a:rPr lang="hu-HU" sz="5600" dirty="0" err="1"/>
              <a:t>charging</a:t>
            </a:r>
            <a:r>
              <a:rPr lang="hu-HU" sz="5600" dirty="0"/>
              <a:t>/dc",</a:t>
            </a:r>
          </a:p>
          <a:p>
            <a:pPr marL="0" indent="0">
              <a:lnSpc>
                <a:spcPct val="120000"/>
              </a:lnSpc>
              <a:spcBef>
                <a:spcPts val="0"/>
              </a:spcBef>
              <a:buNone/>
            </a:pPr>
            <a:r>
              <a:rPr lang="hu-HU" sz="5600" dirty="0"/>
              <a:t>      "</a:t>
            </a:r>
            <a:r>
              <a:rPr lang="hu-HU" sz="5600" dirty="0" err="1"/>
              <a:t>instruction</a:t>
            </a:r>
            <a:r>
              <a:rPr lang="hu-HU" sz="5600" dirty="0"/>
              <a:t>": "</a:t>
            </a:r>
            <a:r>
              <a:rPr lang="hu-HU" sz="5600" dirty="0" err="1"/>
              <a:t>This</a:t>
            </a:r>
            <a:r>
              <a:rPr lang="hu-HU" sz="5600" dirty="0"/>
              <a:t> </a:t>
            </a:r>
            <a:r>
              <a:rPr lang="hu-HU" sz="5600" dirty="0" err="1"/>
              <a:t>provider</a:t>
            </a:r>
            <a:r>
              <a:rPr lang="hu-HU" sz="5600" dirty="0"/>
              <a:t> is </a:t>
            </a:r>
            <a:r>
              <a:rPr lang="hu-HU" sz="5600" dirty="0" err="1"/>
              <a:t>from</a:t>
            </a:r>
            <a:r>
              <a:rPr lang="hu-HU" sz="5600" dirty="0"/>
              <a:t> </a:t>
            </a:r>
            <a:r>
              <a:rPr lang="hu-HU" sz="5600" dirty="0" err="1"/>
              <a:t>another</a:t>
            </a:r>
            <a:r>
              <a:rPr lang="hu-HU" sz="5600" dirty="0"/>
              <a:t> </a:t>
            </a:r>
            <a:r>
              <a:rPr lang="hu-HU" sz="5600" dirty="0" err="1"/>
              <a:t>cloud</a:t>
            </a:r>
            <a:r>
              <a:rPr lang="hu-HU" sz="5600" dirty="0"/>
              <a:t>!"</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p>
          <a:p>
            <a:pPr marL="0" indent="0">
              <a:lnSpc>
                <a:spcPct val="120000"/>
              </a:lnSpc>
              <a:spcBef>
                <a:spcPts val="0"/>
              </a:spcBef>
              <a:buNone/>
            </a:pPr>
            <a:r>
              <a:rPr lang="hu-HU" sz="5600" dirty="0"/>
              <a:t>}</a:t>
            </a:r>
            <a:endParaRPr lang="en-US" sz="5600" dirty="0"/>
          </a:p>
        </p:txBody>
      </p:sp>
      <p:sp>
        <p:nvSpPr>
          <p:cNvPr id="3" name="Jobbra nyíl 2"/>
          <p:cNvSpPr/>
          <p:nvPr/>
        </p:nvSpPr>
        <p:spPr>
          <a:xfrm>
            <a:off x="4923693" y="2592211"/>
            <a:ext cx="1383322" cy="603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zövegdoboz 6"/>
          <p:cNvSpPr txBox="1"/>
          <p:nvPr/>
        </p:nvSpPr>
        <p:spPr>
          <a:xfrm>
            <a:off x="0" y="5623354"/>
            <a:ext cx="10866614" cy="1200329"/>
          </a:xfrm>
          <a:prstGeom prst="rect">
            <a:avLst/>
          </a:prstGeom>
          <a:noFill/>
          <a:ln>
            <a:solidFill>
              <a:srgbClr val="FF0000"/>
            </a:solidFill>
          </a:ln>
        </p:spPr>
        <p:txBody>
          <a:bodyPr wrap="square" rtlCol="0">
            <a:spAutoFit/>
          </a:bodyPr>
          <a:lstStyle/>
          <a:p>
            <a:pPr algn="just"/>
            <a:r>
              <a:rPr lang="hu-HU" err="1"/>
              <a:t>This</a:t>
            </a:r>
            <a:r>
              <a:rPr lang="hu-HU"/>
              <a:t> is </a:t>
            </a:r>
            <a:r>
              <a:rPr lang="hu-HU" err="1"/>
              <a:t>the</a:t>
            </a:r>
            <a:r>
              <a:rPr lang="hu-HU"/>
              <a:t> </a:t>
            </a:r>
            <a:r>
              <a:rPr lang="hu-HU" err="1"/>
              <a:t>only</a:t>
            </a:r>
            <a:r>
              <a:rPr lang="hu-HU"/>
              <a:t> </a:t>
            </a:r>
            <a:r>
              <a:rPr lang="hu-HU" err="1"/>
              <a:t>example</a:t>
            </a:r>
            <a:r>
              <a:rPr lang="hu-HU"/>
              <a:t> out of </a:t>
            </a:r>
            <a:r>
              <a:rPr lang="hu-HU" err="1"/>
              <a:t>the</a:t>
            </a:r>
            <a:r>
              <a:rPr lang="hu-HU"/>
              <a:t> 4 </a:t>
            </a:r>
            <a:r>
              <a:rPr lang="hu-HU" err="1"/>
              <a:t>which</a:t>
            </a:r>
            <a:r>
              <a:rPr lang="hu-HU"/>
              <a:t> </a:t>
            </a:r>
            <a:r>
              <a:rPr lang="hu-HU" b="1"/>
              <a:t>has </a:t>
            </a:r>
            <a:r>
              <a:rPr lang="hu-HU" b="1" err="1"/>
              <a:t>to</a:t>
            </a:r>
            <a:r>
              <a:rPr lang="hu-HU" b="1"/>
              <a:t> be </a:t>
            </a:r>
            <a:r>
              <a:rPr lang="hu-HU" b="1" err="1"/>
              <a:t>sent</a:t>
            </a:r>
            <a:r>
              <a:rPr lang="hu-HU" b="1"/>
              <a:t> </a:t>
            </a:r>
            <a:r>
              <a:rPr lang="hu-HU" b="1" err="1"/>
              <a:t>to</a:t>
            </a:r>
            <a:r>
              <a:rPr lang="hu-HU" b="1"/>
              <a:t> </a:t>
            </a:r>
            <a:r>
              <a:rPr lang="hu-HU" b="1" err="1"/>
              <a:t>the</a:t>
            </a:r>
            <a:r>
              <a:rPr lang="hu-HU" b="1"/>
              <a:t> </a:t>
            </a:r>
            <a:r>
              <a:rPr lang="hu-HU" b="1" err="1"/>
              <a:t>Orchestrator</a:t>
            </a:r>
            <a:r>
              <a:rPr lang="hu-HU" b="1"/>
              <a:t> in </a:t>
            </a:r>
            <a:r>
              <a:rPr lang="hu-HU" b="1" err="1"/>
              <a:t>the</a:t>
            </a:r>
            <a:r>
              <a:rPr lang="hu-HU" b="1"/>
              <a:t> 2nd </a:t>
            </a:r>
            <a:r>
              <a:rPr lang="hu-HU" b="1" err="1"/>
              <a:t>cloud</a:t>
            </a:r>
            <a:r>
              <a:rPr lang="hu-HU" b="1"/>
              <a:t> </a:t>
            </a:r>
            <a:r>
              <a:rPr lang="hu-HU"/>
              <a:t>(test server URL is </a:t>
            </a:r>
            <a:r>
              <a:rPr lang="en-US">
                <a:hlinkClick r:id="rId2"/>
              </a:rPr>
              <a:t>http://arrowhead2.tmit.bme.hu:8440/orchestrator/orchestration</a:t>
            </a:r>
            <a:r>
              <a:rPr lang="hu-HU"/>
              <a:t>) </a:t>
            </a:r>
            <a:r>
              <a:rPr lang="hu-HU" err="1"/>
              <a:t>since</a:t>
            </a:r>
            <a:r>
              <a:rPr lang="hu-HU"/>
              <a:t> </a:t>
            </a:r>
            <a:r>
              <a:rPr lang="hu-HU" err="1"/>
              <a:t>the</a:t>
            </a:r>
            <a:r>
              <a:rPr lang="hu-HU"/>
              <a:t> </a:t>
            </a:r>
            <a:r>
              <a:rPr lang="hu-HU" err="1"/>
              <a:t>requester</a:t>
            </a:r>
            <a:r>
              <a:rPr lang="hu-HU"/>
              <a:t> </a:t>
            </a:r>
            <a:r>
              <a:rPr lang="hu-HU" err="1"/>
              <a:t>system</a:t>
            </a:r>
            <a:r>
              <a:rPr lang="hu-HU"/>
              <a:t> is in </a:t>
            </a:r>
            <a:r>
              <a:rPr lang="hu-HU" err="1"/>
              <a:t>this</a:t>
            </a:r>
            <a:r>
              <a:rPr lang="hu-HU"/>
              <a:t> </a:t>
            </a:r>
            <a:r>
              <a:rPr lang="hu-HU" err="1"/>
              <a:t>cloud</a:t>
            </a:r>
            <a:r>
              <a:rPr lang="hu-HU"/>
              <a:t> </a:t>
            </a:r>
            <a:r>
              <a:rPr lang="hu-HU" err="1"/>
              <a:t>this</a:t>
            </a:r>
            <a:r>
              <a:rPr lang="hu-HU"/>
              <a:t> </a:t>
            </a:r>
            <a:r>
              <a:rPr lang="hu-HU" err="1"/>
              <a:t>time</a:t>
            </a:r>
            <a:r>
              <a:rPr lang="hu-HU"/>
              <a:t>. The </a:t>
            </a:r>
            <a:r>
              <a:rPr lang="hu-HU" err="1"/>
              <a:t>requester</a:t>
            </a:r>
            <a:r>
              <a:rPr lang="hu-HU"/>
              <a:t> </a:t>
            </a:r>
            <a:r>
              <a:rPr lang="hu-HU" err="1"/>
              <a:t>system</a:t>
            </a:r>
            <a:r>
              <a:rPr lang="hu-HU"/>
              <a:t> </a:t>
            </a:r>
            <a:r>
              <a:rPr lang="hu-HU" err="1"/>
              <a:t>knows</a:t>
            </a:r>
            <a:r>
              <a:rPr lang="hu-HU"/>
              <a:t> a </a:t>
            </a:r>
            <a:r>
              <a:rPr lang="hu-HU" err="1"/>
              <a:t>suitable</a:t>
            </a:r>
            <a:r>
              <a:rPr lang="hu-HU"/>
              <a:t> </a:t>
            </a:r>
            <a:r>
              <a:rPr lang="hu-HU" err="1"/>
              <a:t>provider</a:t>
            </a:r>
            <a:r>
              <a:rPr lang="hu-HU"/>
              <a:t> (a </a:t>
            </a:r>
            <a:r>
              <a:rPr lang="hu-HU" err="1"/>
              <a:t>charging</a:t>
            </a:r>
            <a:r>
              <a:rPr lang="hu-HU"/>
              <a:t> </a:t>
            </a:r>
            <a:r>
              <a:rPr lang="hu-HU" err="1"/>
              <a:t>station</a:t>
            </a:r>
            <a:r>
              <a:rPr lang="hu-HU"/>
              <a:t>) </a:t>
            </a:r>
            <a:r>
              <a:rPr lang="hu-HU" err="1"/>
              <a:t>can</a:t>
            </a:r>
            <a:r>
              <a:rPr lang="hu-HU"/>
              <a:t> </a:t>
            </a:r>
            <a:r>
              <a:rPr lang="hu-HU" err="1"/>
              <a:t>only</a:t>
            </a:r>
            <a:r>
              <a:rPr lang="hu-HU"/>
              <a:t> be </a:t>
            </a:r>
            <a:r>
              <a:rPr lang="hu-HU" err="1"/>
              <a:t>found</a:t>
            </a:r>
            <a:r>
              <a:rPr lang="hu-HU"/>
              <a:t> in </a:t>
            </a:r>
            <a:r>
              <a:rPr lang="hu-HU" err="1"/>
              <a:t>the</a:t>
            </a:r>
            <a:r>
              <a:rPr lang="hu-HU"/>
              <a:t> </a:t>
            </a:r>
            <a:r>
              <a:rPr lang="hu-HU" err="1"/>
              <a:t>other</a:t>
            </a:r>
            <a:r>
              <a:rPr lang="hu-HU"/>
              <a:t> </a:t>
            </a:r>
            <a:r>
              <a:rPr lang="hu-HU" err="1"/>
              <a:t>cloud</a:t>
            </a:r>
            <a:r>
              <a:rPr lang="hu-HU"/>
              <a:t>, </a:t>
            </a:r>
            <a:r>
              <a:rPr lang="hu-HU" err="1"/>
              <a:t>so</a:t>
            </a:r>
            <a:r>
              <a:rPr lang="hu-HU"/>
              <a:t> it </a:t>
            </a:r>
            <a:r>
              <a:rPr lang="hu-HU" err="1"/>
              <a:t>triggers</a:t>
            </a:r>
            <a:r>
              <a:rPr lang="hu-HU"/>
              <a:t> </a:t>
            </a:r>
            <a:r>
              <a:rPr lang="hu-HU" err="1"/>
              <a:t>Inter-Cloud</a:t>
            </a:r>
            <a:r>
              <a:rPr lang="hu-HU"/>
              <a:t> </a:t>
            </a:r>
            <a:r>
              <a:rPr lang="hu-HU" err="1"/>
              <a:t>orchestration</a:t>
            </a:r>
            <a:r>
              <a:rPr lang="hu-HU"/>
              <a:t> </a:t>
            </a:r>
            <a:r>
              <a:rPr lang="hu-HU" err="1"/>
              <a:t>right</a:t>
            </a:r>
            <a:r>
              <a:rPr lang="hu-HU"/>
              <a:t> </a:t>
            </a:r>
            <a:r>
              <a:rPr lang="hu-HU" err="1"/>
              <a:t>away</a:t>
            </a:r>
            <a:r>
              <a:rPr lang="hu-HU"/>
              <a:t> </a:t>
            </a:r>
            <a:r>
              <a:rPr lang="hu-HU" err="1"/>
              <a:t>with</a:t>
            </a:r>
            <a:r>
              <a:rPr lang="hu-HU"/>
              <a:t> a </a:t>
            </a:r>
            <a:r>
              <a:rPr lang="hu-HU" err="1"/>
              <a:t>flag</a:t>
            </a:r>
            <a:r>
              <a:rPr lang="hu-HU"/>
              <a:t>, </a:t>
            </a:r>
            <a:r>
              <a:rPr lang="hu-HU" err="1"/>
              <a:t>skipping</a:t>
            </a:r>
            <a:r>
              <a:rPr lang="hu-HU"/>
              <a:t> </a:t>
            </a:r>
            <a:r>
              <a:rPr lang="hu-HU" err="1"/>
              <a:t>the</a:t>
            </a:r>
            <a:r>
              <a:rPr lang="hu-HU"/>
              <a:t> local </a:t>
            </a:r>
            <a:r>
              <a:rPr lang="hu-HU" err="1"/>
              <a:t>cloud</a:t>
            </a:r>
            <a:r>
              <a:rPr lang="hu-HU"/>
              <a:t> </a:t>
            </a:r>
            <a:r>
              <a:rPr lang="hu-HU" err="1"/>
              <a:t>checks</a:t>
            </a:r>
            <a:r>
              <a:rPr lang="hu-HU"/>
              <a:t>.</a:t>
            </a:r>
          </a:p>
        </p:txBody>
      </p:sp>
    </p:spTree>
    <p:extLst>
      <p:ext uri="{BB962C8B-B14F-4D97-AF65-F5344CB8AC3E}">
        <p14:creationId xmlns:p14="http://schemas.microsoft.com/office/powerpoint/2010/main" val="25565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 y="1"/>
            <a:ext cx="12064753" cy="603682"/>
          </a:xfrm>
        </p:spPr>
        <p:txBody>
          <a:bodyPr>
            <a:normAutofit/>
          </a:bodyPr>
          <a:lstStyle/>
          <a:p>
            <a:r>
              <a:rPr lang="hu-HU" sz="2400" b="1" err="1"/>
              <a:t>Dynamical</a:t>
            </a:r>
            <a:r>
              <a:rPr lang="hu-HU" sz="2400" b="1"/>
              <a:t> </a:t>
            </a:r>
            <a:r>
              <a:rPr lang="hu-HU" sz="2400" b="1" err="1"/>
              <a:t>o</a:t>
            </a:r>
            <a:r>
              <a:rPr lang="hu-HU" sz="2400" b="1"/>
              <a:t>rchestration </a:t>
            </a:r>
            <a:r>
              <a:rPr lang="hu-HU" sz="2400" b="1" err="1"/>
              <a:t>with</a:t>
            </a:r>
            <a:r>
              <a:rPr lang="hu-HU" sz="2400" b="1"/>
              <a:t> </a:t>
            </a:r>
            <a:r>
              <a:rPr lang="hu-HU" sz="2400" b="1" err="1"/>
              <a:t>I</a:t>
            </a:r>
            <a:r>
              <a:rPr lang="hu-HU" sz="2400" b="1"/>
              <a:t>nter-Cloud enabled</a:t>
            </a:r>
            <a:endParaRPr lang="en-US" sz="2400" b="1"/>
          </a:p>
        </p:txBody>
      </p:sp>
      <p:sp>
        <p:nvSpPr>
          <p:cNvPr id="4" name="Tartalom helye 3"/>
          <p:cNvSpPr>
            <a:spLocks noGrp="1"/>
          </p:cNvSpPr>
          <p:nvPr>
            <p:ph sz="half" idx="1"/>
          </p:nvPr>
        </p:nvSpPr>
        <p:spPr>
          <a:xfrm>
            <a:off x="0" y="603684"/>
            <a:ext cx="4692589" cy="4964778"/>
          </a:xfrm>
          <a:ln>
            <a:solidFill>
              <a:srgbClr val="00B050"/>
            </a:solidFill>
          </a:ln>
        </p:spPr>
        <p:txBody>
          <a:bodyPr>
            <a:normAutofit fontScale="25000" lnSpcReduction="20000"/>
          </a:bodyPr>
          <a:lstStyle/>
          <a:p>
            <a:pPr marL="0" indent="0">
              <a:buNone/>
            </a:pPr>
            <a:r>
              <a:rPr lang="hu-HU" sz="9600" dirty="0"/>
              <a:t>Service </a:t>
            </a:r>
            <a:r>
              <a:rPr lang="hu-HU" sz="9600" dirty="0" err="1"/>
              <a:t>Request</a:t>
            </a:r>
            <a:r>
              <a:rPr lang="hu-HU" sz="9600" dirty="0"/>
              <a:t> </a:t>
            </a:r>
            <a:r>
              <a:rPr lang="hu-HU" sz="9600" dirty="0" err="1"/>
              <a:t>Form</a:t>
            </a:r>
            <a:endParaRPr lang="hu-HU" sz="9600" dirty="0"/>
          </a:p>
          <a:p>
            <a:pPr marL="0" indent="0">
              <a:lnSpc>
                <a:spcPct val="120000"/>
              </a:lnSpc>
              <a:spcBef>
                <a:spcPts val="0"/>
              </a:spcBef>
              <a:buNone/>
            </a:pPr>
            <a:r>
              <a:rPr lang="hu-HU" sz="7200" dirty="0"/>
              <a:t>{</a:t>
            </a:r>
          </a:p>
          <a:p>
            <a:pPr marL="0" indent="0">
              <a:lnSpc>
                <a:spcPct val="120000"/>
              </a:lnSpc>
              <a:spcBef>
                <a:spcPts val="0"/>
              </a:spcBef>
              <a:buNone/>
            </a:pPr>
            <a:r>
              <a:rPr lang="hu-HU" sz="7200" dirty="0"/>
              <a:t>  "</a:t>
            </a:r>
            <a:r>
              <a:rPr lang="hu-HU" sz="7200" dirty="0" err="1"/>
              <a:t>requesterSystem</a:t>
            </a:r>
            <a:r>
              <a:rPr lang="hu-HU" sz="7200" dirty="0"/>
              <a:t>":</a:t>
            </a:r>
          </a:p>
          <a:p>
            <a:pPr marL="0" indent="0">
              <a:lnSpc>
                <a:spcPct val="120000"/>
              </a:lnSpc>
              <a:spcBef>
                <a:spcPts val="0"/>
              </a:spcBef>
              <a:buNone/>
            </a:pPr>
            <a:r>
              <a:rPr lang="hu-HU" sz="7200" dirty="0"/>
              <a:t>  {</a:t>
            </a:r>
          </a:p>
          <a:p>
            <a:pPr marL="0" indent="0">
              <a:lnSpc>
                <a:spcPct val="120000"/>
              </a:lnSpc>
              <a:spcBef>
                <a:spcPts val="0"/>
              </a:spcBef>
              <a:buNone/>
            </a:pPr>
            <a:r>
              <a:rPr lang="hu-HU" sz="7200" dirty="0"/>
              <a:t>      "</a:t>
            </a:r>
            <a:r>
              <a:rPr lang="hu-HU" sz="7200" dirty="0" err="1"/>
              <a:t>systemName</a:t>
            </a:r>
            <a:r>
              <a:rPr lang="hu-HU" sz="7200" dirty="0"/>
              <a:t>": "</a:t>
            </a:r>
            <a:r>
              <a:rPr lang="hu-HU" sz="7200" dirty="0" err="1"/>
              <a:t>ChargePointSystem</a:t>
            </a:r>
            <a:r>
              <a:rPr lang="hu-HU" sz="7200" dirty="0"/>
              <a:t>",</a:t>
            </a:r>
          </a:p>
          <a:p>
            <a:pPr marL="0" indent="0">
              <a:lnSpc>
                <a:spcPct val="120000"/>
              </a:lnSpc>
              <a:spcBef>
                <a:spcPts val="0"/>
              </a:spcBef>
              <a:buNone/>
            </a:pPr>
            <a:r>
              <a:rPr lang="hu-HU" sz="7200" dirty="0"/>
              <a:t>      "</a:t>
            </a:r>
            <a:r>
              <a:rPr lang="hu-HU" sz="7200" dirty="0" err="1"/>
              <a:t>address</a:t>
            </a:r>
            <a:r>
              <a:rPr lang="hu-HU" sz="7200" dirty="0"/>
              <a:t>": "dummy_address_4"</a:t>
            </a:r>
          </a:p>
          <a:p>
            <a:pPr marL="0" indent="0">
              <a:lnSpc>
                <a:spcPct val="120000"/>
              </a:lnSpc>
              <a:spcBef>
                <a:spcPts val="0"/>
              </a:spcBef>
              <a:buNone/>
            </a:pPr>
            <a:r>
              <a:rPr lang="hu-HU" sz="7200" dirty="0"/>
              <a:t>  },</a:t>
            </a:r>
          </a:p>
          <a:p>
            <a:pPr marL="0" indent="0">
              <a:lnSpc>
                <a:spcPct val="120000"/>
              </a:lnSpc>
              <a:spcBef>
                <a:spcPts val="0"/>
              </a:spcBef>
              <a:buNone/>
            </a:pPr>
            <a:r>
              <a:rPr lang="hu-HU" sz="7200" dirty="0"/>
              <a:t>  "</a:t>
            </a:r>
            <a:r>
              <a:rPr lang="hu-HU" sz="7200" dirty="0" err="1"/>
              <a:t>requestedService</a:t>
            </a:r>
            <a:r>
              <a:rPr lang="hu-HU" sz="7200" dirty="0"/>
              <a:t>":</a:t>
            </a:r>
          </a:p>
          <a:p>
            <a:pPr marL="0" indent="0">
              <a:lnSpc>
                <a:spcPct val="120000"/>
              </a:lnSpc>
              <a:spcBef>
                <a:spcPts val="0"/>
              </a:spcBef>
              <a:buNone/>
            </a:pPr>
            <a:r>
              <a:rPr lang="hu-HU" sz="7200" dirty="0"/>
              <a:t>  {</a:t>
            </a:r>
          </a:p>
          <a:p>
            <a:pPr marL="0" indent="0">
              <a:lnSpc>
                <a:spcPct val="120000"/>
              </a:lnSpc>
              <a:spcBef>
                <a:spcPts val="0"/>
              </a:spcBef>
              <a:buNone/>
            </a:pPr>
            <a:r>
              <a:rPr lang="hu-HU" sz="7200" dirty="0"/>
              <a:t>      "</a:t>
            </a:r>
            <a:r>
              <a:rPr lang="hu-HU" sz="7200" dirty="0" err="1"/>
              <a:t>serviceDefinition</a:t>
            </a:r>
            <a:r>
              <a:rPr lang="hu-HU" sz="7200" dirty="0"/>
              <a:t>": "</a:t>
            </a:r>
            <a:r>
              <a:rPr lang="hu-HU" sz="7200" dirty="0" err="1"/>
              <a:t>ChargingProfile</a:t>
            </a:r>
            <a:r>
              <a:rPr lang="hu-HU" sz="7200" dirty="0"/>
              <a:t>",</a:t>
            </a:r>
          </a:p>
          <a:p>
            <a:pPr marL="0" indent="0">
              <a:lnSpc>
                <a:spcPct val="120000"/>
              </a:lnSpc>
              <a:spcBef>
                <a:spcPts val="0"/>
              </a:spcBef>
              <a:buNone/>
            </a:pPr>
            <a:r>
              <a:rPr lang="hu-HU" sz="7200" dirty="0"/>
              <a:t>      "</a:t>
            </a:r>
            <a:r>
              <a:rPr lang="hu-HU" sz="7200" dirty="0" err="1"/>
              <a:t>interfaces</a:t>
            </a:r>
            <a:r>
              <a:rPr lang="hu-HU" sz="7200" dirty="0"/>
              <a:t>": ["JSON"]</a:t>
            </a:r>
          </a:p>
          <a:p>
            <a:pPr marL="0" indent="0">
              <a:lnSpc>
                <a:spcPct val="120000"/>
              </a:lnSpc>
              <a:spcBef>
                <a:spcPts val="0"/>
              </a:spcBef>
              <a:buNone/>
            </a:pPr>
            <a:r>
              <a:rPr lang="hu-HU" sz="7200" dirty="0"/>
              <a:t>  },</a:t>
            </a:r>
          </a:p>
          <a:p>
            <a:pPr marL="0" indent="0">
              <a:lnSpc>
                <a:spcPct val="120000"/>
              </a:lnSpc>
              <a:spcBef>
                <a:spcPts val="0"/>
              </a:spcBef>
              <a:buNone/>
            </a:pPr>
            <a:r>
              <a:rPr lang="hu-HU" sz="7200" dirty="0"/>
              <a:t>  "</a:t>
            </a:r>
            <a:r>
              <a:rPr lang="hu-HU" sz="7200" dirty="0" err="1"/>
              <a:t>orchestrationFlags</a:t>
            </a:r>
            <a:r>
              <a:rPr lang="hu-HU" sz="7200" dirty="0"/>
              <a:t>": {</a:t>
            </a:r>
          </a:p>
          <a:p>
            <a:pPr marL="0" indent="0">
              <a:lnSpc>
                <a:spcPct val="120000"/>
              </a:lnSpc>
              <a:spcBef>
                <a:spcPts val="0"/>
              </a:spcBef>
              <a:buNone/>
            </a:pPr>
            <a:r>
              <a:rPr lang="hu-HU" sz="7200" dirty="0"/>
              <a:t>    "</a:t>
            </a:r>
            <a:r>
              <a:rPr lang="hu-HU" sz="7200" dirty="0" err="1"/>
              <a:t>overrideStore</a:t>
            </a:r>
            <a:r>
              <a:rPr lang="hu-HU" sz="7200" dirty="0"/>
              <a:t>": </a:t>
            </a:r>
            <a:r>
              <a:rPr lang="hu-HU" sz="7200" dirty="0" err="1"/>
              <a:t>true</a:t>
            </a:r>
            <a:r>
              <a:rPr lang="hu-HU" sz="7200" dirty="0"/>
              <a:t>,</a:t>
            </a:r>
          </a:p>
          <a:p>
            <a:pPr marL="0" indent="0">
              <a:lnSpc>
                <a:spcPct val="120000"/>
              </a:lnSpc>
              <a:spcBef>
                <a:spcPts val="0"/>
              </a:spcBef>
              <a:buNone/>
            </a:pPr>
            <a:r>
              <a:rPr lang="hu-HU" sz="7200" dirty="0"/>
              <a:t>    "</a:t>
            </a:r>
            <a:r>
              <a:rPr lang="hu-HU" sz="7200" dirty="0" err="1"/>
              <a:t>enableInterCloud</a:t>
            </a:r>
            <a:r>
              <a:rPr lang="hu-HU" sz="7200" dirty="0"/>
              <a:t>": </a:t>
            </a:r>
            <a:r>
              <a:rPr lang="hu-HU" sz="7200" dirty="0" err="1"/>
              <a:t>true</a:t>
            </a:r>
            <a:endParaRPr lang="hu-HU" sz="7200" dirty="0"/>
          </a:p>
          <a:p>
            <a:pPr marL="0" indent="0">
              <a:lnSpc>
                <a:spcPct val="120000"/>
              </a:lnSpc>
              <a:spcBef>
                <a:spcPts val="0"/>
              </a:spcBef>
              <a:buNone/>
            </a:pPr>
            <a:r>
              <a:rPr lang="hu-HU" sz="7200" dirty="0"/>
              <a:t>  }</a:t>
            </a:r>
          </a:p>
          <a:p>
            <a:pPr marL="0" indent="0">
              <a:lnSpc>
                <a:spcPct val="120000"/>
              </a:lnSpc>
              <a:spcBef>
                <a:spcPts val="0"/>
              </a:spcBef>
              <a:buNone/>
            </a:pPr>
            <a:r>
              <a:rPr lang="hu-HU" sz="7200" dirty="0"/>
              <a:t>}</a:t>
            </a:r>
            <a:endParaRPr lang="en-US" sz="7200" dirty="0"/>
          </a:p>
        </p:txBody>
      </p:sp>
      <p:sp>
        <p:nvSpPr>
          <p:cNvPr id="5" name="Tartalom helye 4"/>
          <p:cNvSpPr>
            <a:spLocks noGrp="1"/>
          </p:cNvSpPr>
          <p:nvPr>
            <p:ph sz="half" idx="2"/>
          </p:nvPr>
        </p:nvSpPr>
        <p:spPr>
          <a:xfrm>
            <a:off x="5787870" y="541537"/>
            <a:ext cx="5181600" cy="5026925"/>
          </a:xfrm>
          <a:ln>
            <a:solidFill>
              <a:srgbClr val="00B050"/>
            </a:solidFill>
          </a:ln>
        </p:spPr>
        <p:txBody>
          <a:bodyPr>
            <a:normAutofit fontScale="25000" lnSpcReduction="20000"/>
          </a:bodyPr>
          <a:lstStyle/>
          <a:p>
            <a:pPr marL="0" indent="0">
              <a:buNone/>
            </a:pPr>
            <a:r>
              <a:rPr lang="hu-HU" sz="7200" dirty="0" err="1"/>
              <a:t>Orchestration</a:t>
            </a:r>
            <a:r>
              <a:rPr lang="hu-HU" sz="7200" dirty="0"/>
              <a:t> </a:t>
            </a:r>
            <a:r>
              <a:rPr lang="hu-HU" sz="7200" dirty="0" err="1"/>
              <a:t>Response</a:t>
            </a:r>
            <a:r>
              <a:rPr lang="hu-HU" sz="7200" dirty="0"/>
              <a:t> (</a:t>
            </a:r>
            <a:r>
              <a:rPr lang="hu-HU" sz="7200" dirty="0" err="1"/>
              <a:t>expected</a:t>
            </a:r>
            <a:r>
              <a:rPr lang="hu-HU" sz="7200" dirty="0"/>
              <a:t>)</a:t>
            </a:r>
          </a:p>
          <a:p>
            <a:pPr marL="0" indent="0">
              <a:lnSpc>
                <a:spcPct val="120000"/>
              </a:lnSpc>
              <a:spcBef>
                <a:spcPts val="0"/>
              </a:spcBef>
              <a:buNone/>
            </a:pPr>
            <a:r>
              <a:rPr lang="hu-HU" sz="5600" dirty="0"/>
              <a:t>{</a:t>
            </a:r>
          </a:p>
          <a:p>
            <a:pPr marL="0" indent="0">
              <a:lnSpc>
                <a:spcPct val="120000"/>
              </a:lnSpc>
              <a:spcBef>
                <a:spcPts val="0"/>
              </a:spcBef>
              <a:buNone/>
            </a:pPr>
            <a:r>
              <a:rPr lang="hu-HU" sz="5600" dirty="0"/>
              <a:t>  "</a:t>
            </a:r>
            <a:r>
              <a:rPr lang="hu-HU" sz="5600" dirty="0" err="1"/>
              <a:t>response</a:t>
            </a:r>
            <a:r>
              <a:rPr lang="hu-HU" sz="5600" dirty="0"/>
              <a:t>": [</a:t>
            </a:r>
          </a:p>
          <a:p>
            <a:pPr marL="0" indent="0">
              <a:lnSpc>
                <a:spcPct val="120000"/>
              </a:lnSpc>
              <a:spcBef>
                <a:spcPts val="0"/>
              </a:spcBef>
              <a:buNone/>
            </a:pPr>
            <a:r>
              <a:rPr lang="hu-HU" sz="5600" dirty="0"/>
              <a:t>    {</a:t>
            </a:r>
          </a:p>
          <a:p>
            <a:pPr marL="0" indent="0">
              <a:lnSpc>
                <a:spcPct val="120000"/>
              </a:lnSpc>
              <a:spcBef>
                <a:spcPts val="0"/>
              </a:spcBef>
              <a:buNone/>
            </a:pPr>
            <a:r>
              <a:rPr lang="hu-HU" sz="5600" dirty="0"/>
              <a:t>      "service": {</a:t>
            </a:r>
          </a:p>
          <a:p>
            <a:pPr marL="0" indent="0">
              <a:lnSpc>
                <a:spcPct val="120000"/>
              </a:lnSpc>
              <a:spcBef>
                <a:spcPts val="0"/>
              </a:spcBef>
              <a:buNone/>
            </a:pPr>
            <a:r>
              <a:rPr lang="hu-HU" sz="5600" dirty="0"/>
              <a:t>        "</a:t>
            </a:r>
            <a:r>
              <a:rPr lang="hu-HU" sz="5600" dirty="0" err="1"/>
              <a:t>serviceDefinition</a:t>
            </a:r>
            <a:r>
              <a:rPr lang="hu-HU" sz="5600" dirty="0"/>
              <a:t>": "</a:t>
            </a:r>
            <a:r>
              <a:rPr lang="hu-HU" sz="5600" dirty="0" err="1"/>
              <a:t>ChargingProfile</a:t>
            </a:r>
            <a:r>
              <a:rPr lang="hu-HU" sz="5600" dirty="0"/>
              <a:t>",</a:t>
            </a:r>
          </a:p>
          <a:p>
            <a:pPr marL="0" indent="0">
              <a:lnSpc>
                <a:spcPct val="120000"/>
              </a:lnSpc>
              <a:spcBef>
                <a:spcPts val="0"/>
              </a:spcBef>
              <a:buNone/>
            </a:pPr>
            <a:r>
              <a:rPr lang="hu-HU" sz="5600" dirty="0"/>
              <a:t>        "</a:t>
            </a:r>
            <a:r>
              <a:rPr lang="hu-HU" sz="5600" dirty="0" err="1"/>
              <a:t>interfaces</a:t>
            </a:r>
            <a:r>
              <a:rPr lang="hu-HU" sz="5600" dirty="0"/>
              <a:t>": [</a:t>
            </a:r>
          </a:p>
          <a:p>
            <a:pPr marL="0" indent="0">
              <a:lnSpc>
                <a:spcPct val="120000"/>
              </a:lnSpc>
              <a:spcBef>
                <a:spcPts val="0"/>
              </a:spcBef>
              <a:buNone/>
            </a:pPr>
            <a:r>
              <a:rPr lang="hu-HU" sz="5600" dirty="0"/>
              <a:t>          "JSON"</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r>
              <a:rPr lang="hu-HU" sz="5600" dirty="0" err="1"/>
              <a:t>serviceMetadata</a:t>
            </a:r>
            <a:r>
              <a:rPr lang="hu-HU" sz="5600" dirty="0"/>
              <a:t>": {</a:t>
            </a:r>
          </a:p>
          <a:p>
            <a:pPr marL="0" indent="0">
              <a:lnSpc>
                <a:spcPct val="120000"/>
              </a:lnSpc>
              <a:spcBef>
                <a:spcPts val="0"/>
              </a:spcBef>
              <a:buNone/>
            </a:pPr>
            <a:r>
              <a:rPr lang="hu-HU" sz="5600" dirty="0"/>
              <a:t>          "</a:t>
            </a:r>
            <a:r>
              <a:rPr lang="hu-HU" sz="5600" dirty="0" err="1"/>
              <a:t>maxDuration</a:t>
            </a:r>
            <a:r>
              <a:rPr lang="hu-HU" sz="5600" dirty="0"/>
              <a:t>": "3600"</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r>
              <a:rPr lang="hu-HU" sz="5600" dirty="0" err="1"/>
              <a:t>provider</a:t>
            </a:r>
            <a:r>
              <a:rPr lang="hu-HU" sz="5600" dirty="0"/>
              <a:t>": {</a:t>
            </a:r>
          </a:p>
          <a:p>
            <a:pPr marL="0" indent="0">
              <a:lnSpc>
                <a:spcPct val="120000"/>
              </a:lnSpc>
              <a:spcBef>
                <a:spcPts val="0"/>
              </a:spcBef>
              <a:buNone/>
            </a:pPr>
            <a:r>
              <a:rPr lang="hu-HU" sz="5600" dirty="0"/>
              <a:t>        "</a:t>
            </a:r>
            <a:r>
              <a:rPr lang="hu-HU" sz="5600" dirty="0" err="1"/>
              <a:t>systemName</a:t>
            </a:r>
            <a:r>
              <a:rPr lang="hu-HU" sz="5600" dirty="0"/>
              <a:t>": "</a:t>
            </a:r>
            <a:r>
              <a:rPr lang="hu-HU" sz="5600" dirty="0" err="1"/>
              <a:t>gateway</a:t>
            </a:r>
            <a:r>
              <a:rPr lang="hu-HU" sz="5600" dirty="0"/>
              <a:t>",</a:t>
            </a:r>
          </a:p>
          <a:p>
            <a:pPr marL="0" indent="0">
              <a:lnSpc>
                <a:spcPct val="120000"/>
              </a:lnSpc>
              <a:spcBef>
                <a:spcPts val="0"/>
              </a:spcBef>
              <a:buNone/>
            </a:pPr>
            <a:r>
              <a:rPr lang="hu-HU" sz="5600" dirty="0"/>
              <a:t>        "</a:t>
            </a:r>
            <a:r>
              <a:rPr lang="hu-HU" sz="5600" dirty="0" err="1"/>
              <a:t>address</a:t>
            </a:r>
            <a:r>
              <a:rPr lang="hu-HU" sz="5600" dirty="0"/>
              <a:t>": "10.0.0.82",</a:t>
            </a:r>
          </a:p>
          <a:p>
            <a:pPr marL="0" indent="0">
              <a:lnSpc>
                <a:spcPct val="120000"/>
              </a:lnSpc>
              <a:spcBef>
                <a:spcPts val="0"/>
              </a:spcBef>
              <a:buNone/>
            </a:pPr>
            <a:r>
              <a:rPr lang="hu-HU" sz="5600" dirty="0"/>
              <a:t>        "port": 8001</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r>
              <a:rPr lang="hu-HU" sz="5600" dirty="0" err="1"/>
              <a:t>serviceURI</a:t>
            </a:r>
            <a:r>
              <a:rPr lang="hu-HU" sz="5600" dirty="0"/>
              <a:t>": "</a:t>
            </a:r>
            <a:r>
              <a:rPr lang="hu-HU" sz="5600" dirty="0" err="1"/>
              <a:t>charging_profile</a:t>
            </a:r>
            <a:r>
              <a:rPr lang="hu-HU" sz="5600" dirty="0"/>
              <a:t>",</a:t>
            </a:r>
          </a:p>
          <a:p>
            <a:pPr marL="0" indent="0">
              <a:lnSpc>
                <a:spcPct val="120000"/>
              </a:lnSpc>
              <a:spcBef>
                <a:spcPts val="0"/>
              </a:spcBef>
              <a:buNone/>
            </a:pPr>
            <a:r>
              <a:rPr lang="hu-HU" sz="5600" dirty="0"/>
              <a:t>      "</a:t>
            </a:r>
            <a:r>
              <a:rPr lang="hu-HU" sz="5600" dirty="0" err="1"/>
              <a:t>instruction</a:t>
            </a:r>
            <a:r>
              <a:rPr lang="hu-HU" sz="5600" dirty="0"/>
              <a:t>": "</a:t>
            </a:r>
            <a:r>
              <a:rPr lang="hu-HU" sz="5600" dirty="0" err="1"/>
              <a:t>This</a:t>
            </a:r>
            <a:r>
              <a:rPr lang="hu-HU" sz="5600" dirty="0"/>
              <a:t> </a:t>
            </a:r>
            <a:r>
              <a:rPr lang="hu-HU" sz="5600" dirty="0" err="1"/>
              <a:t>provider</a:t>
            </a:r>
            <a:r>
              <a:rPr lang="hu-HU" sz="5600" dirty="0"/>
              <a:t> is </a:t>
            </a:r>
            <a:r>
              <a:rPr lang="hu-HU" sz="5600" dirty="0" err="1"/>
              <a:t>from</a:t>
            </a:r>
            <a:r>
              <a:rPr lang="hu-HU" sz="5600" dirty="0"/>
              <a:t> </a:t>
            </a:r>
            <a:r>
              <a:rPr lang="hu-HU" sz="5600" dirty="0" err="1"/>
              <a:t>another</a:t>
            </a:r>
            <a:r>
              <a:rPr lang="hu-HU" sz="5600" dirty="0"/>
              <a:t> </a:t>
            </a:r>
            <a:r>
              <a:rPr lang="hu-HU" sz="5600" dirty="0" err="1"/>
              <a:t>cloud</a:t>
            </a:r>
            <a:r>
              <a:rPr lang="hu-HU" sz="5600" dirty="0"/>
              <a:t>!"</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p>
          <a:p>
            <a:pPr marL="0" indent="0">
              <a:lnSpc>
                <a:spcPct val="120000"/>
              </a:lnSpc>
              <a:spcBef>
                <a:spcPts val="0"/>
              </a:spcBef>
              <a:buNone/>
            </a:pPr>
            <a:r>
              <a:rPr lang="hu-HU" sz="5600" dirty="0"/>
              <a:t>}</a:t>
            </a:r>
            <a:endParaRPr lang="en-US" sz="5600" dirty="0"/>
          </a:p>
        </p:txBody>
      </p:sp>
      <p:sp>
        <p:nvSpPr>
          <p:cNvPr id="3" name="Jobbra nyíl 2"/>
          <p:cNvSpPr/>
          <p:nvPr/>
        </p:nvSpPr>
        <p:spPr>
          <a:xfrm>
            <a:off x="4809662" y="3029806"/>
            <a:ext cx="861134" cy="603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zövegdoboz 6"/>
          <p:cNvSpPr txBox="1"/>
          <p:nvPr/>
        </p:nvSpPr>
        <p:spPr>
          <a:xfrm>
            <a:off x="-1" y="5568462"/>
            <a:ext cx="11547232" cy="1200329"/>
          </a:xfrm>
          <a:prstGeom prst="rect">
            <a:avLst/>
          </a:prstGeom>
          <a:noFill/>
          <a:ln>
            <a:solidFill>
              <a:srgbClr val="FF0000"/>
            </a:solidFill>
          </a:ln>
        </p:spPr>
        <p:txBody>
          <a:bodyPr wrap="square" rtlCol="0">
            <a:spAutoFit/>
          </a:bodyPr>
          <a:lstStyle/>
          <a:p>
            <a:pPr algn="just"/>
            <a:r>
              <a:rPr lang="hu-HU" dirty="0"/>
              <a:t>In </a:t>
            </a:r>
            <a:r>
              <a:rPr lang="hu-HU" dirty="0" err="1"/>
              <a:t>the</a:t>
            </a:r>
            <a:r>
              <a:rPr lang="hu-HU" dirty="0"/>
              <a:t> </a:t>
            </a:r>
            <a:r>
              <a:rPr lang="hu-HU" dirty="0" err="1"/>
              <a:t>final</a:t>
            </a:r>
            <a:r>
              <a:rPr lang="hu-HU" dirty="0"/>
              <a:t> </a:t>
            </a:r>
            <a:r>
              <a:rPr lang="hu-HU" dirty="0" err="1"/>
              <a:t>example</a:t>
            </a:r>
            <a:r>
              <a:rPr lang="hu-HU" dirty="0"/>
              <a:t>, a </a:t>
            </a:r>
            <a:r>
              <a:rPr lang="hu-HU" dirty="0" err="1"/>
              <a:t>charging</a:t>
            </a:r>
            <a:r>
              <a:rPr lang="hu-HU" dirty="0"/>
              <a:t> </a:t>
            </a:r>
            <a:r>
              <a:rPr lang="hu-HU" dirty="0" err="1"/>
              <a:t>station</a:t>
            </a:r>
            <a:r>
              <a:rPr lang="hu-HU" dirty="0"/>
              <a:t> is </a:t>
            </a:r>
            <a:r>
              <a:rPr lang="hu-HU" dirty="0" err="1"/>
              <a:t>looking</a:t>
            </a:r>
            <a:r>
              <a:rPr lang="hu-HU" dirty="0"/>
              <a:t> </a:t>
            </a:r>
            <a:r>
              <a:rPr lang="hu-HU" dirty="0" err="1"/>
              <a:t>for</a:t>
            </a:r>
            <a:r>
              <a:rPr lang="hu-HU" dirty="0"/>
              <a:t> </a:t>
            </a:r>
            <a:r>
              <a:rPr lang="hu-HU" dirty="0" err="1"/>
              <a:t>the</a:t>
            </a:r>
            <a:r>
              <a:rPr lang="hu-HU" dirty="0"/>
              <a:t> </a:t>
            </a:r>
            <a:r>
              <a:rPr lang="hu-HU" dirty="0" err="1"/>
              <a:t>optimal</a:t>
            </a:r>
            <a:r>
              <a:rPr lang="hu-HU" dirty="0"/>
              <a:t> </a:t>
            </a:r>
            <a:r>
              <a:rPr lang="hu-HU" dirty="0" err="1"/>
              <a:t>charging</a:t>
            </a:r>
            <a:r>
              <a:rPr lang="hu-HU" dirty="0"/>
              <a:t> </a:t>
            </a:r>
            <a:r>
              <a:rPr lang="hu-HU" dirty="0" err="1"/>
              <a:t>profile</a:t>
            </a:r>
            <a:r>
              <a:rPr lang="hu-HU" dirty="0"/>
              <a:t> </a:t>
            </a:r>
            <a:r>
              <a:rPr lang="hu-HU" dirty="0" err="1"/>
              <a:t>for</a:t>
            </a:r>
            <a:r>
              <a:rPr lang="hu-HU" dirty="0"/>
              <a:t> a </a:t>
            </a:r>
            <a:r>
              <a:rPr lang="hu-HU" dirty="0" err="1"/>
              <a:t>car</a:t>
            </a:r>
            <a:r>
              <a:rPr lang="hu-HU" dirty="0"/>
              <a:t>, </a:t>
            </a:r>
            <a:r>
              <a:rPr lang="hu-HU" dirty="0" err="1"/>
              <a:t>before</a:t>
            </a:r>
            <a:r>
              <a:rPr lang="hu-HU" dirty="0"/>
              <a:t> starting </a:t>
            </a:r>
            <a:r>
              <a:rPr lang="hu-HU" dirty="0" err="1"/>
              <a:t>the</a:t>
            </a:r>
            <a:r>
              <a:rPr lang="hu-HU" dirty="0"/>
              <a:t> </a:t>
            </a:r>
            <a:r>
              <a:rPr lang="hu-HU" dirty="0" err="1"/>
              <a:t>charging</a:t>
            </a:r>
            <a:r>
              <a:rPr lang="hu-HU" dirty="0"/>
              <a:t>. </a:t>
            </a:r>
            <a:r>
              <a:rPr lang="hu-HU" dirty="0" err="1"/>
              <a:t>It</a:t>
            </a:r>
            <a:r>
              <a:rPr lang="hu-HU" dirty="0"/>
              <a:t> </a:t>
            </a:r>
            <a:r>
              <a:rPr lang="hu-HU" dirty="0" err="1"/>
              <a:t>initiates</a:t>
            </a:r>
            <a:r>
              <a:rPr lang="hu-HU" dirty="0"/>
              <a:t> </a:t>
            </a:r>
            <a:r>
              <a:rPr lang="hu-HU" dirty="0" err="1"/>
              <a:t>the</a:t>
            </a:r>
            <a:r>
              <a:rPr lang="hu-HU" dirty="0"/>
              <a:t> </a:t>
            </a:r>
            <a:r>
              <a:rPr lang="hu-HU" dirty="0" err="1"/>
              <a:t>dynamical</a:t>
            </a:r>
            <a:r>
              <a:rPr lang="hu-HU" dirty="0"/>
              <a:t> </a:t>
            </a:r>
            <a:r>
              <a:rPr lang="hu-HU" dirty="0" err="1"/>
              <a:t>orchestraion</a:t>
            </a:r>
            <a:r>
              <a:rPr lang="hu-HU" dirty="0"/>
              <a:t> </a:t>
            </a:r>
            <a:r>
              <a:rPr lang="hu-HU" dirty="0" err="1"/>
              <a:t>process</a:t>
            </a:r>
            <a:r>
              <a:rPr lang="hu-HU" dirty="0"/>
              <a:t>, and </a:t>
            </a:r>
            <a:r>
              <a:rPr lang="hu-HU" dirty="0" err="1"/>
              <a:t>accepts</a:t>
            </a:r>
            <a:r>
              <a:rPr lang="hu-HU" dirty="0"/>
              <a:t> </a:t>
            </a:r>
            <a:r>
              <a:rPr lang="hu-HU" dirty="0" err="1"/>
              <a:t>providers</a:t>
            </a:r>
            <a:r>
              <a:rPr lang="hu-HU" dirty="0"/>
              <a:t> </a:t>
            </a:r>
            <a:r>
              <a:rPr lang="hu-HU" dirty="0" err="1"/>
              <a:t>from</a:t>
            </a:r>
            <a:r>
              <a:rPr lang="hu-HU" dirty="0"/>
              <a:t> </a:t>
            </a:r>
            <a:r>
              <a:rPr lang="hu-HU" dirty="0" err="1"/>
              <a:t>other</a:t>
            </a:r>
            <a:r>
              <a:rPr lang="hu-HU" dirty="0"/>
              <a:t> </a:t>
            </a:r>
            <a:r>
              <a:rPr lang="hu-HU" dirty="0" err="1"/>
              <a:t>clouds</a:t>
            </a:r>
            <a:r>
              <a:rPr lang="hu-HU" dirty="0"/>
              <a:t> </a:t>
            </a:r>
            <a:r>
              <a:rPr lang="hu-HU" dirty="0" err="1"/>
              <a:t>too</a:t>
            </a:r>
            <a:r>
              <a:rPr lang="hu-HU" dirty="0"/>
              <a:t> </a:t>
            </a:r>
            <a:r>
              <a:rPr lang="hu-HU" dirty="0" err="1"/>
              <a:t>with</a:t>
            </a:r>
            <a:r>
              <a:rPr lang="hu-HU" dirty="0"/>
              <a:t> </a:t>
            </a:r>
            <a:r>
              <a:rPr lang="hu-HU" dirty="0" err="1"/>
              <a:t>the</a:t>
            </a:r>
            <a:r>
              <a:rPr lang="hu-HU" dirty="0"/>
              <a:t> „</a:t>
            </a:r>
            <a:r>
              <a:rPr lang="hu-HU" dirty="0" err="1"/>
              <a:t>enableInterCloud</a:t>
            </a:r>
            <a:r>
              <a:rPr lang="hu-HU" dirty="0"/>
              <a:t>” </a:t>
            </a:r>
            <a:r>
              <a:rPr lang="hu-HU" dirty="0" err="1"/>
              <a:t>flag</a:t>
            </a:r>
            <a:r>
              <a:rPr lang="hu-HU" dirty="0"/>
              <a:t> </a:t>
            </a:r>
            <a:r>
              <a:rPr lang="hu-HU" dirty="0" err="1"/>
              <a:t>set</a:t>
            </a:r>
            <a:r>
              <a:rPr lang="hu-HU" dirty="0"/>
              <a:t>. The local </a:t>
            </a:r>
            <a:r>
              <a:rPr lang="hu-HU" dirty="0" err="1"/>
              <a:t>search</a:t>
            </a:r>
            <a:r>
              <a:rPr lang="hu-HU" dirty="0"/>
              <a:t> </a:t>
            </a:r>
            <a:r>
              <a:rPr lang="hu-HU" dirty="0" err="1"/>
              <a:t>for</a:t>
            </a:r>
            <a:r>
              <a:rPr lang="hu-HU" dirty="0"/>
              <a:t> a </a:t>
            </a:r>
            <a:r>
              <a:rPr lang="hu-HU" dirty="0" err="1"/>
              <a:t>provider</a:t>
            </a:r>
            <a:r>
              <a:rPr lang="hu-HU" dirty="0"/>
              <a:t> </a:t>
            </a:r>
            <a:r>
              <a:rPr lang="hu-HU" dirty="0" err="1"/>
              <a:t>will</a:t>
            </a:r>
            <a:r>
              <a:rPr lang="hu-HU" dirty="0"/>
              <a:t> </a:t>
            </a:r>
            <a:r>
              <a:rPr lang="hu-HU" dirty="0" err="1"/>
              <a:t>yield</a:t>
            </a:r>
            <a:r>
              <a:rPr lang="hu-HU" dirty="0"/>
              <a:t> no </a:t>
            </a:r>
            <a:r>
              <a:rPr lang="hu-HU" dirty="0" err="1"/>
              <a:t>result</a:t>
            </a:r>
            <a:r>
              <a:rPr lang="hu-HU" dirty="0"/>
              <a:t>, </a:t>
            </a:r>
            <a:r>
              <a:rPr lang="hu-HU" dirty="0" err="1"/>
              <a:t>but</a:t>
            </a:r>
            <a:r>
              <a:rPr lang="hu-HU" dirty="0"/>
              <a:t> </a:t>
            </a:r>
            <a:r>
              <a:rPr lang="hu-HU" dirty="0" err="1"/>
              <a:t>the</a:t>
            </a:r>
            <a:r>
              <a:rPr lang="hu-HU" dirty="0"/>
              <a:t> 2nd </a:t>
            </a:r>
            <a:r>
              <a:rPr lang="hu-HU" dirty="0" err="1"/>
              <a:t>cloud</a:t>
            </a:r>
            <a:r>
              <a:rPr lang="hu-HU" dirty="0"/>
              <a:t> has a </a:t>
            </a:r>
            <a:r>
              <a:rPr lang="hu-HU" dirty="0" err="1"/>
              <a:t>provider</a:t>
            </a:r>
            <a:r>
              <a:rPr lang="hu-HU" dirty="0"/>
              <a:t>. </a:t>
            </a:r>
            <a:r>
              <a:rPr lang="hu-HU" dirty="0" err="1"/>
              <a:t>Gateway</a:t>
            </a:r>
            <a:r>
              <a:rPr lang="hu-HU" dirty="0"/>
              <a:t> </a:t>
            </a:r>
            <a:r>
              <a:rPr lang="hu-HU" dirty="0" err="1"/>
              <a:t>module</a:t>
            </a:r>
            <a:r>
              <a:rPr lang="hu-HU" dirty="0"/>
              <a:t> </a:t>
            </a:r>
            <a:r>
              <a:rPr lang="hu-HU" dirty="0" err="1"/>
              <a:t>was</a:t>
            </a:r>
            <a:r>
              <a:rPr lang="hu-HU" dirty="0"/>
              <a:t> </a:t>
            </a:r>
            <a:r>
              <a:rPr lang="hu-HU" dirty="0" err="1"/>
              <a:t>used</a:t>
            </a:r>
            <a:r>
              <a:rPr lang="hu-HU" dirty="0"/>
              <a:t> in </a:t>
            </a:r>
            <a:r>
              <a:rPr lang="hu-HU" dirty="0" err="1"/>
              <a:t>this</a:t>
            </a:r>
            <a:r>
              <a:rPr lang="hu-HU" dirty="0"/>
              <a:t> </a:t>
            </a:r>
            <a:r>
              <a:rPr lang="hu-HU" dirty="0" err="1"/>
              <a:t>example</a:t>
            </a:r>
            <a:r>
              <a:rPr lang="hu-HU" dirty="0"/>
              <a:t>, </a:t>
            </a:r>
            <a:r>
              <a:rPr lang="hu-HU" dirty="0" err="1"/>
              <a:t>which</a:t>
            </a:r>
            <a:r>
              <a:rPr lang="hu-HU" dirty="0"/>
              <a:t> is </a:t>
            </a:r>
            <a:r>
              <a:rPr lang="hu-HU" dirty="0" err="1"/>
              <a:t>responsible</a:t>
            </a:r>
            <a:r>
              <a:rPr lang="hu-HU" dirty="0"/>
              <a:t> </a:t>
            </a:r>
            <a:r>
              <a:rPr lang="hu-HU" dirty="0" err="1"/>
              <a:t>for</a:t>
            </a:r>
            <a:r>
              <a:rPr lang="hu-HU" dirty="0"/>
              <a:t> </a:t>
            </a:r>
            <a:r>
              <a:rPr lang="hu-HU" dirty="0" err="1"/>
              <a:t>modifying</a:t>
            </a:r>
            <a:r>
              <a:rPr lang="hu-HU" dirty="0"/>
              <a:t> </a:t>
            </a:r>
            <a:r>
              <a:rPr lang="hu-HU" dirty="0" err="1"/>
              <a:t>the</a:t>
            </a:r>
            <a:r>
              <a:rPr lang="hu-HU" dirty="0"/>
              <a:t> </a:t>
            </a:r>
            <a:r>
              <a:rPr lang="hu-HU" dirty="0" err="1"/>
              <a:t>orchestration</a:t>
            </a:r>
            <a:r>
              <a:rPr lang="hu-HU" dirty="0"/>
              <a:t> </a:t>
            </a:r>
            <a:r>
              <a:rPr lang="hu-HU" dirty="0" err="1"/>
              <a:t>response</a:t>
            </a:r>
            <a:r>
              <a:rPr lang="hu-HU" dirty="0"/>
              <a:t> (</a:t>
            </a:r>
            <a:r>
              <a:rPr lang="hu-HU" dirty="0" err="1"/>
              <a:t>the</a:t>
            </a:r>
            <a:r>
              <a:rPr lang="hu-HU" dirty="0"/>
              <a:t> </a:t>
            </a:r>
            <a:r>
              <a:rPr lang="hu-HU" dirty="0" err="1"/>
              <a:t>provider</a:t>
            </a:r>
            <a:r>
              <a:rPr lang="hu-HU" dirty="0"/>
              <a:t> </a:t>
            </a:r>
            <a:r>
              <a:rPr lang="hu-HU" dirty="0" err="1"/>
              <a:t>field</a:t>
            </a:r>
            <a:r>
              <a:rPr lang="hu-HU" dirty="0"/>
              <a:t>) </a:t>
            </a:r>
            <a:r>
              <a:rPr lang="hu-HU" dirty="0" err="1"/>
              <a:t>from</a:t>
            </a:r>
            <a:r>
              <a:rPr lang="hu-HU" dirty="0"/>
              <a:t> </a:t>
            </a:r>
            <a:r>
              <a:rPr lang="hu-HU" dirty="0" err="1"/>
              <a:t>the</a:t>
            </a:r>
            <a:r>
              <a:rPr lang="hu-HU" dirty="0"/>
              <a:t> </a:t>
            </a:r>
            <a:r>
              <a:rPr lang="hu-HU" dirty="0" err="1"/>
              <a:t>other</a:t>
            </a:r>
            <a:r>
              <a:rPr lang="hu-HU" dirty="0"/>
              <a:t> </a:t>
            </a:r>
            <a:r>
              <a:rPr lang="hu-HU" dirty="0" err="1"/>
              <a:t>cloud</a:t>
            </a:r>
            <a:r>
              <a:rPr lang="hu-HU" dirty="0"/>
              <a:t>.</a:t>
            </a:r>
          </a:p>
        </p:txBody>
      </p:sp>
    </p:spTree>
    <p:extLst>
      <p:ext uri="{BB962C8B-B14F-4D97-AF65-F5344CB8AC3E}">
        <p14:creationId xmlns:p14="http://schemas.microsoft.com/office/powerpoint/2010/main" val="3571237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503583" y="353402"/>
            <a:ext cx="10515600" cy="1325563"/>
          </a:xfrm>
        </p:spPr>
        <p:txBody>
          <a:bodyPr/>
          <a:lstStyle/>
          <a:p>
            <a:r>
              <a:rPr lang="hu-HU" dirty="0" err="1"/>
              <a:t>Getting</a:t>
            </a:r>
            <a:r>
              <a:rPr lang="hu-HU" dirty="0"/>
              <a:t> </a:t>
            </a:r>
            <a:r>
              <a:rPr lang="hu-HU" dirty="0" err="1"/>
              <a:t>started</a:t>
            </a:r>
            <a:r>
              <a:rPr lang="hu-HU" dirty="0"/>
              <a:t> </a:t>
            </a:r>
            <a:r>
              <a:rPr lang="hu-HU" dirty="0" err="1"/>
              <a:t>with</a:t>
            </a:r>
            <a:r>
              <a:rPr lang="hu-HU" dirty="0"/>
              <a:t> </a:t>
            </a:r>
            <a:r>
              <a:rPr lang="hu-HU" dirty="0" err="1"/>
              <a:t>the</a:t>
            </a:r>
            <a:r>
              <a:rPr lang="hu-HU" dirty="0"/>
              <a:t> App. System </a:t>
            </a:r>
            <a:r>
              <a:rPr lang="hu-HU" dirty="0" err="1"/>
              <a:t>skeleton</a:t>
            </a:r>
            <a:endParaRPr lang="hu-HU" dirty="0"/>
          </a:p>
        </p:txBody>
      </p:sp>
      <p:sp>
        <p:nvSpPr>
          <p:cNvPr id="3" name="Tartalom helye 2"/>
          <p:cNvSpPr>
            <a:spLocks noGrp="1"/>
          </p:cNvSpPr>
          <p:nvPr>
            <p:ph sz="half" idx="1"/>
          </p:nvPr>
        </p:nvSpPr>
        <p:spPr>
          <a:xfrm>
            <a:off x="503583" y="1790456"/>
            <a:ext cx="10850217" cy="4486398"/>
          </a:xfrm>
        </p:spPr>
        <p:txBody>
          <a:bodyPr>
            <a:normAutofit fontScale="85000" lnSpcReduction="20000"/>
          </a:bodyPr>
          <a:lstStyle/>
          <a:p>
            <a:r>
              <a:rPr lang="hu-HU" dirty="0" err="1"/>
              <a:t>There</a:t>
            </a:r>
            <a:r>
              <a:rPr lang="hu-HU" dirty="0"/>
              <a:t> </a:t>
            </a:r>
            <a:r>
              <a:rPr lang="hu-HU" dirty="0" err="1"/>
              <a:t>are</a:t>
            </a:r>
            <a:r>
              <a:rPr lang="hu-HU" dirty="0"/>
              <a:t> </a:t>
            </a:r>
            <a:r>
              <a:rPr lang="hu-HU" dirty="0" err="1"/>
              <a:t>three</a:t>
            </a:r>
            <a:r>
              <a:rPr lang="hu-HU" dirty="0"/>
              <a:t> </a:t>
            </a:r>
            <a:r>
              <a:rPr lang="hu-HU" dirty="0" err="1"/>
              <a:t>client</a:t>
            </a:r>
            <a:r>
              <a:rPr lang="hu-HU" dirty="0"/>
              <a:t> </a:t>
            </a:r>
            <a:r>
              <a:rPr lang="hu-HU" dirty="0" err="1"/>
              <a:t>skeletons</a:t>
            </a:r>
            <a:r>
              <a:rPr lang="hu-HU" dirty="0"/>
              <a:t> </a:t>
            </a:r>
            <a:r>
              <a:rPr lang="hu-HU" dirty="0" err="1"/>
              <a:t>available</a:t>
            </a:r>
            <a:r>
              <a:rPr lang="hu-HU" dirty="0"/>
              <a:t>:</a:t>
            </a:r>
          </a:p>
          <a:p>
            <a:pPr lvl="1"/>
            <a:r>
              <a:rPr lang="hu-HU" dirty="0"/>
              <a:t>Service </a:t>
            </a:r>
            <a:r>
              <a:rPr lang="hu-HU" dirty="0" err="1"/>
              <a:t>Provider</a:t>
            </a:r>
            <a:r>
              <a:rPr lang="hu-HU" dirty="0"/>
              <a:t> </a:t>
            </a:r>
            <a:r>
              <a:rPr lang="hu-HU" dirty="0" err="1"/>
              <a:t>module</a:t>
            </a:r>
            <a:r>
              <a:rPr lang="hu-HU" dirty="0"/>
              <a:t> (</a:t>
            </a:r>
            <a:r>
              <a:rPr lang="hu-HU" dirty="0" err="1"/>
              <a:t>with</a:t>
            </a:r>
            <a:r>
              <a:rPr lang="hu-HU" dirty="0"/>
              <a:t> SSL </a:t>
            </a:r>
            <a:r>
              <a:rPr lang="hu-HU" dirty="0" err="1"/>
              <a:t>support</a:t>
            </a:r>
            <a:r>
              <a:rPr lang="hu-HU" dirty="0"/>
              <a:t>): </a:t>
            </a:r>
            <a:r>
              <a:rPr lang="hu-HU" dirty="0" err="1"/>
              <a:t>registers</a:t>
            </a:r>
            <a:r>
              <a:rPr lang="hu-HU" dirty="0"/>
              <a:t> in SR, </a:t>
            </a:r>
            <a:r>
              <a:rPr lang="hu-HU" dirty="0" err="1"/>
              <a:t>offers</a:t>
            </a:r>
            <a:r>
              <a:rPr lang="hu-HU" dirty="0"/>
              <a:t> REST </a:t>
            </a:r>
            <a:r>
              <a:rPr lang="hu-HU" dirty="0" err="1"/>
              <a:t>resource</a:t>
            </a:r>
            <a:r>
              <a:rPr lang="hu-HU" dirty="0"/>
              <a:t>, </a:t>
            </a:r>
            <a:r>
              <a:rPr lang="hu-HU" dirty="0" err="1"/>
              <a:t>unregisters</a:t>
            </a:r>
            <a:r>
              <a:rPr lang="hu-HU" dirty="0"/>
              <a:t> </a:t>
            </a:r>
            <a:r>
              <a:rPr lang="hu-HU" dirty="0" err="1"/>
              <a:t>from</a:t>
            </a:r>
            <a:r>
              <a:rPr lang="hu-HU" dirty="0"/>
              <a:t> SR </a:t>
            </a:r>
            <a:r>
              <a:rPr lang="hu-HU" dirty="0" err="1"/>
              <a:t>upon</a:t>
            </a:r>
            <a:r>
              <a:rPr lang="hu-HU" dirty="0"/>
              <a:t> </a:t>
            </a:r>
            <a:r>
              <a:rPr lang="hu-HU" dirty="0" err="1"/>
              <a:t>shutdown</a:t>
            </a:r>
            <a:endParaRPr lang="hu-HU" dirty="0"/>
          </a:p>
          <a:p>
            <a:pPr lvl="1"/>
            <a:r>
              <a:rPr lang="hu-HU" dirty="0"/>
              <a:t>Service Consumer </a:t>
            </a:r>
            <a:r>
              <a:rPr lang="hu-HU" dirty="0" err="1"/>
              <a:t>module</a:t>
            </a:r>
            <a:r>
              <a:rPr lang="hu-HU" dirty="0"/>
              <a:t> (</a:t>
            </a:r>
            <a:r>
              <a:rPr lang="hu-HU" dirty="0" err="1"/>
              <a:t>with</a:t>
            </a:r>
            <a:r>
              <a:rPr lang="hu-HU" dirty="0"/>
              <a:t> SSL </a:t>
            </a:r>
            <a:r>
              <a:rPr lang="hu-HU" dirty="0" err="1"/>
              <a:t>support</a:t>
            </a:r>
            <a:r>
              <a:rPr lang="hu-HU" dirty="0"/>
              <a:t>) </a:t>
            </a:r>
            <a:r>
              <a:rPr lang="hu-HU" dirty="0" err="1"/>
              <a:t>based</a:t>
            </a:r>
            <a:r>
              <a:rPr lang="hu-HU" dirty="0"/>
              <a:t> </a:t>
            </a:r>
            <a:r>
              <a:rPr lang="hu-HU" dirty="0" err="1"/>
              <a:t>on</a:t>
            </a:r>
            <a:r>
              <a:rPr lang="hu-HU" dirty="0"/>
              <a:t> </a:t>
            </a:r>
            <a:r>
              <a:rPr lang="hu-HU" dirty="0" err="1"/>
              <a:t>the</a:t>
            </a:r>
            <a:r>
              <a:rPr lang="hu-HU" dirty="0"/>
              <a:t> Jersey-</a:t>
            </a:r>
            <a:r>
              <a:rPr lang="hu-HU" dirty="0" err="1"/>
              <a:t>client</a:t>
            </a:r>
            <a:r>
              <a:rPr lang="hu-HU" dirty="0"/>
              <a:t> </a:t>
            </a:r>
            <a:r>
              <a:rPr lang="hu-HU" dirty="0" err="1"/>
              <a:t>library</a:t>
            </a:r>
            <a:r>
              <a:rPr lang="hu-HU" dirty="0"/>
              <a:t>: </a:t>
            </a:r>
            <a:r>
              <a:rPr lang="hu-HU" dirty="0" err="1"/>
              <a:t>capable</a:t>
            </a:r>
            <a:r>
              <a:rPr lang="hu-HU" dirty="0"/>
              <a:t> of </a:t>
            </a:r>
            <a:r>
              <a:rPr lang="hu-HU" dirty="0" err="1"/>
              <a:t>requesting</a:t>
            </a:r>
            <a:r>
              <a:rPr lang="hu-HU" dirty="0"/>
              <a:t> </a:t>
            </a:r>
            <a:r>
              <a:rPr lang="hu-HU" dirty="0" err="1"/>
              <a:t>orchestration</a:t>
            </a:r>
            <a:r>
              <a:rPr lang="hu-HU" dirty="0"/>
              <a:t> and </a:t>
            </a:r>
            <a:r>
              <a:rPr lang="hu-HU" dirty="0" err="1"/>
              <a:t>based</a:t>
            </a:r>
            <a:r>
              <a:rPr lang="hu-HU" dirty="0"/>
              <a:t> </a:t>
            </a:r>
            <a:r>
              <a:rPr lang="hu-HU" dirty="0" err="1"/>
              <a:t>on</a:t>
            </a:r>
            <a:r>
              <a:rPr lang="hu-HU" dirty="0"/>
              <a:t> </a:t>
            </a:r>
            <a:r>
              <a:rPr lang="hu-HU" dirty="0" err="1"/>
              <a:t>that</a:t>
            </a:r>
            <a:r>
              <a:rPr lang="hu-HU" dirty="0"/>
              <a:t> </a:t>
            </a:r>
            <a:r>
              <a:rPr lang="hu-HU" dirty="0" err="1"/>
              <a:t>connecting</a:t>
            </a:r>
            <a:r>
              <a:rPr lang="hu-HU" dirty="0"/>
              <a:t> </a:t>
            </a:r>
            <a:r>
              <a:rPr lang="hu-HU" dirty="0" err="1"/>
              <a:t>to</a:t>
            </a:r>
            <a:r>
              <a:rPr lang="hu-HU" dirty="0"/>
              <a:t> a </a:t>
            </a:r>
            <a:r>
              <a:rPr lang="hu-HU" dirty="0" err="1"/>
              <a:t>running</a:t>
            </a:r>
            <a:r>
              <a:rPr lang="hu-HU" dirty="0"/>
              <a:t> Service </a:t>
            </a:r>
            <a:r>
              <a:rPr lang="hu-HU" dirty="0" err="1"/>
              <a:t>Provider</a:t>
            </a:r>
            <a:r>
              <a:rPr lang="hu-HU" dirty="0"/>
              <a:t> </a:t>
            </a:r>
            <a:r>
              <a:rPr lang="hu-HU" dirty="0" err="1"/>
              <a:t>skeleton</a:t>
            </a:r>
            <a:r>
              <a:rPr lang="hu-HU" dirty="0"/>
              <a:t> </a:t>
            </a:r>
            <a:r>
              <a:rPr lang="hu-HU" dirty="0" err="1"/>
              <a:t>to</a:t>
            </a:r>
            <a:r>
              <a:rPr lang="hu-HU" dirty="0"/>
              <a:t> </a:t>
            </a:r>
            <a:r>
              <a:rPr lang="hu-HU" dirty="0" err="1"/>
              <a:t>retrieve</a:t>
            </a:r>
            <a:r>
              <a:rPr lang="hu-HU" dirty="0"/>
              <a:t> </a:t>
            </a:r>
            <a:r>
              <a:rPr lang="hu-HU" dirty="0" err="1"/>
              <a:t>dummy</a:t>
            </a:r>
            <a:r>
              <a:rPr lang="hu-HU" dirty="0"/>
              <a:t> </a:t>
            </a:r>
            <a:r>
              <a:rPr lang="hu-HU" dirty="0" err="1"/>
              <a:t>temperature</a:t>
            </a:r>
            <a:r>
              <a:rPr lang="hu-HU" dirty="0"/>
              <a:t> service </a:t>
            </a:r>
            <a:r>
              <a:rPr lang="hu-HU" dirty="0" err="1"/>
              <a:t>information</a:t>
            </a:r>
            <a:r>
              <a:rPr lang="hu-HU" dirty="0"/>
              <a:t> </a:t>
            </a:r>
          </a:p>
          <a:p>
            <a:pPr lvl="1"/>
            <a:r>
              <a:rPr lang="hu-HU" dirty="0" err="1"/>
              <a:t>Lightweight</a:t>
            </a:r>
            <a:r>
              <a:rPr lang="hu-HU" dirty="0"/>
              <a:t> Service Consumer (</a:t>
            </a:r>
            <a:r>
              <a:rPr lang="hu-HU" dirty="0" err="1"/>
              <a:t>basic</a:t>
            </a:r>
            <a:r>
              <a:rPr lang="hu-HU" dirty="0"/>
              <a:t>) </a:t>
            </a:r>
            <a:r>
              <a:rPr lang="hu-HU" dirty="0" err="1"/>
              <a:t>module</a:t>
            </a:r>
            <a:r>
              <a:rPr lang="hu-HU" dirty="0"/>
              <a:t> (</a:t>
            </a:r>
            <a:r>
              <a:rPr lang="hu-HU" dirty="0" err="1"/>
              <a:t>without</a:t>
            </a:r>
            <a:r>
              <a:rPr lang="hu-HU" dirty="0"/>
              <a:t> Jersey-</a:t>
            </a:r>
            <a:r>
              <a:rPr lang="hu-HU" dirty="0" err="1"/>
              <a:t>client</a:t>
            </a:r>
            <a:r>
              <a:rPr lang="hu-HU" dirty="0"/>
              <a:t> </a:t>
            </a:r>
            <a:r>
              <a:rPr lang="hu-HU" dirty="0" err="1"/>
              <a:t>library</a:t>
            </a:r>
            <a:r>
              <a:rPr lang="hu-HU" dirty="0"/>
              <a:t> </a:t>
            </a:r>
            <a:r>
              <a:rPr lang="hu-HU" dirty="0" err="1"/>
              <a:t>or</a:t>
            </a:r>
            <a:r>
              <a:rPr lang="hu-HU" dirty="0"/>
              <a:t> SSL </a:t>
            </a:r>
            <a:r>
              <a:rPr lang="hu-HU" dirty="0" err="1"/>
              <a:t>support</a:t>
            </a:r>
            <a:r>
              <a:rPr lang="hu-HU" dirty="0"/>
              <a:t>): has </a:t>
            </a:r>
            <a:r>
              <a:rPr lang="hu-HU" dirty="0" err="1"/>
              <a:t>the</a:t>
            </a:r>
            <a:r>
              <a:rPr lang="hu-HU" dirty="0"/>
              <a:t> </a:t>
            </a:r>
            <a:r>
              <a:rPr lang="hu-HU" dirty="0" err="1"/>
              <a:t>same</a:t>
            </a:r>
            <a:r>
              <a:rPr lang="hu-HU" dirty="0"/>
              <a:t> </a:t>
            </a:r>
            <a:r>
              <a:rPr lang="hu-HU" dirty="0" err="1"/>
              <a:t>capability</a:t>
            </a:r>
            <a:r>
              <a:rPr lang="hu-HU" dirty="0"/>
              <a:t> </a:t>
            </a:r>
            <a:r>
              <a:rPr lang="hu-HU" dirty="0" err="1"/>
              <a:t>as</a:t>
            </a:r>
            <a:r>
              <a:rPr lang="hu-HU" dirty="0"/>
              <a:t> </a:t>
            </a:r>
            <a:r>
              <a:rPr lang="hu-HU" dirty="0" err="1"/>
              <a:t>the</a:t>
            </a:r>
            <a:r>
              <a:rPr lang="hu-HU" dirty="0"/>
              <a:t> </a:t>
            </a:r>
            <a:r>
              <a:rPr lang="hu-HU" dirty="0" err="1"/>
              <a:t>other</a:t>
            </a:r>
            <a:r>
              <a:rPr lang="hu-HU" dirty="0"/>
              <a:t> Consumer, </a:t>
            </a:r>
            <a:r>
              <a:rPr lang="hu-HU" dirty="0" err="1"/>
              <a:t>but</a:t>
            </a:r>
            <a:r>
              <a:rPr lang="hu-HU" dirty="0"/>
              <a:t> </a:t>
            </a:r>
            <a:r>
              <a:rPr lang="hu-HU" dirty="0" err="1"/>
              <a:t>only</a:t>
            </a:r>
            <a:r>
              <a:rPr lang="hu-HU" dirty="0"/>
              <a:t> </a:t>
            </a:r>
            <a:r>
              <a:rPr lang="hu-HU" dirty="0" err="1"/>
              <a:t>uses</a:t>
            </a:r>
            <a:r>
              <a:rPr lang="hu-HU" dirty="0"/>
              <a:t> JDK </a:t>
            </a:r>
            <a:r>
              <a:rPr lang="hu-HU" dirty="0" err="1"/>
              <a:t>libraries</a:t>
            </a:r>
            <a:r>
              <a:rPr lang="hu-HU" dirty="0"/>
              <a:t> and 2 </a:t>
            </a:r>
            <a:r>
              <a:rPr lang="hu-HU" dirty="0" err="1"/>
              <a:t>small</a:t>
            </a:r>
            <a:r>
              <a:rPr lang="hu-HU" dirty="0"/>
              <a:t> </a:t>
            </a:r>
            <a:r>
              <a:rPr lang="hu-HU" dirty="0" err="1"/>
              <a:t>JARs</a:t>
            </a:r>
            <a:r>
              <a:rPr lang="hu-HU" dirty="0"/>
              <a:t> </a:t>
            </a:r>
            <a:r>
              <a:rPr lang="hu-HU" dirty="0" err="1"/>
              <a:t>for</a:t>
            </a:r>
            <a:r>
              <a:rPr lang="hu-HU" dirty="0"/>
              <a:t> JSON parsing</a:t>
            </a:r>
          </a:p>
          <a:p>
            <a:pPr lvl="1"/>
            <a:r>
              <a:rPr lang="hu-HU" dirty="0" err="1"/>
              <a:t>All</a:t>
            </a:r>
            <a:r>
              <a:rPr lang="hu-HU" dirty="0"/>
              <a:t> 3 </a:t>
            </a:r>
            <a:r>
              <a:rPr lang="hu-HU" dirty="0" err="1"/>
              <a:t>can</a:t>
            </a:r>
            <a:r>
              <a:rPr lang="hu-HU" dirty="0"/>
              <a:t> be </a:t>
            </a:r>
            <a:r>
              <a:rPr lang="hu-HU" dirty="0" err="1"/>
              <a:t>also</a:t>
            </a:r>
            <a:r>
              <a:rPr lang="hu-HU" dirty="0"/>
              <a:t> </a:t>
            </a:r>
            <a:r>
              <a:rPr lang="hu-HU" dirty="0" err="1"/>
              <a:t>found</a:t>
            </a:r>
            <a:r>
              <a:rPr lang="hu-HU" dirty="0"/>
              <a:t> </a:t>
            </a:r>
            <a:r>
              <a:rPr lang="hu-HU" dirty="0" err="1"/>
              <a:t>at</a:t>
            </a:r>
            <a:r>
              <a:rPr lang="hu-HU" dirty="0"/>
              <a:t>: </a:t>
            </a:r>
            <a:r>
              <a:rPr lang="hu-HU" dirty="0">
                <a:hlinkClick r:id="rId2"/>
              </a:rPr>
              <a:t>https://github.com/hegeduscs/arrowheadclient</a:t>
            </a:r>
            <a:endParaRPr lang="hu-HU" dirty="0"/>
          </a:p>
          <a:p>
            <a:r>
              <a:rPr lang="hu-HU" dirty="0"/>
              <a:t>The </a:t>
            </a:r>
            <a:r>
              <a:rPr lang="hu-HU" dirty="0" err="1"/>
              <a:t>first</a:t>
            </a:r>
            <a:r>
              <a:rPr lang="hu-HU" dirty="0"/>
              <a:t> 2 </a:t>
            </a:r>
            <a:r>
              <a:rPr lang="hu-HU" dirty="0" err="1"/>
              <a:t>are</a:t>
            </a:r>
            <a:r>
              <a:rPr lang="hu-HU" dirty="0"/>
              <a:t> </a:t>
            </a:r>
            <a:r>
              <a:rPr lang="hu-HU" dirty="0" err="1"/>
              <a:t>maven</a:t>
            </a:r>
            <a:r>
              <a:rPr lang="hu-HU" dirty="0"/>
              <a:t> </a:t>
            </a:r>
            <a:r>
              <a:rPr lang="hu-HU" dirty="0" err="1"/>
              <a:t>projects</a:t>
            </a:r>
            <a:r>
              <a:rPr lang="hu-HU" dirty="0"/>
              <a:t>, </a:t>
            </a:r>
            <a:r>
              <a:rPr lang="hu-HU" dirty="0" err="1"/>
              <a:t>the</a:t>
            </a:r>
            <a:r>
              <a:rPr lang="hu-HU" dirty="0"/>
              <a:t> </a:t>
            </a:r>
            <a:r>
              <a:rPr lang="hu-HU" dirty="0" err="1"/>
              <a:t>basic</a:t>
            </a:r>
            <a:r>
              <a:rPr lang="hu-HU" dirty="0"/>
              <a:t> Consumer is a </a:t>
            </a:r>
            <a:r>
              <a:rPr lang="hu-HU" dirty="0" err="1"/>
              <a:t>plain</a:t>
            </a:r>
            <a:r>
              <a:rPr lang="hu-HU" dirty="0"/>
              <a:t> Java project</a:t>
            </a:r>
          </a:p>
          <a:p>
            <a:pPr lvl="1"/>
            <a:r>
              <a:rPr lang="hu-HU" dirty="0" err="1"/>
              <a:t>These</a:t>
            </a:r>
            <a:r>
              <a:rPr lang="hu-HU" dirty="0"/>
              <a:t> </a:t>
            </a:r>
            <a:r>
              <a:rPr lang="hu-HU" dirty="0" err="1"/>
              <a:t>projects</a:t>
            </a:r>
            <a:r>
              <a:rPr lang="hu-HU" dirty="0"/>
              <a:t> </a:t>
            </a:r>
            <a:r>
              <a:rPr lang="hu-HU" dirty="0" err="1"/>
              <a:t>also</a:t>
            </a:r>
            <a:r>
              <a:rPr lang="hu-HU" dirty="0"/>
              <a:t> </a:t>
            </a:r>
            <a:r>
              <a:rPr lang="hu-HU" dirty="0" err="1"/>
              <a:t>have</a:t>
            </a:r>
            <a:r>
              <a:rPr lang="hu-HU" dirty="0"/>
              <a:t> </a:t>
            </a:r>
            <a:r>
              <a:rPr lang="hu-HU" dirty="0" err="1"/>
              <a:t>their</a:t>
            </a:r>
            <a:r>
              <a:rPr lang="hu-HU" dirty="0"/>
              <a:t> </a:t>
            </a:r>
            <a:r>
              <a:rPr lang="hu-HU" dirty="0" err="1"/>
              <a:t>own</a:t>
            </a:r>
            <a:r>
              <a:rPr lang="hu-HU" dirty="0"/>
              <a:t> </a:t>
            </a:r>
            <a:r>
              <a:rPr lang="hu-HU" dirty="0" err="1"/>
              <a:t>app.properties</a:t>
            </a:r>
            <a:r>
              <a:rPr lang="hu-HU" dirty="0"/>
              <a:t> </a:t>
            </a:r>
            <a:r>
              <a:rPr lang="hu-HU" dirty="0" err="1"/>
              <a:t>files</a:t>
            </a:r>
            <a:r>
              <a:rPr lang="hu-HU" dirty="0"/>
              <a:t> </a:t>
            </a:r>
            <a:r>
              <a:rPr lang="hu-HU" dirty="0" err="1"/>
              <a:t>to</a:t>
            </a:r>
            <a:r>
              <a:rPr lang="hu-HU" dirty="0"/>
              <a:t> </a:t>
            </a:r>
            <a:r>
              <a:rPr lang="hu-HU" dirty="0" err="1"/>
              <a:t>avoid</a:t>
            </a:r>
            <a:r>
              <a:rPr lang="hu-HU" dirty="0"/>
              <a:t> </a:t>
            </a:r>
            <a:r>
              <a:rPr lang="hu-HU" dirty="0" err="1"/>
              <a:t>hardcoded</a:t>
            </a:r>
            <a:r>
              <a:rPr lang="hu-HU" dirty="0"/>
              <a:t> </a:t>
            </a:r>
            <a:r>
              <a:rPr lang="hu-HU" dirty="0" err="1"/>
              <a:t>string</a:t>
            </a:r>
            <a:r>
              <a:rPr lang="hu-HU" dirty="0"/>
              <a:t> </a:t>
            </a:r>
            <a:r>
              <a:rPr lang="hu-HU" dirty="0" err="1"/>
              <a:t>variables</a:t>
            </a:r>
            <a:endParaRPr lang="hu-HU" dirty="0"/>
          </a:p>
          <a:p>
            <a:pPr lvl="1"/>
            <a:r>
              <a:rPr lang="hu-HU" dirty="0" err="1"/>
              <a:t>Simple</a:t>
            </a:r>
            <a:r>
              <a:rPr lang="hu-HU" dirty="0"/>
              <a:t> </a:t>
            </a:r>
            <a:r>
              <a:rPr lang="hu-HU" dirty="0" err="1"/>
              <a:t>runnable</a:t>
            </a:r>
            <a:r>
              <a:rPr lang="hu-HU" dirty="0"/>
              <a:t> </a:t>
            </a:r>
            <a:r>
              <a:rPr lang="hu-HU" dirty="0" err="1"/>
              <a:t>projects</a:t>
            </a:r>
            <a:r>
              <a:rPr lang="hu-HU" dirty="0"/>
              <a:t>, </a:t>
            </a:r>
            <a:r>
              <a:rPr lang="hu-HU" dirty="0" err="1"/>
              <a:t>but</a:t>
            </a:r>
            <a:r>
              <a:rPr lang="hu-HU" dirty="0"/>
              <a:t> </a:t>
            </a:r>
            <a:r>
              <a:rPr lang="hu-HU" dirty="0" err="1"/>
              <a:t>JARs</a:t>
            </a:r>
            <a:r>
              <a:rPr lang="hu-HU" dirty="0"/>
              <a:t> </a:t>
            </a:r>
            <a:r>
              <a:rPr lang="hu-HU" dirty="0" err="1"/>
              <a:t>are</a:t>
            </a:r>
            <a:r>
              <a:rPr lang="hu-HU" dirty="0"/>
              <a:t> </a:t>
            </a:r>
            <a:r>
              <a:rPr lang="hu-HU" dirty="0" err="1"/>
              <a:t>also</a:t>
            </a:r>
            <a:r>
              <a:rPr lang="hu-HU" dirty="0"/>
              <a:t> </a:t>
            </a:r>
            <a:r>
              <a:rPr lang="hu-HU" dirty="0" err="1"/>
              <a:t>provided</a:t>
            </a:r>
            <a:endParaRPr lang="hu-HU" dirty="0"/>
          </a:p>
          <a:p>
            <a:r>
              <a:rPr lang="hu-HU" dirty="0" err="1"/>
              <a:t>Their</a:t>
            </a:r>
            <a:r>
              <a:rPr lang="hu-HU" dirty="0"/>
              <a:t> </a:t>
            </a:r>
            <a:r>
              <a:rPr lang="hu-HU" dirty="0" err="1"/>
              <a:t>demo</a:t>
            </a:r>
            <a:r>
              <a:rPr lang="hu-HU" dirty="0"/>
              <a:t> service </a:t>
            </a:r>
            <a:r>
              <a:rPr lang="hu-HU" dirty="0" err="1"/>
              <a:t>interactions</a:t>
            </a:r>
            <a:r>
              <a:rPr lang="hu-HU" dirty="0"/>
              <a:t> </a:t>
            </a:r>
            <a:r>
              <a:rPr lang="hu-HU" dirty="0" err="1"/>
              <a:t>are</a:t>
            </a:r>
            <a:r>
              <a:rPr lang="hu-HU" dirty="0"/>
              <a:t> </a:t>
            </a:r>
            <a:r>
              <a:rPr lang="hu-HU" dirty="0" err="1"/>
              <a:t>also</a:t>
            </a:r>
            <a:r>
              <a:rPr lang="hu-HU" dirty="0"/>
              <a:t> </a:t>
            </a:r>
            <a:r>
              <a:rPr lang="hu-HU" dirty="0" err="1"/>
              <a:t>configured</a:t>
            </a:r>
            <a:r>
              <a:rPr lang="hu-HU" dirty="0"/>
              <a:t> (</a:t>
            </a:r>
            <a:r>
              <a:rPr lang="hu-HU" dirty="0" err="1"/>
              <a:t>authorized</a:t>
            </a:r>
            <a:r>
              <a:rPr lang="hu-HU" dirty="0"/>
              <a:t>) in </a:t>
            </a:r>
            <a:r>
              <a:rPr lang="hu-HU" dirty="0" err="1"/>
              <a:t>the</a:t>
            </a:r>
            <a:r>
              <a:rPr lang="hu-HU" dirty="0"/>
              <a:t> </a:t>
            </a:r>
            <a:r>
              <a:rPr lang="hu-HU" dirty="0" err="1"/>
              <a:t>first</a:t>
            </a:r>
            <a:r>
              <a:rPr lang="hu-HU" dirty="0"/>
              <a:t> </a:t>
            </a:r>
            <a:r>
              <a:rPr lang="hu-HU" dirty="0" err="1"/>
              <a:t>database</a:t>
            </a:r>
            <a:r>
              <a:rPr lang="hu-HU" dirty="0"/>
              <a:t> script (</a:t>
            </a:r>
            <a:r>
              <a:rPr lang="en-US" dirty="0" err="1"/>
              <a:t>create_arrowhead_database</a:t>
            </a:r>
            <a:r>
              <a:rPr lang="hu-HU" dirty="0"/>
              <a:t>_1</a:t>
            </a:r>
            <a:r>
              <a:rPr lang="en-US" dirty="0"/>
              <a:t>.</a:t>
            </a:r>
            <a:r>
              <a:rPr lang="en-US" dirty="0" err="1"/>
              <a:t>sql</a:t>
            </a:r>
            <a:r>
              <a:rPr lang="hu-HU" dirty="0"/>
              <a:t>). </a:t>
            </a:r>
            <a:r>
              <a:rPr lang="hu-HU" dirty="0" err="1"/>
              <a:t>Therefore</a:t>
            </a:r>
            <a:r>
              <a:rPr lang="hu-HU" dirty="0"/>
              <a:t>, </a:t>
            </a:r>
            <a:r>
              <a:rPr lang="hu-HU" dirty="0" err="1"/>
              <a:t>testable</a:t>
            </a:r>
            <a:r>
              <a:rPr lang="hu-HU" dirty="0"/>
              <a:t> </a:t>
            </a:r>
            <a:r>
              <a:rPr lang="hu-HU" dirty="0" err="1"/>
              <a:t>without</a:t>
            </a:r>
            <a:r>
              <a:rPr lang="hu-HU" dirty="0"/>
              <a:t> </a:t>
            </a:r>
            <a:r>
              <a:rPr lang="hu-HU" dirty="0" err="1"/>
              <a:t>further</a:t>
            </a:r>
            <a:r>
              <a:rPr lang="hu-HU" dirty="0"/>
              <a:t> </a:t>
            </a:r>
            <a:r>
              <a:rPr lang="hu-HU" dirty="0" err="1"/>
              <a:t>configuration</a:t>
            </a:r>
            <a:r>
              <a:rPr lang="hu-HU" dirty="0"/>
              <a:t>.</a:t>
            </a:r>
          </a:p>
        </p:txBody>
      </p:sp>
    </p:spTree>
    <p:extLst>
      <p:ext uri="{BB962C8B-B14F-4D97-AF65-F5344CB8AC3E}">
        <p14:creationId xmlns:p14="http://schemas.microsoft.com/office/powerpoint/2010/main" val="1565208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err="1"/>
              <a:t>Known</a:t>
            </a:r>
            <a:r>
              <a:rPr lang="hu-HU"/>
              <a:t> </a:t>
            </a:r>
            <a:r>
              <a:rPr lang="hu-HU" err="1"/>
              <a:t>issues</a:t>
            </a:r>
            <a:r>
              <a:rPr lang="hu-HU"/>
              <a:t> and </a:t>
            </a:r>
            <a:r>
              <a:rPr lang="hu-HU" err="1"/>
              <a:t>shortcomings</a:t>
            </a:r>
            <a:endParaRPr lang="hu-HU"/>
          </a:p>
        </p:txBody>
      </p:sp>
      <p:sp>
        <p:nvSpPr>
          <p:cNvPr id="3" name="Tartalom helye 2"/>
          <p:cNvSpPr>
            <a:spLocks noGrp="1"/>
          </p:cNvSpPr>
          <p:nvPr>
            <p:ph idx="1"/>
          </p:nvPr>
        </p:nvSpPr>
        <p:spPr/>
        <p:txBody>
          <a:bodyPr/>
          <a:lstStyle/>
          <a:p>
            <a:r>
              <a:rPr lang="hu-HU" err="1"/>
              <a:t>n.a</a:t>
            </a:r>
            <a:r>
              <a:rPr lang="hu-HU"/>
              <a:t>.</a:t>
            </a:r>
          </a:p>
        </p:txBody>
      </p:sp>
    </p:spTree>
    <p:extLst>
      <p:ext uri="{BB962C8B-B14F-4D97-AF65-F5344CB8AC3E}">
        <p14:creationId xmlns:p14="http://schemas.microsoft.com/office/powerpoint/2010/main" val="4210396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ctrTitle"/>
          </p:nvPr>
        </p:nvSpPr>
        <p:spPr>
          <a:xfrm>
            <a:off x="1616364" y="4230254"/>
            <a:ext cx="9144000" cy="1059728"/>
          </a:xfrm>
        </p:spPr>
        <p:txBody>
          <a:bodyPr/>
          <a:lstStyle/>
          <a:p>
            <a:r>
              <a:rPr lang="hu-HU" err="1"/>
              <a:t>Thank</a:t>
            </a:r>
            <a:r>
              <a:rPr lang="hu-HU"/>
              <a:t> </a:t>
            </a:r>
            <a:r>
              <a:rPr lang="hu-HU" err="1"/>
              <a:t>you</a:t>
            </a:r>
            <a:r>
              <a:rPr lang="hu-HU"/>
              <a:t>!</a:t>
            </a:r>
          </a:p>
        </p:txBody>
      </p:sp>
      <p:sp>
        <p:nvSpPr>
          <p:cNvPr id="6" name="Alcím 5"/>
          <p:cNvSpPr>
            <a:spLocks noGrp="1"/>
          </p:cNvSpPr>
          <p:nvPr>
            <p:ph type="subTitle" idx="1"/>
          </p:nvPr>
        </p:nvSpPr>
        <p:spPr>
          <a:xfrm>
            <a:off x="1616364" y="1930256"/>
            <a:ext cx="9144000" cy="1655762"/>
          </a:xfrm>
        </p:spPr>
        <p:txBody>
          <a:bodyPr>
            <a:normAutofit lnSpcReduction="10000"/>
          </a:bodyPr>
          <a:lstStyle/>
          <a:p>
            <a:r>
              <a:rPr lang="hu-HU" err="1"/>
              <a:t>For</a:t>
            </a:r>
            <a:r>
              <a:rPr lang="hu-HU"/>
              <a:t> </a:t>
            </a:r>
            <a:r>
              <a:rPr lang="hu-HU" err="1"/>
              <a:t>technical</a:t>
            </a:r>
            <a:r>
              <a:rPr lang="hu-HU"/>
              <a:t> support or bug reporting please </a:t>
            </a:r>
            <a:r>
              <a:rPr lang="hu-HU" err="1"/>
              <a:t>contact</a:t>
            </a:r>
            <a:r>
              <a:rPr lang="hu-HU"/>
              <a:t>:</a:t>
            </a:r>
          </a:p>
          <a:p>
            <a:r>
              <a:rPr lang="hu-HU">
                <a:hlinkClick r:id="rId2"/>
              </a:rPr>
              <a:t>hegeduscs@aitia.ai</a:t>
            </a:r>
            <a:endParaRPr lang="hu-HU"/>
          </a:p>
          <a:p>
            <a:r>
              <a:rPr lang="hu-HU">
                <a:hlinkClick r:id="rId3"/>
              </a:rPr>
              <a:t>zumlauf@aitia.ai</a:t>
            </a:r>
            <a:endParaRPr lang="hu-HU"/>
          </a:p>
          <a:p>
            <a:r>
              <a:rPr lang="hu-HU">
                <a:hlinkClick r:id="rId4"/>
              </a:rPr>
              <a:t>pvarga@tmit.bme.hu</a:t>
            </a:r>
            <a:endParaRPr lang="hu-HU"/>
          </a:p>
          <a:p>
            <a:endParaRPr lang="hu-HU"/>
          </a:p>
        </p:txBody>
      </p:sp>
    </p:spTree>
    <p:extLst>
      <p:ext uri="{BB962C8B-B14F-4D97-AF65-F5344CB8AC3E}">
        <p14:creationId xmlns:p14="http://schemas.microsoft.com/office/powerpoint/2010/main" val="2266536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a:t>Table of Contents</a:t>
            </a:r>
          </a:p>
        </p:txBody>
      </p:sp>
      <p:sp>
        <p:nvSpPr>
          <p:cNvPr id="3" name="Tartalom helye 2"/>
          <p:cNvSpPr>
            <a:spLocks noGrp="1"/>
          </p:cNvSpPr>
          <p:nvPr>
            <p:ph idx="1"/>
          </p:nvPr>
        </p:nvSpPr>
        <p:spPr>
          <a:xfrm>
            <a:off x="838200" y="1825625"/>
            <a:ext cx="11057878" cy="4351338"/>
          </a:xfrm>
        </p:spPr>
        <p:txBody>
          <a:bodyPr/>
          <a:lstStyle/>
          <a:p>
            <a:pPr marL="0" indent="0">
              <a:buNone/>
            </a:pPr>
            <a:r>
              <a:rPr lang="en-US" dirty="0"/>
              <a:t>This tutorial helps setting up the Arrowhead reference framework G3.2</a:t>
            </a:r>
            <a:r>
              <a:rPr lang="hu-HU" dirty="0"/>
              <a:t> </a:t>
            </a:r>
            <a:r>
              <a:rPr lang="hu-HU" dirty="0" err="1"/>
              <a:t>Milestone</a:t>
            </a:r>
            <a:r>
              <a:rPr lang="hu-HU" dirty="0"/>
              <a:t> 3</a:t>
            </a:r>
            <a:endParaRPr lang="en-US" dirty="0"/>
          </a:p>
          <a:p>
            <a:endParaRPr lang="en-US" dirty="0"/>
          </a:p>
          <a:p>
            <a:r>
              <a:rPr lang="en-US" dirty="0"/>
              <a:t>Setting up and configuring the database</a:t>
            </a:r>
            <a:r>
              <a:rPr lang="hu-HU" dirty="0"/>
              <a:t>s</a:t>
            </a:r>
            <a:endParaRPr lang="en-US" dirty="0"/>
          </a:p>
          <a:p>
            <a:r>
              <a:rPr lang="en-US" dirty="0"/>
              <a:t>Generating proper X.509 certificates</a:t>
            </a:r>
          </a:p>
          <a:p>
            <a:r>
              <a:rPr lang="en-US" dirty="0"/>
              <a:t>Setting up and starting the Core Systems</a:t>
            </a:r>
          </a:p>
          <a:p>
            <a:r>
              <a:rPr lang="en-US" dirty="0"/>
              <a:t>Getting started with the built-in manual</a:t>
            </a:r>
            <a:r>
              <a:rPr lang="hu-HU" dirty="0"/>
              <a:t> (</a:t>
            </a:r>
            <a:r>
              <a:rPr lang="hu-HU" dirty="0" err="1"/>
              <a:t>orchestration</a:t>
            </a:r>
            <a:r>
              <a:rPr lang="hu-HU" dirty="0"/>
              <a:t>)</a:t>
            </a:r>
            <a:r>
              <a:rPr lang="en-US" dirty="0"/>
              <a:t> examples </a:t>
            </a:r>
          </a:p>
          <a:p>
            <a:r>
              <a:rPr lang="en-US" dirty="0"/>
              <a:t>Getting started with the Application System skeleton</a:t>
            </a:r>
            <a:r>
              <a:rPr lang="hu-HU" dirty="0"/>
              <a:t>s</a:t>
            </a:r>
            <a:endParaRPr lang="en-US" dirty="0"/>
          </a:p>
          <a:p>
            <a:endParaRPr lang="en-US" dirty="0"/>
          </a:p>
          <a:p>
            <a:endParaRPr lang="en-US" dirty="0"/>
          </a:p>
          <a:p>
            <a:endParaRPr lang="en-US" dirty="0"/>
          </a:p>
          <a:p>
            <a:endParaRPr lang="hu-HU" dirty="0"/>
          </a:p>
        </p:txBody>
      </p:sp>
    </p:spTree>
    <p:extLst>
      <p:ext uri="{BB962C8B-B14F-4D97-AF65-F5344CB8AC3E}">
        <p14:creationId xmlns:p14="http://schemas.microsoft.com/office/powerpoint/2010/main" val="2532726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12560" y="0"/>
            <a:ext cx="10515600" cy="855785"/>
          </a:xfrm>
        </p:spPr>
        <p:txBody>
          <a:bodyPr/>
          <a:lstStyle/>
          <a:p>
            <a:r>
              <a:rPr lang="en-US" dirty="0"/>
              <a:t>Core modules - overview</a:t>
            </a:r>
          </a:p>
        </p:txBody>
      </p:sp>
      <p:sp>
        <p:nvSpPr>
          <p:cNvPr id="3" name="Tartalom helye 2"/>
          <p:cNvSpPr>
            <a:spLocks noGrp="1"/>
          </p:cNvSpPr>
          <p:nvPr>
            <p:ph idx="1"/>
          </p:nvPr>
        </p:nvSpPr>
        <p:spPr>
          <a:xfrm>
            <a:off x="394316" y="762000"/>
            <a:ext cx="11599415" cy="5896708"/>
          </a:xfrm>
        </p:spPr>
        <p:txBody>
          <a:bodyPr>
            <a:normAutofit lnSpcReduction="10000"/>
          </a:bodyPr>
          <a:lstStyle/>
          <a:p>
            <a:pPr algn="just"/>
            <a:r>
              <a:rPr lang="en-US" sz="2500" b="1" dirty="0"/>
              <a:t>Service Registry:</a:t>
            </a:r>
            <a:r>
              <a:rPr lang="en-US" sz="2500" dirty="0"/>
              <a:t> Arrowhead Systems register and revoke the Services they offer. </a:t>
            </a:r>
            <a:r>
              <a:rPr lang="hu-HU" sz="2500" dirty="0" err="1"/>
              <a:t>Such</a:t>
            </a:r>
            <a:r>
              <a:rPr lang="hu-HU" sz="2500" dirty="0"/>
              <a:t> an</a:t>
            </a:r>
            <a:r>
              <a:rPr lang="en-US" sz="2500" dirty="0"/>
              <a:t> entry also includes the http endpoint where the</a:t>
            </a:r>
            <a:r>
              <a:rPr lang="hu-HU" sz="2500" dirty="0"/>
              <a:t> </a:t>
            </a:r>
            <a:r>
              <a:rPr lang="hu-HU" sz="2500" dirty="0" err="1"/>
              <a:t>offered</a:t>
            </a:r>
            <a:r>
              <a:rPr lang="en-US" sz="2500" dirty="0"/>
              <a:t> Service is accessible.</a:t>
            </a:r>
          </a:p>
          <a:p>
            <a:pPr algn="just"/>
            <a:r>
              <a:rPr lang="en-US" sz="2500" b="1" dirty="0"/>
              <a:t>Orchestrator:</a:t>
            </a:r>
            <a:r>
              <a:rPr lang="en-US" sz="2500" dirty="0"/>
              <a:t> Arrowhead Systems turn to the Orchestrator with Service requests if they wish to consume </a:t>
            </a:r>
            <a:r>
              <a:rPr lang="hu-HU" sz="2500" dirty="0" err="1"/>
              <a:t>various</a:t>
            </a:r>
            <a:r>
              <a:rPr lang="hu-HU" sz="2500" dirty="0"/>
              <a:t> </a:t>
            </a:r>
            <a:r>
              <a:rPr lang="en-US" sz="2500" dirty="0"/>
              <a:t>Services. The initiated orchestration process </a:t>
            </a:r>
            <a:r>
              <a:rPr lang="en-US" sz="2500" dirty="0" err="1"/>
              <a:t>retu</a:t>
            </a:r>
            <a:r>
              <a:rPr lang="hu-HU" sz="2500" dirty="0"/>
              <a:t>r</a:t>
            </a:r>
            <a:r>
              <a:rPr lang="en-US" sz="2500" dirty="0"/>
              <a:t>ns with a single one or a list of Service Providers</a:t>
            </a:r>
            <a:r>
              <a:rPr lang="hu-HU" sz="2500" dirty="0"/>
              <a:t> </a:t>
            </a:r>
            <a:r>
              <a:rPr lang="hu-HU" sz="2500" dirty="0" err="1"/>
              <a:t>that</a:t>
            </a:r>
            <a:r>
              <a:rPr lang="hu-HU" sz="2500" dirty="0"/>
              <a:t> </a:t>
            </a:r>
            <a:r>
              <a:rPr lang="hu-HU" sz="2500" dirty="0" err="1"/>
              <a:t>are</a:t>
            </a:r>
            <a:r>
              <a:rPr lang="hu-HU" sz="2500" dirty="0"/>
              <a:t> </a:t>
            </a:r>
            <a:r>
              <a:rPr lang="hu-HU" sz="2500" dirty="0" err="1"/>
              <a:t>suitable</a:t>
            </a:r>
            <a:r>
              <a:rPr lang="hu-HU" sz="2500" dirty="0"/>
              <a:t> </a:t>
            </a:r>
            <a:r>
              <a:rPr lang="hu-HU" sz="2500" dirty="0" err="1"/>
              <a:t>to</a:t>
            </a:r>
            <a:r>
              <a:rPr lang="hu-HU" sz="2500" dirty="0"/>
              <a:t> </a:t>
            </a:r>
            <a:r>
              <a:rPr lang="hu-HU" sz="2500" dirty="0" err="1"/>
              <a:t>the</a:t>
            </a:r>
            <a:r>
              <a:rPr lang="hu-HU" sz="2500" dirty="0"/>
              <a:t> </a:t>
            </a:r>
            <a:r>
              <a:rPr lang="hu-HU" sz="2500" dirty="0" err="1"/>
              <a:t>request</a:t>
            </a:r>
            <a:r>
              <a:rPr lang="en-US" sz="2500" dirty="0"/>
              <a:t>. After orchestration, the requester System has to consume the specified Service from the specified Provider(s).</a:t>
            </a:r>
          </a:p>
          <a:p>
            <a:pPr algn="just"/>
            <a:r>
              <a:rPr lang="en-US" sz="2500" b="1" dirty="0"/>
              <a:t>Authorization System:</a:t>
            </a:r>
            <a:r>
              <a:rPr lang="en-US" sz="2500" dirty="0"/>
              <a:t> the Orchestrator queries this </a:t>
            </a:r>
            <a:r>
              <a:rPr lang="hu-HU" sz="2500" dirty="0"/>
              <a:t>C</a:t>
            </a:r>
            <a:r>
              <a:rPr lang="en-US" sz="2500" dirty="0"/>
              <a:t>ore </a:t>
            </a:r>
            <a:r>
              <a:rPr lang="hu-HU" sz="2500" dirty="0"/>
              <a:t>S</a:t>
            </a:r>
            <a:r>
              <a:rPr lang="en-US" sz="2500" dirty="0" err="1"/>
              <a:t>ystem</a:t>
            </a:r>
            <a:r>
              <a:rPr lang="en-US" sz="2500" dirty="0"/>
              <a:t> for</a:t>
            </a:r>
            <a:r>
              <a:rPr lang="hu-HU" sz="2500" dirty="0"/>
              <a:t> </a:t>
            </a:r>
            <a:r>
              <a:rPr lang="hu-HU" sz="2500" dirty="0" err="1"/>
              <a:t>checking</a:t>
            </a:r>
            <a:r>
              <a:rPr lang="hu-HU" sz="2500" dirty="0"/>
              <a:t> </a:t>
            </a:r>
            <a:r>
              <a:rPr lang="hu-HU" sz="2500" dirty="0" err="1"/>
              <a:t>authorization</a:t>
            </a:r>
            <a:r>
              <a:rPr lang="en-US" sz="2500" dirty="0"/>
              <a:t> information</a:t>
            </a:r>
            <a:r>
              <a:rPr lang="hu-HU" sz="2500" dirty="0"/>
              <a:t>. </a:t>
            </a:r>
            <a:r>
              <a:rPr lang="hu-HU" sz="2500" dirty="0" err="1"/>
              <a:t>This</a:t>
            </a:r>
            <a:r>
              <a:rPr lang="hu-HU" sz="2500" dirty="0"/>
              <a:t> System </a:t>
            </a:r>
            <a:r>
              <a:rPr lang="hu-HU" sz="2500" dirty="0" err="1"/>
              <a:t>stores</a:t>
            </a:r>
            <a:r>
              <a:rPr lang="hu-HU" sz="2500" dirty="0"/>
              <a:t> </a:t>
            </a:r>
            <a:r>
              <a:rPr lang="hu-HU" sz="2500" dirty="0" err="1"/>
              <a:t>the</a:t>
            </a:r>
            <a:r>
              <a:rPr lang="hu-HU" sz="2500" dirty="0"/>
              <a:t> </a:t>
            </a:r>
            <a:r>
              <a:rPr lang="en-US" sz="2500" dirty="0"/>
              <a:t>intra-cloud and inter-cloud access rights.</a:t>
            </a:r>
            <a:r>
              <a:rPr lang="hu-HU" sz="2500" dirty="0"/>
              <a:t> </a:t>
            </a:r>
            <a:r>
              <a:rPr lang="hu-HU" sz="2500" dirty="0" err="1"/>
              <a:t>It</a:t>
            </a:r>
            <a:r>
              <a:rPr lang="hu-HU" sz="2500" dirty="0"/>
              <a:t> is </a:t>
            </a:r>
            <a:r>
              <a:rPr lang="hu-HU" sz="2500" dirty="0" err="1"/>
              <a:t>also</a:t>
            </a:r>
            <a:r>
              <a:rPr lang="hu-HU" sz="2500" dirty="0"/>
              <a:t> </a:t>
            </a:r>
            <a:r>
              <a:rPr lang="hu-HU" sz="2500" dirty="0" err="1"/>
              <a:t>responsible</a:t>
            </a:r>
            <a:r>
              <a:rPr lang="hu-HU" sz="2500" dirty="0"/>
              <a:t> </a:t>
            </a:r>
            <a:r>
              <a:rPr lang="hu-HU" sz="2500" dirty="0" err="1"/>
              <a:t>for</a:t>
            </a:r>
            <a:r>
              <a:rPr lang="hu-HU" sz="2500" dirty="0"/>
              <a:t> </a:t>
            </a:r>
            <a:r>
              <a:rPr lang="hu-HU" sz="2500" dirty="0" err="1"/>
              <a:t>issuing</a:t>
            </a:r>
            <a:r>
              <a:rPr lang="hu-HU" sz="2500" dirty="0"/>
              <a:t> </a:t>
            </a:r>
            <a:r>
              <a:rPr lang="hu-HU" sz="2500" dirty="0" err="1"/>
              <a:t>authorization</a:t>
            </a:r>
            <a:r>
              <a:rPr lang="hu-HU" sz="2500" dirty="0"/>
              <a:t> </a:t>
            </a:r>
            <a:r>
              <a:rPr lang="hu-HU" sz="2500" dirty="0" err="1"/>
              <a:t>token</a:t>
            </a:r>
            <a:r>
              <a:rPr lang="hu-HU" sz="2500" dirty="0"/>
              <a:t> – </a:t>
            </a:r>
            <a:r>
              <a:rPr lang="hu-HU" sz="2500" dirty="0" err="1"/>
              <a:t>if</a:t>
            </a:r>
            <a:r>
              <a:rPr lang="hu-HU" sz="2500" dirty="0"/>
              <a:t> </a:t>
            </a:r>
            <a:r>
              <a:rPr lang="hu-HU" sz="2500" dirty="0" err="1"/>
              <a:t>needed</a:t>
            </a:r>
            <a:r>
              <a:rPr lang="hu-HU" sz="2500" dirty="0"/>
              <a:t>. </a:t>
            </a:r>
          </a:p>
          <a:p>
            <a:pPr algn="just"/>
            <a:r>
              <a:rPr lang="hu-HU" sz="2500" b="1" dirty="0" err="1"/>
              <a:t>Gatekeeper</a:t>
            </a:r>
            <a:r>
              <a:rPr lang="hu-HU" sz="2500" b="1" dirty="0"/>
              <a:t>: </a:t>
            </a:r>
            <a:r>
              <a:rPr lang="en-US" sz="2500" dirty="0"/>
              <a:t>this Core System </a:t>
            </a:r>
            <a:r>
              <a:rPr lang="hu-HU" sz="2500" dirty="0" err="1"/>
              <a:t>assists</a:t>
            </a:r>
            <a:r>
              <a:rPr lang="hu-HU" sz="2500" dirty="0"/>
              <a:t> in </a:t>
            </a:r>
            <a:r>
              <a:rPr lang="hu-HU" sz="2500" dirty="0" err="1"/>
              <a:t>handling</a:t>
            </a:r>
            <a:r>
              <a:rPr lang="en-US" sz="2500" dirty="0"/>
              <a:t> all the inter-cloud </a:t>
            </a:r>
            <a:r>
              <a:rPr lang="en-US" sz="2500" dirty="0" err="1"/>
              <a:t>orchestrational</a:t>
            </a:r>
            <a:r>
              <a:rPr lang="en-US" sz="2500" dirty="0"/>
              <a:t> tasks among Arrowhead Local Clouds. They provide two Services for their Orchestrators: the Global Service Discovery and Inter-Cloud Negotiations services.</a:t>
            </a:r>
            <a:endParaRPr lang="hu-HU" sz="2500" dirty="0"/>
          </a:p>
          <a:p>
            <a:pPr algn="just"/>
            <a:r>
              <a:rPr lang="hu-HU" sz="2500" b="1" dirty="0" err="1"/>
              <a:t>Gateway</a:t>
            </a:r>
            <a:r>
              <a:rPr lang="hu-HU" sz="2500" b="1" dirty="0"/>
              <a:t>: </a:t>
            </a:r>
            <a:r>
              <a:rPr lang="hu-HU" sz="2500" dirty="0" err="1"/>
              <a:t>this</a:t>
            </a:r>
            <a:r>
              <a:rPr lang="hu-HU" sz="2500" dirty="0"/>
              <a:t> </a:t>
            </a:r>
            <a:r>
              <a:rPr lang="hu-HU" sz="2500" dirty="0" err="1"/>
              <a:t>Core</a:t>
            </a:r>
            <a:r>
              <a:rPr lang="hu-HU" sz="2500" dirty="0"/>
              <a:t> System is </a:t>
            </a:r>
            <a:r>
              <a:rPr lang="hu-HU" sz="2500" dirty="0" err="1"/>
              <a:t>responsible</a:t>
            </a:r>
            <a:r>
              <a:rPr lang="hu-HU" sz="2500" dirty="0"/>
              <a:t> </a:t>
            </a:r>
            <a:r>
              <a:rPr lang="hu-HU" sz="2500" dirty="0" err="1"/>
              <a:t>for</a:t>
            </a:r>
            <a:r>
              <a:rPr lang="hu-HU" sz="2500" dirty="0"/>
              <a:t> </a:t>
            </a:r>
            <a:r>
              <a:rPr lang="hu-HU" sz="2500" dirty="0" err="1"/>
              <a:t>creating</a:t>
            </a:r>
            <a:r>
              <a:rPr lang="hu-HU" sz="2500" dirty="0"/>
              <a:t> a </a:t>
            </a:r>
            <a:r>
              <a:rPr lang="hu-HU" sz="2500" dirty="0" err="1"/>
              <a:t>data</a:t>
            </a:r>
            <a:r>
              <a:rPr lang="hu-HU" sz="2500" dirty="0"/>
              <a:t> </a:t>
            </a:r>
            <a:r>
              <a:rPr lang="hu-HU" sz="2500" dirty="0" err="1"/>
              <a:t>path</a:t>
            </a:r>
            <a:r>
              <a:rPr lang="hu-HU" sz="2500" dirty="0"/>
              <a:t> </a:t>
            </a:r>
            <a:r>
              <a:rPr lang="hu-HU" sz="2500" dirty="0" err="1"/>
              <a:t>between</a:t>
            </a:r>
            <a:r>
              <a:rPr lang="hu-HU" sz="2500" dirty="0"/>
              <a:t> </a:t>
            </a:r>
            <a:r>
              <a:rPr lang="hu-HU" sz="2500" dirty="0" err="1"/>
              <a:t>the</a:t>
            </a:r>
            <a:r>
              <a:rPr lang="hu-HU" sz="2500" dirty="0"/>
              <a:t> </a:t>
            </a:r>
            <a:r>
              <a:rPr lang="hu-HU" sz="2500" dirty="0" err="1"/>
              <a:t>provider</a:t>
            </a:r>
            <a:r>
              <a:rPr lang="hu-HU" sz="2500" dirty="0"/>
              <a:t> and consumer </a:t>
            </a:r>
            <a:r>
              <a:rPr lang="hu-HU" sz="2500" dirty="0" err="1"/>
              <a:t>Arrowhead</a:t>
            </a:r>
            <a:r>
              <a:rPr lang="hu-HU" sz="2500" dirty="0"/>
              <a:t> Systems, </a:t>
            </a:r>
            <a:r>
              <a:rPr lang="hu-HU" sz="2500" dirty="0" err="1"/>
              <a:t>when</a:t>
            </a:r>
            <a:r>
              <a:rPr lang="hu-HU" sz="2500" dirty="0"/>
              <a:t> </a:t>
            </a:r>
            <a:r>
              <a:rPr lang="hu-HU" sz="2500" dirty="0" err="1"/>
              <a:t>these</a:t>
            </a:r>
            <a:r>
              <a:rPr lang="hu-HU" sz="2500" dirty="0"/>
              <a:t> </a:t>
            </a:r>
            <a:r>
              <a:rPr lang="hu-HU" sz="2500" dirty="0" err="1"/>
              <a:t>systems</a:t>
            </a:r>
            <a:r>
              <a:rPr lang="hu-HU" sz="2500" dirty="0"/>
              <a:t> </a:t>
            </a:r>
            <a:r>
              <a:rPr lang="hu-HU" sz="2500" dirty="0" err="1"/>
              <a:t>are</a:t>
            </a:r>
            <a:r>
              <a:rPr lang="hu-HU" sz="2500" dirty="0"/>
              <a:t> in </a:t>
            </a:r>
            <a:r>
              <a:rPr lang="hu-HU" sz="2500" dirty="0" err="1"/>
              <a:t>different</a:t>
            </a:r>
            <a:r>
              <a:rPr lang="hu-HU" sz="2500" dirty="0"/>
              <a:t> Local </a:t>
            </a:r>
            <a:r>
              <a:rPr lang="hu-HU" sz="2500" dirty="0" err="1"/>
              <a:t>Clouds</a:t>
            </a:r>
            <a:r>
              <a:rPr lang="hu-HU" sz="2500" dirty="0"/>
              <a:t>. The </a:t>
            </a:r>
            <a:r>
              <a:rPr lang="hu-HU" sz="2500" dirty="0" err="1"/>
              <a:t>Gateway</a:t>
            </a:r>
            <a:r>
              <a:rPr lang="hu-HU" sz="2500" dirty="0"/>
              <a:t> </a:t>
            </a:r>
            <a:r>
              <a:rPr lang="hu-HU" sz="2500" dirty="0" err="1"/>
              <a:t>services</a:t>
            </a:r>
            <a:r>
              <a:rPr lang="hu-HU" sz="2500" dirty="0"/>
              <a:t> </a:t>
            </a:r>
            <a:r>
              <a:rPr lang="hu-HU" sz="2500" dirty="0" err="1"/>
              <a:t>are</a:t>
            </a:r>
            <a:r>
              <a:rPr lang="hu-HU" sz="2500" dirty="0"/>
              <a:t> </a:t>
            </a:r>
            <a:r>
              <a:rPr lang="hu-HU" sz="2500" dirty="0" err="1"/>
              <a:t>used</a:t>
            </a:r>
            <a:r>
              <a:rPr lang="hu-HU" sz="2500" dirty="0"/>
              <a:t> </a:t>
            </a:r>
            <a:r>
              <a:rPr lang="hu-HU" sz="2500" dirty="0" err="1"/>
              <a:t>by</a:t>
            </a:r>
            <a:r>
              <a:rPr lang="hu-HU" sz="2500" dirty="0"/>
              <a:t> </a:t>
            </a:r>
            <a:r>
              <a:rPr lang="hu-HU" sz="2500" dirty="0" err="1"/>
              <a:t>the</a:t>
            </a:r>
            <a:r>
              <a:rPr lang="hu-HU" sz="2500" dirty="0"/>
              <a:t> </a:t>
            </a:r>
            <a:r>
              <a:rPr lang="hu-HU" sz="2500" dirty="0" err="1"/>
              <a:t>Gatekeeper</a:t>
            </a:r>
            <a:r>
              <a:rPr lang="hu-HU" sz="2500" dirty="0"/>
              <a:t>. </a:t>
            </a:r>
            <a:r>
              <a:rPr lang="hu-HU" sz="2500" dirty="0" err="1"/>
              <a:t>This</a:t>
            </a:r>
            <a:r>
              <a:rPr lang="hu-HU" sz="2500" dirty="0"/>
              <a:t> </a:t>
            </a:r>
            <a:r>
              <a:rPr lang="hu-HU" sz="2500" dirty="0" err="1"/>
              <a:t>Core</a:t>
            </a:r>
            <a:r>
              <a:rPr lang="hu-HU" sz="2500" dirty="0"/>
              <a:t> System </a:t>
            </a:r>
            <a:r>
              <a:rPr lang="hu-HU" sz="2500" dirty="0" err="1"/>
              <a:t>can</a:t>
            </a:r>
            <a:r>
              <a:rPr lang="hu-HU" sz="2500" dirty="0"/>
              <a:t> </a:t>
            </a:r>
            <a:r>
              <a:rPr lang="hu-HU" sz="2500" dirty="0" err="1"/>
              <a:t>also</a:t>
            </a:r>
            <a:r>
              <a:rPr lang="hu-HU" sz="2500" dirty="0"/>
              <a:t> </a:t>
            </a:r>
            <a:r>
              <a:rPr lang="hu-HU" sz="2500" dirty="0" err="1"/>
              <a:t>provide</a:t>
            </a:r>
            <a:r>
              <a:rPr lang="hu-HU" sz="2500" dirty="0"/>
              <a:t> </a:t>
            </a:r>
            <a:r>
              <a:rPr lang="hu-HU" sz="2500" dirty="0" err="1"/>
              <a:t>payload</a:t>
            </a:r>
            <a:r>
              <a:rPr lang="hu-HU" sz="2500" dirty="0"/>
              <a:t> </a:t>
            </a:r>
            <a:r>
              <a:rPr lang="hu-HU" sz="2500" dirty="0" err="1"/>
              <a:t>encryption</a:t>
            </a:r>
            <a:r>
              <a:rPr lang="hu-HU" sz="2500" dirty="0"/>
              <a:t>.</a:t>
            </a:r>
            <a:endParaRPr lang="en-US" sz="2500" b="1" dirty="0"/>
          </a:p>
        </p:txBody>
      </p:sp>
    </p:spTree>
    <p:extLst>
      <p:ext uri="{BB962C8B-B14F-4D97-AF65-F5344CB8AC3E}">
        <p14:creationId xmlns:p14="http://schemas.microsoft.com/office/powerpoint/2010/main" val="346322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C9FF708-4E49-4018-8110-DD4B1F19B3EE}"/>
              </a:ext>
            </a:extLst>
          </p:cNvPr>
          <p:cNvSpPr>
            <a:spLocks noGrp="1"/>
          </p:cNvSpPr>
          <p:nvPr>
            <p:ph type="title"/>
          </p:nvPr>
        </p:nvSpPr>
        <p:spPr/>
        <p:txBody>
          <a:bodyPr/>
          <a:lstStyle/>
          <a:p>
            <a:r>
              <a:rPr lang="hu-HU" err="1"/>
              <a:t>Arrowhead</a:t>
            </a:r>
            <a:r>
              <a:rPr lang="hu-HU"/>
              <a:t> G3.2 code bases / testbed servers</a:t>
            </a:r>
            <a:endParaRPr lang="en-US" dirty="0"/>
          </a:p>
        </p:txBody>
      </p:sp>
      <p:sp>
        <p:nvSpPr>
          <p:cNvPr id="3" name="Tartalom helye 2">
            <a:extLst>
              <a:ext uri="{FF2B5EF4-FFF2-40B4-BE49-F238E27FC236}">
                <a16:creationId xmlns:a16="http://schemas.microsoft.com/office/drawing/2014/main" id="{553070F8-BCD2-4E00-B508-445648F63FAD}"/>
              </a:ext>
            </a:extLst>
          </p:cNvPr>
          <p:cNvSpPr>
            <a:spLocks noGrp="1"/>
          </p:cNvSpPr>
          <p:nvPr>
            <p:ph idx="1"/>
          </p:nvPr>
        </p:nvSpPr>
        <p:spPr/>
        <p:txBody>
          <a:bodyPr/>
          <a:lstStyle/>
          <a:p>
            <a:r>
              <a:rPr lang="hu-HU" dirty="0"/>
              <a:t>The </a:t>
            </a:r>
            <a:r>
              <a:rPr lang="hu-HU" dirty="0" err="1"/>
              <a:t>core</a:t>
            </a:r>
            <a:r>
              <a:rPr lang="hu-HU" dirty="0"/>
              <a:t> </a:t>
            </a:r>
            <a:r>
              <a:rPr lang="hu-HU" dirty="0" err="1"/>
              <a:t>framework</a:t>
            </a:r>
            <a:r>
              <a:rPr lang="hu-HU" dirty="0"/>
              <a:t> </a:t>
            </a:r>
            <a:r>
              <a:rPr lang="hu-HU" dirty="0" err="1"/>
              <a:t>source</a:t>
            </a:r>
            <a:r>
              <a:rPr lang="hu-HU" dirty="0"/>
              <a:t> </a:t>
            </a:r>
            <a:r>
              <a:rPr lang="hu-HU" dirty="0" err="1"/>
              <a:t>codes</a:t>
            </a:r>
            <a:r>
              <a:rPr lang="hu-HU" dirty="0"/>
              <a:t> </a:t>
            </a:r>
            <a:r>
              <a:rPr lang="hu-HU" dirty="0" err="1"/>
              <a:t>can</a:t>
            </a:r>
            <a:r>
              <a:rPr lang="hu-HU" dirty="0"/>
              <a:t> be </a:t>
            </a:r>
            <a:r>
              <a:rPr lang="hu-HU" dirty="0" err="1"/>
              <a:t>found</a:t>
            </a:r>
            <a:r>
              <a:rPr lang="hu-HU" dirty="0"/>
              <a:t> </a:t>
            </a:r>
            <a:r>
              <a:rPr lang="hu-HU" dirty="0" err="1"/>
              <a:t>at</a:t>
            </a:r>
            <a:r>
              <a:rPr lang="hu-HU" dirty="0"/>
              <a:t>:</a:t>
            </a:r>
          </a:p>
          <a:p>
            <a:pPr marL="0" indent="0">
              <a:buNone/>
            </a:pPr>
            <a:r>
              <a:rPr lang="hu-HU" dirty="0">
                <a:hlinkClick r:id="rId2"/>
              </a:rPr>
              <a:t>https://github.com/hegeduscs/arrowhead</a:t>
            </a:r>
            <a:endParaRPr lang="hu-HU" dirty="0"/>
          </a:p>
          <a:p>
            <a:r>
              <a:rPr lang="hu-HU" dirty="0"/>
              <a:t>The </a:t>
            </a:r>
            <a:r>
              <a:rPr lang="hu-HU" dirty="0" err="1"/>
              <a:t>client</a:t>
            </a:r>
            <a:r>
              <a:rPr lang="hu-HU" dirty="0"/>
              <a:t> </a:t>
            </a:r>
            <a:r>
              <a:rPr lang="hu-HU" dirty="0" err="1"/>
              <a:t>skeletons</a:t>
            </a:r>
            <a:r>
              <a:rPr lang="hu-HU" dirty="0"/>
              <a:t> </a:t>
            </a:r>
            <a:r>
              <a:rPr lang="hu-HU" dirty="0" err="1"/>
              <a:t>are</a:t>
            </a:r>
            <a:r>
              <a:rPr lang="hu-HU" dirty="0"/>
              <a:t> </a:t>
            </a:r>
            <a:r>
              <a:rPr lang="hu-HU" dirty="0" err="1"/>
              <a:t>developed</a:t>
            </a:r>
            <a:r>
              <a:rPr lang="hu-HU" dirty="0"/>
              <a:t> </a:t>
            </a:r>
            <a:r>
              <a:rPr lang="hu-HU" dirty="0" err="1"/>
              <a:t>at</a:t>
            </a:r>
            <a:r>
              <a:rPr lang="hu-HU" dirty="0"/>
              <a:t>:</a:t>
            </a:r>
          </a:p>
          <a:p>
            <a:pPr marL="0" indent="0">
              <a:buNone/>
            </a:pPr>
            <a:r>
              <a:rPr lang="en-US" dirty="0">
                <a:hlinkClick r:id="rId3"/>
              </a:rPr>
              <a:t>https://github.com/hegeduscs/</a:t>
            </a:r>
            <a:r>
              <a:rPr lang="en-US">
                <a:hlinkClick r:id="rId3"/>
              </a:rPr>
              <a:t>arrowheadclient</a:t>
            </a:r>
            <a:r>
              <a:rPr lang="hu-HU"/>
              <a:t> </a:t>
            </a:r>
          </a:p>
          <a:p>
            <a:r>
              <a:rPr lang="hu-HU"/>
              <a:t>Cloud 1 test server to try out the examples:</a:t>
            </a:r>
          </a:p>
          <a:p>
            <a:pPr marL="0" indent="0">
              <a:buNone/>
            </a:pPr>
            <a:r>
              <a:rPr lang="hu-HU">
                <a:hlinkClick r:id="rId4"/>
              </a:rPr>
              <a:t>http://arrowhead.tmit.bme.hu</a:t>
            </a:r>
            <a:endParaRPr lang="hu-HU"/>
          </a:p>
          <a:p>
            <a:r>
              <a:rPr lang="hu-HU"/>
              <a:t>Cloud 2 test server to try out the examples:</a:t>
            </a:r>
          </a:p>
          <a:p>
            <a:pPr marL="0" indent="0">
              <a:buNone/>
            </a:pPr>
            <a:r>
              <a:rPr lang="hu-HU">
                <a:hlinkClick r:id="rId5"/>
              </a:rPr>
              <a:t>http://arrowhead2.tmit.bme.hu</a:t>
            </a:r>
            <a:endParaRPr lang="hu-HU"/>
          </a:p>
          <a:p>
            <a:pPr marL="0" indent="0">
              <a:buNone/>
            </a:pPr>
            <a:endParaRPr lang="en-US" dirty="0"/>
          </a:p>
        </p:txBody>
      </p:sp>
    </p:spTree>
    <p:extLst>
      <p:ext uri="{BB962C8B-B14F-4D97-AF65-F5344CB8AC3E}">
        <p14:creationId xmlns:p14="http://schemas.microsoft.com/office/powerpoint/2010/main" val="1811144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03681" y="0"/>
            <a:ext cx="10515600" cy="1325563"/>
          </a:xfrm>
        </p:spPr>
        <p:txBody>
          <a:bodyPr/>
          <a:lstStyle/>
          <a:p>
            <a:r>
              <a:rPr lang="en-US"/>
              <a:t>Setting up a database</a:t>
            </a:r>
          </a:p>
        </p:txBody>
      </p:sp>
      <p:sp>
        <p:nvSpPr>
          <p:cNvPr id="3" name="Tartalom helye 2"/>
          <p:cNvSpPr>
            <a:spLocks noGrp="1"/>
          </p:cNvSpPr>
          <p:nvPr>
            <p:ph idx="1"/>
          </p:nvPr>
        </p:nvSpPr>
        <p:spPr>
          <a:xfrm>
            <a:off x="186431" y="1145219"/>
            <a:ext cx="12005569" cy="5610688"/>
          </a:xfrm>
        </p:spPr>
        <p:txBody>
          <a:bodyPr>
            <a:normAutofit/>
          </a:bodyPr>
          <a:lstStyle/>
          <a:p>
            <a:r>
              <a:rPr lang="en-US" dirty="0"/>
              <a:t>This framework uses MySQL server through the Java Hibernate ORM </a:t>
            </a:r>
            <a:r>
              <a:rPr lang="hu-HU" dirty="0"/>
              <a:t>(</a:t>
            </a:r>
            <a:r>
              <a:rPr lang="hu-HU" dirty="0" err="1"/>
              <a:t>via</a:t>
            </a:r>
            <a:r>
              <a:rPr lang="hu-HU" dirty="0"/>
              <a:t> JDBC)</a:t>
            </a:r>
            <a:endParaRPr lang="en-US" dirty="0"/>
          </a:p>
          <a:p>
            <a:pPr lvl="1"/>
            <a:r>
              <a:rPr lang="en-US" dirty="0">
                <a:hlinkClick r:id="rId3"/>
              </a:rPr>
              <a:t>https://dev.mysql.com/downloads/installer/</a:t>
            </a:r>
            <a:endParaRPr lang="en-US" dirty="0"/>
          </a:p>
          <a:p>
            <a:pPr lvl="1"/>
            <a:r>
              <a:rPr lang="en-US" dirty="0"/>
              <a:t>It is recommended to use </a:t>
            </a:r>
            <a:r>
              <a:rPr lang="hu-HU" dirty="0"/>
              <a:t>a </a:t>
            </a:r>
            <a:r>
              <a:rPr lang="en-US" dirty="0"/>
              <a:t>database manager GUI</a:t>
            </a:r>
            <a:r>
              <a:rPr lang="hu-HU" dirty="0"/>
              <a:t> (</a:t>
            </a:r>
            <a:r>
              <a:rPr lang="hu-HU" dirty="0" err="1"/>
              <a:t>e.g</a:t>
            </a:r>
            <a:r>
              <a:rPr lang="hu-HU" dirty="0"/>
              <a:t>. </a:t>
            </a:r>
            <a:r>
              <a:rPr lang="hu-HU" dirty="0" err="1"/>
              <a:t>the</a:t>
            </a:r>
            <a:r>
              <a:rPr lang="hu-HU" dirty="0"/>
              <a:t> </a:t>
            </a:r>
            <a:r>
              <a:rPr lang="hu-HU" dirty="0" err="1"/>
              <a:t>built</a:t>
            </a:r>
            <a:r>
              <a:rPr lang="hu-HU" dirty="0"/>
              <a:t>-in </a:t>
            </a:r>
            <a:r>
              <a:rPr lang="en-US" dirty="0"/>
              <a:t>MySQL Workbench</a:t>
            </a:r>
            <a:r>
              <a:rPr lang="hu-HU" dirty="0"/>
              <a:t>)</a:t>
            </a:r>
            <a:r>
              <a:rPr lang="en-US" dirty="0"/>
              <a:t> </a:t>
            </a:r>
          </a:p>
          <a:p>
            <a:pPr lvl="1"/>
            <a:r>
              <a:rPr lang="en-US" dirty="0"/>
              <a:t>User</a:t>
            </a:r>
            <a:r>
              <a:rPr lang="hu-HU" dirty="0" err="1"/>
              <a:t>name</a:t>
            </a:r>
            <a:r>
              <a:rPr lang="en-US" dirty="0"/>
              <a:t> and password is arbitrary</a:t>
            </a:r>
            <a:endParaRPr lang="hu-HU" dirty="0"/>
          </a:p>
          <a:p>
            <a:pPr lvl="1"/>
            <a:r>
              <a:rPr lang="hu-HU" dirty="0" err="1"/>
              <a:t>Remote</a:t>
            </a:r>
            <a:r>
              <a:rPr lang="hu-HU" dirty="0"/>
              <a:t> </a:t>
            </a:r>
            <a:r>
              <a:rPr lang="hu-HU" dirty="0" err="1"/>
              <a:t>access</a:t>
            </a:r>
            <a:r>
              <a:rPr lang="hu-HU" dirty="0"/>
              <a:t> </a:t>
            </a:r>
            <a:r>
              <a:rPr lang="hu-HU" dirty="0" err="1"/>
              <a:t>for</a:t>
            </a:r>
            <a:r>
              <a:rPr lang="hu-HU" dirty="0"/>
              <a:t> </a:t>
            </a:r>
            <a:r>
              <a:rPr lang="hu-HU" dirty="0" err="1"/>
              <a:t>the</a:t>
            </a:r>
            <a:r>
              <a:rPr lang="hu-HU" dirty="0"/>
              <a:t> account is </a:t>
            </a:r>
            <a:r>
              <a:rPr lang="hu-HU" dirty="0" err="1"/>
              <a:t>needed</a:t>
            </a:r>
            <a:r>
              <a:rPr lang="hu-HU" dirty="0"/>
              <a:t>, </a:t>
            </a:r>
            <a:r>
              <a:rPr lang="hu-HU" dirty="0" err="1"/>
              <a:t>if</a:t>
            </a:r>
            <a:r>
              <a:rPr lang="hu-HU" dirty="0"/>
              <a:t> </a:t>
            </a:r>
            <a:r>
              <a:rPr lang="hu-HU" dirty="0" err="1"/>
              <a:t>the</a:t>
            </a:r>
            <a:r>
              <a:rPr lang="hu-HU" dirty="0"/>
              <a:t> </a:t>
            </a:r>
            <a:r>
              <a:rPr lang="hu-HU" dirty="0" err="1"/>
              <a:t>Core</a:t>
            </a:r>
            <a:r>
              <a:rPr lang="hu-HU" dirty="0"/>
              <a:t> Systems </a:t>
            </a:r>
            <a:r>
              <a:rPr lang="hu-HU" dirty="0" err="1"/>
              <a:t>will</a:t>
            </a:r>
            <a:r>
              <a:rPr lang="hu-HU" dirty="0"/>
              <a:t> </a:t>
            </a:r>
            <a:r>
              <a:rPr lang="hu-HU" dirty="0" err="1"/>
              <a:t>run</a:t>
            </a:r>
            <a:r>
              <a:rPr lang="hu-HU" dirty="0"/>
              <a:t> </a:t>
            </a:r>
            <a:r>
              <a:rPr lang="hu-HU" dirty="0" err="1"/>
              <a:t>on</a:t>
            </a:r>
            <a:r>
              <a:rPr lang="hu-HU" dirty="0"/>
              <a:t> </a:t>
            </a:r>
            <a:r>
              <a:rPr lang="hu-HU" dirty="0" err="1"/>
              <a:t>different</a:t>
            </a:r>
            <a:r>
              <a:rPr lang="hu-HU" dirty="0"/>
              <a:t> </a:t>
            </a:r>
            <a:r>
              <a:rPr lang="hu-HU" dirty="0" err="1"/>
              <a:t>machines</a:t>
            </a:r>
            <a:endParaRPr lang="en-US" dirty="0"/>
          </a:p>
          <a:p>
            <a:r>
              <a:rPr lang="en-US" dirty="0"/>
              <a:t>Please import the </a:t>
            </a:r>
            <a:r>
              <a:rPr lang="en-US" b="1" i="1" dirty="0" err="1"/>
              <a:t>create_arrowhead_database</a:t>
            </a:r>
            <a:r>
              <a:rPr lang="hu-HU" b="1" i="1" dirty="0"/>
              <a:t>_1</a:t>
            </a:r>
            <a:r>
              <a:rPr lang="en-US" b="1" i="1" dirty="0"/>
              <a:t>.</a:t>
            </a:r>
            <a:r>
              <a:rPr lang="en-US" b="1" i="1" dirty="0" err="1"/>
              <a:t>sql</a:t>
            </a:r>
            <a:r>
              <a:rPr lang="en-US" dirty="0"/>
              <a:t> </a:t>
            </a:r>
            <a:r>
              <a:rPr lang="hu-HU" dirty="0"/>
              <a:t> script</a:t>
            </a:r>
            <a:endParaRPr lang="en-US" dirty="0"/>
          </a:p>
          <a:p>
            <a:pPr lvl="1"/>
            <a:r>
              <a:rPr lang="en-US" dirty="0"/>
              <a:t>This will create the database schema </a:t>
            </a:r>
            <a:r>
              <a:rPr lang="hu-HU" dirty="0"/>
              <a:t>„</a:t>
            </a:r>
            <a:r>
              <a:rPr lang="hu-HU" dirty="0" err="1"/>
              <a:t>arrowhead</a:t>
            </a:r>
            <a:r>
              <a:rPr lang="hu-HU" dirty="0"/>
              <a:t>” </a:t>
            </a:r>
            <a:r>
              <a:rPr lang="en-US" dirty="0"/>
              <a:t>with all the tables and inserts dummy entries for the examples showed later in this guide</a:t>
            </a:r>
            <a:endParaRPr lang="hu-HU" dirty="0"/>
          </a:p>
          <a:p>
            <a:r>
              <a:rPr lang="hu-HU" dirty="0" err="1"/>
              <a:t>Please</a:t>
            </a:r>
            <a:r>
              <a:rPr lang="hu-HU" dirty="0"/>
              <a:t> import </a:t>
            </a:r>
            <a:r>
              <a:rPr lang="hu-HU" dirty="0" err="1"/>
              <a:t>the</a:t>
            </a:r>
            <a:r>
              <a:rPr lang="hu-HU" dirty="0"/>
              <a:t> </a:t>
            </a:r>
            <a:r>
              <a:rPr lang="en-US" b="1" i="1" dirty="0" err="1"/>
              <a:t>create_log_db_empty.sql</a:t>
            </a:r>
            <a:r>
              <a:rPr lang="hu-HU" b="1" i="1" dirty="0"/>
              <a:t> </a:t>
            </a:r>
            <a:r>
              <a:rPr lang="hu-HU" dirty="0"/>
              <a:t>script</a:t>
            </a:r>
          </a:p>
          <a:p>
            <a:pPr lvl="1"/>
            <a:r>
              <a:rPr lang="hu-HU" dirty="0" err="1"/>
              <a:t>This</a:t>
            </a:r>
            <a:r>
              <a:rPr lang="hu-HU" dirty="0"/>
              <a:t> </a:t>
            </a:r>
            <a:r>
              <a:rPr lang="hu-HU" dirty="0" err="1"/>
              <a:t>will</a:t>
            </a:r>
            <a:r>
              <a:rPr lang="hu-HU" dirty="0"/>
              <a:t> </a:t>
            </a:r>
            <a:r>
              <a:rPr lang="hu-HU" dirty="0" err="1"/>
              <a:t>create</a:t>
            </a:r>
            <a:r>
              <a:rPr lang="hu-HU" dirty="0"/>
              <a:t> </a:t>
            </a:r>
            <a:r>
              <a:rPr lang="en-US" dirty="0"/>
              <a:t>the database schema</a:t>
            </a:r>
            <a:r>
              <a:rPr lang="hu-HU" dirty="0"/>
              <a:t> „log” and </a:t>
            </a:r>
            <a:r>
              <a:rPr lang="hu-HU" dirty="0" err="1"/>
              <a:t>the</a:t>
            </a:r>
            <a:r>
              <a:rPr lang="hu-HU" dirty="0"/>
              <a:t> „logs” </a:t>
            </a:r>
            <a:r>
              <a:rPr lang="hu-HU" dirty="0" err="1"/>
              <a:t>table</a:t>
            </a:r>
            <a:r>
              <a:rPr lang="hu-HU" dirty="0"/>
              <a:t> </a:t>
            </a:r>
            <a:r>
              <a:rPr lang="hu-HU" dirty="0" err="1"/>
              <a:t>inside</a:t>
            </a:r>
            <a:r>
              <a:rPr lang="hu-HU" dirty="0"/>
              <a:t> </a:t>
            </a:r>
            <a:r>
              <a:rPr lang="hu-HU" dirty="0" err="1"/>
              <a:t>it</a:t>
            </a:r>
            <a:r>
              <a:rPr lang="hu-HU" dirty="0"/>
              <a:t>; and </a:t>
            </a:r>
            <a:r>
              <a:rPr lang="hu-HU" dirty="0" err="1"/>
              <a:t>will</a:t>
            </a:r>
            <a:r>
              <a:rPr lang="hu-HU" dirty="0"/>
              <a:t> be </a:t>
            </a:r>
            <a:r>
              <a:rPr lang="hu-HU" dirty="0" err="1"/>
              <a:t>used</a:t>
            </a:r>
            <a:r>
              <a:rPr lang="hu-HU" dirty="0"/>
              <a:t> </a:t>
            </a:r>
            <a:r>
              <a:rPr lang="hu-HU" dirty="0" err="1"/>
              <a:t>by</a:t>
            </a:r>
            <a:r>
              <a:rPr lang="hu-HU" dirty="0"/>
              <a:t> </a:t>
            </a:r>
            <a:r>
              <a:rPr lang="hu-HU" dirty="0" err="1"/>
              <a:t>the</a:t>
            </a:r>
            <a:r>
              <a:rPr lang="hu-HU" dirty="0"/>
              <a:t> </a:t>
            </a:r>
            <a:r>
              <a:rPr lang="hu-HU" dirty="0" err="1"/>
              <a:t>Core</a:t>
            </a:r>
            <a:r>
              <a:rPr lang="hu-HU" dirty="0"/>
              <a:t> Systems </a:t>
            </a:r>
            <a:r>
              <a:rPr lang="hu-HU" dirty="0" err="1"/>
              <a:t>for</a:t>
            </a:r>
            <a:r>
              <a:rPr lang="hu-HU" dirty="0"/>
              <a:t> </a:t>
            </a:r>
            <a:r>
              <a:rPr lang="hu-HU" dirty="0" err="1"/>
              <a:t>joint</a:t>
            </a:r>
            <a:r>
              <a:rPr lang="hu-HU" dirty="0"/>
              <a:t> </a:t>
            </a:r>
            <a:r>
              <a:rPr lang="hu-HU" dirty="0" err="1"/>
              <a:t>logging</a:t>
            </a:r>
            <a:endParaRPr lang="hu-HU" dirty="0"/>
          </a:p>
          <a:p>
            <a:pPr lvl="1"/>
            <a:r>
              <a:rPr lang="hu-HU" dirty="0" err="1"/>
              <a:t>Separate</a:t>
            </a:r>
            <a:r>
              <a:rPr lang="hu-HU" dirty="0"/>
              <a:t> </a:t>
            </a:r>
            <a:r>
              <a:rPr lang="hu-HU" dirty="0" err="1"/>
              <a:t>instances</a:t>
            </a:r>
            <a:r>
              <a:rPr lang="hu-HU" dirty="0"/>
              <a:t> of </a:t>
            </a:r>
            <a:r>
              <a:rPr lang="hu-HU" dirty="0" err="1"/>
              <a:t>logging</a:t>
            </a:r>
            <a:r>
              <a:rPr lang="hu-HU" dirty="0"/>
              <a:t> </a:t>
            </a:r>
            <a:r>
              <a:rPr lang="hu-HU" dirty="0" err="1"/>
              <a:t>for</a:t>
            </a:r>
            <a:r>
              <a:rPr lang="hu-HU" dirty="0"/>
              <a:t> </a:t>
            </a:r>
            <a:r>
              <a:rPr lang="hu-HU" dirty="0" err="1"/>
              <a:t>each</a:t>
            </a:r>
            <a:r>
              <a:rPr lang="hu-HU" dirty="0"/>
              <a:t> </a:t>
            </a:r>
            <a:r>
              <a:rPr lang="hu-HU" dirty="0" err="1"/>
              <a:t>Core</a:t>
            </a:r>
            <a:r>
              <a:rPr lang="hu-HU" dirty="0"/>
              <a:t> System </a:t>
            </a:r>
            <a:r>
              <a:rPr lang="hu-HU" dirty="0" err="1"/>
              <a:t>can</a:t>
            </a:r>
            <a:r>
              <a:rPr lang="hu-HU" dirty="0"/>
              <a:t> be </a:t>
            </a:r>
            <a:r>
              <a:rPr lang="hu-HU" dirty="0" err="1"/>
              <a:t>achieved</a:t>
            </a:r>
            <a:r>
              <a:rPr lang="hu-HU" dirty="0"/>
              <a:t> </a:t>
            </a:r>
            <a:r>
              <a:rPr lang="hu-HU" dirty="0" err="1"/>
              <a:t>by</a:t>
            </a:r>
            <a:r>
              <a:rPr lang="hu-HU" dirty="0"/>
              <a:t> </a:t>
            </a:r>
            <a:r>
              <a:rPr lang="hu-HU" dirty="0" err="1"/>
              <a:t>modifying</a:t>
            </a:r>
            <a:r>
              <a:rPr lang="hu-HU" dirty="0"/>
              <a:t> </a:t>
            </a:r>
            <a:r>
              <a:rPr lang="hu-HU" dirty="0" err="1"/>
              <a:t>its</a:t>
            </a:r>
            <a:r>
              <a:rPr lang="hu-HU" dirty="0"/>
              <a:t> log4j.properties file</a:t>
            </a:r>
          </a:p>
        </p:txBody>
      </p:sp>
    </p:spTree>
    <p:extLst>
      <p:ext uri="{BB962C8B-B14F-4D97-AF65-F5344CB8AC3E}">
        <p14:creationId xmlns:p14="http://schemas.microsoft.com/office/powerpoint/2010/main" val="314762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97276" y="0"/>
            <a:ext cx="10515600" cy="1325563"/>
          </a:xfrm>
        </p:spPr>
        <p:txBody>
          <a:bodyPr/>
          <a:lstStyle/>
          <a:p>
            <a:r>
              <a:rPr lang="en-US"/>
              <a:t>Generating Certificates (optional)</a:t>
            </a:r>
          </a:p>
        </p:txBody>
      </p:sp>
      <p:sp>
        <p:nvSpPr>
          <p:cNvPr id="3" name="Tartalom helye 2"/>
          <p:cNvSpPr>
            <a:spLocks noGrp="1"/>
          </p:cNvSpPr>
          <p:nvPr>
            <p:ph idx="1"/>
          </p:nvPr>
        </p:nvSpPr>
        <p:spPr>
          <a:xfrm>
            <a:off x="397276" y="1230820"/>
            <a:ext cx="11794724" cy="5351971"/>
          </a:xfrm>
        </p:spPr>
        <p:txBody>
          <a:bodyPr>
            <a:normAutofit fontScale="92500"/>
          </a:bodyPr>
          <a:lstStyle/>
          <a:p>
            <a:pPr marL="0" indent="0" algn="just">
              <a:buNone/>
            </a:pPr>
            <a:r>
              <a:rPr lang="en-US" dirty="0"/>
              <a:t>If secure connections are required (</a:t>
            </a:r>
            <a:r>
              <a:rPr lang="en-US"/>
              <a:t>using </a:t>
            </a:r>
            <a:r>
              <a:rPr lang="hu-HU"/>
              <a:t>SSL</a:t>
            </a:r>
            <a:r>
              <a:rPr lang="en-US"/>
              <a:t>), </a:t>
            </a:r>
            <a:r>
              <a:rPr lang="en-US" dirty="0"/>
              <a:t>the Core Systems have to be installed with the appropriately created X.509 certificates stemming from the master Arrowhead CA. There are two options:</a:t>
            </a:r>
          </a:p>
          <a:p>
            <a:pPr lvl="1" algn="just"/>
            <a:r>
              <a:rPr lang="en-US" dirty="0"/>
              <a:t>Using the </a:t>
            </a:r>
            <a:r>
              <a:rPr lang="hu-HU" dirty="0" err="1"/>
              <a:t>provided</a:t>
            </a:r>
            <a:r>
              <a:rPr lang="hu-HU" dirty="0"/>
              <a:t> </a:t>
            </a:r>
            <a:r>
              <a:rPr lang="en-US" dirty="0" err="1"/>
              <a:t>testcloud</a:t>
            </a:r>
            <a:r>
              <a:rPr lang="en-US" dirty="0"/>
              <a:t> certificate sets (testcloud1 and testcloud2) </a:t>
            </a:r>
          </a:p>
          <a:p>
            <a:pPr lvl="1" algn="just"/>
            <a:r>
              <a:rPr lang="en-US" dirty="0"/>
              <a:t>Creating an own set of certificates </a:t>
            </a:r>
          </a:p>
          <a:p>
            <a:pPr marL="0" indent="0">
              <a:buNone/>
            </a:pPr>
            <a:r>
              <a:rPr lang="en-US" dirty="0"/>
              <a:t>For the latter scenario, </a:t>
            </a:r>
            <a:r>
              <a:rPr lang="hu-HU" dirty="0"/>
              <a:t>a </a:t>
            </a:r>
            <a:r>
              <a:rPr lang="hu-HU" dirty="0" err="1"/>
              <a:t>detailed</a:t>
            </a:r>
            <a:r>
              <a:rPr lang="hu-HU" dirty="0"/>
              <a:t> 10 </a:t>
            </a:r>
            <a:r>
              <a:rPr lang="hu-HU" dirty="0" err="1"/>
              <a:t>step</a:t>
            </a:r>
            <a:r>
              <a:rPr lang="hu-HU" dirty="0"/>
              <a:t> </a:t>
            </a:r>
            <a:r>
              <a:rPr lang="hu-HU" dirty="0" err="1"/>
              <a:t>guide</a:t>
            </a:r>
            <a:r>
              <a:rPr lang="hu-HU" dirty="0"/>
              <a:t> is </a:t>
            </a:r>
            <a:r>
              <a:rPr lang="hu-HU" dirty="0" err="1"/>
              <a:t>provided</a:t>
            </a:r>
            <a:r>
              <a:rPr lang="hu-HU" dirty="0"/>
              <a:t> </a:t>
            </a:r>
            <a:r>
              <a:rPr lang="hu-HU" dirty="0" err="1"/>
              <a:t>inside</a:t>
            </a:r>
            <a:r>
              <a:rPr lang="hu-HU" dirty="0"/>
              <a:t> </a:t>
            </a:r>
            <a:r>
              <a:rPr lang="hu-HU" dirty="0" err="1"/>
              <a:t>certificates</a:t>
            </a:r>
            <a:r>
              <a:rPr lang="hu-HU" dirty="0"/>
              <a:t>/dev_notes.txt </a:t>
            </a:r>
            <a:r>
              <a:rPr lang="hu-HU" dirty="0" err="1"/>
              <a:t>on</a:t>
            </a:r>
            <a:r>
              <a:rPr lang="hu-HU" dirty="0"/>
              <a:t> </a:t>
            </a:r>
            <a:r>
              <a:rPr lang="hu-HU" dirty="0" err="1"/>
              <a:t>how</a:t>
            </a:r>
            <a:r>
              <a:rPr lang="hu-HU" dirty="0"/>
              <a:t> </a:t>
            </a:r>
            <a:r>
              <a:rPr lang="hu-HU" dirty="0" err="1"/>
              <a:t>to</a:t>
            </a:r>
            <a:r>
              <a:rPr lang="hu-HU" dirty="0"/>
              <a:t> </a:t>
            </a:r>
            <a:r>
              <a:rPr lang="hu-HU" dirty="0" err="1"/>
              <a:t>create</a:t>
            </a:r>
            <a:r>
              <a:rPr lang="hu-HU" dirty="0"/>
              <a:t> </a:t>
            </a:r>
            <a:r>
              <a:rPr lang="hu-HU" dirty="0" err="1"/>
              <a:t>new</a:t>
            </a:r>
            <a:r>
              <a:rPr lang="hu-HU" dirty="0"/>
              <a:t>, </a:t>
            </a:r>
            <a:r>
              <a:rPr lang="hu-HU" dirty="0" err="1"/>
              <a:t>Arrowhead</a:t>
            </a:r>
            <a:r>
              <a:rPr lang="hu-HU" dirty="0"/>
              <a:t> </a:t>
            </a:r>
            <a:r>
              <a:rPr lang="hu-HU" dirty="0" err="1"/>
              <a:t>complient</a:t>
            </a:r>
            <a:r>
              <a:rPr lang="hu-HU" dirty="0"/>
              <a:t> </a:t>
            </a:r>
            <a:r>
              <a:rPr lang="hu-HU" dirty="0" err="1"/>
              <a:t>certificates</a:t>
            </a:r>
            <a:r>
              <a:rPr lang="en-US" dirty="0"/>
              <a:t>. </a:t>
            </a:r>
          </a:p>
          <a:p>
            <a:pPr lvl="1"/>
            <a:r>
              <a:rPr lang="en-US" dirty="0"/>
              <a:t>A freeware certificate manager tool is recommended here: </a:t>
            </a:r>
            <a:r>
              <a:rPr lang="en-US" dirty="0" err="1"/>
              <a:t>KeyTool</a:t>
            </a:r>
            <a:r>
              <a:rPr lang="en-US" dirty="0"/>
              <a:t> Explorer</a:t>
            </a:r>
          </a:p>
          <a:p>
            <a:pPr lvl="1"/>
            <a:r>
              <a:rPr lang="en-US" dirty="0">
                <a:hlinkClick r:id="rId2"/>
              </a:rPr>
              <a:t>http://keystore-explorer.org/downloads.html</a:t>
            </a:r>
            <a:r>
              <a:rPr lang="hu-HU" dirty="0"/>
              <a:t> </a:t>
            </a:r>
            <a:r>
              <a:rPr lang="en-US" dirty="0"/>
              <a:t>available for all platforms	</a:t>
            </a:r>
            <a:endParaRPr lang="hu-HU" dirty="0"/>
          </a:p>
          <a:p>
            <a:r>
              <a:rPr lang="hu-HU" dirty="0" err="1"/>
              <a:t>However</a:t>
            </a:r>
            <a:r>
              <a:rPr lang="hu-HU" dirty="0"/>
              <a:t>, </a:t>
            </a:r>
            <a:r>
              <a:rPr lang="hu-HU" dirty="0" err="1"/>
              <a:t>all</a:t>
            </a:r>
            <a:r>
              <a:rPr lang="hu-HU" dirty="0"/>
              <a:t> </a:t>
            </a:r>
            <a:r>
              <a:rPr lang="hu-HU" dirty="0" err="1"/>
              <a:t>Core</a:t>
            </a:r>
            <a:r>
              <a:rPr lang="hu-HU" dirty="0"/>
              <a:t> Systems </a:t>
            </a:r>
            <a:r>
              <a:rPr lang="hu-HU" dirty="0" err="1"/>
              <a:t>can</a:t>
            </a:r>
            <a:r>
              <a:rPr lang="hu-HU" dirty="0"/>
              <a:t> be </a:t>
            </a:r>
            <a:r>
              <a:rPr lang="hu-HU" dirty="0" err="1"/>
              <a:t>started</a:t>
            </a:r>
            <a:r>
              <a:rPr lang="hu-HU" dirty="0"/>
              <a:t> in an </a:t>
            </a:r>
            <a:r>
              <a:rPr lang="hu-HU" dirty="0" err="1"/>
              <a:t>insecure</a:t>
            </a:r>
            <a:r>
              <a:rPr lang="hu-HU" dirty="0"/>
              <a:t> </a:t>
            </a:r>
            <a:r>
              <a:rPr lang="hu-HU" dirty="0" err="1"/>
              <a:t>manner</a:t>
            </a:r>
            <a:r>
              <a:rPr lang="hu-HU" dirty="0"/>
              <a:t>, </a:t>
            </a:r>
            <a:r>
              <a:rPr lang="hu-HU" dirty="0" err="1"/>
              <a:t>using</a:t>
            </a:r>
            <a:r>
              <a:rPr lang="hu-HU" dirty="0"/>
              <a:t> </a:t>
            </a:r>
            <a:r>
              <a:rPr lang="hu-HU" dirty="0" err="1"/>
              <a:t>simple</a:t>
            </a:r>
            <a:r>
              <a:rPr lang="hu-HU" dirty="0"/>
              <a:t> HTTP. </a:t>
            </a:r>
          </a:p>
          <a:p>
            <a:r>
              <a:rPr lang="hu-HU" dirty="0" err="1"/>
              <a:t>For</a:t>
            </a:r>
            <a:r>
              <a:rPr lang="hu-HU" dirty="0"/>
              <a:t> </a:t>
            </a:r>
            <a:r>
              <a:rPr lang="hu-HU" dirty="0" err="1"/>
              <a:t>this</a:t>
            </a:r>
            <a:r>
              <a:rPr lang="hu-HU" dirty="0"/>
              <a:t> </a:t>
            </a:r>
            <a:r>
              <a:rPr lang="hu-HU" dirty="0" err="1"/>
              <a:t>quick</a:t>
            </a:r>
            <a:r>
              <a:rPr lang="hu-HU" dirty="0"/>
              <a:t> start </a:t>
            </a:r>
            <a:r>
              <a:rPr lang="hu-HU" dirty="0" err="1"/>
              <a:t>guide</a:t>
            </a:r>
            <a:r>
              <a:rPr lang="hu-HU" dirty="0"/>
              <a:t>, </a:t>
            </a:r>
            <a:r>
              <a:rPr lang="hu-HU" dirty="0" err="1"/>
              <a:t>it</a:t>
            </a:r>
            <a:r>
              <a:rPr lang="hu-HU" dirty="0"/>
              <a:t> is </a:t>
            </a:r>
            <a:r>
              <a:rPr lang="hu-HU" dirty="0" err="1"/>
              <a:t>recommended</a:t>
            </a:r>
            <a:r>
              <a:rPr lang="hu-HU" dirty="0"/>
              <a:t> </a:t>
            </a:r>
            <a:r>
              <a:rPr lang="hu-HU" dirty="0" err="1"/>
              <a:t>to</a:t>
            </a:r>
            <a:r>
              <a:rPr lang="hu-HU" dirty="0"/>
              <a:t> start </a:t>
            </a:r>
            <a:r>
              <a:rPr lang="hu-HU" dirty="0" err="1"/>
              <a:t>with</a:t>
            </a:r>
            <a:r>
              <a:rPr lang="hu-HU" dirty="0"/>
              <a:t> </a:t>
            </a:r>
            <a:r>
              <a:rPr lang="hu-HU" dirty="0" err="1"/>
              <a:t>the</a:t>
            </a:r>
            <a:r>
              <a:rPr lang="hu-HU" dirty="0"/>
              <a:t> </a:t>
            </a:r>
            <a:r>
              <a:rPr lang="hu-HU" dirty="0" err="1"/>
              <a:t>insecure</a:t>
            </a:r>
            <a:r>
              <a:rPr lang="hu-HU" dirty="0"/>
              <a:t> </a:t>
            </a:r>
            <a:r>
              <a:rPr lang="hu-HU" dirty="0" err="1"/>
              <a:t>mode</a:t>
            </a:r>
            <a:r>
              <a:rPr lang="hu-HU" dirty="0"/>
              <a:t> </a:t>
            </a:r>
            <a:r>
              <a:rPr lang="hu-HU" dirty="0" err="1"/>
              <a:t>first</a:t>
            </a:r>
            <a:r>
              <a:rPr lang="hu-HU" dirty="0"/>
              <a:t>. </a:t>
            </a:r>
            <a:r>
              <a:rPr lang="hu-HU" dirty="0" err="1"/>
              <a:t>Using</a:t>
            </a:r>
            <a:r>
              <a:rPr lang="hu-HU" dirty="0"/>
              <a:t> </a:t>
            </a:r>
            <a:r>
              <a:rPr lang="hu-HU" dirty="0" err="1"/>
              <a:t>certificates</a:t>
            </a:r>
            <a:r>
              <a:rPr lang="hu-HU" dirty="0"/>
              <a:t> and </a:t>
            </a:r>
            <a:r>
              <a:rPr lang="hu-HU" dirty="0" err="1"/>
              <a:t>the</a:t>
            </a:r>
            <a:r>
              <a:rPr lang="hu-HU" dirty="0"/>
              <a:t> </a:t>
            </a:r>
            <a:r>
              <a:rPr lang="hu-HU" dirty="0" err="1"/>
              <a:t>secured</a:t>
            </a:r>
            <a:r>
              <a:rPr lang="hu-HU" dirty="0"/>
              <a:t> </a:t>
            </a:r>
            <a:r>
              <a:rPr lang="hu-HU" dirty="0" err="1"/>
              <a:t>versions</a:t>
            </a:r>
            <a:r>
              <a:rPr lang="hu-HU" dirty="0"/>
              <a:t> </a:t>
            </a:r>
            <a:r>
              <a:rPr lang="hu-HU" dirty="0" err="1"/>
              <a:t>are</a:t>
            </a:r>
            <a:r>
              <a:rPr lang="hu-HU" dirty="0"/>
              <a:t> </a:t>
            </a:r>
            <a:r>
              <a:rPr lang="hu-HU" dirty="0" err="1"/>
              <a:t>advised</a:t>
            </a:r>
            <a:r>
              <a:rPr lang="hu-HU" dirty="0"/>
              <a:t>, </a:t>
            </a:r>
            <a:r>
              <a:rPr lang="hu-HU" dirty="0" err="1"/>
              <a:t>but</a:t>
            </a:r>
            <a:r>
              <a:rPr lang="hu-HU" dirty="0"/>
              <a:t> </a:t>
            </a:r>
            <a:r>
              <a:rPr lang="hu-HU" dirty="0" err="1"/>
              <a:t>later</a:t>
            </a:r>
            <a:r>
              <a:rPr lang="hu-HU" dirty="0"/>
              <a:t> </a:t>
            </a:r>
            <a:r>
              <a:rPr lang="hu-HU" dirty="0" err="1"/>
              <a:t>on</a:t>
            </a:r>
            <a:r>
              <a:rPr lang="hu-HU" dirty="0"/>
              <a:t> – </a:t>
            </a:r>
            <a:r>
              <a:rPr lang="hu-HU" dirty="0" err="1"/>
              <a:t>for</a:t>
            </a:r>
            <a:r>
              <a:rPr lang="hu-HU" dirty="0"/>
              <a:t> </a:t>
            </a:r>
            <a:r>
              <a:rPr lang="hu-HU" dirty="0" err="1"/>
              <a:t>development</a:t>
            </a:r>
            <a:r>
              <a:rPr lang="hu-HU" dirty="0"/>
              <a:t>. </a:t>
            </a:r>
          </a:p>
        </p:txBody>
      </p:sp>
    </p:spTree>
    <p:extLst>
      <p:ext uri="{BB962C8B-B14F-4D97-AF65-F5344CB8AC3E}">
        <p14:creationId xmlns:p14="http://schemas.microsoft.com/office/powerpoint/2010/main" val="3591792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87280" y="1"/>
            <a:ext cx="10515600" cy="1118586"/>
          </a:xfrm>
        </p:spPr>
        <p:txBody>
          <a:bodyPr/>
          <a:lstStyle/>
          <a:p>
            <a:r>
              <a:rPr lang="hu-HU" err="1"/>
              <a:t>Configuring</a:t>
            </a:r>
            <a:r>
              <a:rPr lang="hu-HU"/>
              <a:t> </a:t>
            </a:r>
            <a:r>
              <a:rPr lang="hu-HU" err="1"/>
              <a:t>the</a:t>
            </a:r>
            <a:r>
              <a:rPr lang="hu-HU"/>
              <a:t> </a:t>
            </a:r>
            <a:r>
              <a:rPr lang="hu-HU" err="1"/>
              <a:t>core</a:t>
            </a:r>
            <a:r>
              <a:rPr lang="hu-HU"/>
              <a:t> </a:t>
            </a:r>
            <a:r>
              <a:rPr lang="hu-HU" err="1"/>
              <a:t>modules</a:t>
            </a:r>
            <a:endParaRPr lang="hu-HU"/>
          </a:p>
        </p:txBody>
      </p:sp>
      <p:sp>
        <p:nvSpPr>
          <p:cNvPr id="3" name="Tartalom helye 2"/>
          <p:cNvSpPr>
            <a:spLocks noGrp="1"/>
          </p:cNvSpPr>
          <p:nvPr>
            <p:ph idx="1"/>
          </p:nvPr>
        </p:nvSpPr>
        <p:spPr>
          <a:xfrm>
            <a:off x="687280" y="1017756"/>
            <a:ext cx="10515600" cy="5498453"/>
          </a:xfrm>
        </p:spPr>
        <p:txBody>
          <a:bodyPr/>
          <a:lstStyle/>
          <a:p>
            <a:r>
              <a:rPr lang="hu-HU" sz="2400" dirty="0" err="1"/>
              <a:t>Every</a:t>
            </a:r>
            <a:r>
              <a:rPr lang="hu-HU" sz="2400" dirty="0"/>
              <a:t> </a:t>
            </a:r>
            <a:r>
              <a:rPr lang="hu-HU" sz="2400" dirty="0" err="1"/>
              <a:t>module</a:t>
            </a:r>
            <a:r>
              <a:rPr lang="hu-HU" sz="2400" dirty="0"/>
              <a:t> is a </a:t>
            </a:r>
            <a:r>
              <a:rPr lang="hu-HU" sz="2400" dirty="0" err="1"/>
              <a:t>runnable</a:t>
            </a:r>
            <a:r>
              <a:rPr lang="hu-HU" sz="2400" dirty="0"/>
              <a:t> Java </a:t>
            </a:r>
            <a:r>
              <a:rPr lang="hu-HU" sz="2400" dirty="0" err="1"/>
              <a:t>executable</a:t>
            </a:r>
            <a:r>
              <a:rPr lang="hu-HU" sz="2400" dirty="0"/>
              <a:t> </a:t>
            </a:r>
            <a:r>
              <a:rPr lang="hu-HU" sz="2400" dirty="0" err="1"/>
              <a:t>jar</a:t>
            </a:r>
            <a:r>
              <a:rPr lang="hu-HU" sz="2400" dirty="0"/>
              <a:t> file and has </a:t>
            </a:r>
            <a:r>
              <a:rPr lang="hu-HU" sz="2400" dirty="0" err="1"/>
              <a:t>two</a:t>
            </a:r>
            <a:r>
              <a:rPr lang="hu-HU" sz="2400" dirty="0"/>
              <a:t> </a:t>
            </a:r>
            <a:r>
              <a:rPr lang="hu-HU" sz="2400" dirty="0" err="1"/>
              <a:t>properties</a:t>
            </a:r>
            <a:r>
              <a:rPr lang="hu-HU" sz="2400" dirty="0"/>
              <a:t> file:</a:t>
            </a:r>
          </a:p>
          <a:p>
            <a:pPr lvl="1"/>
            <a:r>
              <a:rPr lang="hu-HU" sz="2000" dirty="0"/>
              <a:t>The „</a:t>
            </a:r>
            <a:r>
              <a:rPr lang="hu-HU" sz="2000" dirty="0" err="1"/>
              <a:t>config</a:t>
            </a:r>
            <a:r>
              <a:rPr lang="hu-HU" sz="2000" dirty="0"/>
              <a:t>/</a:t>
            </a:r>
            <a:r>
              <a:rPr lang="hu-HU" sz="2000" dirty="0" err="1"/>
              <a:t>app.properties</a:t>
            </a:r>
            <a:r>
              <a:rPr lang="hu-HU" sz="2000" dirty="0"/>
              <a:t>” </a:t>
            </a:r>
            <a:r>
              <a:rPr lang="hu-HU" sz="2000" dirty="0" err="1"/>
              <a:t>includes</a:t>
            </a:r>
            <a:r>
              <a:rPr lang="hu-HU" sz="2000" dirty="0"/>
              <a:t> </a:t>
            </a:r>
            <a:r>
              <a:rPr lang="hu-HU" sz="2000" dirty="0" err="1"/>
              <a:t>general</a:t>
            </a:r>
            <a:r>
              <a:rPr lang="hu-HU" sz="2000" dirty="0"/>
              <a:t> </a:t>
            </a:r>
            <a:r>
              <a:rPr lang="hu-HU" sz="2000" dirty="0" err="1"/>
              <a:t>configuration</a:t>
            </a:r>
            <a:endParaRPr lang="hu-HU" sz="2000" dirty="0"/>
          </a:p>
          <a:p>
            <a:pPr lvl="1"/>
            <a:r>
              <a:rPr lang="hu-HU" sz="2000" dirty="0"/>
              <a:t>The „</a:t>
            </a:r>
            <a:r>
              <a:rPr lang="hu-HU" sz="2000" dirty="0" err="1"/>
              <a:t>config</a:t>
            </a:r>
            <a:r>
              <a:rPr lang="hu-HU" sz="2000" dirty="0"/>
              <a:t>/log4j.properties” </a:t>
            </a:r>
            <a:r>
              <a:rPr lang="hu-HU" sz="2000" dirty="0" err="1"/>
              <a:t>configures</a:t>
            </a:r>
            <a:r>
              <a:rPr lang="hu-HU" sz="2000" dirty="0"/>
              <a:t> </a:t>
            </a:r>
            <a:r>
              <a:rPr lang="hu-HU" sz="2000" dirty="0" err="1"/>
              <a:t>the</a:t>
            </a:r>
            <a:r>
              <a:rPr lang="hu-HU" sz="2000" dirty="0"/>
              <a:t> </a:t>
            </a:r>
            <a:r>
              <a:rPr lang="hu-HU" sz="2000" dirty="0" err="1"/>
              <a:t>logging</a:t>
            </a:r>
            <a:r>
              <a:rPr lang="hu-HU" sz="2000" dirty="0"/>
              <a:t>.</a:t>
            </a:r>
          </a:p>
          <a:p>
            <a:r>
              <a:rPr lang="hu-HU" sz="2400" dirty="0" err="1"/>
              <a:t>Logging</a:t>
            </a:r>
            <a:r>
              <a:rPr lang="hu-HU" sz="2400" dirty="0"/>
              <a:t> </a:t>
            </a:r>
            <a:r>
              <a:rPr lang="hu-HU" sz="2400" dirty="0" err="1"/>
              <a:t>levels</a:t>
            </a:r>
            <a:r>
              <a:rPr lang="hu-HU" sz="2400" dirty="0"/>
              <a:t>:</a:t>
            </a:r>
          </a:p>
          <a:p>
            <a:pPr lvl="1"/>
            <a:r>
              <a:rPr lang="hu-HU" sz="2000" dirty="0" err="1"/>
              <a:t>By</a:t>
            </a:r>
            <a:r>
              <a:rPr lang="hu-HU" sz="2000" dirty="0"/>
              <a:t> </a:t>
            </a:r>
            <a:r>
              <a:rPr lang="hu-HU" sz="2000" dirty="0" err="1"/>
              <a:t>default</a:t>
            </a:r>
            <a:r>
              <a:rPr lang="hu-HU" sz="2000" dirty="0"/>
              <a:t> </a:t>
            </a:r>
            <a:r>
              <a:rPr lang="hu-HU" sz="2000" dirty="0" err="1"/>
              <a:t>everything</a:t>
            </a:r>
            <a:r>
              <a:rPr lang="hu-HU" sz="2000" dirty="0"/>
              <a:t> is </a:t>
            </a:r>
            <a:r>
              <a:rPr lang="hu-HU" sz="2000" dirty="0" err="1"/>
              <a:t>logged</a:t>
            </a:r>
            <a:r>
              <a:rPr lang="hu-HU" sz="2000" dirty="0"/>
              <a:t> in a </a:t>
            </a:r>
            <a:r>
              <a:rPr lang="hu-HU" sz="2000" dirty="0" err="1"/>
              <a:t>verbose</a:t>
            </a:r>
            <a:r>
              <a:rPr lang="hu-HU" sz="2000" dirty="0"/>
              <a:t> </a:t>
            </a:r>
            <a:r>
              <a:rPr lang="hu-HU" sz="2000" dirty="0" err="1"/>
              <a:t>manner</a:t>
            </a:r>
            <a:r>
              <a:rPr lang="hu-HU" sz="2000" dirty="0"/>
              <a:t>. </a:t>
            </a:r>
          </a:p>
          <a:p>
            <a:pPr lvl="1"/>
            <a:r>
              <a:rPr lang="hu-HU" sz="2000" dirty="0" err="1"/>
              <a:t>To</a:t>
            </a:r>
            <a:r>
              <a:rPr lang="hu-HU" sz="2000" dirty="0"/>
              <a:t> </a:t>
            </a:r>
            <a:r>
              <a:rPr lang="hu-HU" sz="2000" dirty="0" err="1"/>
              <a:t>disable</a:t>
            </a:r>
            <a:r>
              <a:rPr lang="hu-HU" sz="2000" dirty="0"/>
              <a:t> </a:t>
            </a:r>
            <a:r>
              <a:rPr lang="hu-HU" sz="2000" dirty="0" err="1"/>
              <a:t>the</a:t>
            </a:r>
            <a:r>
              <a:rPr lang="hu-HU" sz="2000" dirty="0"/>
              <a:t> </a:t>
            </a:r>
            <a:r>
              <a:rPr lang="hu-HU" sz="2000" dirty="0" err="1"/>
              <a:t>verbose</a:t>
            </a:r>
            <a:r>
              <a:rPr lang="hu-HU" sz="2000" dirty="0"/>
              <a:t>, </a:t>
            </a:r>
            <a:r>
              <a:rPr lang="hu-HU" sz="2000" dirty="0" err="1"/>
              <a:t>replace</a:t>
            </a:r>
            <a:r>
              <a:rPr lang="hu-HU" sz="2000" dirty="0"/>
              <a:t> </a:t>
            </a:r>
            <a:r>
              <a:rPr lang="hu-HU" sz="2000" dirty="0" err="1"/>
              <a:t>the</a:t>
            </a:r>
            <a:r>
              <a:rPr lang="hu-HU" sz="2000" dirty="0"/>
              <a:t> „INFO” </a:t>
            </a:r>
            <a:r>
              <a:rPr lang="hu-HU" sz="2000" dirty="0" err="1"/>
              <a:t>field</a:t>
            </a:r>
            <a:r>
              <a:rPr lang="hu-HU" sz="2000" dirty="0"/>
              <a:t> in </a:t>
            </a:r>
            <a:r>
              <a:rPr lang="hu-HU" sz="2000" dirty="0" err="1"/>
              <a:t>the</a:t>
            </a:r>
            <a:r>
              <a:rPr lang="hu-HU" sz="2000" dirty="0"/>
              <a:t> </a:t>
            </a:r>
            <a:r>
              <a:rPr lang="hu-HU" sz="2000" dirty="0" err="1"/>
              <a:t>rootLogger</a:t>
            </a:r>
            <a:r>
              <a:rPr lang="hu-HU" sz="2000" dirty="0"/>
              <a:t> </a:t>
            </a:r>
            <a:r>
              <a:rPr lang="hu-HU" sz="2000" dirty="0" err="1"/>
              <a:t>property</a:t>
            </a:r>
            <a:r>
              <a:rPr lang="hu-HU" sz="2000" dirty="0"/>
              <a:t> </a:t>
            </a:r>
            <a:r>
              <a:rPr lang="hu-HU" sz="2000" dirty="0" err="1"/>
              <a:t>to</a:t>
            </a:r>
            <a:r>
              <a:rPr lang="hu-HU" sz="2000" dirty="0"/>
              <a:t> a </a:t>
            </a:r>
            <a:r>
              <a:rPr lang="hu-HU" sz="2000" dirty="0" err="1"/>
              <a:t>higher</a:t>
            </a:r>
            <a:r>
              <a:rPr lang="hu-HU" sz="2000" dirty="0"/>
              <a:t> </a:t>
            </a:r>
            <a:r>
              <a:rPr lang="hu-HU" sz="2000" dirty="0" err="1"/>
              <a:t>level</a:t>
            </a:r>
            <a:r>
              <a:rPr lang="hu-HU" sz="2000" dirty="0"/>
              <a:t>: OFF&gt; FATAL &gt; ERROR &gt; WARN &gt; INFO &gt; DEBUG	</a:t>
            </a:r>
          </a:p>
          <a:p>
            <a:pPr marL="0" indent="0">
              <a:buNone/>
            </a:pPr>
            <a:endParaRPr lang="hu-HU" sz="2400" dirty="0"/>
          </a:p>
          <a:p>
            <a:pPr marL="0" indent="0">
              <a:buNone/>
            </a:pPr>
            <a:r>
              <a:rPr lang="hu-HU" sz="2400" dirty="0"/>
              <a:t>          The </a:t>
            </a:r>
            <a:r>
              <a:rPr lang="hu-HU" sz="2400" dirty="0" err="1"/>
              <a:t>app.properties</a:t>
            </a:r>
            <a:r>
              <a:rPr lang="hu-HU" sz="2400" dirty="0"/>
              <a:t> file:			    The log4j.properties:</a:t>
            </a:r>
          </a:p>
          <a:p>
            <a:endParaRPr lang="hu-HU" dirty="0"/>
          </a:p>
        </p:txBody>
      </p:sp>
      <p:pic>
        <p:nvPicPr>
          <p:cNvPr id="8" name="Kép 7">
            <a:extLst>
              <a:ext uri="{FF2B5EF4-FFF2-40B4-BE49-F238E27FC236}">
                <a16:creationId xmlns:a16="http://schemas.microsoft.com/office/drawing/2014/main" id="{E887B445-E106-45AC-9645-9989E86B2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80" y="4379918"/>
            <a:ext cx="10515600" cy="2478081"/>
          </a:xfrm>
          <a:prstGeom prst="rect">
            <a:avLst/>
          </a:prstGeom>
        </p:spPr>
      </p:pic>
    </p:spTree>
    <p:extLst>
      <p:ext uri="{BB962C8B-B14F-4D97-AF65-F5344CB8AC3E}">
        <p14:creationId xmlns:p14="http://schemas.microsoft.com/office/powerpoint/2010/main" val="923612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568171" y="71711"/>
            <a:ext cx="10515600" cy="1086281"/>
          </a:xfrm>
        </p:spPr>
        <p:txBody>
          <a:bodyPr/>
          <a:lstStyle/>
          <a:p>
            <a:r>
              <a:rPr lang="hu-HU"/>
              <a:t>The </a:t>
            </a:r>
            <a:r>
              <a:rPr lang="hu-HU" err="1"/>
              <a:t>Arrowhead</a:t>
            </a:r>
            <a:r>
              <a:rPr lang="hu-HU"/>
              <a:t> </a:t>
            </a:r>
            <a:r>
              <a:rPr lang="hu-HU" err="1"/>
              <a:t>core</a:t>
            </a:r>
            <a:r>
              <a:rPr lang="hu-HU"/>
              <a:t> </a:t>
            </a:r>
            <a:r>
              <a:rPr lang="hu-HU" err="1"/>
              <a:t>database</a:t>
            </a:r>
            <a:r>
              <a:rPr lang="hu-HU"/>
              <a:t> </a:t>
            </a:r>
            <a:r>
              <a:rPr lang="hu-HU" err="1"/>
              <a:t>structure</a:t>
            </a:r>
            <a:endParaRPr lang="hu-HU"/>
          </a:p>
        </p:txBody>
      </p:sp>
      <p:sp>
        <p:nvSpPr>
          <p:cNvPr id="3" name="Tartalom helye 2"/>
          <p:cNvSpPr>
            <a:spLocks noGrp="1"/>
          </p:cNvSpPr>
          <p:nvPr>
            <p:ph idx="1"/>
          </p:nvPr>
        </p:nvSpPr>
        <p:spPr>
          <a:xfrm>
            <a:off x="568171" y="1037614"/>
            <a:ext cx="10515600" cy="4849353"/>
          </a:xfrm>
        </p:spPr>
        <p:txBody>
          <a:bodyPr>
            <a:normAutofit/>
          </a:bodyPr>
          <a:lstStyle/>
          <a:p>
            <a:r>
              <a:rPr lang="hu-HU" sz="2400" dirty="0" err="1"/>
              <a:t>Each</a:t>
            </a:r>
            <a:r>
              <a:rPr lang="hu-HU" sz="2400" dirty="0"/>
              <a:t> </a:t>
            </a:r>
            <a:r>
              <a:rPr lang="hu-HU" sz="2400" dirty="0" err="1"/>
              <a:t>core</a:t>
            </a:r>
            <a:r>
              <a:rPr lang="hu-HU" sz="2400" dirty="0"/>
              <a:t> </a:t>
            </a:r>
            <a:r>
              <a:rPr lang="hu-HU" sz="2400" dirty="0" err="1"/>
              <a:t>system</a:t>
            </a:r>
            <a:r>
              <a:rPr lang="hu-HU" sz="2400" dirty="0"/>
              <a:t> </a:t>
            </a:r>
            <a:r>
              <a:rPr lang="hu-HU" sz="2400" dirty="0" err="1"/>
              <a:t>can</a:t>
            </a:r>
            <a:r>
              <a:rPr lang="hu-HU" sz="2400" dirty="0"/>
              <a:t> </a:t>
            </a:r>
            <a:r>
              <a:rPr lang="hu-HU" sz="2400" dirty="0" err="1"/>
              <a:t>have</a:t>
            </a:r>
            <a:r>
              <a:rPr lang="hu-HU" sz="2400" dirty="0"/>
              <a:t> </a:t>
            </a:r>
            <a:r>
              <a:rPr lang="hu-HU" sz="2400" dirty="0" err="1"/>
              <a:t>its</a:t>
            </a:r>
            <a:r>
              <a:rPr lang="hu-HU" sz="2400" dirty="0"/>
              <a:t> </a:t>
            </a:r>
            <a:r>
              <a:rPr lang="hu-HU" sz="2400" dirty="0" err="1"/>
              <a:t>own</a:t>
            </a:r>
            <a:r>
              <a:rPr lang="hu-HU" sz="2400" dirty="0"/>
              <a:t> </a:t>
            </a:r>
            <a:r>
              <a:rPr lang="hu-HU" sz="2400" err="1"/>
              <a:t>separate</a:t>
            </a:r>
            <a:r>
              <a:rPr lang="hu-HU" sz="2400"/>
              <a:t> database, or core systems can use 1 joint core database.</a:t>
            </a:r>
            <a:endParaRPr lang="hu-HU" sz="2400" dirty="0"/>
          </a:p>
          <a:p>
            <a:r>
              <a:rPr lang="hu-HU" sz="2400" dirty="0"/>
              <a:t>The </a:t>
            </a:r>
            <a:r>
              <a:rPr lang="hu-HU" sz="2400" dirty="0" err="1"/>
              <a:t>joint</a:t>
            </a:r>
            <a:r>
              <a:rPr lang="hu-HU" sz="2400" dirty="0"/>
              <a:t> </a:t>
            </a:r>
            <a:r>
              <a:rPr lang="hu-HU" sz="2400" dirty="0" err="1"/>
              <a:t>core</a:t>
            </a:r>
            <a:r>
              <a:rPr lang="hu-HU" sz="2400" dirty="0"/>
              <a:t> </a:t>
            </a:r>
            <a:r>
              <a:rPr lang="hu-HU" sz="2400" dirty="0" err="1"/>
              <a:t>database</a:t>
            </a:r>
            <a:r>
              <a:rPr lang="hu-HU" sz="2400" dirty="0"/>
              <a:t> </a:t>
            </a:r>
            <a:r>
              <a:rPr lang="hu-HU" sz="2400" dirty="0" err="1"/>
              <a:t>contains</a:t>
            </a:r>
            <a:r>
              <a:rPr lang="hu-HU" sz="2400" dirty="0"/>
              <a:t> </a:t>
            </a:r>
            <a:r>
              <a:rPr lang="hu-HU" sz="2400" dirty="0" err="1"/>
              <a:t>the</a:t>
            </a:r>
            <a:r>
              <a:rPr lang="hu-HU" sz="2400" dirty="0"/>
              <a:t> </a:t>
            </a:r>
            <a:r>
              <a:rPr lang="hu-HU" sz="2400" dirty="0" err="1"/>
              <a:t>following</a:t>
            </a:r>
            <a:r>
              <a:rPr lang="hu-HU" sz="2400" dirty="0"/>
              <a:t> </a:t>
            </a:r>
            <a:r>
              <a:rPr lang="hu-HU" sz="2400" dirty="0" err="1"/>
              <a:t>tables</a:t>
            </a:r>
            <a:r>
              <a:rPr lang="hu-HU" sz="2400" dirty="0"/>
              <a:t>:</a:t>
            </a:r>
          </a:p>
        </p:txBody>
      </p:sp>
      <p:grpSp>
        <p:nvGrpSpPr>
          <p:cNvPr id="5" name="Csoportba foglalás 4">
            <a:extLst>
              <a:ext uri="{FF2B5EF4-FFF2-40B4-BE49-F238E27FC236}">
                <a16:creationId xmlns:a16="http://schemas.microsoft.com/office/drawing/2014/main" id="{EA224DFF-0743-4EA2-92CF-5E7084A35771}"/>
              </a:ext>
            </a:extLst>
          </p:cNvPr>
          <p:cNvGrpSpPr/>
          <p:nvPr/>
        </p:nvGrpSpPr>
        <p:grpSpPr>
          <a:xfrm>
            <a:off x="4410057" y="2781411"/>
            <a:ext cx="6570283" cy="4064558"/>
            <a:chOff x="3745568" y="1766328"/>
            <a:chExt cx="6570283" cy="4064558"/>
          </a:xfrm>
        </p:grpSpPr>
        <p:sp>
          <p:nvSpPr>
            <p:cNvPr id="8" name="Szövegdoboz 7"/>
            <p:cNvSpPr txBox="1"/>
            <p:nvPr/>
          </p:nvSpPr>
          <p:spPr>
            <a:xfrm>
              <a:off x="3745568" y="1766328"/>
              <a:ext cx="5132102" cy="646331"/>
            </a:xfrm>
            <a:prstGeom prst="rect">
              <a:avLst/>
            </a:prstGeom>
            <a:noFill/>
            <a:ln>
              <a:solidFill>
                <a:srgbClr val="FF0000"/>
              </a:solidFill>
            </a:ln>
          </p:spPr>
          <p:txBody>
            <a:bodyPr wrap="square" rtlCol="0">
              <a:spAutoFit/>
            </a:bodyPr>
            <a:lstStyle/>
            <a:p>
              <a:r>
                <a:rPr lang="hu-HU" dirty="0" err="1"/>
                <a:t>These</a:t>
              </a:r>
              <a:r>
                <a:rPr lang="hu-HU" dirty="0"/>
                <a:t> </a:t>
              </a:r>
              <a:r>
                <a:rPr lang="hu-HU" dirty="0" err="1"/>
                <a:t>tables</a:t>
              </a:r>
              <a:r>
                <a:rPr lang="hu-HU" dirty="0"/>
                <a:t> </a:t>
              </a:r>
              <a:r>
                <a:rPr lang="hu-HU" dirty="0" err="1"/>
                <a:t>contain</a:t>
              </a:r>
              <a:r>
                <a:rPr lang="hu-HU" dirty="0"/>
                <a:t> </a:t>
              </a:r>
              <a:r>
                <a:rPr lang="hu-HU" dirty="0" err="1"/>
                <a:t>the</a:t>
              </a:r>
              <a:r>
                <a:rPr lang="hu-HU" dirty="0"/>
                <a:t> </a:t>
              </a:r>
              <a:r>
                <a:rPr lang="hu-HU" dirty="0" err="1"/>
                <a:t>common</a:t>
              </a:r>
              <a:r>
                <a:rPr lang="hu-HU" dirty="0"/>
                <a:t> </a:t>
              </a:r>
              <a:r>
                <a:rPr lang="hu-HU" dirty="0" err="1"/>
                <a:t>descriptors</a:t>
              </a:r>
              <a:r>
                <a:rPr lang="hu-HU" dirty="0"/>
                <a:t>. </a:t>
              </a:r>
              <a:r>
                <a:rPr lang="hu-HU" dirty="0" err="1"/>
                <a:t>They</a:t>
              </a:r>
              <a:r>
                <a:rPr lang="hu-HU" dirty="0"/>
                <a:t> </a:t>
              </a:r>
              <a:r>
                <a:rPr lang="hu-HU" dirty="0" err="1"/>
                <a:t>are</a:t>
              </a:r>
              <a:r>
                <a:rPr lang="hu-HU" dirty="0"/>
                <a:t> </a:t>
              </a:r>
              <a:r>
                <a:rPr lang="hu-HU" dirty="0" err="1"/>
                <a:t>referenced</a:t>
              </a:r>
              <a:r>
                <a:rPr lang="hu-HU" dirty="0"/>
                <a:t> </a:t>
              </a:r>
              <a:r>
                <a:rPr lang="hu-HU" dirty="0" err="1"/>
                <a:t>by</a:t>
              </a:r>
              <a:r>
                <a:rPr lang="hu-HU" dirty="0"/>
                <a:t> </a:t>
              </a:r>
              <a:r>
                <a:rPr lang="hu-HU" dirty="0" err="1"/>
                <a:t>other</a:t>
              </a:r>
              <a:r>
                <a:rPr lang="hu-HU" dirty="0"/>
                <a:t> </a:t>
              </a:r>
              <a:r>
                <a:rPr lang="hu-HU" dirty="0" err="1"/>
                <a:t>tables</a:t>
              </a:r>
              <a:r>
                <a:rPr lang="hu-HU" dirty="0"/>
                <a:t>.  </a:t>
              </a:r>
              <a:endParaRPr lang="en-US" dirty="0"/>
            </a:p>
          </p:txBody>
        </p:sp>
        <p:sp>
          <p:nvSpPr>
            <p:cNvPr id="9" name="Szövegdoboz 8"/>
            <p:cNvSpPr txBox="1"/>
            <p:nvPr/>
          </p:nvSpPr>
          <p:spPr>
            <a:xfrm>
              <a:off x="3758549" y="3570555"/>
              <a:ext cx="4998128" cy="369332"/>
            </a:xfrm>
            <a:prstGeom prst="rect">
              <a:avLst/>
            </a:prstGeom>
            <a:noFill/>
            <a:ln>
              <a:solidFill>
                <a:srgbClr val="FF0000"/>
              </a:solidFill>
            </a:ln>
          </p:spPr>
          <p:txBody>
            <a:bodyPr wrap="square" rtlCol="0">
              <a:spAutoFit/>
            </a:bodyPr>
            <a:lstStyle/>
            <a:p>
              <a:r>
                <a:rPr lang="hu-HU" err="1"/>
                <a:t>These</a:t>
              </a:r>
              <a:r>
                <a:rPr lang="hu-HU"/>
                <a:t> </a:t>
              </a:r>
              <a:r>
                <a:rPr lang="hu-HU" err="1"/>
                <a:t>tables</a:t>
              </a:r>
              <a:r>
                <a:rPr lang="hu-HU"/>
                <a:t> </a:t>
              </a:r>
              <a:r>
                <a:rPr lang="hu-HU" err="1"/>
                <a:t>store</a:t>
              </a:r>
              <a:r>
                <a:rPr lang="hu-HU"/>
                <a:t> </a:t>
              </a:r>
              <a:r>
                <a:rPr lang="hu-HU" err="1"/>
                <a:t>the</a:t>
              </a:r>
              <a:r>
                <a:rPr lang="hu-HU"/>
                <a:t> </a:t>
              </a:r>
              <a:r>
                <a:rPr lang="hu-HU" err="1"/>
                <a:t>authorization</a:t>
              </a:r>
              <a:r>
                <a:rPr lang="hu-HU"/>
                <a:t> </a:t>
              </a:r>
              <a:r>
                <a:rPr lang="hu-HU" err="1"/>
                <a:t>access</a:t>
              </a:r>
              <a:r>
                <a:rPr lang="hu-HU"/>
                <a:t> </a:t>
              </a:r>
              <a:r>
                <a:rPr lang="hu-HU" err="1"/>
                <a:t>rights</a:t>
              </a:r>
              <a:r>
                <a:rPr lang="hu-HU"/>
                <a:t>.</a:t>
              </a:r>
              <a:endParaRPr lang="en-US"/>
            </a:p>
          </p:txBody>
        </p:sp>
        <p:sp>
          <p:nvSpPr>
            <p:cNvPr id="27" name="Szövegdoboz 26"/>
            <p:cNvSpPr txBox="1"/>
            <p:nvPr/>
          </p:nvSpPr>
          <p:spPr>
            <a:xfrm>
              <a:off x="3758548" y="4035945"/>
              <a:ext cx="6557303" cy="369332"/>
            </a:xfrm>
            <a:prstGeom prst="rect">
              <a:avLst/>
            </a:prstGeom>
            <a:noFill/>
            <a:ln>
              <a:solidFill>
                <a:srgbClr val="FF0000"/>
              </a:solidFill>
            </a:ln>
          </p:spPr>
          <p:txBody>
            <a:bodyPr wrap="square" rtlCol="0">
              <a:spAutoFit/>
            </a:bodyPr>
            <a:lstStyle/>
            <a:p>
              <a:r>
                <a:rPr lang="hu-HU"/>
                <a:t>These tables store </a:t>
              </a:r>
              <a:r>
                <a:rPr lang="hu-HU" err="1"/>
                <a:t>the</a:t>
              </a:r>
              <a:r>
                <a:rPr lang="hu-HU"/>
                <a:t> </a:t>
              </a:r>
              <a:r>
                <a:rPr lang="hu-HU" err="1"/>
                <a:t>orchestration</a:t>
              </a:r>
              <a:r>
                <a:rPr lang="hu-HU"/>
                <a:t> </a:t>
              </a:r>
              <a:r>
                <a:rPr lang="hu-HU" err="1"/>
                <a:t>rules</a:t>
              </a:r>
              <a:r>
                <a:rPr lang="hu-HU"/>
                <a:t> per </a:t>
              </a:r>
              <a:r>
                <a:rPr lang="hu-HU" err="1"/>
                <a:t>Application</a:t>
              </a:r>
              <a:r>
                <a:rPr lang="hu-HU"/>
                <a:t> Systems.</a:t>
              </a:r>
              <a:endParaRPr lang="en-US"/>
            </a:p>
          </p:txBody>
        </p:sp>
        <p:sp>
          <p:nvSpPr>
            <p:cNvPr id="40" name="Szövegdoboz 39"/>
            <p:cNvSpPr txBox="1"/>
            <p:nvPr/>
          </p:nvSpPr>
          <p:spPr>
            <a:xfrm>
              <a:off x="3765210" y="4473386"/>
              <a:ext cx="4677356" cy="646331"/>
            </a:xfrm>
            <a:prstGeom prst="rect">
              <a:avLst/>
            </a:prstGeom>
            <a:noFill/>
            <a:ln>
              <a:solidFill>
                <a:srgbClr val="FF0000"/>
              </a:solidFill>
            </a:ln>
          </p:spPr>
          <p:txBody>
            <a:bodyPr wrap="square" rtlCol="0">
              <a:spAutoFit/>
            </a:bodyPr>
            <a:lstStyle/>
            <a:p>
              <a:r>
                <a:rPr lang="hu-HU" err="1"/>
                <a:t>These</a:t>
              </a:r>
              <a:r>
                <a:rPr lang="hu-HU"/>
                <a:t> </a:t>
              </a:r>
              <a:r>
                <a:rPr lang="hu-HU" err="1"/>
                <a:t>tables</a:t>
              </a:r>
              <a:r>
                <a:rPr lang="hu-HU"/>
                <a:t> </a:t>
              </a:r>
              <a:r>
                <a:rPr lang="hu-HU" err="1"/>
                <a:t>contain</a:t>
              </a:r>
              <a:r>
                <a:rPr lang="hu-HU"/>
                <a:t> ArrowheadCloud references about own and trusted Local Clouds.</a:t>
              </a:r>
              <a:endParaRPr lang="en-US" b="1"/>
            </a:p>
          </p:txBody>
        </p:sp>
        <p:sp>
          <p:nvSpPr>
            <p:cNvPr id="56" name="Szövegdoboz 55"/>
            <p:cNvSpPr txBox="1"/>
            <p:nvPr/>
          </p:nvSpPr>
          <p:spPr>
            <a:xfrm>
              <a:off x="3758549" y="3120984"/>
              <a:ext cx="6235694" cy="369332"/>
            </a:xfrm>
            <a:prstGeom prst="rect">
              <a:avLst/>
            </a:prstGeom>
            <a:noFill/>
            <a:ln>
              <a:solidFill>
                <a:srgbClr val="FF0000"/>
              </a:solidFill>
            </a:ln>
          </p:spPr>
          <p:txBody>
            <a:bodyPr wrap="square" rtlCol="0">
              <a:spAutoFit/>
            </a:bodyPr>
            <a:lstStyle/>
            <a:p>
              <a:r>
                <a:rPr lang="hu-HU" dirty="0" err="1"/>
                <a:t>This</a:t>
              </a:r>
              <a:r>
                <a:rPr lang="hu-HU" dirty="0"/>
                <a:t> </a:t>
              </a:r>
              <a:r>
                <a:rPr lang="hu-HU" dirty="0" err="1"/>
                <a:t>table</a:t>
              </a:r>
              <a:r>
                <a:rPr lang="hu-HU" dirty="0"/>
                <a:t> is </a:t>
              </a:r>
              <a:r>
                <a:rPr lang="hu-HU" dirty="0" err="1"/>
                <a:t>used</a:t>
              </a:r>
              <a:r>
                <a:rPr lang="hu-HU" dirty="0"/>
                <a:t> </a:t>
              </a:r>
              <a:r>
                <a:rPr lang="hu-HU" dirty="0" err="1"/>
                <a:t>by</a:t>
              </a:r>
              <a:r>
                <a:rPr lang="hu-HU" dirty="0"/>
                <a:t> </a:t>
              </a:r>
              <a:r>
                <a:rPr lang="hu-HU" dirty="0" err="1"/>
                <a:t>the</a:t>
              </a:r>
              <a:r>
                <a:rPr lang="hu-HU" dirty="0"/>
                <a:t> ORM </a:t>
              </a:r>
              <a:r>
                <a:rPr lang="hu-HU" dirty="0" err="1"/>
                <a:t>engine</a:t>
              </a:r>
              <a:r>
                <a:rPr lang="hu-HU" dirty="0"/>
                <a:t>, </a:t>
              </a:r>
              <a:r>
                <a:rPr lang="hu-HU" dirty="0" err="1"/>
                <a:t>not</a:t>
              </a:r>
              <a:r>
                <a:rPr lang="hu-HU" dirty="0"/>
                <a:t> </a:t>
              </a:r>
              <a:r>
                <a:rPr lang="hu-HU" dirty="0" err="1"/>
                <a:t>to</a:t>
              </a:r>
              <a:r>
                <a:rPr lang="hu-HU" dirty="0"/>
                <a:t> be </a:t>
              </a:r>
              <a:r>
                <a:rPr lang="hu-HU" dirty="0" err="1"/>
                <a:t>changed</a:t>
              </a:r>
              <a:r>
                <a:rPr lang="hu-HU" dirty="0"/>
                <a:t>. </a:t>
              </a:r>
              <a:endParaRPr lang="en-US" dirty="0"/>
            </a:p>
          </p:txBody>
        </p:sp>
        <p:sp>
          <p:nvSpPr>
            <p:cNvPr id="55" name="Szövegdoboz 54"/>
            <p:cNvSpPr txBox="1"/>
            <p:nvPr/>
          </p:nvSpPr>
          <p:spPr>
            <a:xfrm>
              <a:off x="3765210" y="5184555"/>
              <a:ext cx="4482145" cy="646331"/>
            </a:xfrm>
            <a:prstGeom prst="rect">
              <a:avLst/>
            </a:prstGeom>
            <a:noFill/>
            <a:ln>
              <a:solidFill>
                <a:srgbClr val="FF0000"/>
              </a:solidFill>
            </a:ln>
          </p:spPr>
          <p:txBody>
            <a:bodyPr wrap="square" rtlCol="0">
              <a:spAutoFit/>
            </a:bodyPr>
            <a:lstStyle/>
            <a:p>
              <a:r>
                <a:rPr lang="hu-HU"/>
                <a:t>This table stores the available Services and their provider Systems. </a:t>
              </a:r>
            </a:p>
          </p:txBody>
        </p:sp>
      </p:grpSp>
      <p:pic>
        <p:nvPicPr>
          <p:cNvPr id="7" name="Kép 6">
            <a:extLst>
              <a:ext uri="{FF2B5EF4-FFF2-40B4-BE49-F238E27FC236}">
                <a16:creationId xmlns:a16="http://schemas.microsoft.com/office/drawing/2014/main" id="{C1A439F2-51B1-4837-96C7-33C194B4F9E9}"/>
              </a:ext>
            </a:extLst>
          </p:cNvPr>
          <p:cNvPicPr>
            <a:picLocks noChangeAspect="1"/>
          </p:cNvPicPr>
          <p:nvPr/>
        </p:nvPicPr>
        <p:blipFill>
          <a:blip r:embed="rId2"/>
          <a:stretch>
            <a:fillRect/>
          </a:stretch>
        </p:blipFill>
        <p:spPr>
          <a:xfrm>
            <a:off x="178196" y="2994803"/>
            <a:ext cx="3087571" cy="2907363"/>
          </a:xfrm>
          <a:prstGeom prst="rect">
            <a:avLst/>
          </a:prstGeom>
        </p:spPr>
      </p:pic>
      <p:cxnSp>
        <p:nvCxnSpPr>
          <p:cNvPr id="12" name="Egyenes összekötő nyíllal 11">
            <a:extLst>
              <a:ext uri="{FF2B5EF4-FFF2-40B4-BE49-F238E27FC236}">
                <a16:creationId xmlns:a16="http://schemas.microsoft.com/office/drawing/2014/main" id="{91010D7E-45E5-4D04-A412-6FDAC7E4106A}"/>
              </a:ext>
            </a:extLst>
          </p:cNvPr>
          <p:cNvCxnSpPr>
            <a:endCxn id="8" idx="1"/>
          </p:cNvCxnSpPr>
          <p:nvPr/>
        </p:nvCxnSpPr>
        <p:spPr>
          <a:xfrm flipV="1">
            <a:off x="2289103" y="3104577"/>
            <a:ext cx="2120954" cy="3231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gyenes összekötő nyíllal 14">
            <a:extLst>
              <a:ext uri="{FF2B5EF4-FFF2-40B4-BE49-F238E27FC236}">
                <a16:creationId xmlns:a16="http://schemas.microsoft.com/office/drawing/2014/main" id="{E2F54201-879F-4C10-BC0C-59529DC39AAC}"/>
              </a:ext>
            </a:extLst>
          </p:cNvPr>
          <p:cNvCxnSpPr/>
          <p:nvPr/>
        </p:nvCxnSpPr>
        <p:spPr>
          <a:xfrm flipV="1">
            <a:off x="2336800" y="3251200"/>
            <a:ext cx="2050473" cy="406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gyenes összekötő nyíllal 27">
            <a:extLst>
              <a:ext uri="{FF2B5EF4-FFF2-40B4-BE49-F238E27FC236}">
                <a16:creationId xmlns:a16="http://schemas.microsoft.com/office/drawing/2014/main" id="{90DD9C08-D127-431F-86AD-86F21DAC3248}"/>
              </a:ext>
            </a:extLst>
          </p:cNvPr>
          <p:cNvCxnSpPr/>
          <p:nvPr/>
        </p:nvCxnSpPr>
        <p:spPr>
          <a:xfrm flipV="1">
            <a:off x="2289103" y="3352800"/>
            <a:ext cx="2098170" cy="7000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gyenes összekötő nyíllal 29">
            <a:extLst>
              <a:ext uri="{FF2B5EF4-FFF2-40B4-BE49-F238E27FC236}">
                <a16:creationId xmlns:a16="http://schemas.microsoft.com/office/drawing/2014/main" id="{D0E1F8E6-86A0-49E5-8DF1-F705BF529530}"/>
              </a:ext>
            </a:extLst>
          </p:cNvPr>
          <p:cNvCxnSpPr/>
          <p:nvPr/>
        </p:nvCxnSpPr>
        <p:spPr>
          <a:xfrm flipV="1">
            <a:off x="3185747" y="3462290"/>
            <a:ext cx="1201526" cy="4059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Szövegdoboz 44">
            <a:extLst>
              <a:ext uri="{FF2B5EF4-FFF2-40B4-BE49-F238E27FC236}">
                <a16:creationId xmlns:a16="http://schemas.microsoft.com/office/drawing/2014/main" id="{EDC28471-E815-4451-B79C-8C0B0E890B4A}"/>
              </a:ext>
            </a:extLst>
          </p:cNvPr>
          <p:cNvSpPr txBox="1"/>
          <p:nvPr/>
        </p:nvSpPr>
        <p:spPr>
          <a:xfrm>
            <a:off x="4424217" y="3634793"/>
            <a:ext cx="6317674" cy="369332"/>
          </a:xfrm>
          <a:prstGeom prst="rect">
            <a:avLst/>
          </a:prstGeom>
          <a:noFill/>
          <a:ln>
            <a:solidFill>
              <a:srgbClr val="FF0000"/>
            </a:solidFill>
          </a:ln>
        </p:spPr>
        <p:txBody>
          <a:bodyPr wrap="square" rtlCol="0">
            <a:spAutoFit/>
          </a:bodyPr>
          <a:lstStyle/>
          <a:p>
            <a:r>
              <a:rPr lang="hu-HU" dirty="0" err="1"/>
              <a:t>This</a:t>
            </a:r>
            <a:r>
              <a:rPr lang="hu-HU" dirty="0"/>
              <a:t> </a:t>
            </a:r>
            <a:r>
              <a:rPr lang="hu-HU" err="1"/>
              <a:t>table</a:t>
            </a:r>
            <a:r>
              <a:rPr lang="hu-HU"/>
              <a:t> stores the AMQP message brokers the gateway can use.</a:t>
            </a:r>
            <a:endParaRPr lang="en-US" dirty="0"/>
          </a:p>
        </p:txBody>
      </p:sp>
      <p:cxnSp>
        <p:nvCxnSpPr>
          <p:cNvPr id="34" name="Egyenes összekötő nyíllal 33">
            <a:extLst>
              <a:ext uri="{FF2B5EF4-FFF2-40B4-BE49-F238E27FC236}">
                <a16:creationId xmlns:a16="http://schemas.microsoft.com/office/drawing/2014/main" id="{30656211-123A-44BB-84ED-6AE3293A8AD0}"/>
              </a:ext>
            </a:extLst>
          </p:cNvPr>
          <p:cNvCxnSpPr>
            <a:endCxn id="45" idx="1"/>
          </p:cNvCxnSpPr>
          <p:nvPr/>
        </p:nvCxnSpPr>
        <p:spPr>
          <a:xfrm flipV="1">
            <a:off x="1607127" y="3819459"/>
            <a:ext cx="2817090" cy="4107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gyenes összekötő nyíllal 36">
            <a:extLst>
              <a:ext uri="{FF2B5EF4-FFF2-40B4-BE49-F238E27FC236}">
                <a16:creationId xmlns:a16="http://schemas.microsoft.com/office/drawing/2014/main" id="{11535870-A617-477F-A306-3607D4E13B07}"/>
              </a:ext>
            </a:extLst>
          </p:cNvPr>
          <p:cNvCxnSpPr>
            <a:endCxn id="56" idx="1"/>
          </p:cNvCxnSpPr>
          <p:nvPr/>
        </p:nvCxnSpPr>
        <p:spPr>
          <a:xfrm flipV="1">
            <a:off x="2336800" y="4320733"/>
            <a:ext cx="2086238" cy="942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gyenes összekötő nyíllal 49">
            <a:extLst>
              <a:ext uri="{FF2B5EF4-FFF2-40B4-BE49-F238E27FC236}">
                <a16:creationId xmlns:a16="http://schemas.microsoft.com/office/drawing/2014/main" id="{1CE1CC5B-246C-4768-97F5-BC848BD62B10}"/>
              </a:ext>
            </a:extLst>
          </p:cNvPr>
          <p:cNvCxnSpPr/>
          <p:nvPr/>
        </p:nvCxnSpPr>
        <p:spPr>
          <a:xfrm>
            <a:off x="2669309" y="4585638"/>
            <a:ext cx="1717964" cy="1249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Egyenes összekötő nyíllal 57">
            <a:extLst>
              <a:ext uri="{FF2B5EF4-FFF2-40B4-BE49-F238E27FC236}">
                <a16:creationId xmlns:a16="http://schemas.microsoft.com/office/drawing/2014/main" id="{75166B34-FAAB-428F-900A-1FEFD2C0BC49}"/>
              </a:ext>
            </a:extLst>
          </p:cNvPr>
          <p:cNvCxnSpPr/>
          <p:nvPr/>
        </p:nvCxnSpPr>
        <p:spPr>
          <a:xfrm>
            <a:off x="2660073" y="4839855"/>
            <a:ext cx="17272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gyenes összekötő nyíllal 59">
            <a:extLst>
              <a:ext uri="{FF2B5EF4-FFF2-40B4-BE49-F238E27FC236}">
                <a16:creationId xmlns:a16="http://schemas.microsoft.com/office/drawing/2014/main" id="{5CBD0CA9-EDCD-47CC-B543-0E68C3FA95CC}"/>
              </a:ext>
            </a:extLst>
          </p:cNvPr>
          <p:cNvCxnSpPr/>
          <p:nvPr/>
        </p:nvCxnSpPr>
        <p:spPr>
          <a:xfrm>
            <a:off x="2115127" y="5001150"/>
            <a:ext cx="2294930" cy="7253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gyenes összekötő nyíllal 62">
            <a:extLst>
              <a:ext uri="{FF2B5EF4-FFF2-40B4-BE49-F238E27FC236}">
                <a16:creationId xmlns:a16="http://schemas.microsoft.com/office/drawing/2014/main" id="{33E98515-6688-465E-AFA8-91422181585F}"/>
              </a:ext>
            </a:extLst>
          </p:cNvPr>
          <p:cNvCxnSpPr/>
          <p:nvPr/>
        </p:nvCxnSpPr>
        <p:spPr>
          <a:xfrm>
            <a:off x="1791855" y="5597236"/>
            <a:ext cx="2631182" cy="3049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Egyenes összekötő nyíllal 66">
            <a:extLst>
              <a:ext uri="{FF2B5EF4-FFF2-40B4-BE49-F238E27FC236}">
                <a16:creationId xmlns:a16="http://schemas.microsoft.com/office/drawing/2014/main" id="{AB3EE449-6B61-41C0-A517-74270DA7E909}"/>
              </a:ext>
            </a:extLst>
          </p:cNvPr>
          <p:cNvCxnSpPr/>
          <p:nvPr/>
        </p:nvCxnSpPr>
        <p:spPr>
          <a:xfrm>
            <a:off x="2115127" y="5818909"/>
            <a:ext cx="2294930" cy="5818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gyenes összekötő nyíllal 68">
            <a:extLst>
              <a:ext uri="{FF2B5EF4-FFF2-40B4-BE49-F238E27FC236}">
                <a16:creationId xmlns:a16="http://schemas.microsoft.com/office/drawing/2014/main" id="{826E108A-28AB-4E98-989E-E711EEEE87B8}"/>
              </a:ext>
            </a:extLst>
          </p:cNvPr>
          <p:cNvCxnSpPr>
            <a:cxnSpLocks/>
          </p:cNvCxnSpPr>
          <p:nvPr/>
        </p:nvCxnSpPr>
        <p:spPr>
          <a:xfrm flipV="1">
            <a:off x="2918691" y="5244930"/>
            <a:ext cx="1504346"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gyenes összekötő nyíllal 70">
            <a:extLst>
              <a:ext uri="{FF2B5EF4-FFF2-40B4-BE49-F238E27FC236}">
                <a16:creationId xmlns:a16="http://schemas.microsoft.com/office/drawing/2014/main" id="{FFB6D28F-FD0F-4690-974C-B5463F90DD23}"/>
              </a:ext>
            </a:extLst>
          </p:cNvPr>
          <p:cNvCxnSpPr/>
          <p:nvPr/>
        </p:nvCxnSpPr>
        <p:spPr>
          <a:xfrm flipV="1">
            <a:off x="2289103" y="5126182"/>
            <a:ext cx="2098170" cy="738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734186"/>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2603</TotalTime>
  <Words>3015</Words>
  <Application>Microsoft Office PowerPoint</Application>
  <PresentationFormat>Szélesvásznú</PresentationFormat>
  <Paragraphs>305</Paragraphs>
  <Slides>25</Slides>
  <Notes>3</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25</vt:i4>
      </vt:variant>
    </vt:vector>
  </HeadingPairs>
  <TitlesOfParts>
    <vt:vector size="29" baseType="lpstr">
      <vt:lpstr>Arial</vt:lpstr>
      <vt:lpstr>Calibri</vt:lpstr>
      <vt:lpstr>Calibri Light</vt:lpstr>
      <vt:lpstr>Office-téma</vt:lpstr>
      <vt:lpstr>Getting Started</vt:lpstr>
      <vt:lpstr>Documentation structure – reading sequence</vt:lpstr>
      <vt:lpstr>Table of Contents</vt:lpstr>
      <vt:lpstr>Core modules - overview</vt:lpstr>
      <vt:lpstr>Arrowhead G3.2 code bases / testbed servers</vt:lpstr>
      <vt:lpstr>Setting up a database</vt:lpstr>
      <vt:lpstr>Generating Certificates (optional)</vt:lpstr>
      <vt:lpstr>Configuring the core modules</vt:lpstr>
      <vt:lpstr>The Arrowhead core database structure</vt:lpstr>
      <vt:lpstr>Configuration of the ArrowheadCloud table</vt:lpstr>
      <vt:lpstr>Deploying modules</vt:lpstr>
      <vt:lpstr>Setting up a secondary Local Cloud for testing inter-Cloud orchestration</vt:lpstr>
      <vt:lpstr>Using the Gateway module</vt:lpstr>
      <vt:lpstr>Using the examples</vt:lpstr>
      <vt:lpstr>Use case scenario for manual testing</vt:lpstr>
      <vt:lpstr>Electric Vehicle Use Case Scenario</vt:lpstr>
      <vt:lpstr>Store-based orchestration test</vt:lpstr>
      <vt:lpstr>Store-based orchestration</vt:lpstr>
      <vt:lpstr>Checking the dynamical orchestration process</vt:lpstr>
      <vt:lpstr>Local dynamical orchestration (no preferences or matchmaking) </vt:lpstr>
      <vt:lpstr>Inter-Cloud dynamical orchestration (with triggerInterCloud flag)</vt:lpstr>
      <vt:lpstr>Dynamical orchestration with Inter-Cloud enabled</vt:lpstr>
      <vt:lpstr>Getting started with the App. System skeleton</vt:lpstr>
      <vt:lpstr>Known issues and shortcomings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dc:title>
  <dc:creator>Hegedűs Csaba</dc:creator>
  <cp:lastModifiedBy>Csaba Hegedűs</cp:lastModifiedBy>
  <cp:revision>219</cp:revision>
  <dcterms:created xsi:type="dcterms:W3CDTF">2016-08-23T09:05:39Z</dcterms:created>
  <dcterms:modified xsi:type="dcterms:W3CDTF">2018-02-19T09:27:19Z</dcterms:modified>
</cp:coreProperties>
</file>