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68" r:id="rId4"/>
    <p:sldId id="258" r:id="rId5"/>
    <p:sldId id="286" r:id="rId6"/>
    <p:sldId id="257" r:id="rId7"/>
    <p:sldId id="260" r:id="rId8"/>
    <p:sldId id="259" r:id="rId9"/>
    <p:sldId id="262" r:id="rId10"/>
    <p:sldId id="265" r:id="rId11"/>
    <p:sldId id="261" r:id="rId12"/>
    <p:sldId id="271" r:id="rId13"/>
    <p:sldId id="263" r:id="rId14"/>
    <p:sldId id="272" r:id="rId15"/>
    <p:sldId id="285" r:id="rId16"/>
    <p:sldId id="284" r:id="rId17"/>
    <p:sldId id="279" r:id="rId18"/>
    <p:sldId id="275" r:id="rId19"/>
    <p:sldId id="280" r:id="rId20"/>
    <p:sldId id="273" r:id="rId21"/>
    <p:sldId id="274" r:id="rId22"/>
    <p:sldId id="276" r:id="rId23"/>
    <p:sldId id="277" r:id="rId24"/>
    <p:sldId id="283" r:id="rId25"/>
    <p:sldId id="281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F72D-BB7C-4009-B276-48F62311FC1F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25E6-15D4-4677-B88E-023F7882E0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6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4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5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4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6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9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0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8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xample.org:8080/endpo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rowhead2.tmit.bme.hu:8440/orchestrator/orchestration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eduscs/arrowheadclien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varga@tmit.bme.hu" TargetMode="External"/><Relationship Id="rId2" Type="http://schemas.openxmlformats.org/officeDocument/2006/relationships/hyperlink" Target="mailto:hegeduscs@aitia.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eduscs/arrowheadclient" TargetMode="External"/><Relationship Id="rId2" Type="http://schemas.openxmlformats.org/officeDocument/2006/relationships/hyperlink" Target="https://github.com/hegeduscs/arrowhe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owhead2.tmit.bme.hu/" TargetMode="External"/><Relationship Id="rId4" Type="http://schemas.openxmlformats.org/officeDocument/2006/relationships/hyperlink" Target="http://arrowhead.tmit.bme.h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ystore-explorer.org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G3.2 </a:t>
            </a:r>
            <a:r>
              <a:rPr lang="hu-HU" dirty="0" err="1"/>
              <a:t>Milestone</a:t>
            </a:r>
            <a:r>
              <a:rPr lang="hu-HU" dirty="0"/>
              <a:t> 3</a:t>
            </a:r>
          </a:p>
        </p:txBody>
      </p:sp>
      <p:pic>
        <p:nvPicPr>
          <p:cNvPr id="1026" name="Picture 2" descr="Képtalálat a következőre: „aiti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63" y="442991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arrowhead projec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" y="4207895"/>
            <a:ext cx="2568964" cy="21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984" y="0"/>
            <a:ext cx="10151616" cy="1035511"/>
          </a:xfrm>
        </p:spPr>
        <p:txBody>
          <a:bodyPr/>
          <a:lstStyle/>
          <a:p>
            <a:r>
              <a:rPr lang="hu-HU" err="1"/>
              <a:t>Configuration</a:t>
            </a:r>
            <a:r>
              <a:rPr lang="hu-HU"/>
              <a:t> </a:t>
            </a:r>
            <a:r>
              <a:rPr lang="hu-HU" err="1"/>
              <a:t>tables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83" y="1035511"/>
            <a:ext cx="10515600" cy="38738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These tables can be easily modified by using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en-US" dirty="0"/>
              <a:t>.</a:t>
            </a:r>
            <a:r>
              <a:rPr lang="hu-HU" dirty="0"/>
              <a:t> In a </a:t>
            </a:r>
            <a:r>
              <a:rPr lang="hu-HU" dirty="0" err="1"/>
              <a:t>later</a:t>
            </a:r>
            <a:r>
              <a:rPr lang="hu-HU" dirty="0"/>
              <a:t> version REST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CRUD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.</a:t>
            </a:r>
          </a:p>
          <a:p>
            <a:r>
              <a:rPr lang="hu-HU" dirty="0"/>
              <a:t>The „</a:t>
            </a:r>
            <a:r>
              <a:rPr lang="hu-HU" dirty="0" err="1"/>
              <a:t>CoreSystem</a:t>
            </a:r>
            <a:r>
              <a:rPr lang="hu-HU" dirty="0"/>
              <a:t>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reached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locating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start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https://example.org:8080/endpoint/</a:t>
            </a:r>
            <a:r>
              <a:rPr lang="hu-HU" dirty="0"/>
              <a:t> 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CoreSystem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entry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:</a:t>
            </a:r>
          </a:p>
          <a:p>
            <a:pPr lvl="1"/>
            <a:r>
              <a:rPr lang="hu-HU" b="1" dirty="0" err="1"/>
              <a:t>Note</a:t>
            </a:r>
            <a:r>
              <a:rPr lang="hu-HU" b="1" dirty="0"/>
              <a:t>: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system_name</a:t>
            </a:r>
            <a:r>
              <a:rPr lang="hu-HU" b="1" dirty="0"/>
              <a:t> </a:t>
            </a:r>
            <a:r>
              <a:rPr lang="hu-HU" b="1" dirty="0" err="1"/>
              <a:t>field</a:t>
            </a:r>
            <a:r>
              <a:rPr lang="hu-HU" b="1" dirty="0"/>
              <a:t> is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changed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service_uri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URL </a:t>
            </a:r>
            <a:r>
              <a:rPr lang="hu-HU" dirty="0" err="1"/>
              <a:t>path</a:t>
            </a:r>
            <a:r>
              <a:rPr lang="hu-HU" dirty="0"/>
              <a:t> (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port </a:t>
            </a:r>
            <a:r>
              <a:rPr lang="hu-HU" dirty="0" err="1"/>
              <a:t>number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is_secure</a:t>
            </a:r>
            <a:r>
              <a:rPr lang="hu-HU" b="1" i="1" dirty="0"/>
              <a:t> </a:t>
            </a:r>
            <a:r>
              <a:rPr lang="hu-HU" dirty="0" err="1"/>
              <a:t>boolean</a:t>
            </a:r>
            <a:r>
              <a:rPr lang="hu-HU" dirty="0"/>
              <a:t> is </a:t>
            </a:r>
            <a:r>
              <a:rPr lang="hu-HU" dirty="0" err="1"/>
              <a:t>indicating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is </a:t>
            </a:r>
            <a:r>
              <a:rPr lang="hu-HU" dirty="0" err="1"/>
              <a:t>started</a:t>
            </a:r>
            <a:r>
              <a:rPr lang="hu-HU" dirty="0"/>
              <a:t> in 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(SSL)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hardcoded</a:t>
            </a:r>
            <a:r>
              <a:rPr lang="hu-HU" dirty="0"/>
              <a:t> URL </a:t>
            </a:r>
            <a:r>
              <a:rPr lang="hu-HU" dirty="0" err="1"/>
              <a:t>subpaths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java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„/</a:t>
            </a:r>
            <a:r>
              <a:rPr lang="hu-HU" dirty="0" err="1"/>
              <a:t>authorization</a:t>
            </a:r>
            <a:r>
              <a:rPr lang="hu-HU" dirty="0"/>
              <a:t>”.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app.properties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: </a:t>
            </a:r>
          </a:p>
          <a:p>
            <a:pPr lvl="2"/>
            <a:r>
              <a:rPr lang="en-US" i="1" dirty="0" err="1"/>
              <a:t>base_uri_secured</a:t>
            </a:r>
            <a:r>
              <a:rPr lang="en-US" i="1" dirty="0"/>
              <a:t>=https://</a:t>
            </a:r>
            <a:r>
              <a:rPr lang="hu-HU" i="1" dirty="0"/>
              <a:t>example.org</a:t>
            </a:r>
            <a:r>
              <a:rPr lang="en-US" i="1" dirty="0"/>
              <a:t>:8</a:t>
            </a:r>
            <a:r>
              <a:rPr lang="hu-HU" i="1" dirty="0"/>
              <a:t>080</a:t>
            </a:r>
            <a:r>
              <a:rPr lang="en-US" i="1" dirty="0"/>
              <a:t>/</a:t>
            </a:r>
            <a:r>
              <a:rPr lang="hu-HU" i="1" dirty="0" err="1"/>
              <a:t>endpoint</a:t>
            </a:r>
            <a:endParaRPr lang="hu-HU" i="1" dirty="0"/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83" y="221828"/>
            <a:ext cx="1444610" cy="19338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83" y="4401481"/>
            <a:ext cx="1471591" cy="19640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2311655"/>
            <a:ext cx="1454693" cy="1933819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1082" y="5383519"/>
            <a:ext cx="10251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„</a:t>
            </a:r>
            <a:r>
              <a:rPr lang="en-US"/>
              <a:t>neighborhood” table references trusted Arrowhead Local Clouds. This data is used by the Gatekeeper in the inter-Cloud orchestration process. This table is a </a:t>
            </a:r>
            <a:r>
              <a:rPr lang="en-US" err="1"/>
              <a:t>sublist</a:t>
            </a:r>
            <a:r>
              <a:rPr lang="en-US"/>
              <a:t> of the </a:t>
            </a:r>
            <a:r>
              <a:rPr lang="hu-HU"/>
              <a:t>„</a:t>
            </a:r>
            <a:r>
              <a:rPr lang="en-US" err="1"/>
              <a:t>arrowhead_cloud</a:t>
            </a:r>
            <a:r>
              <a:rPr lang="hu-HU"/>
              <a:t>”</a:t>
            </a:r>
            <a:r>
              <a:rPr lang="en-US"/>
              <a:t>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</a:t>
            </a:r>
            <a:r>
              <a:rPr lang="en-US" err="1"/>
              <a:t>OwnCloud</a:t>
            </a:r>
            <a:r>
              <a:rPr lang="en-US"/>
              <a:t> table holds</a:t>
            </a:r>
            <a:r>
              <a:rPr lang="hu-HU"/>
              <a:t> </a:t>
            </a:r>
            <a:r>
              <a:rPr lang="en-US"/>
              <a:t>information about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itself</a:t>
            </a:r>
            <a:r>
              <a:rPr lang="hu-HU"/>
              <a:t>. </a:t>
            </a:r>
            <a:r>
              <a:rPr lang="en-US"/>
              <a:t>This is used by the Gatekeeper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identify</a:t>
            </a:r>
            <a:r>
              <a:rPr lang="hu-HU"/>
              <a:t> </a:t>
            </a:r>
            <a:r>
              <a:rPr lang="hu-HU" err="1"/>
              <a:t>what</a:t>
            </a:r>
            <a:r>
              <a:rPr lang="hu-HU"/>
              <a:t> it is </a:t>
            </a:r>
            <a:r>
              <a:rPr lang="hu-HU" err="1"/>
              <a:t>representing</a:t>
            </a:r>
            <a:r>
              <a:rPr lang="hu-HU"/>
              <a:t> in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. Also a sublist of the „arrowhead_cloud” table.</a:t>
            </a:r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00" y="4653178"/>
            <a:ext cx="9962066" cy="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Deploying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err="1"/>
              <a:t>Each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deployed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appropriate</a:t>
            </a:r>
            <a:r>
              <a:rPr lang="hu-HU"/>
              <a:t> JAR file.</a:t>
            </a:r>
          </a:p>
          <a:p>
            <a:r>
              <a:rPr lang="hu-HU" err="1"/>
              <a:t>Every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has </a:t>
            </a:r>
            <a:r>
              <a:rPr lang="hu-HU" err="1"/>
              <a:t>its</a:t>
            </a:r>
            <a:r>
              <a:rPr lang="hu-HU"/>
              <a:t> </a:t>
            </a:r>
            <a:r>
              <a:rPr lang="hu-HU" err="1"/>
              <a:t>own</a:t>
            </a:r>
            <a:r>
              <a:rPr lang="hu-HU"/>
              <a:t> „config” and „</a:t>
            </a:r>
            <a:r>
              <a:rPr lang="hu-HU" err="1"/>
              <a:t>lib</a:t>
            </a:r>
            <a:r>
              <a:rPr lang="hu-HU"/>
              <a:t>” folders, these have to be in the same folder as the jar file. </a:t>
            </a:r>
            <a:r>
              <a:rPr lang="hu-HU" b="1"/>
              <a:t>The config files have to be edited to match the real setup environment </a:t>
            </a:r>
            <a:r>
              <a:rPr lang="hu-HU"/>
              <a:t>(URIs, passwords, etc.).</a:t>
            </a:r>
          </a:p>
          <a:p>
            <a:r>
              <a:rPr lang="hu-HU" err="1"/>
              <a:t>Insecure</a:t>
            </a:r>
            <a:r>
              <a:rPr lang="hu-HU"/>
              <a:t> (</a:t>
            </a:r>
            <a:r>
              <a:rPr lang="hu-HU" err="1"/>
              <a:t>plain</a:t>
            </a:r>
            <a:r>
              <a:rPr lang="hu-HU"/>
              <a:t> HTTP) </a:t>
            </a:r>
            <a:r>
              <a:rPr lang="hu-HU" err="1"/>
              <a:t>deployment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console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insecure </a:t>
            </a:r>
            <a:endParaRPr lang="hu-HU"/>
          </a:p>
          <a:p>
            <a:r>
              <a:rPr lang="hu-HU" err="1"/>
              <a:t>Secure</a:t>
            </a:r>
            <a:r>
              <a:rPr lang="hu-HU"/>
              <a:t> (HTTPS/SSL) </a:t>
            </a:r>
            <a:r>
              <a:rPr lang="hu-HU" err="1"/>
              <a:t>deployment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secure</a:t>
            </a:r>
            <a:endParaRPr lang="hu-HU"/>
          </a:p>
          <a:p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both</a:t>
            </a:r>
            <a:r>
              <a:rPr lang="hu-HU"/>
              <a:t> (</a:t>
            </a:r>
            <a:r>
              <a:rPr lang="hu-HU" err="1"/>
              <a:t>insec</a:t>
            </a:r>
            <a:r>
              <a:rPr lang="hu-HU"/>
              <a:t> and sec) version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:</a:t>
            </a:r>
          </a:p>
          <a:p>
            <a:pPr lvl="1"/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both </a:t>
            </a:r>
          </a:p>
        </p:txBody>
      </p:sp>
    </p:spTree>
    <p:extLst>
      <p:ext uri="{BB962C8B-B14F-4D97-AF65-F5344CB8AC3E}">
        <p14:creationId xmlns:p14="http://schemas.microsoft.com/office/powerpoint/2010/main" val="124586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904" y="0"/>
            <a:ext cx="10000695" cy="1325563"/>
          </a:xfrm>
        </p:spPr>
        <p:txBody>
          <a:bodyPr>
            <a:normAutofit/>
          </a:bodyPr>
          <a:lstStyle/>
          <a:p>
            <a:r>
              <a:rPr lang="hu-HU" sz="4000" err="1"/>
              <a:t>Setting</a:t>
            </a:r>
            <a:r>
              <a:rPr lang="hu-HU" sz="4000"/>
              <a:t> </a:t>
            </a:r>
            <a:r>
              <a:rPr lang="hu-HU" sz="4000" err="1"/>
              <a:t>up</a:t>
            </a:r>
            <a:r>
              <a:rPr lang="hu-HU" sz="4000"/>
              <a:t> a </a:t>
            </a:r>
            <a:r>
              <a:rPr lang="hu-HU" sz="4000" err="1"/>
              <a:t>secondary</a:t>
            </a:r>
            <a:r>
              <a:rPr lang="hu-HU" sz="4000"/>
              <a:t> Local </a:t>
            </a:r>
            <a:r>
              <a:rPr lang="hu-HU" sz="4000" err="1"/>
              <a:t>Cloud</a:t>
            </a:r>
            <a:r>
              <a:rPr lang="hu-HU" sz="4000"/>
              <a:t> </a:t>
            </a:r>
            <a:r>
              <a:rPr lang="hu-HU" sz="4000" err="1"/>
              <a:t>for</a:t>
            </a:r>
            <a:r>
              <a:rPr lang="hu-HU" sz="4000"/>
              <a:t> testing </a:t>
            </a:r>
            <a:r>
              <a:rPr lang="hu-HU" sz="4000" err="1"/>
              <a:t>inter-Cloud</a:t>
            </a:r>
            <a:r>
              <a:rPr lang="hu-HU" sz="4000"/>
              <a:t> </a:t>
            </a:r>
            <a:r>
              <a:rPr lang="hu-HU" sz="4000" err="1"/>
              <a:t>orchestration</a:t>
            </a:r>
            <a:endParaRPr lang="en-US" sz="40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741" y="1443884"/>
            <a:ext cx="11830235" cy="4220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err="1"/>
              <a:t>To</a:t>
            </a:r>
            <a:r>
              <a:rPr lang="hu-HU"/>
              <a:t> test out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,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secondary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set</a:t>
            </a:r>
            <a:r>
              <a:rPr lang="hu-HU"/>
              <a:t> </a:t>
            </a:r>
            <a:r>
              <a:rPr lang="hu-HU" err="1"/>
              <a:t>up</a:t>
            </a:r>
            <a:r>
              <a:rPr lang="hu-HU"/>
              <a:t> </a:t>
            </a:r>
            <a:r>
              <a:rPr lang="hu-HU" err="1"/>
              <a:t>similarly</a:t>
            </a:r>
            <a:r>
              <a:rPr lang="hu-HU"/>
              <a:t>.</a:t>
            </a:r>
          </a:p>
          <a:p>
            <a:pPr lvl="1">
              <a:lnSpc>
                <a:spcPct val="100000"/>
              </a:lnSpc>
            </a:pPr>
            <a:r>
              <a:rPr lang="hu-HU" sz="2800" err="1"/>
              <a:t>Please</a:t>
            </a:r>
            <a:r>
              <a:rPr lang="hu-HU" sz="2800"/>
              <a:t> import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b="1" i="1"/>
              <a:t>create_arrowhead_database_2.sql</a:t>
            </a:r>
            <a:r>
              <a:rPr lang="hu-HU" sz="2800"/>
              <a:t> script on the 2nd machine.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Both databases have 2 entries in the „arrowhead_cloud” table. The first one is the „own_cloud” entry, the second one refers to the „neighbor_cloud” (the other machine). Modify the „address” field for all 4 entries to be in accordance with your setup.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Set the configuring property files as needed and start the modules.</a:t>
            </a:r>
          </a:p>
        </p:txBody>
      </p:sp>
    </p:spTree>
    <p:extLst>
      <p:ext uri="{BB962C8B-B14F-4D97-AF65-F5344CB8AC3E}">
        <p14:creationId xmlns:p14="http://schemas.microsoft.com/office/powerpoint/2010/main" val="345940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Using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examples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We </a:t>
            </a:r>
            <a:r>
              <a:rPr lang="hu-HU" err="1"/>
              <a:t>provided</a:t>
            </a:r>
            <a:r>
              <a:rPr lang="hu-HU"/>
              <a:t> a </a:t>
            </a:r>
            <a:r>
              <a:rPr lang="hu-HU" err="1"/>
              <a:t>few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how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Service. </a:t>
            </a:r>
            <a:endParaRPr lang="hu-HU" i="1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consistent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 </a:t>
            </a:r>
            <a:r>
              <a:rPr lang="hu-HU" err="1"/>
              <a:t>imported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databases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executing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b="1" i="1"/>
              <a:t>create_arrowhead_database_1 &amp; 2</a:t>
            </a:r>
            <a:r>
              <a:rPr lang="hu-HU"/>
              <a:t> </a:t>
            </a:r>
            <a:r>
              <a:rPr lang="hu-HU" err="1"/>
              <a:t>scripts</a:t>
            </a:r>
            <a:r>
              <a:rPr lang="hu-HU"/>
              <a:t> .</a:t>
            </a:r>
          </a:p>
          <a:p>
            <a:r>
              <a:rPr lang="hu-HU"/>
              <a:t>Testing </a:t>
            </a:r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recommended</a:t>
            </a:r>
            <a:r>
              <a:rPr lang="hu-HU"/>
              <a:t> in </a:t>
            </a:r>
            <a:r>
              <a:rPr lang="hu-HU" err="1"/>
              <a:t>plain</a:t>
            </a:r>
            <a:r>
              <a:rPr lang="hu-HU"/>
              <a:t> HTTP, </a:t>
            </a:r>
            <a:r>
              <a:rPr lang="hu-HU" err="1"/>
              <a:t>manually</a:t>
            </a:r>
            <a:r>
              <a:rPr lang="hu-HU"/>
              <a:t>. </a:t>
            </a:r>
          </a:p>
          <a:p>
            <a:pPr lvl="1"/>
            <a:r>
              <a:rPr lang="hu-HU"/>
              <a:t>Recommended </a:t>
            </a:r>
            <a:r>
              <a:rPr lang="hu-HU" err="1"/>
              <a:t>development</a:t>
            </a:r>
            <a:r>
              <a:rPr lang="hu-HU"/>
              <a:t> test tool for sending the requests: </a:t>
            </a:r>
            <a:r>
              <a:rPr lang="hu-HU" b="1"/>
              <a:t>Postman</a:t>
            </a:r>
            <a:r>
              <a:rPr lang="hu-HU"/>
              <a:t> (Google </a:t>
            </a:r>
            <a:r>
              <a:rPr lang="hu-HU" err="1"/>
              <a:t>Chrome</a:t>
            </a:r>
            <a:r>
              <a:rPr lang="hu-HU"/>
              <a:t> </a:t>
            </a:r>
            <a:r>
              <a:rPr lang="hu-HU" err="1"/>
              <a:t>extension</a:t>
            </a:r>
            <a:r>
              <a:rPr lang="hu-HU"/>
              <a:t>)</a:t>
            </a:r>
          </a:p>
          <a:p>
            <a:pPr lvl="1"/>
            <a:r>
              <a:rPr lang="hu-HU">
                <a:hlinkClick r:id="rId2"/>
              </a:rPr>
              <a:t>https://www.getpostman.com/</a:t>
            </a:r>
            <a:r>
              <a:rPr lang="hu-HU"/>
              <a:t> </a:t>
            </a:r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include</a:t>
            </a:r>
            <a:r>
              <a:rPr lang="hu-HU"/>
              <a:t> </a:t>
            </a:r>
            <a:r>
              <a:rPr lang="hu-HU" err="1"/>
              <a:t>sending</a:t>
            </a:r>
            <a:r>
              <a:rPr lang="hu-HU"/>
              <a:t> Service </a:t>
            </a:r>
            <a:r>
              <a:rPr lang="hu-HU" err="1"/>
              <a:t>Requests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Orchestrator</a:t>
            </a:r>
            <a:r>
              <a:rPr lang="hu-HU"/>
              <a:t> and </a:t>
            </a:r>
            <a:r>
              <a:rPr lang="hu-HU" err="1"/>
              <a:t>receiving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Response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10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2862" y="1"/>
            <a:ext cx="10142738" cy="990738"/>
          </a:xfrm>
        </p:spPr>
        <p:txBody>
          <a:bodyPr>
            <a:normAutofit/>
          </a:bodyPr>
          <a:lstStyle/>
          <a:p>
            <a:r>
              <a:rPr lang="en-US" sz="3600"/>
              <a:t>Use case scenario for manual testing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513" y="923279"/>
            <a:ext cx="11989904" cy="5934722"/>
          </a:xfrm>
        </p:spPr>
        <p:txBody>
          <a:bodyPr>
            <a:normAutofit fontScale="92500"/>
          </a:bodyPr>
          <a:lstStyle/>
          <a:p>
            <a:r>
              <a:rPr lang="en-US"/>
              <a:t>This test scenario shows an automotive case. There are two Local Clouds defined:</a:t>
            </a:r>
          </a:p>
          <a:p>
            <a:pPr lvl="1"/>
            <a:r>
              <a:rPr lang="en-US"/>
              <a:t>Cloud 1 belongs to a charging infrastructure owner with charging stations and their management systems (servers). </a:t>
            </a:r>
          </a:p>
          <a:p>
            <a:pPr lvl="1"/>
            <a:r>
              <a:rPr lang="en-US"/>
              <a:t>Cloud 2 belongs to a</a:t>
            </a:r>
            <a:r>
              <a:rPr lang="hu-HU"/>
              <a:t>n </a:t>
            </a:r>
            <a:r>
              <a:rPr lang="en-US"/>
              <a:t>electric</a:t>
            </a:r>
            <a:r>
              <a:rPr lang="hu-HU"/>
              <a:t> </a:t>
            </a:r>
            <a:r>
              <a:rPr lang="en-US"/>
              <a:t>car manufacturer and it</a:t>
            </a:r>
            <a:r>
              <a:rPr lang="hu-HU"/>
              <a:t>s </a:t>
            </a:r>
            <a:r>
              <a:rPr lang="en-US"/>
              <a:t>systems include electric cars that can look for charging services</a:t>
            </a:r>
            <a:r>
              <a:rPr lang="hu-HU"/>
              <a:t>, and servers </a:t>
            </a:r>
            <a:r>
              <a:rPr lang="en-US"/>
              <a:t>providing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en-US"/>
              <a:t>charging</a:t>
            </a:r>
            <a:r>
              <a:rPr lang="hu-HU"/>
              <a:t> </a:t>
            </a:r>
            <a:r>
              <a:rPr lang="hu-HU" err="1"/>
              <a:t>profiles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types</a:t>
            </a:r>
            <a:r>
              <a:rPr lang="hu-HU"/>
              <a:t> of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en-US"/>
              <a:t>.</a:t>
            </a:r>
          </a:p>
          <a:p>
            <a:r>
              <a:rPr lang="en-US"/>
              <a:t>There are </a:t>
            </a:r>
            <a:r>
              <a:rPr lang="hu-HU"/>
              <a:t>4</a:t>
            </a:r>
            <a:r>
              <a:rPr lang="en-US"/>
              <a:t> Application Services defined for testing out orchestration. Some Service Providers are missing qualifications (e.g. missing authorization or simply are offline). </a:t>
            </a:r>
          </a:p>
          <a:p>
            <a:pPr lvl="1"/>
            <a:r>
              <a:rPr lang="hu-HU" noProof="1"/>
              <a:t>„Billing”</a:t>
            </a:r>
            <a:r>
              <a:rPr lang="en-US"/>
              <a:t> can be requested by „</a:t>
            </a:r>
            <a:r>
              <a:rPr lang="hu-HU" err="1"/>
              <a:t>ChargePointSystems</a:t>
            </a:r>
            <a:r>
              <a:rPr lang="en-US"/>
              <a:t>” and </a:t>
            </a:r>
            <a:r>
              <a:rPr lang="hu-HU"/>
              <a:t>a „</a:t>
            </a:r>
            <a:r>
              <a:rPr lang="hu-HU" err="1"/>
              <a:t>SmartGridManagerSystem</a:t>
            </a:r>
            <a:r>
              <a:rPr lang="hu-HU"/>
              <a:t>”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.</a:t>
            </a:r>
            <a:endParaRPr lang="en-US"/>
          </a:p>
          <a:p>
            <a:pPr lvl="1"/>
            <a:r>
              <a:rPr lang="en-US"/>
              <a:t>The </a:t>
            </a:r>
            <a:r>
              <a:rPr lang="hu-HU"/>
              <a:t>„</a:t>
            </a:r>
            <a:r>
              <a:rPr lang="hu-HU" err="1"/>
              <a:t>ChargingReservation</a:t>
            </a:r>
            <a:r>
              <a:rPr lang="hu-HU"/>
              <a:t>”</a:t>
            </a:r>
            <a:r>
              <a:rPr lang="en-US"/>
              <a:t> service </a:t>
            </a:r>
            <a:r>
              <a:rPr lang="hu-HU"/>
              <a:t>has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and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has no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prepared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.</a:t>
            </a:r>
            <a:endParaRPr lang="en-US"/>
          </a:p>
          <a:p>
            <a:pPr lvl="1"/>
            <a:r>
              <a:rPr lang="hu-HU"/>
              <a:t>The „</a:t>
            </a:r>
            <a:r>
              <a:rPr lang="hu-HU" err="1"/>
              <a:t>DCCharging</a:t>
            </a:r>
            <a:r>
              <a:rPr lang="hu-HU"/>
              <a:t>” service is </a:t>
            </a:r>
            <a:r>
              <a:rPr lang="hu-HU" err="1"/>
              <a:t>requested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hu-HU"/>
              <a:t> and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(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servicing</a:t>
            </a:r>
            <a:r>
              <a:rPr lang="hu-HU"/>
              <a:t>).</a:t>
            </a:r>
            <a:endParaRPr lang="en-US"/>
          </a:p>
          <a:p>
            <a:pPr lvl="1"/>
            <a:r>
              <a:rPr lang="hu-HU"/>
              <a:t>And </a:t>
            </a:r>
            <a:r>
              <a:rPr lang="hu-HU" err="1"/>
              <a:t>finally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ChargingProfile</a:t>
            </a:r>
            <a:r>
              <a:rPr lang="hu-HU"/>
              <a:t>” service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provided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BatteryProfiles</a:t>
            </a:r>
            <a:r>
              <a:rPr lang="hu-HU"/>
              <a:t>”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EV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hu-HU"/>
              <a:t>Electric Vehicle Use Case Scenario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5BE7F52-DF94-4917-BB27-43F36D5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1028492"/>
            <a:ext cx="8729194" cy="57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820208"/>
          </a:xfrm>
        </p:spPr>
        <p:txBody>
          <a:bodyPr>
            <a:normAutofit/>
          </a:bodyPr>
          <a:lstStyle/>
          <a:p>
            <a:r>
              <a:rPr lang="hu-HU" sz="3600" err="1"/>
              <a:t>Testbed</a:t>
            </a:r>
            <a:r>
              <a:rPr lang="hu-HU" sz="3600"/>
              <a:t> servers </a:t>
            </a:r>
            <a:r>
              <a:rPr lang="hu-HU" sz="3600" err="1"/>
              <a:t>deployment</a:t>
            </a:r>
            <a:r>
              <a:rPr lang="hu-HU" sz="3600"/>
              <a:t> </a:t>
            </a:r>
            <a:r>
              <a:rPr lang="hu-HU" sz="3600" err="1"/>
              <a:t>information</a:t>
            </a:r>
            <a:endParaRPr lang="hu-HU" sz="36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endParaRPr lang="hu-HU" sz="2400"/>
          </a:p>
          <a:p>
            <a:endParaRPr lang="hu-HU" sz="2400"/>
          </a:p>
          <a:p>
            <a:endParaRPr lang="hu-HU" sz="2400"/>
          </a:p>
          <a:p>
            <a:pPr marL="0" indent="0">
              <a:buNone/>
            </a:pPr>
            <a:endParaRPr lang="hu-HU" sz="2400"/>
          </a:p>
          <a:p>
            <a:pPr marL="0" indent="0">
              <a:buNone/>
            </a:pPr>
            <a:br>
              <a:rPr lang="hu-HU" sz="2400"/>
            </a:br>
            <a:br>
              <a:rPr lang="hu-HU" sz="2400"/>
            </a:br>
            <a:endParaRPr lang="hu-HU" sz="24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9" y="919937"/>
            <a:ext cx="6207220" cy="13440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9085" y="2415939"/>
            <a:ext cx="9856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versions</a:t>
            </a:r>
            <a:r>
              <a:rPr lang="hu-HU" sz="2200"/>
              <a:t>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 </a:t>
            </a:r>
            <a:r>
              <a:rPr lang="hu-HU" sz="2200" err="1"/>
              <a:t>use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odd</a:t>
            </a:r>
            <a:r>
              <a:rPr lang="hu-HU" sz="2200"/>
              <a:t> </a:t>
            </a:r>
            <a:r>
              <a:rPr lang="hu-HU" sz="2200" err="1"/>
              <a:t>numbered</a:t>
            </a:r>
            <a:r>
              <a:rPr lang="hu-HU" sz="2200"/>
              <a:t> port </a:t>
            </a:r>
            <a:r>
              <a:rPr lang="hu-HU" sz="2200" err="1"/>
              <a:t>numbers</a:t>
            </a:r>
            <a:r>
              <a:rPr lang="hu-HU" sz="2200"/>
              <a:t>, </a:t>
            </a:r>
            <a:r>
              <a:rPr lang="hu-HU" sz="2200" err="1"/>
              <a:t>e.g</a:t>
            </a:r>
            <a:r>
              <a:rPr lang="hu-HU" sz="2200"/>
              <a:t>.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Orchestration</a:t>
            </a:r>
            <a:r>
              <a:rPr lang="hu-HU" sz="2200"/>
              <a:t> service is </a:t>
            </a:r>
            <a:r>
              <a:rPr lang="hu-HU" sz="2200" err="1"/>
              <a:t>at</a:t>
            </a:r>
            <a:r>
              <a:rPr lang="hu-HU" sz="2200"/>
              <a:t> port 8441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default</a:t>
            </a:r>
            <a:endParaRPr lang="hu-HU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port </a:t>
            </a:r>
            <a:r>
              <a:rPr lang="hu-HU" sz="2200" err="1"/>
              <a:t>allocations</a:t>
            </a:r>
            <a:r>
              <a:rPr lang="hu-HU" sz="2200"/>
              <a:t> </a:t>
            </a:r>
            <a:r>
              <a:rPr lang="hu-HU" sz="2200" err="1"/>
              <a:t>can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 </a:t>
            </a:r>
            <a:r>
              <a:rPr lang="hu-HU" sz="2200" err="1"/>
              <a:t>arbitrary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app.properties</a:t>
            </a:r>
            <a:r>
              <a:rPr lang="hu-HU" sz="2200"/>
              <a:t> file </a:t>
            </a:r>
            <a:r>
              <a:rPr lang="hu-HU" sz="2200" err="1"/>
              <a:t>for</a:t>
            </a:r>
            <a:r>
              <a:rPr lang="hu-HU" sz="2200"/>
              <a:t> </a:t>
            </a:r>
            <a:r>
              <a:rPr lang="hu-HU" sz="2200" err="1"/>
              <a:t>each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 (</a:t>
            </a:r>
            <a:r>
              <a:rPr lang="hu-HU" sz="2200" err="1"/>
              <a:t>with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b="1" i="1" err="1"/>
              <a:t>base_uri</a:t>
            </a:r>
            <a:r>
              <a:rPr lang="hu-HU" sz="2200"/>
              <a:t> and </a:t>
            </a:r>
            <a:r>
              <a:rPr lang="hu-HU" sz="2200" b="1" i="1" err="1"/>
              <a:t>base_uri_secured</a:t>
            </a:r>
            <a:r>
              <a:rPr lang="hu-HU" sz="2200"/>
              <a:t> </a:t>
            </a:r>
            <a:r>
              <a:rPr lang="hu-HU" sz="2200" err="1"/>
              <a:t>properties</a:t>
            </a:r>
            <a:r>
              <a:rPr lang="hu-HU" sz="2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Service </a:t>
            </a:r>
            <a:r>
              <a:rPr lang="hu-HU" sz="2200" err="1"/>
              <a:t>URIs</a:t>
            </a:r>
            <a:r>
              <a:rPr lang="hu-HU" sz="2200"/>
              <a:t> (</a:t>
            </a:r>
            <a:r>
              <a:rPr lang="hu-HU" sz="2200" err="1"/>
              <a:t>where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</a:t>
            </a:r>
            <a:r>
              <a:rPr lang="hu-HU" sz="2200" err="1"/>
              <a:t>deployed</a:t>
            </a:r>
            <a:r>
              <a:rPr lang="hu-HU" sz="2200"/>
              <a:t>) </a:t>
            </a:r>
            <a:r>
              <a:rPr lang="hu-HU" sz="2200" err="1"/>
              <a:t>can</a:t>
            </a:r>
            <a:r>
              <a:rPr lang="hu-HU" sz="2200"/>
              <a:t> </a:t>
            </a:r>
            <a:r>
              <a:rPr lang="hu-HU" sz="2200" err="1"/>
              <a:t>also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, </a:t>
            </a:r>
            <a:r>
              <a:rPr lang="hu-HU" sz="2200" err="1"/>
              <a:t>but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end </a:t>
            </a:r>
            <a:r>
              <a:rPr lang="hu-HU" sz="2200" err="1"/>
              <a:t>paths</a:t>
            </a:r>
            <a:r>
              <a:rPr lang="hu-HU" sz="2200"/>
              <a:t> (</a:t>
            </a:r>
            <a:r>
              <a:rPr lang="hu-HU" sz="2200" err="1"/>
              <a:t>orchestration</a:t>
            </a:r>
            <a:r>
              <a:rPr lang="hu-HU" sz="2200"/>
              <a:t>, </a:t>
            </a:r>
            <a:r>
              <a:rPr lang="hu-HU" sz="2200" err="1"/>
              <a:t>serviceregistry</a:t>
            </a:r>
            <a:r>
              <a:rPr lang="hu-HU" sz="2200"/>
              <a:t>, </a:t>
            </a:r>
            <a:r>
              <a:rPr lang="hu-HU" sz="2200" err="1"/>
              <a:t>authorization</a:t>
            </a:r>
            <a:r>
              <a:rPr lang="hu-HU" sz="2200"/>
              <a:t>, </a:t>
            </a:r>
            <a:r>
              <a:rPr lang="hu-HU" sz="2200" err="1"/>
              <a:t>gatekeeper</a:t>
            </a:r>
            <a:r>
              <a:rPr lang="hu-HU" sz="2200"/>
              <a:t>)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hardcoded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REST </a:t>
            </a:r>
            <a:r>
              <a:rPr lang="hu-HU" sz="2200" err="1"/>
              <a:t>resource</a:t>
            </a:r>
            <a:r>
              <a:rPr lang="hu-HU" sz="2200"/>
              <a:t> </a:t>
            </a:r>
            <a:r>
              <a:rPr lang="hu-HU" sz="2200" err="1"/>
              <a:t>classes</a:t>
            </a:r>
            <a:r>
              <a:rPr lang="hu-HU" sz="2200"/>
              <a:t> and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not</a:t>
            </a:r>
            <a:r>
              <a:rPr lang="hu-HU" sz="2200"/>
              <a:t> part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configuring</a:t>
            </a:r>
            <a:r>
              <a:rPr lang="hu-HU" sz="2200"/>
              <a:t> </a:t>
            </a:r>
            <a:r>
              <a:rPr lang="hu-HU" sz="2200" err="1"/>
              <a:t>property</a:t>
            </a:r>
            <a:r>
              <a:rPr lang="hu-HU" sz="2200"/>
              <a:t> </a:t>
            </a:r>
            <a:r>
              <a:rPr lang="hu-HU" sz="2200" err="1"/>
              <a:t>value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is_secure</a:t>
            </a:r>
            <a:r>
              <a:rPr lang="hu-HU" sz="2200"/>
              <a:t> </a:t>
            </a:r>
            <a:r>
              <a:rPr lang="hu-HU" sz="2200" err="1"/>
              <a:t>column</a:t>
            </a:r>
            <a:r>
              <a:rPr lang="hu-HU" sz="2200"/>
              <a:t> is a </a:t>
            </a:r>
            <a:r>
              <a:rPr lang="hu-HU" sz="2200" err="1"/>
              <a:t>boolean</a:t>
            </a:r>
            <a:r>
              <a:rPr lang="hu-HU" sz="2200"/>
              <a:t> </a:t>
            </a:r>
            <a:r>
              <a:rPr lang="hu-HU" sz="2200" err="1"/>
              <a:t>indicating</a:t>
            </a:r>
            <a:r>
              <a:rPr lang="hu-HU" sz="2200"/>
              <a:t> </a:t>
            </a:r>
            <a:r>
              <a:rPr lang="hu-HU" sz="2200" err="1"/>
              <a:t>whether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in </a:t>
            </a:r>
            <a:r>
              <a:rPr lang="hu-HU" sz="2200" err="1"/>
              <a:t>secure</a:t>
            </a:r>
            <a:r>
              <a:rPr lang="hu-HU" sz="2200"/>
              <a:t> (HTTPS) </a:t>
            </a:r>
            <a:r>
              <a:rPr lang="hu-HU" sz="2200" err="1"/>
              <a:t>or</a:t>
            </a:r>
            <a:r>
              <a:rPr lang="hu-HU" sz="2200"/>
              <a:t> </a:t>
            </a:r>
            <a:r>
              <a:rPr lang="hu-HU" sz="2200" err="1"/>
              <a:t>insecure</a:t>
            </a:r>
            <a:r>
              <a:rPr lang="hu-HU" sz="2200"/>
              <a:t> (HTTP) </a:t>
            </a:r>
            <a:r>
              <a:rPr lang="hu-HU" sz="2200" err="1"/>
              <a:t>mode</a:t>
            </a:r>
            <a:r>
              <a:rPr lang="hu-HU" sz="2200"/>
              <a:t>. Important </a:t>
            </a:r>
            <a:r>
              <a:rPr lang="hu-HU" sz="2200" err="1"/>
              <a:t>utility</a:t>
            </a:r>
            <a:r>
              <a:rPr lang="hu-HU" sz="2200"/>
              <a:t> </a:t>
            </a:r>
            <a:r>
              <a:rPr lang="hu-HU" sz="2200" err="1"/>
              <a:t>functions</a:t>
            </a:r>
            <a:r>
              <a:rPr lang="hu-HU" sz="2200"/>
              <a:t> </a:t>
            </a:r>
            <a:r>
              <a:rPr lang="hu-HU" sz="2200" err="1"/>
              <a:t>rely</a:t>
            </a:r>
            <a:r>
              <a:rPr lang="hu-HU" sz="2200"/>
              <a:t> </a:t>
            </a:r>
            <a:r>
              <a:rPr lang="hu-HU" sz="2200" err="1"/>
              <a:t>on</a:t>
            </a:r>
            <a:r>
              <a:rPr lang="hu-HU" sz="2200"/>
              <a:t> </a:t>
            </a:r>
            <a:r>
              <a:rPr lang="hu-HU" sz="2200" err="1"/>
              <a:t>this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being </a:t>
            </a:r>
            <a:r>
              <a:rPr lang="hu-HU" sz="2200" err="1"/>
              <a:t>updated</a:t>
            </a:r>
            <a:r>
              <a:rPr lang="hu-HU" sz="2200"/>
              <a:t> </a:t>
            </a:r>
            <a:r>
              <a:rPr lang="hu-HU" sz="2200" err="1"/>
              <a:t>when</a:t>
            </a:r>
            <a:r>
              <a:rPr lang="hu-HU" sz="2200"/>
              <a:t> a </a:t>
            </a:r>
            <a:r>
              <a:rPr lang="hu-HU" sz="2200" err="1"/>
              <a:t>change</a:t>
            </a:r>
            <a:r>
              <a:rPr lang="hu-HU" sz="2200"/>
              <a:t> </a:t>
            </a:r>
            <a:r>
              <a:rPr lang="hu-HU" sz="2200" err="1"/>
              <a:t>happens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b="1" err="1"/>
              <a:t>Core</a:t>
            </a:r>
            <a:r>
              <a:rPr lang="hu-HU" sz="2200" b="1"/>
              <a:t> Systems </a:t>
            </a:r>
            <a:r>
              <a:rPr lang="hu-HU" sz="2200" b="1" err="1"/>
              <a:t>names</a:t>
            </a:r>
            <a:r>
              <a:rPr lang="hu-HU" sz="2200" b="1"/>
              <a:t> </a:t>
            </a:r>
            <a:r>
              <a:rPr lang="hu-HU" sz="2200" b="1" err="1"/>
              <a:t>should</a:t>
            </a:r>
            <a:r>
              <a:rPr lang="hu-HU" sz="2200" b="1"/>
              <a:t> </a:t>
            </a:r>
            <a:r>
              <a:rPr lang="hu-HU" sz="2200" b="1" err="1"/>
              <a:t>not</a:t>
            </a:r>
            <a:r>
              <a:rPr lang="hu-HU" sz="2200" b="1"/>
              <a:t> be </a:t>
            </a:r>
            <a:r>
              <a:rPr lang="hu-HU" sz="2200" b="1" err="1"/>
              <a:t>changed</a:t>
            </a:r>
            <a:r>
              <a:rPr lang="hu-HU" sz="2200"/>
              <a:t>, </a:t>
            </a:r>
            <a:r>
              <a:rPr lang="hu-HU" sz="2200" err="1"/>
              <a:t>they</a:t>
            </a:r>
            <a:r>
              <a:rPr lang="hu-HU" sz="2200"/>
              <a:t>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used</a:t>
            </a:r>
            <a:r>
              <a:rPr lang="hu-HU" sz="2200"/>
              <a:t> </a:t>
            </a:r>
            <a:r>
              <a:rPr lang="hu-HU" sz="2200" err="1"/>
              <a:t>to</a:t>
            </a:r>
            <a:r>
              <a:rPr lang="hu-HU" sz="2200"/>
              <a:t> </a:t>
            </a:r>
            <a:r>
              <a:rPr lang="hu-HU" sz="2200" err="1"/>
              <a:t>fetch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address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of </a:t>
            </a:r>
            <a:r>
              <a:rPr lang="hu-HU" sz="2200" err="1"/>
              <a:t>other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12123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1639" y="0"/>
            <a:ext cx="10053961" cy="1134061"/>
          </a:xfrm>
        </p:spPr>
        <p:txBody>
          <a:bodyPr/>
          <a:lstStyle/>
          <a:p>
            <a:r>
              <a:rPr lang="hu-HU"/>
              <a:t>Store-based </a:t>
            </a:r>
            <a:r>
              <a:rPr lang="hu-HU" err="1"/>
              <a:t>orchestration</a:t>
            </a:r>
            <a:r>
              <a:rPr lang="hu-HU"/>
              <a:t> test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1425" y="1134061"/>
            <a:ext cx="11652507" cy="1957010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SmartGrid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(#1)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a </a:t>
            </a:r>
            <a:r>
              <a:rPr lang="hu-HU" err="1"/>
              <a:t>certain</a:t>
            </a:r>
            <a:r>
              <a:rPr lang="hu-HU"/>
              <a:t> </a:t>
            </a:r>
            <a:r>
              <a:rPr lang="hu-HU" err="1"/>
              <a:t>list</a:t>
            </a:r>
            <a:r>
              <a:rPr lang="hu-HU"/>
              <a:t> of Management Servers.</a:t>
            </a:r>
          </a:p>
          <a:p>
            <a:r>
              <a:rPr lang="hu-HU" err="1"/>
              <a:t>However</a:t>
            </a:r>
            <a:r>
              <a:rPr lang="hu-HU"/>
              <a:t>,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access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server is </a:t>
            </a:r>
            <a:r>
              <a:rPr lang="hu-HU" err="1"/>
              <a:t>dynamic</a:t>
            </a:r>
            <a:r>
              <a:rPr lang="hu-HU"/>
              <a:t> (</a:t>
            </a:r>
            <a:r>
              <a:rPr lang="hu-HU" err="1"/>
              <a:t>e.g</a:t>
            </a:r>
            <a:r>
              <a:rPr lang="hu-HU"/>
              <a:t>. </a:t>
            </a:r>
            <a:r>
              <a:rPr lang="hu-HU" err="1"/>
              <a:t>changes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 of </a:t>
            </a:r>
            <a:r>
              <a:rPr lang="hu-HU" err="1"/>
              <a:t>day</a:t>
            </a:r>
            <a:r>
              <a:rPr lang="hu-HU"/>
              <a:t>)</a:t>
            </a:r>
          </a:p>
          <a:p>
            <a:pPr lvl="1"/>
            <a:r>
              <a:rPr lang="hu-HU" err="1"/>
              <a:t>Some</a:t>
            </a:r>
            <a:r>
              <a:rPr lang="hu-HU"/>
              <a:t> servers go offline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night-time</a:t>
            </a:r>
            <a:r>
              <a:rPr lang="hu-HU"/>
              <a:t> management of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belongs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an </a:t>
            </a:r>
            <a:r>
              <a:rPr lang="hu-HU" err="1"/>
              <a:t>external</a:t>
            </a:r>
            <a:r>
              <a:rPr lang="hu-HU"/>
              <a:t> </a:t>
            </a:r>
            <a:r>
              <a:rPr lang="hu-HU" err="1"/>
              <a:t>party</a:t>
            </a:r>
            <a:endParaRPr lang="hu-HU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rules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stored</a:t>
            </a:r>
            <a:r>
              <a:rPr lang="hu-HU"/>
              <a:t> and </a:t>
            </a:r>
            <a:r>
              <a:rPr lang="hu-HU" err="1"/>
              <a:t>iterated</a:t>
            </a:r>
            <a:r>
              <a:rPr lang="hu-HU"/>
              <a:t> </a:t>
            </a:r>
            <a:r>
              <a:rPr lang="hu-HU" err="1"/>
              <a:t>through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priority</a:t>
            </a:r>
            <a:r>
              <a:rPr lang="hu-HU"/>
              <a:t>. </a:t>
            </a:r>
            <a:r>
              <a:rPr lang="hu-HU" err="1"/>
              <a:t>Check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 SD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84" y="2961861"/>
            <a:ext cx="7707893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Store-based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657598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4400"/>
              <a:t>Service </a:t>
            </a:r>
            <a:r>
              <a:rPr lang="hu-HU" sz="4400" err="1"/>
              <a:t>Request</a:t>
            </a:r>
            <a:r>
              <a:rPr lang="hu-HU" sz="4400"/>
              <a:t> </a:t>
            </a:r>
            <a:r>
              <a:rPr lang="hu-HU" sz="4400" err="1"/>
              <a:t>Form</a:t>
            </a:r>
            <a:endParaRPr lang="hu-HU" sz="44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46071" y="588442"/>
            <a:ext cx="5181600" cy="5646198"/>
          </a:xfrm>
          <a:ln>
            <a:solidFill>
              <a:srgbClr val="00B05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err="1"/>
              <a:t>Orchestration</a:t>
            </a:r>
            <a:r>
              <a:rPr lang="hu-HU" sz="4400"/>
              <a:t> </a:t>
            </a:r>
            <a:r>
              <a:rPr lang="hu-HU" sz="4400" err="1"/>
              <a:t>Response</a:t>
            </a:r>
            <a:r>
              <a:rPr lang="hu-HU" sz="4400"/>
              <a:t> (</a:t>
            </a:r>
            <a:r>
              <a:rPr lang="hu-HU" sz="4400" err="1"/>
              <a:t>expected</a:t>
            </a:r>
            <a:r>
              <a:rPr lang="hu-HU" sz="44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"instruction": "command args",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"currency",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"HUF"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"serviceURI": "billing"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3" name="Jobbra nyíl 2"/>
          <p:cNvSpPr/>
          <p:nvPr/>
        </p:nvSpPr>
        <p:spPr>
          <a:xfrm>
            <a:off x="4785064" y="3142695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407112"/>
            <a:ext cx="540737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In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example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iterate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3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in </a:t>
            </a:r>
            <a:r>
              <a:rPr lang="hu-HU" sz="1600" dirty="0" err="1"/>
              <a:t>priority</a:t>
            </a:r>
            <a:r>
              <a:rPr lang="hu-HU" sz="1600" dirty="0"/>
              <a:t> </a:t>
            </a:r>
            <a:r>
              <a:rPr lang="hu-HU" sz="1600" dirty="0" err="1"/>
              <a:t>order</a:t>
            </a:r>
            <a:r>
              <a:rPr lang="hu-HU" sz="1600" dirty="0"/>
              <a:t>. (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consumer/service </a:t>
            </a:r>
            <a:r>
              <a:rPr lang="hu-HU" sz="1600" dirty="0" err="1"/>
              <a:t>pair</a:t>
            </a:r>
            <a:r>
              <a:rPr lang="hu-HU" sz="1600" dirty="0"/>
              <a:t>.) The 1st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Service </a:t>
            </a:r>
            <a:r>
              <a:rPr lang="hu-HU" sz="1600" dirty="0" err="1"/>
              <a:t>Registry</a:t>
            </a:r>
            <a:r>
              <a:rPr lang="hu-HU" sz="1600" dirty="0"/>
              <a:t> (offline), </a:t>
            </a:r>
            <a:r>
              <a:rPr lang="hu-HU" sz="1600" dirty="0" err="1"/>
              <a:t>while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2nd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Authorization</a:t>
            </a:r>
            <a:r>
              <a:rPr lang="hu-HU" sz="1600" dirty="0"/>
              <a:t> System. The 3rd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registered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both</a:t>
            </a:r>
            <a:r>
              <a:rPr lang="hu-HU" sz="1600" dirty="0"/>
              <a:t> (online) and </a:t>
            </a:r>
            <a:r>
              <a:rPr lang="hu-HU" sz="1600" dirty="0" err="1"/>
              <a:t>should</a:t>
            </a:r>
            <a:r>
              <a:rPr lang="hu-HU" sz="1600" dirty="0"/>
              <a:t> be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sends</a:t>
            </a:r>
            <a:r>
              <a:rPr lang="hu-HU" sz="1600" dirty="0"/>
              <a:t> back.</a:t>
            </a:r>
          </a:p>
        </p:txBody>
      </p:sp>
    </p:spTree>
    <p:extLst>
      <p:ext uri="{BB962C8B-B14F-4D97-AF65-F5344CB8AC3E}">
        <p14:creationId xmlns:p14="http://schemas.microsoft.com/office/powerpoint/2010/main" val="104655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0" y="-437321"/>
            <a:ext cx="11284226" cy="1325563"/>
          </a:xfrm>
        </p:spPr>
        <p:txBody>
          <a:bodyPr>
            <a:normAutofit/>
          </a:bodyPr>
          <a:lstStyle/>
          <a:p>
            <a:r>
              <a:rPr lang="hu-HU" sz="3600" err="1"/>
              <a:t>Checking</a:t>
            </a:r>
            <a:r>
              <a:rPr lang="hu-HU" sz="3600"/>
              <a:t> </a:t>
            </a:r>
            <a:r>
              <a:rPr lang="hu-HU" sz="3600" err="1"/>
              <a:t>the</a:t>
            </a:r>
            <a:r>
              <a:rPr lang="hu-HU" sz="3600"/>
              <a:t> </a:t>
            </a:r>
            <a:r>
              <a:rPr lang="hu-HU" sz="3600" err="1"/>
              <a:t>dynamical</a:t>
            </a:r>
            <a:r>
              <a:rPr lang="hu-HU" sz="3600"/>
              <a:t> </a:t>
            </a:r>
            <a:r>
              <a:rPr lang="hu-HU" sz="3600" err="1"/>
              <a:t>orchestration</a:t>
            </a:r>
            <a:r>
              <a:rPr lang="hu-HU" sz="3600"/>
              <a:t> </a:t>
            </a:r>
            <a:r>
              <a:rPr lang="hu-HU" sz="3600" err="1"/>
              <a:t>process</a:t>
            </a:r>
            <a:endParaRPr lang="hu-HU" sz="360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0" y="1020556"/>
            <a:ext cx="2435087" cy="435133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The </a:t>
            </a:r>
            <a:r>
              <a:rPr lang="hu-HU" err="1"/>
              <a:t>following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 test out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capabilities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framework</a:t>
            </a:r>
            <a:r>
              <a:rPr lang="hu-HU"/>
              <a:t>.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2" y="478267"/>
            <a:ext cx="9128484" cy="63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4799374D-74BF-4F36-8E02-00B167B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– </a:t>
            </a:r>
            <a:r>
              <a:rPr lang="hu-HU" dirty="0" err="1"/>
              <a:t>reading</a:t>
            </a:r>
            <a:r>
              <a:rPr lang="hu-HU" dirty="0"/>
              <a:t> </a:t>
            </a:r>
            <a:r>
              <a:rPr lang="hu-HU" dirty="0" err="1"/>
              <a:t>sequence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60C78CAA-C0AC-4411-B83D-2923892C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/>
              <a:t>Note</a:t>
            </a:r>
            <a:r>
              <a:rPr lang="hu-HU" b="1" dirty="0"/>
              <a:t>:</a:t>
            </a:r>
          </a:p>
          <a:p>
            <a:r>
              <a:rPr lang="hu-HU" dirty="0" err="1"/>
              <a:t>Please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System-of-Systems </a:t>
            </a:r>
            <a:r>
              <a:rPr lang="hu-HU" dirty="0" err="1"/>
              <a:t>document</a:t>
            </a:r>
            <a:r>
              <a:rPr lang="hu-HU" dirty="0"/>
              <a:t> (</a:t>
            </a:r>
            <a:r>
              <a:rPr lang="hu-HU" dirty="0" err="1"/>
              <a:t>SoSDD</a:t>
            </a:r>
            <a:r>
              <a:rPr lang="hu-HU" dirty="0"/>
              <a:t>), </a:t>
            </a:r>
            <a:r>
              <a:rPr lang="hu-HU" dirty="0" err="1"/>
              <a:t>called</a:t>
            </a:r>
            <a:r>
              <a:rPr lang="hu-HU" dirty="0"/>
              <a:t> „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Architecture</a:t>
            </a:r>
            <a:r>
              <a:rPr lang="hu-HU" dirty="0"/>
              <a:t>”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proceeding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SosDD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proceed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and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.</a:t>
            </a:r>
          </a:p>
          <a:p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SysDD</a:t>
            </a:r>
            <a:r>
              <a:rPr lang="hu-HU" dirty="0"/>
              <a:t>, SD and IDD </a:t>
            </a:r>
            <a:r>
              <a:rPr lang="hu-HU" dirty="0" err="1"/>
              <a:t>documents</a:t>
            </a:r>
            <a:r>
              <a:rPr lang="hu-HU" dirty="0"/>
              <a:t> in </a:t>
            </a:r>
            <a:r>
              <a:rPr lang="hu-HU" dirty="0" err="1"/>
              <a:t>order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System,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 </a:t>
            </a:r>
            <a:r>
              <a:rPr lang="hu-HU" dirty="0" err="1"/>
              <a:t>Description</a:t>
            </a:r>
            <a:r>
              <a:rPr lang="hu-HU" dirty="0"/>
              <a:t> (</a:t>
            </a:r>
            <a:r>
              <a:rPr lang="hu-HU" dirty="0" err="1"/>
              <a:t>SysDD</a:t>
            </a:r>
            <a:r>
              <a:rPr lang="hu-HU" dirty="0"/>
              <a:t>) </a:t>
            </a:r>
            <a:r>
              <a:rPr lang="hu-HU" dirty="0" err="1"/>
              <a:t>first</a:t>
            </a:r>
            <a:endParaRPr lang="hu-HU" dirty="0"/>
          </a:p>
          <a:p>
            <a:pPr lvl="1"/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Service </a:t>
            </a:r>
            <a:r>
              <a:rPr lang="hu-HU" dirty="0" err="1"/>
              <a:t>Descriptions</a:t>
            </a:r>
            <a:r>
              <a:rPr lang="hu-HU" dirty="0"/>
              <a:t> (SD) and </a:t>
            </a:r>
            <a:r>
              <a:rPr lang="hu-HU" dirty="0" err="1"/>
              <a:t>finally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Descriptions</a:t>
            </a:r>
            <a:r>
              <a:rPr lang="hu-HU" dirty="0"/>
              <a:t> (IDD)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/>
              <a:t>Local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(no preferences or matchmaking) 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996892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2600"/>
              <a:t>Service </a:t>
            </a:r>
            <a:r>
              <a:rPr lang="hu-HU" sz="2600" err="1"/>
              <a:t>Request</a:t>
            </a:r>
            <a:r>
              <a:rPr lang="hu-HU" sz="2600"/>
              <a:t> </a:t>
            </a:r>
            <a:r>
              <a:rPr lang="hu-HU" sz="2600" err="1"/>
              <a:t>Form</a:t>
            </a:r>
            <a:endParaRPr lang="hu-HU" sz="2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}</a:t>
            </a:r>
            <a:endParaRPr lang="en-US" sz="13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7810500" y="438152"/>
            <a:ext cx="3967370" cy="6048374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6200" err="1"/>
              <a:t>Orchestration</a:t>
            </a:r>
            <a:r>
              <a:rPr lang="hu-HU" sz="6200"/>
              <a:t> </a:t>
            </a:r>
            <a:r>
              <a:rPr lang="hu-HU" sz="6200" err="1"/>
              <a:t>Response</a:t>
            </a:r>
            <a:r>
              <a:rPr lang="hu-HU" sz="6200"/>
              <a:t> (</a:t>
            </a:r>
            <a:r>
              <a:rPr lang="hu-HU" sz="6200" err="1"/>
              <a:t>expected</a:t>
            </a:r>
            <a:r>
              <a:rPr lang="hu-HU" sz="62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"carID",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"ID"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"serviceURI": "reserve_charging"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6" name="Jobbra nyíl 5"/>
          <p:cNvSpPr/>
          <p:nvPr/>
        </p:nvSpPr>
        <p:spPr>
          <a:xfrm>
            <a:off x="4785064" y="2128904"/>
            <a:ext cx="2853986" cy="66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794801"/>
            <a:ext cx="76390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Here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contents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 is </a:t>
            </a:r>
            <a:r>
              <a:rPr lang="hu-HU" err="1"/>
              <a:t>ignored</a:t>
            </a:r>
            <a:r>
              <a:rPr lang="hu-HU"/>
              <a:t>, and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</a:t>
            </a:r>
            <a:r>
              <a:rPr lang="hu-HU" err="1"/>
              <a:t>preferred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and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ask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matchmaking</a:t>
            </a:r>
            <a:r>
              <a:rPr lang="hu-HU"/>
              <a:t> (</a:t>
            </a:r>
            <a:r>
              <a:rPr lang="hu-HU" err="1"/>
              <a:t>via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flag</a:t>
            </a:r>
            <a:r>
              <a:rPr lang="hu-HU"/>
              <a:t>), </a:t>
            </a:r>
            <a:r>
              <a:rPr lang="hu-HU" err="1"/>
              <a:t>all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returned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serve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moment</a:t>
            </a:r>
            <a:r>
              <a:rPr lang="hu-HU"/>
              <a:t> (online and is </a:t>
            </a:r>
            <a:r>
              <a:rPr lang="hu-HU" err="1"/>
              <a:t>authorized</a:t>
            </a:r>
            <a:r>
              <a:rPr lang="hu-HU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02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Inter-Cloud</a:t>
            </a:r>
            <a:r>
              <a:rPr lang="hu-HU" sz="2400" b="1"/>
              <a:t>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triggerInterCloud</a:t>
            </a:r>
            <a:r>
              <a:rPr lang="hu-HU" sz="2400" b="1"/>
              <a:t> </a:t>
            </a:r>
            <a:r>
              <a:rPr lang="hu-HU" sz="2400" b="1" err="1"/>
              <a:t>flag</a:t>
            </a:r>
            <a:r>
              <a:rPr lang="hu-HU" sz="2400" b="1"/>
              <a:t>)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4930341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/>
              <a:t>Service </a:t>
            </a:r>
            <a:r>
              <a:rPr lang="hu-HU" sz="7200" err="1"/>
              <a:t>Request</a:t>
            </a:r>
            <a:r>
              <a:rPr lang="hu-HU" sz="7200"/>
              <a:t> </a:t>
            </a:r>
            <a:r>
              <a:rPr lang="hu-HU" sz="7200" err="1"/>
              <a:t>Form</a:t>
            </a:r>
            <a:endParaRPr lang="hu-HU" sz="7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"systemName": "ElectricVehicle",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"address": "dummy_address_4"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"key": "triggerInterCloud",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565221" y="565581"/>
            <a:ext cx="4178979" cy="4492193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 err="1"/>
              <a:t>Orchestration</a:t>
            </a:r>
            <a:r>
              <a:rPr lang="hu-HU" sz="7200"/>
              <a:t> </a:t>
            </a:r>
            <a:r>
              <a:rPr lang="hu-HU" sz="7200" err="1"/>
              <a:t>Response</a:t>
            </a:r>
            <a:r>
              <a:rPr lang="hu-HU" sz="7200"/>
              <a:t> (</a:t>
            </a:r>
            <a:r>
              <a:rPr lang="hu-HU" sz="7200" err="1"/>
              <a:t>expected</a:t>
            </a:r>
            <a:r>
              <a:rPr lang="hu-HU" sz="7200"/>
              <a:t>)</a:t>
            </a:r>
            <a:endParaRPr lang="hu-HU" sz="3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"address": "dummy_address_4",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"port": 8084,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"systemName": "ChargePointSystem"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"amper",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"15"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"serviceURI": "charging/dc"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}</a:t>
            </a:r>
            <a:endParaRPr lang="en-US" sz="3400"/>
          </a:p>
        </p:txBody>
      </p:sp>
      <p:sp>
        <p:nvSpPr>
          <p:cNvPr id="3" name="Jobbra nyíl 2"/>
          <p:cNvSpPr/>
          <p:nvPr/>
        </p:nvSpPr>
        <p:spPr>
          <a:xfrm>
            <a:off x="5198338" y="2592211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623354"/>
            <a:ext cx="1086661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err="1"/>
              <a:t>This</a:t>
            </a:r>
            <a:r>
              <a:rPr lang="hu-HU"/>
              <a:t> is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 out of </a:t>
            </a:r>
            <a:r>
              <a:rPr lang="hu-HU" err="1"/>
              <a:t>the</a:t>
            </a:r>
            <a:r>
              <a:rPr lang="hu-HU"/>
              <a:t> 4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b="1"/>
              <a:t>has </a:t>
            </a:r>
            <a:r>
              <a:rPr lang="hu-HU" b="1" err="1"/>
              <a:t>to</a:t>
            </a:r>
            <a:r>
              <a:rPr lang="hu-HU" b="1"/>
              <a:t> be </a:t>
            </a:r>
            <a:r>
              <a:rPr lang="hu-HU" b="1" err="1"/>
              <a:t>sent</a:t>
            </a:r>
            <a:r>
              <a:rPr lang="hu-HU" b="1"/>
              <a:t> </a:t>
            </a:r>
            <a:r>
              <a:rPr lang="hu-HU" b="1" err="1"/>
              <a:t>to</a:t>
            </a:r>
            <a:r>
              <a:rPr lang="hu-HU" b="1"/>
              <a:t> </a:t>
            </a:r>
            <a:r>
              <a:rPr lang="hu-HU" b="1" err="1"/>
              <a:t>the</a:t>
            </a:r>
            <a:r>
              <a:rPr lang="hu-HU" b="1"/>
              <a:t> </a:t>
            </a:r>
            <a:r>
              <a:rPr lang="hu-HU" b="1" err="1"/>
              <a:t>Orchestrator</a:t>
            </a:r>
            <a:r>
              <a:rPr lang="hu-HU" b="1"/>
              <a:t> in </a:t>
            </a:r>
            <a:r>
              <a:rPr lang="hu-HU" b="1" err="1"/>
              <a:t>the</a:t>
            </a:r>
            <a:r>
              <a:rPr lang="hu-HU" b="1"/>
              <a:t> 2nd </a:t>
            </a:r>
            <a:r>
              <a:rPr lang="hu-HU" b="1" err="1"/>
              <a:t>cloud</a:t>
            </a:r>
            <a:r>
              <a:rPr lang="hu-HU" b="1"/>
              <a:t> </a:t>
            </a:r>
            <a:r>
              <a:rPr lang="hu-HU"/>
              <a:t>(test server URL is </a:t>
            </a:r>
            <a:r>
              <a:rPr lang="en-US">
                <a:hlinkClick r:id="rId2"/>
              </a:rPr>
              <a:t>http://arrowhead2.tmit.bme.hu:8440/orchestrator/orchestration</a:t>
            </a:r>
            <a:r>
              <a:rPr lang="hu-HU"/>
              <a:t>)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is in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. The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knows</a:t>
            </a:r>
            <a:r>
              <a:rPr lang="hu-HU"/>
              <a:t> a </a:t>
            </a:r>
            <a:r>
              <a:rPr lang="hu-HU" err="1"/>
              <a:t>suitable</a:t>
            </a:r>
            <a:r>
              <a:rPr lang="hu-HU"/>
              <a:t> </a:t>
            </a:r>
            <a:r>
              <a:rPr lang="hu-HU" err="1"/>
              <a:t>provider</a:t>
            </a:r>
            <a:r>
              <a:rPr lang="hu-HU"/>
              <a:t> (a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)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be </a:t>
            </a:r>
            <a:r>
              <a:rPr lang="hu-HU" err="1"/>
              <a:t>found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so</a:t>
            </a:r>
            <a:r>
              <a:rPr lang="hu-HU"/>
              <a:t> it </a:t>
            </a:r>
            <a:r>
              <a:rPr lang="hu-HU" err="1"/>
              <a:t>triggers</a:t>
            </a:r>
            <a:r>
              <a:rPr lang="hu-HU"/>
              <a:t>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right</a:t>
            </a:r>
            <a:r>
              <a:rPr lang="hu-HU"/>
              <a:t> </a:t>
            </a:r>
            <a:r>
              <a:rPr lang="hu-HU" err="1"/>
              <a:t>away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a </a:t>
            </a:r>
            <a:r>
              <a:rPr lang="hu-HU" err="1"/>
              <a:t>flag</a:t>
            </a:r>
            <a:r>
              <a:rPr lang="hu-HU"/>
              <a:t>, </a:t>
            </a:r>
            <a:r>
              <a:rPr lang="hu-HU" err="1"/>
              <a:t>skipping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checks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52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1"/>
            <a:ext cx="12064753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</a:t>
            </a:r>
            <a:r>
              <a:rPr lang="hu-HU" sz="2400" b="1"/>
              <a:t>rchestration 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I</a:t>
            </a:r>
            <a:r>
              <a:rPr lang="hu-HU" sz="2400" b="1"/>
              <a:t>nter-Cloud enabled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5073216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5500"/>
              <a:t>Service </a:t>
            </a:r>
            <a:r>
              <a:rPr lang="hu-HU" sz="5500" err="1"/>
              <a:t>Request</a:t>
            </a:r>
            <a:r>
              <a:rPr lang="hu-HU" sz="5500"/>
              <a:t> </a:t>
            </a:r>
            <a:r>
              <a:rPr lang="hu-HU" sz="5500" err="1"/>
              <a:t>Form</a:t>
            </a:r>
            <a:endParaRPr lang="hu-HU" sz="5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"enableInterCloud",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87870" y="541538"/>
            <a:ext cx="5181600" cy="5249662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5600" err="1"/>
              <a:t>Orchestration</a:t>
            </a:r>
            <a:r>
              <a:rPr lang="hu-HU" sz="5600"/>
              <a:t> </a:t>
            </a:r>
            <a:r>
              <a:rPr lang="hu-HU" sz="5600" err="1"/>
              <a:t>Response</a:t>
            </a:r>
            <a:r>
              <a:rPr lang="hu-HU" sz="5600"/>
              <a:t> (</a:t>
            </a:r>
            <a:r>
              <a:rPr lang="hu-HU" sz="5600" err="1"/>
              <a:t>expected</a:t>
            </a:r>
            <a:r>
              <a:rPr lang="hu-HU" sz="56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"address": "dummy_address_1",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"port": 8081,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"systemName": "BatteryProfiles"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"maxDuration",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"3600"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"serviceURI": "charging_profile"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}</a:t>
            </a:r>
            <a:endParaRPr lang="en-US" sz="4400"/>
          </a:p>
        </p:txBody>
      </p:sp>
      <p:sp>
        <p:nvSpPr>
          <p:cNvPr id="3" name="Jobbra nyíl 2"/>
          <p:cNvSpPr/>
          <p:nvPr/>
        </p:nvSpPr>
        <p:spPr>
          <a:xfrm>
            <a:off x="4809662" y="3029806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868339"/>
            <a:ext cx="111823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final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, 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is </a:t>
            </a:r>
            <a:r>
              <a:rPr lang="hu-HU" err="1"/>
              <a:t>looking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profile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car</a:t>
            </a:r>
            <a:r>
              <a:rPr lang="hu-HU"/>
              <a:t>, </a:t>
            </a:r>
            <a:r>
              <a:rPr lang="hu-HU" err="1"/>
              <a:t>before</a:t>
            </a:r>
            <a:r>
              <a:rPr lang="hu-HU"/>
              <a:t> starting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. It </a:t>
            </a:r>
            <a:r>
              <a:rPr lang="hu-HU" err="1"/>
              <a:t>initiates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orchestraion</a:t>
            </a:r>
            <a:r>
              <a:rPr lang="hu-HU"/>
              <a:t> </a:t>
            </a:r>
            <a:r>
              <a:rPr lang="hu-HU" err="1"/>
              <a:t>process</a:t>
            </a:r>
            <a:r>
              <a:rPr lang="hu-HU"/>
              <a:t>, and </a:t>
            </a:r>
            <a:r>
              <a:rPr lang="hu-HU" err="1"/>
              <a:t>accepts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clouds</a:t>
            </a:r>
            <a:r>
              <a:rPr lang="hu-HU"/>
              <a:t> </a:t>
            </a:r>
            <a:r>
              <a:rPr lang="hu-HU" err="1"/>
              <a:t>too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enableInterCloud</a:t>
            </a:r>
            <a:r>
              <a:rPr lang="hu-HU"/>
              <a:t>” </a:t>
            </a:r>
            <a:r>
              <a:rPr lang="hu-HU" err="1"/>
              <a:t>flag</a:t>
            </a:r>
            <a:r>
              <a:rPr lang="hu-HU"/>
              <a:t> set. The local </a:t>
            </a:r>
            <a:r>
              <a:rPr lang="hu-HU" err="1"/>
              <a:t>search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</a:t>
            </a:r>
            <a:r>
              <a:rPr lang="hu-HU" err="1"/>
              <a:t>yield</a:t>
            </a:r>
            <a:r>
              <a:rPr lang="hu-HU"/>
              <a:t> no </a:t>
            </a:r>
            <a:r>
              <a:rPr lang="hu-HU" err="1"/>
              <a:t>result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2nd </a:t>
            </a:r>
            <a:r>
              <a:rPr lang="hu-HU" err="1"/>
              <a:t>cloud</a:t>
            </a:r>
            <a:r>
              <a:rPr lang="hu-HU"/>
              <a:t> has a </a:t>
            </a:r>
            <a:r>
              <a:rPr lang="hu-HU" err="1"/>
              <a:t>provider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3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</a:t>
            </a:r>
            <a:r>
              <a:rPr lang="hu-HU"/>
              <a:t>. System </a:t>
            </a:r>
            <a:r>
              <a:rPr lang="hu-HU" err="1"/>
              <a:t>skeleton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0217" cy="4486398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There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three</a:t>
            </a:r>
            <a:r>
              <a:rPr lang="hu-HU"/>
              <a:t> </a:t>
            </a:r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skeletons</a:t>
            </a:r>
            <a:r>
              <a:rPr lang="hu-HU"/>
              <a:t> </a:t>
            </a:r>
            <a:r>
              <a:rPr lang="hu-HU" err="1"/>
              <a:t>available</a:t>
            </a:r>
            <a:r>
              <a:rPr lang="hu-HU"/>
              <a:t>:</a:t>
            </a:r>
          </a:p>
          <a:p>
            <a:pPr lvl="1"/>
            <a:r>
              <a:rPr lang="hu-HU"/>
              <a:t>Service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(with SSL </a:t>
            </a:r>
            <a:r>
              <a:rPr lang="hu-HU" err="1"/>
              <a:t>support</a:t>
            </a:r>
            <a:r>
              <a:rPr lang="hu-HU"/>
              <a:t>): </a:t>
            </a:r>
            <a:r>
              <a:rPr lang="hu-HU" err="1"/>
              <a:t>registers</a:t>
            </a:r>
            <a:r>
              <a:rPr lang="hu-HU"/>
              <a:t> in SR, </a:t>
            </a:r>
            <a:r>
              <a:rPr lang="hu-HU" err="1"/>
              <a:t>offers</a:t>
            </a:r>
            <a:r>
              <a:rPr lang="hu-HU"/>
              <a:t> REST </a:t>
            </a:r>
            <a:r>
              <a:rPr lang="hu-HU" err="1"/>
              <a:t>resource</a:t>
            </a:r>
            <a:r>
              <a:rPr lang="hu-HU"/>
              <a:t>, </a:t>
            </a:r>
            <a:r>
              <a:rPr lang="hu-HU" err="1"/>
              <a:t>unregisters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SR </a:t>
            </a:r>
            <a:r>
              <a:rPr lang="hu-HU" err="1"/>
              <a:t>upon</a:t>
            </a:r>
            <a:r>
              <a:rPr lang="hu-HU"/>
              <a:t> shutdown</a:t>
            </a:r>
          </a:p>
          <a:p>
            <a:pPr lvl="1"/>
            <a:r>
              <a:rPr lang="hu-HU"/>
              <a:t>Service Consumer module (with SSL support) based </a:t>
            </a:r>
            <a:r>
              <a:rPr lang="hu-HU" err="1"/>
              <a:t>on</a:t>
            </a:r>
            <a:r>
              <a:rPr lang="hu-HU"/>
              <a:t> the Jersey-client library: capable of requesting orchestration and based on that connecting to a running Service Provider skeleton to retrieve dummy temperature service information </a:t>
            </a:r>
          </a:p>
          <a:p>
            <a:pPr lvl="1"/>
            <a:r>
              <a:rPr lang="hu-HU"/>
              <a:t>Lightweight Service Consumer (basic) module (without Jersey-client library or SSL support): has the same capability as the other Consumer, but only uses JDK libraries and 2 small JARs for JSON parsing</a:t>
            </a:r>
          </a:p>
          <a:p>
            <a:pPr lvl="1"/>
            <a:r>
              <a:rPr lang="hu-HU"/>
              <a:t>All 3 can be also found at: </a:t>
            </a:r>
            <a:r>
              <a:rPr lang="hu-HU">
                <a:hlinkClick r:id="rId2"/>
              </a:rPr>
              <a:t>https://github.com/hegeduscs/arrowheadclient</a:t>
            </a:r>
            <a:endParaRPr lang="hu-HU"/>
          </a:p>
          <a:p>
            <a:r>
              <a:rPr lang="hu-HU"/>
              <a:t>The first 2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maven</a:t>
            </a:r>
            <a:r>
              <a:rPr lang="hu-HU"/>
              <a:t> </a:t>
            </a:r>
            <a:r>
              <a:rPr lang="hu-HU" err="1"/>
              <a:t>projects</a:t>
            </a:r>
            <a:r>
              <a:rPr lang="hu-HU"/>
              <a:t>, the basic Consumer is a plain Java project</a:t>
            </a:r>
          </a:p>
          <a:p>
            <a:pPr lvl="1"/>
            <a:r>
              <a:rPr lang="hu-HU"/>
              <a:t>These projects also have their own app.properties files to avoid hardcoded string variables</a:t>
            </a:r>
          </a:p>
          <a:p>
            <a:pPr lvl="1"/>
            <a:r>
              <a:rPr lang="hu-HU" err="1"/>
              <a:t>Simple</a:t>
            </a:r>
            <a:r>
              <a:rPr lang="hu-HU"/>
              <a:t> </a:t>
            </a:r>
            <a:r>
              <a:rPr lang="hu-HU" err="1"/>
              <a:t>runnable</a:t>
            </a:r>
            <a:r>
              <a:rPr lang="hu-HU"/>
              <a:t> projects, but JARs are also provided</a:t>
            </a:r>
          </a:p>
          <a:p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demo</a:t>
            </a:r>
            <a:r>
              <a:rPr lang="hu-HU"/>
              <a:t> service </a:t>
            </a:r>
            <a:r>
              <a:rPr lang="hu-HU" err="1"/>
              <a:t>interactions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also configured (</a:t>
            </a:r>
            <a:r>
              <a:rPr lang="hu-HU" err="1"/>
              <a:t>authorized</a:t>
            </a:r>
            <a:r>
              <a:rPr lang="hu-HU"/>
              <a:t>) in </a:t>
            </a:r>
            <a:r>
              <a:rPr lang="hu-HU" err="1"/>
              <a:t>the</a:t>
            </a:r>
            <a:r>
              <a:rPr lang="hu-HU"/>
              <a:t> first database script (</a:t>
            </a:r>
            <a:r>
              <a:rPr lang="en-US"/>
              <a:t>create_arrowhead_database</a:t>
            </a:r>
            <a:r>
              <a:rPr lang="hu-HU"/>
              <a:t>_1</a:t>
            </a:r>
            <a:r>
              <a:rPr lang="en-US"/>
              <a:t>.sql</a:t>
            </a:r>
            <a:r>
              <a:rPr lang="hu-HU"/>
              <a:t>). </a:t>
            </a:r>
            <a:r>
              <a:rPr lang="hu-HU" err="1"/>
              <a:t>Therefore</a:t>
            </a:r>
            <a:r>
              <a:rPr lang="hu-HU"/>
              <a:t>, </a:t>
            </a:r>
            <a:r>
              <a:rPr lang="hu-HU" err="1"/>
              <a:t>testable</a:t>
            </a:r>
            <a:r>
              <a:rPr lang="hu-HU"/>
              <a:t> </a:t>
            </a:r>
            <a:r>
              <a:rPr lang="hu-HU" err="1"/>
              <a:t>without</a:t>
            </a:r>
            <a:r>
              <a:rPr lang="hu-HU"/>
              <a:t> </a:t>
            </a:r>
            <a:r>
              <a:rPr lang="hu-HU" err="1"/>
              <a:t>further</a:t>
            </a:r>
            <a:r>
              <a:rPr lang="hu-HU"/>
              <a:t> </a:t>
            </a:r>
            <a:r>
              <a:rPr lang="hu-HU" err="1"/>
              <a:t>configuration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20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Known</a:t>
            </a:r>
            <a:r>
              <a:rPr lang="hu-HU"/>
              <a:t> </a:t>
            </a:r>
            <a:r>
              <a:rPr lang="hu-HU" err="1"/>
              <a:t>issues</a:t>
            </a:r>
            <a:r>
              <a:rPr lang="hu-HU"/>
              <a:t> and </a:t>
            </a:r>
            <a:r>
              <a:rPr lang="hu-HU" err="1"/>
              <a:t>shortcomings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n.a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3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/>
              <a:t>Thank</a:t>
            </a:r>
            <a:r>
              <a:rPr lang="hu-HU"/>
              <a:t> </a:t>
            </a:r>
            <a:r>
              <a:rPr lang="hu-HU" err="1"/>
              <a:t>you</a:t>
            </a:r>
            <a:r>
              <a:rPr lang="hu-HU"/>
              <a:t>!</a:t>
            </a:r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technical</a:t>
            </a:r>
            <a:r>
              <a:rPr lang="hu-HU"/>
              <a:t> </a:t>
            </a:r>
            <a:r>
              <a:rPr lang="hu-HU" err="1"/>
              <a:t>support</a:t>
            </a:r>
            <a:r>
              <a:rPr lang="hu-HU"/>
              <a:t> ,</a:t>
            </a:r>
            <a:r>
              <a:rPr lang="hu-HU" err="1"/>
              <a:t>please</a:t>
            </a:r>
            <a:r>
              <a:rPr lang="hu-HU"/>
              <a:t> </a:t>
            </a:r>
            <a:r>
              <a:rPr lang="hu-HU" err="1"/>
              <a:t>contact</a:t>
            </a:r>
            <a:r>
              <a:rPr lang="hu-HU"/>
              <a:t>:</a:t>
            </a:r>
          </a:p>
          <a:p>
            <a:r>
              <a:rPr lang="hu-HU">
                <a:hlinkClick r:id="rId2"/>
              </a:rPr>
              <a:t>hegeduscs@aitia.ai</a:t>
            </a:r>
            <a:endParaRPr lang="hu-HU"/>
          </a:p>
          <a:p>
            <a:r>
              <a:rPr lang="hu-HU">
                <a:hlinkClick r:id="rId3"/>
              </a:rPr>
              <a:t>pvarga@tmit.bme.hu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5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tutorial helps setting up the Arrowhead reference framework G3.2</a:t>
            </a:r>
            <a:r>
              <a:rPr lang="hu-HU" dirty="0"/>
              <a:t> </a:t>
            </a:r>
            <a:r>
              <a:rPr lang="hu-HU" dirty="0" err="1"/>
              <a:t>Milestone</a:t>
            </a:r>
            <a:r>
              <a:rPr lang="hu-HU" dirty="0"/>
              <a:t> 3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 up and configuring the database</a:t>
            </a:r>
            <a:r>
              <a:rPr lang="hu-HU" dirty="0"/>
              <a:t>s</a:t>
            </a:r>
            <a:endParaRPr lang="en-US" dirty="0"/>
          </a:p>
          <a:p>
            <a:r>
              <a:rPr lang="en-US" dirty="0"/>
              <a:t>Generating proper X.509 certificates</a:t>
            </a:r>
          </a:p>
          <a:p>
            <a:r>
              <a:rPr lang="en-US" dirty="0"/>
              <a:t>Setting up and starting the Core Systems</a:t>
            </a:r>
          </a:p>
          <a:p>
            <a:r>
              <a:rPr lang="en-US" dirty="0"/>
              <a:t>Getting started with the built-in manual</a:t>
            </a:r>
            <a:r>
              <a:rPr lang="hu-HU" dirty="0"/>
              <a:t> (</a:t>
            </a:r>
            <a:r>
              <a:rPr lang="hu-HU" dirty="0" err="1"/>
              <a:t>orchestration</a:t>
            </a:r>
            <a:r>
              <a:rPr lang="hu-HU" dirty="0"/>
              <a:t>)</a:t>
            </a:r>
            <a:r>
              <a:rPr lang="en-US" dirty="0"/>
              <a:t> examples </a:t>
            </a:r>
          </a:p>
          <a:p>
            <a:r>
              <a:rPr lang="en-US" dirty="0"/>
              <a:t>Getting started with the Application System skeleton</a:t>
            </a:r>
            <a:r>
              <a:rPr lang="hu-HU" dirty="0"/>
              <a:t>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27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560" y="0"/>
            <a:ext cx="10515600" cy="855785"/>
          </a:xfrm>
        </p:spPr>
        <p:txBody>
          <a:bodyPr/>
          <a:lstStyle/>
          <a:p>
            <a:r>
              <a:rPr lang="en-US" dirty="0"/>
              <a:t>Core modules - overview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316" y="762000"/>
            <a:ext cx="11599415" cy="58967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b="1" dirty="0"/>
              <a:t>Service Registry:</a:t>
            </a:r>
            <a:r>
              <a:rPr lang="en-US" sz="2500" dirty="0"/>
              <a:t> Arrowhead Systems register and revoke the Services they offer. </a:t>
            </a:r>
            <a:r>
              <a:rPr lang="hu-HU" sz="2500" dirty="0" err="1"/>
              <a:t>Such</a:t>
            </a:r>
            <a:r>
              <a:rPr lang="hu-HU" sz="2500" dirty="0"/>
              <a:t> an</a:t>
            </a:r>
            <a:r>
              <a:rPr lang="en-US" sz="2500" dirty="0"/>
              <a:t> entry also includes the http endpoint where the</a:t>
            </a:r>
            <a:r>
              <a:rPr lang="hu-HU" sz="2500" dirty="0"/>
              <a:t> </a:t>
            </a:r>
            <a:r>
              <a:rPr lang="hu-HU" sz="2500" dirty="0" err="1"/>
              <a:t>offered</a:t>
            </a:r>
            <a:r>
              <a:rPr lang="en-US" sz="2500" dirty="0"/>
              <a:t> Service is accessible.</a:t>
            </a:r>
          </a:p>
          <a:p>
            <a:pPr algn="just"/>
            <a:r>
              <a:rPr lang="en-US" sz="2500" b="1" dirty="0"/>
              <a:t>Orchestrator:</a:t>
            </a:r>
            <a:r>
              <a:rPr lang="en-US" sz="2500" dirty="0"/>
              <a:t> Arrowhead Systems turn to the Orchestrator with Service requests if they wish to consume </a:t>
            </a:r>
            <a:r>
              <a:rPr lang="hu-HU" sz="2500" dirty="0" err="1"/>
              <a:t>various</a:t>
            </a:r>
            <a:r>
              <a:rPr lang="hu-HU" sz="2500" dirty="0"/>
              <a:t> </a:t>
            </a:r>
            <a:r>
              <a:rPr lang="en-US" sz="2500" dirty="0"/>
              <a:t>Services. The initiated orchestration process </a:t>
            </a:r>
            <a:r>
              <a:rPr lang="en-US" sz="2500" dirty="0" err="1"/>
              <a:t>retu</a:t>
            </a:r>
            <a:r>
              <a:rPr lang="hu-HU" sz="2500" dirty="0"/>
              <a:t>r</a:t>
            </a:r>
            <a:r>
              <a:rPr lang="en-US" sz="2500" dirty="0"/>
              <a:t>ns with a single one or a list of Service Providers</a:t>
            </a:r>
            <a:r>
              <a:rPr lang="hu-HU" sz="2500" dirty="0"/>
              <a:t> </a:t>
            </a:r>
            <a:r>
              <a:rPr lang="hu-HU" sz="2500" dirty="0" err="1"/>
              <a:t>that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suitable</a:t>
            </a:r>
            <a:r>
              <a:rPr lang="hu-HU" sz="2500" dirty="0"/>
              <a:t> </a:t>
            </a:r>
            <a:r>
              <a:rPr lang="hu-HU" sz="2500" dirty="0" err="1"/>
              <a:t>to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request</a:t>
            </a:r>
            <a:r>
              <a:rPr lang="en-US" sz="2500" dirty="0"/>
              <a:t>. After orchestration, the requester System has to consume the specified Service from the specified Provider(s).</a:t>
            </a:r>
          </a:p>
          <a:p>
            <a:pPr algn="just"/>
            <a:r>
              <a:rPr lang="en-US" sz="2500" b="1" dirty="0"/>
              <a:t>Authorization System:</a:t>
            </a:r>
            <a:r>
              <a:rPr lang="en-US" sz="2500" dirty="0"/>
              <a:t> the Orchestrator queries this </a:t>
            </a:r>
            <a:r>
              <a:rPr lang="hu-HU" sz="2500" dirty="0"/>
              <a:t>C</a:t>
            </a:r>
            <a:r>
              <a:rPr lang="en-US" sz="2500" dirty="0"/>
              <a:t>ore </a:t>
            </a:r>
            <a:r>
              <a:rPr lang="hu-HU" sz="2500" dirty="0"/>
              <a:t>S</a:t>
            </a:r>
            <a:r>
              <a:rPr lang="en-US" sz="2500" dirty="0" err="1"/>
              <a:t>ystem</a:t>
            </a:r>
            <a:r>
              <a:rPr lang="en-US" sz="2500" dirty="0"/>
              <a:t> for</a:t>
            </a:r>
            <a:r>
              <a:rPr lang="hu-HU" sz="2500" dirty="0"/>
              <a:t> </a:t>
            </a:r>
            <a:r>
              <a:rPr lang="hu-HU" sz="2500" dirty="0" err="1"/>
              <a:t>checking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en-US" sz="2500" dirty="0"/>
              <a:t> information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System </a:t>
            </a:r>
            <a:r>
              <a:rPr lang="hu-HU" sz="2500" dirty="0" err="1"/>
              <a:t>stores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en-US" sz="2500" dirty="0"/>
              <a:t>intra-cloud and inter-cloud access rights.</a:t>
            </a:r>
            <a:r>
              <a:rPr lang="hu-HU" sz="2500" dirty="0"/>
              <a:t> </a:t>
            </a:r>
            <a:r>
              <a:rPr lang="hu-HU" sz="2500" dirty="0" err="1"/>
              <a:t>It</a:t>
            </a:r>
            <a:r>
              <a:rPr lang="hu-HU" sz="2500" dirty="0"/>
              <a:t> is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issuing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hu-HU" sz="2500" dirty="0"/>
              <a:t> </a:t>
            </a:r>
            <a:r>
              <a:rPr lang="hu-HU" sz="2500" dirty="0" err="1"/>
              <a:t>token</a:t>
            </a:r>
            <a:r>
              <a:rPr lang="hu-HU" sz="2500" dirty="0"/>
              <a:t> – </a:t>
            </a:r>
            <a:r>
              <a:rPr lang="hu-HU" sz="2500" dirty="0" err="1"/>
              <a:t>if</a:t>
            </a:r>
            <a:r>
              <a:rPr lang="hu-HU" sz="2500" dirty="0"/>
              <a:t> </a:t>
            </a:r>
            <a:r>
              <a:rPr lang="hu-HU" sz="2500" dirty="0" err="1"/>
              <a:t>needed</a:t>
            </a:r>
            <a:r>
              <a:rPr lang="hu-HU" sz="2500" dirty="0"/>
              <a:t>. </a:t>
            </a:r>
          </a:p>
          <a:p>
            <a:pPr algn="just"/>
            <a:r>
              <a:rPr lang="hu-HU" sz="2500" b="1" dirty="0" err="1"/>
              <a:t>Gatekeeper</a:t>
            </a:r>
            <a:r>
              <a:rPr lang="hu-HU" sz="2500" b="1" dirty="0"/>
              <a:t>: </a:t>
            </a:r>
            <a:r>
              <a:rPr lang="en-US" sz="2500" dirty="0"/>
              <a:t>this Core System </a:t>
            </a:r>
            <a:r>
              <a:rPr lang="hu-HU" sz="2500" dirty="0" err="1"/>
              <a:t>assists</a:t>
            </a:r>
            <a:r>
              <a:rPr lang="hu-HU" sz="2500" dirty="0"/>
              <a:t> in </a:t>
            </a:r>
            <a:r>
              <a:rPr lang="hu-HU" sz="2500" dirty="0" err="1"/>
              <a:t>handling</a:t>
            </a:r>
            <a:r>
              <a:rPr lang="en-US" sz="2500" dirty="0"/>
              <a:t> all the inter-cloud </a:t>
            </a:r>
            <a:r>
              <a:rPr lang="en-US" sz="2500" dirty="0" err="1"/>
              <a:t>orchestrational</a:t>
            </a:r>
            <a:r>
              <a:rPr lang="en-US" sz="2500" dirty="0"/>
              <a:t> tasks among Arrowhead Local Clouds. They provide two Services for their Orchestrators: the Global Service Discovery and Inter-Cloud Negotiations services.</a:t>
            </a:r>
            <a:endParaRPr lang="hu-HU" sz="2500" dirty="0"/>
          </a:p>
          <a:p>
            <a:pPr algn="just"/>
            <a:r>
              <a:rPr lang="hu-HU" sz="2500" b="1" dirty="0" err="1"/>
              <a:t>Gateway</a:t>
            </a:r>
            <a:r>
              <a:rPr lang="hu-HU" sz="2500" b="1" dirty="0"/>
              <a:t>: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is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creating</a:t>
            </a:r>
            <a:r>
              <a:rPr lang="hu-HU" sz="2500" dirty="0"/>
              <a:t> a </a:t>
            </a:r>
            <a:r>
              <a:rPr lang="hu-HU" sz="2500" dirty="0" err="1"/>
              <a:t>data</a:t>
            </a:r>
            <a:r>
              <a:rPr lang="hu-HU" sz="2500" dirty="0"/>
              <a:t> </a:t>
            </a:r>
            <a:r>
              <a:rPr lang="hu-HU" sz="2500" dirty="0" err="1"/>
              <a:t>path</a:t>
            </a:r>
            <a:r>
              <a:rPr lang="hu-HU" sz="2500" dirty="0"/>
              <a:t> </a:t>
            </a:r>
            <a:r>
              <a:rPr lang="hu-HU" sz="2500" dirty="0" err="1"/>
              <a:t>between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provider</a:t>
            </a:r>
            <a:r>
              <a:rPr lang="hu-HU" sz="2500" dirty="0"/>
              <a:t> and consumer </a:t>
            </a:r>
            <a:r>
              <a:rPr lang="hu-HU" sz="2500" dirty="0" err="1"/>
              <a:t>Arrowhead</a:t>
            </a:r>
            <a:r>
              <a:rPr lang="hu-HU" sz="2500" dirty="0"/>
              <a:t> Systems, </a:t>
            </a:r>
            <a:r>
              <a:rPr lang="hu-HU" sz="2500" dirty="0" err="1"/>
              <a:t>when</a:t>
            </a:r>
            <a:r>
              <a:rPr lang="hu-HU" sz="2500" dirty="0"/>
              <a:t> </a:t>
            </a:r>
            <a:r>
              <a:rPr lang="hu-HU" sz="2500" dirty="0" err="1"/>
              <a:t>these</a:t>
            </a:r>
            <a:r>
              <a:rPr lang="hu-HU" sz="2500" dirty="0"/>
              <a:t> </a:t>
            </a:r>
            <a:r>
              <a:rPr lang="hu-HU" sz="2500" dirty="0" err="1"/>
              <a:t>systems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in </a:t>
            </a:r>
            <a:r>
              <a:rPr lang="hu-HU" sz="2500" dirty="0" err="1"/>
              <a:t>different</a:t>
            </a:r>
            <a:r>
              <a:rPr lang="hu-HU" sz="2500" dirty="0"/>
              <a:t> Local </a:t>
            </a:r>
            <a:r>
              <a:rPr lang="hu-HU" sz="2500" dirty="0" err="1"/>
              <a:t>Clouds</a:t>
            </a:r>
            <a:r>
              <a:rPr lang="hu-HU" sz="2500" dirty="0"/>
              <a:t>. The </a:t>
            </a:r>
            <a:r>
              <a:rPr lang="hu-HU" sz="2500" dirty="0" err="1"/>
              <a:t>Gateway</a:t>
            </a:r>
            <a:r>
              <a:rPr lang="hu-HU" sz="2500" dirty="0"/>
              <a:t> </a:t>
            </a:r>
            <a:r>
              <a:rPr lang="hu-HU" sz="2500" dirty="0" err="1"/>
              <a:t>services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used</a:t>
            </a:r>
            <a:r>
              <a:rPr lang="hu-HU" sz="2500" dirty="0"/>
              <a:t> </a:t>
            </a:r>
            <a:r>
              <a:rPr lang="hu-HU" sz="2500" dirty="0" err="1"/>
              <a:t>by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Gatekeeper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</a:t>
            </a:r>
            <a:r>
              <a:rPr lang="hu-HU" sz="2500" dirty="0" err="1"/>
              <a:t>can</a:t>
            </a:r>
            <a:r>
              <a:rPr lang="hu-HU" sz="2500" dirty="0"/>
              <a:t>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provide</a:t>
            </a:r>
            <a:r>
              <a:rPr lang="hu-HU" sz="2500" dirty="0"/>
              <a:t> </a:t>
            </a:r>
            <a:r>
              <a:rPr lang="hu-HU" sz="2500" dirty="0" err="1"/>
              <a:t>payload</a:t>
            </a:r>
            <a:r>
              <a:rPr lang="hu-HU" sz="2500" dirty="0"/>
              <a:t> </a:t>
            </a:r>
            <a:r>
              <a:rPr lang="hu-HU" sz="2500" dirty="0" err="1"/>
              <a:t>encryption</a:t>
            </a:r>
            <a:r>
              <a:rPr lang="hu-HU" sz="2500" dirty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632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FF708-4E49-4018-8110-DD4B1F1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Arrowhead</a:t>
            </a:r>
            <a:r>
              <a:rPr lang="hu-HU"/>
              <a:t> G3.2 code bases / testbed servers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3070F8-BCD2-4E00-B508-445648F6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https://github.com/hegeduscs/arrowhead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https://github.com/hegeduscs/</a:t>
            </a:r>
            <a:r>
              <a:rPr lang="en-US">
                <a:hlinkClick r:id="rId3"/>
              </a:rPr>
              <a:t>arrowheadclient</a:t>
            </a:r>
            <a:r>
              <a:rPr lang="hu-HU"/>
              <a:t> </a:t>
            </a:r>
          </a:p>
          <a:p>
            <a:r>
              <a:rPr lang="hu-HU"/>
              <a:t>Cloud 1 test server to try out the examples:</a:t>
            </a:r>
          </a:p>
          <a:p>
            <a:pPr marL="0" indent="0">
              <a:buNone/>
            </a:pPr>
            <a:r>
              <a:rPr lang="hu-HU">
                <a:hlinkClick r:id="rId4"/>
              </a:rPr>
              <a:t>http://arrowhead.tmit.bme.hu</a:t>
            </a:r>
            <a:endParaRPr lang="hu-HU"/>
          </a:p>
          <a:p>
            <a:r>
              <a:rPr lang="hu-HU"/>
              <a:t>Cloud 2 test server to try out the examples:</a:t>
            </a:r>
          </a:p>
          <a:p>
            <a:pPr marL="0" indent="0">
              <a:buNone/>
            </a:pPr>
            <a:r>
              <a:rPr lang="hu-HU">
                <a:hlinkClick r:id="rId5"/>
              </a:rPr>
              <a:t>http://arrowhead2.tmit.bme.hu</a:t>
            </a:r>
            <a:endParaRPr lang="hu-HU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681" y="0"/>
            <a:ext cx="10515600" cy="1325563"/>
          </a:xfrm>
        </p:spPr>
        <p:txBody>
          <a:bodyPr/>
          <a:lstStyle/>
          <a:p>
            <a:r>
              <a:rPr lang="en-US"/>
              <a:t>Setting up a database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431" y="1145219"/>
            <a:ext cx="12005569" cy="5610688"/>
          </a:xfrm>
        </p:spPr>
        <p:txBody>
          <a:bodyPr>
            <a:normAutofit/>
          </a:bodyPr>
          <a:lstStyle/>
          <a:p>
            <a:r>
              <a:rPr lang="en-US" dirty="0"/>
              <a:t>This framework uses MySQL server through the Java Hibernate ORM </a:t>
            </a:r>
            <a:r>
              <a:rPr lang="hu-HU" dirty="0"/>
              <a:t>(</a:t>
            </a:r>
            <a:r>
              <a:rPr lang="hu-HU" dirty="0" err="1"/>
              <a:t>via</a:t>
            </a:r>
            <a:r>
              <a:rPr lang="hu-HU" dirty="0"/>
              <a:t> JDBC)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https://dev.mysql.com/downloads/installer/</a:t>
            </a:r>
            <a:endParaRPr lang="en-US" dirty="0"/>
          </a:p>
          <a:p>
            <a:pPr lvl="1"/>
            <a:r>
              <a:rPr lang="en-US" dirty="0"/>
              <a:t>It is recommended to use </a:t>
            </a:r>
            <a:r>
              <a:rPr lang="hu-HU" dirty="0"/>
              <a:t>a </a:t>
            </a:r>
            <a:r>
              <a:rPr lang="en-US" dirty="0"/>
              <a:t>database manager GUI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-in </a:t>
            </a:r>
            <a:r>
              <a:rPr lang="en-US" dirty="0"/>
              <a:t>MySQL Workbench</a:t>
            </a:r>
            <a:r>
              <a:rPr lang="hu-HU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</a:t>
            </a:r>
            <a:r>
              <a:rPr lang="hu-HU" dirty="0" err="1"/>
              <a:t>name</a:t>
            </a:r>
            <a:r>
              <a:rPr lang="en-US" dirty="0"/>
              <a:t> and password is arbitrary</a:t>
            </a:r>
            <a:endParaRPr lang="hu-HU" dirty="0"/>
          </a:p>
          <a:p>
            <a:pPr lvl="1"/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account is </a:t>
            </a:r>
            <a:r>
              <a:rPr lang="hu-HU" dirty="0" err="1"/>
              <a:t>needed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machines</a:t>
            </a:r>
            <a:endParaRPr lang="en-US" dirty="0"/>
          </a:p>
          <a:p>
            <a:r>
              <a:rPr lang="en-US" dirty="0"/>
              <a:t>Please import the </a:t>
            </a:r>
            <a:r>
              <a:rPr lang="en-US" b="1" i="1" dirty="0" err="1"/>
              <a:t>create_arrowhead_database</a:t>
            </a:r>
            <a:r>
              <a:rPr lang="hu-HU" b="1" i="1" dirty="0"/>
              <a:t>_1</a:t>
            </a:r>
            <a:r>
              <a:rPr lang="en-US" b="1" i="1" dirty="0"/>
              <a:t>.</a:t>
            </a:r>
            <a:r>
              <a:rPr lang="en-US" b="1" i="1" dirty="0" err="1"/>
              <a:t>sql</a:t>
            </a:r>
            <a:r>
              <a:rPr lang="en-US" dirty="0"/>
              <a:t> </a:t>
            </a:r>
            <a:r>
              <a:rPr lang="hu-HU" dirty="0"/>
              <a:t> script</a:t>
            </a:r>
            <a:endParaRPr lang="en-US" dirty="0"/>
          </a:p>
          <a:p>
            <a:pPr lvl="1"/>
            <a:r>
              <a:rPr lang="en-US" dirty="0"/>
              <a:t>This will create the database schema </a:t>
            </a:r>
            <a:r>
              <a:rPr lang="hu-HU" dirty="0"/>
              <a:t>„</a:t>
            </a:r>
            <a:r>
              <a:rPr lang="hu-HU" dirty="0" err="1"/>
              <a:t>arrowhead</a:t>
            </a:r>
            <a:r>
              <a:rPr lang="hu-HU" dirty="0"/>
              <a:t>” </a:t>
            </a:r>
            <a:r>
              <a:rPr lang="en-US" dirty="0"/>
              <a:t>with all the tables and inserts dummy entries for the examples showed later in this guide</a:t>
            </a:r>
            <a:endParaRPr lang="hu-HU" dirty="0"/>
          </a:p>
          <a:p>
            <a:r>
              <a:rPr lang="hu-HU" dirty="0" err="1"/>
              <a:t>Please</a:t>
            </a:r>
            <a:r>
              <a:rPr lang="hu-HU" dirty="0"/>
              <a:t> import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b="1" i="1" dirty="0" err="1"/>
              <a:t>create_log_db_empty.sql</a:t>
            </a:r>
            <a:r>
              <a:rPr lang="hu-HU" b="1" i="1" dirty="0"/>
              <a:t> </a:t>
            </a:r>
            <a:r>
              <a:rPr lang="hu-HU" dirty="0"/>
              <a:t>script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en-US" dirty="0"/>
              <a:t>the database schema</a:t>
            </a:r>
            <a:r>
              <a:rPr lang="hu-HU" dirty="0"/>
              <a:t> „log” and </a:t>
            </a:r>
            <a:r>
              <a:rPr lang="hu-HU" dirty="0" err="1"/>
              <a:t>the</a:t>
            </a:r>
            <a:r>
              <a:rPr lang="hu-HU" dirty="0"/>
              <a:t> „logs”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; and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 </a:t>
            </a:r>
            <a:r>
              <a:rPr lang="hu-HU" dirty="0" err="1"/>
              <a:t>logging</a:t>
            </a:r>
            <a:endParaRPr lang="hu-HU" dirty="0"/>
          </a:p>
          <a:p>
            <a:pPr lvl="1"/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instances</a:t>
            </a:r>
            <a:r>
              <a:rPr lang="hu-HU" dirty="0"/>
              <a:t> of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modifying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log4j.properties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1476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276" y="0"/>
            <a:ext cx="10515600" cy="1325563"/>
          </a:xfrm>
        </p:spPr>
        <p:txBody>
          <a:bodyPr/>
          <a:lstStyle/>
          <a:p>
            <a:r>
              <a:rPr lang="en-US"/>
              <a:t>Generating Certificates (optional)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7276" y="1230820"/>
            <a:ext cx="11794724" cy="535197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If secure connections are required (using </a:t>
            </a:r>
            <a:r>
              <a:rPr lang="hu-HU" dirty="0"/>
              <a:t>TLS</a:t>
            </a:r>
            <a:r>
              <a:rPr lang="en-US" dirty="0"/>
              <a:t>), the Core Systems have to be installed with the appropriately created X.509 certificates stemming from the master Arrowhead CA. There are two options:</a:t>
            </a:r>
          </a:p>
          <a:p>
            <a:pPr lvl="1" algn="just"/>
            <a:r>
              <a:rPr lang="en-US" dirty="0"/>
              <a:t>Using the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en-US" dirty="0" err="1"/>
              <a:t>testcloud</a:t>
            </a:r>
            <a:r>
              <a:rPr lang="en-US" dirty="0"/>
              <a:t> certificate sets (testcloud1 and testcloud2) </a:t>
            </a:r>
          </a:p>
          <a:p>
            <a:pPr lvl="1" algn="just"/>
            <a:r>
              <a:rPr lang="en-US" dirty="0"/>
              <a:t>Creating an own set of certificates </a:t>
            </a:r>
          </a:p>
          <a:p>
            <a:pPr marL="0" indent="0">
              <a:buNone/>
            </a:pPr>
            <a:r>
              <a:rPr lang="en-US" dirty="0"/>
              <a:t>For the latter scenario, </a:t>
            </a:r>
            <a:r>
              <a:rPr lang="hu-HU" dirty="0"/>
              <a:t>a </a:t>
            </a:r>
            <a:r>
              <a:rPr lang="hu-HU" dirty="0" err="1"/>
              <a:t>detailed</a:t>
            </a:r>
            <a:r>
              <a:rPr lang="hu-HU" dirty="0"/>
              <a:t> 10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guide</a:t>
            </a:r>
            <a:r>
              <a:rPr lang="hu-HU" dirty="0"/>
              <a:t> is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/dev_notes.txt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complient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freeware certificate manager tool is recommended here: </a:t>
            </a:r>
            <a:r>
              <a:rPr lang="en-US" dirty="0" err="1"/>
              <a:t>KeyTool</a:t>
            </a:r>
            <a:r>
              <a:rPr lang="en-US" dirty="0"/>
              <a:t> Explorer</a:t>
            </a:r>
          </a:p>
          <a:p>
            <a:pPr lvl="1"/>
            <a:r>
              <a:rPr lang="en-US" dirty="0">
                <a:hlinkClick r:id="rId2"/>
              </a:rPr>
              <a:t>http://keystore-explorer.org/downloads.html</a:t>
            </a:r>
            <a:r>
              <a:rPr lang="hu-HU" dirty="0"/>
              <a:t> </a:t>
            </a:r>
            <a:r>
              <a:rPr lang="en-US" dirty="0"/>
              <a:t>available for all platforms	</a:t>
            </a:r>
            <a:endParaRPr lang="hu-HU" dirty="0"/>
          </a:p>
          <a:p>
            <a:r>
              <a:rPr lang="hu-HU" dirty="0" err="1"/>
              <a:t>However</a:t>
            </a:r>
            <a:r>
              <a:rPr lang="hu-HU" dirty="0"/>
              <a:t>,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r>
              <a:rPr lang="hu-HU" dirty="0"/>
              <a:t> in an 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manner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HTTP.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.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advised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–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17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7280" y="1"/>
            <a:ext cx="10515600" cy="1118586"/>
          </a:xfrm>
        </p:spPr>
        <p:txBody>
          <a:bodyPr/>
          <a:lstStyle/>
          <a:p>
            <a:r>
              <a:rPr lang="hu-HU" err="1"/>
              <a:t>Configuring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7280" y="1017756"/>
            <a:ext cx="10515600" cy="5498453"/>
          </a:xfrm>
        </p:spPr>
        <p:txBody>
          <a:bodyPr/>
          <a:lstStyle/>
          <a:p>
            <a:r>
              <a:rPr lang="hu-HU" sz="2400" dirty="0" err="1"/>
              <a:t>Every</a:t>
            </a:r>
            <a:r>
              <a:rPr lang="hu-HU" sz="2400" dirty="0"/>
              <a:t> </a:t>
            </a:r>
            <a:r>
              <a:rPr lang="hu-HU" sz="2400" dirty="0" err="1"/>
              <a:t>module</a:t>
            </a:r>
            <a:r>
              <a:rPr lang="hu-HU" sz="2400" dirty="0"/>
              <a:t> is a </a:t>
            </a:r>
            <a:r>
              <a:rPr lang="hu-HU" sz="2400" dirty="0" err="1"/>
              <a:t>runnable</a:t>
            </a:r>
            <a:r>
              <a:rPr lang="hu-HU" sz="2400" dirty="0"/>
              <a:t> Java </a:t>
            </a:r>
            <a:r>
              <a:rPr lang="hu-HU" sz="2400" dirty="0" err="1"/>
              <a:t>executable</a:t>
            </a:r>
            <a:r>
              <a:rPr lang="hu-HU" sz="2400" dirty="0"/>
              <a:t> </a:t>
            </a:r>
            <a:r>
              <a:rPr lang="hu-HU" sz="2400" dirty="0" err="1"/>
              <a:t>jar</a:t>
            </a:r>
            <a:r>
              <a:rPr lang="hu-HU" sz="2400" dirty="0"/>
              <a:t> file and has </a:t>
            </a: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properties</a:t>
            </a:r>
            <a:r>
              <a:rPr lang="hu-HU" sz="2400" dirty="0"/>
              <a:t> file:</a:t>
            </a:r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</a:t>
            </a:r>
            <a:r>
              <a:rPr lang="hu-HU" sz="2000" dirty="0" err="1"/>
              <a:t>app.properties</a:t>
            </a:r>
            <a:r>
              <a:rPr lang="hu-HU" sz="2000" dirty="0"/>
              <a:t>” </a:t>
            </a:r>
            <a:r>
              <a:rPr lang="hu-HU" sz="2000" dirty="0" err="1"/>
              <a:t>includes</a:t>
            </a:r>
            <a:r>
              <a:rPr lang="hu-HU" sz="2000" dirty="0"/>
              <a:t> </a:t>
            </a:r>
            <a:r>
              <a:rPr lang="hu-HU" sz="2000" dirty="0" err="1"/>
              <a:t>general</a:t>
            </a:r>
            <a:r>
              <a:rPr lang="hu-HU" sz="2000" dirty="0"/>
              <a:t> </a:t>
            </a:r>
            <a:r>
              <a:rPr lang="hu-HU" sz="2000" dirty="0" err="1"/>
              <a:t>configuration</a:t>
            </a:r>
            <a:endParaRPr lang="hu-HU" sz="2000" dirty="0"/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/log4j.properties” </a:t>
            </a:r>
            <a:r>
              <a:rPr lang="hu-HU" sz="2000" dirty="0" err="1"/>
              <a:t>configures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logging</a:t>
            </a:r>
            <a:r>
              <a:rPr lang="hu-HU" sz="2000" dirty="0"/>
              <a:t>.</a:t>
            </a:r>
          </a:p>
          <a:p>
            <a:r>
              <a:rPr lang="hu-HU" sz="2400" dirty="0" err="1"/>
              <a:t>Logging</a:t>
            </a:r>
            <a:r>
              <a:rPr lang="hu-HU" sz="2400" dirty="0"/>
              <a:t> </a:t>
            </a:r>
            <a:r>
              <a:rPr lang="hu-HU" sz="2400" dirty="0" err="1"/>
              <a:t>levels</a:t>
            </a:r>
            <a:r>
              <a:rPr lang="hu-HU" sz="2400" dirty="0"/>
              <a:t>:</a:t>
            </a:r>
          </a:p>
          <a:p>
            <a:pPr lvl="1"/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default</a:t>
            </a:r>
            <a:r>
              <a:rPr lang="hu-HU" sz="2000" dirty="0"/>
              <a:t> </a:t>
            </a:r>
            <a:r>
              <a:rPr lang="hu-HU" sz="2000" dirty="0" err="1"/>
              <a:t>everything</a:t>
            </a:r>
            <a:r>
              <a:rPr lang="hu-HU" sz="2000" dirty="0"/>
              <a:t> is </a:t>
            </a:r>
            <a:r>
              <a:rPr lang="hu-HU" sz="2000" dirty="0" err="1"/>
              <a:t>logged</a:t>
            </a:r>
            <a:r>
              <a:rPr lang="hu-HU" sz="2000" dirty="0"/>
              <a:t> in a </a:t>
            </a:r>
            <a:r>
              <a:rPr lang="hu-HU" sz="2000" dirty="0" err="1"/>
              <a:t>verbose</a:t>
            </a:r>
            <a:r>
              <a:rPr lang="hu-HU" sz="2000" dirty="0"/>
              <a:t> </a:t>
            </a:r>
            <a:r>
              <a:rPr lang="hu-HU" sz="2000" dirty="0" err="1"/>
              <a:t>manner</a:t>
            </a:r>
            <a:r>
              <a:rPr lang="hu-HU" sz="2000" dirty="0"/>
              <a:t>. </a:t>
            </a:r>
          </a:p>
          <a:p>
            <a:pPr lvl="1"/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disable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verbose</a:t>
            </a:r>
            <a:r>
              <a:rPr lang="hu-HU" sz="2000" dirty="0"/>
              <a:t>, </a:t>
            </a:r>
            <a:r>
              <a:rPr lang="hu-HU" sz="2000" dirty="0" err="1"/>
              <a:t>replace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„INFO” </a:t>
            </a:r>
            <a:r>
              <a:rPr lang="hu-HU" sz="2000" dirty="0" err="1"/>
              <a:t>field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rootLogger</a:t>
            </a:r>
            <a:r>
              <a:rPr lang="hu-HU" sz="2000" dirty="0"/>
              <a:t> </a:t>
            </a:r>
            <a:r>
              <a:rPr lang="hu-HU" sz="2000" dirty="0" err="1"/>
              <a:t>property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level</a:t>
            </a:r>
            <a:r>
              <a:rPr lang="hu-HU" sz="2000" dirty="0"/>
              <a:t>: OFF&gt; FATAL &gt; ERROR &gt; WARN &gt; INFO &gt; DEBUG	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          The </a:t>
            </a:r>
            <a:r>
              <a:rPr lang="hu-HU" sz="2400" dirty="0" err="1"/>
              <a:t>app.properties</a:t>
            </a:r>
            <a:r>
              <a:rPr lang="hu-HU" sz="2400" dirty="0"/>
              <a:t> file:			    The log4j.properties: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887B445-E106-45AC-9645-9989E86B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0" y="4379918"/>
            <a:ext cx="10515600" cy="24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171" y="71711"/>
            <a:ext cx="10515600" cy="1086281"/>
          </a:xfrm>
        </p:spPr>
        <p:txBody>
          <a:bodyPr/>
          <a:lstStyle/>
          <a:p>
            <a:r>
              <a:rPr lang="hu-HU"/>
              <a:t>The </a:t>
            </a:r>
            <a:r>
              <a:rPr lang="hu-HU" err="1"/>
              <a:t>Arrowhead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database</a:t>
            </a:r>
            <a:r>
              <a:rPr lang="hu-HU"/>
              <a:t> </a:t>
            </a:r>
            <a:r>
              <a:rPr lang="hu-HU" err="1"/>
              <a:t>structure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8171" y="1037614"/>
            <a:ext cx="10515600" cy="4849353"/>
          </a:xfrm>
        </p:spPr>
        <p:txBody>
          <a:bodyPr>
            <a:normAutofit/>
          </a:bodyPr>
          <a:lstStyle/>
          <a:p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its</a:t>
            </a:r>
            <a:r>
              <a:rPr lang="hu-HU" sz="2400" dirty="0"/>
              <a:t> </a:t>
            </a:r>
            <a:r>
              <a:rPr lang="hu-HU" sz="2400" dirty="0" err="1"/>
              <a:t>own</a:t>
            </a:r>
            <a:r>
              <a:rPr lang="hu-HU" sz="2400" dirty="0"/>
              <a:t> </a:t>
            </a:r>
            <a:r>
              <a:rPr lang="hu-HU" sz="2400" err="1"/>
              <a:t>separate</a:t>
            </a:r>
            <a:r>
              <a:rPr lang="hu-HU" sz="2400"/>
              <a:t> database, or core systems can use 1 joint core database.</a:t>
            </a:r>
            <a:endParaRPr lang="hu-HU" sz="2400" dirty="0"/>
          </a:p>
          <a:p>
            <a:r>
              <a:rPr lang="hu-HU" sz="2400" dirty="0"/>
              <a:t>The </a:t>
            </a:r>
            <a:r>
              <a:rPr lang="hu-HU" sz="2400" dirty="0" err="1"/>
              <a:t>joint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 </a:t>
            </a:r>
            <a:r>
              <a:rPr lang="hu-HU" sz="2400" dirty="0" err="1"/>
              <a:t>contains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following</a:t>
            </a:r>
            <a:r>
              <a:rPr lang="hu-HU" sz="2400" dirty="0"/>
              <a:t> </a:t>
            </a:r>
            <a:r>
              <a:rPr lang="hu-HU" sz="2400" dirty="0" err="1"/>
              <a:t>tables</a:t>
            </a:r>
            <a:r>
              <a:rPr lang="hu-HU" sz="2400" dirty="0"/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EA224DFF-0743-4EA2-92CF-5E7084A35771}"/>
              </a:ext>
            </a:extLst>
          </p:cNvPr>
          <p:cNvGrpSpPr/>
          <p:nvPr/>
        </p:nvGrpSpPr>
        <p:grpSpPr>
          <a:xfrm>
            <a:off x="4410057" y="2781411"/>
            <a:ext cx="6570283" cy="4064558"/>
            <a:chOff x="3745568" y="1766328"/>
            <a:chExt cx="6570283" cy="4064558"/>
          </a:xfrm>
        </p:grpSpPr>
        <p:sp>
          <p:nvSpPr>
            <p:cNvPr id="8" name="Szövegdoboz 7"/>
            <p:cNvSpPr txBox="1"/>
            <p:nvPr/>
          </p:nvSpPr>
          <p:spPr>
            <a:xfrm>
              <a:off x="3745568" y="1766328"/>
              <a:ext cx="513210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These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 </a:t>
              </a:r>
              <a:r>
                <a:rPr lang="hu-HU" dirty="0" err="1"/>
                <a:t>contain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</a:t>
              </a:r>
              <a:r>
                <a:rPr lang="hu-HU" dirty="0" err="1"/>
                <a:t>common</a:t>
              </a:r>
              <a:r>
                <a:rPr lang="hu-HU" dirty="0"/>
                <a:t> </a:t>
              </a:r>
              <a:r>
                <a:rPr lang="hu-HU" dirty="0" err="1"/>
                <a:t>descriptors</a:t>
              </a:r>
              <a:r>
                <a:rPr lang="hu-HU" dirty="0"/>
                <a:t>. </a:t>
              </a:r>
              <a:r>
                <a:rPr lang="hu-HU" dirty="0" err="1"/>
                <a:t>They</a:t>
              </a:r>
              <a:r>
                <a:rPr lang="hu-HU" dirty="0"/>
                <a:t> </a:t>
              </a:r>
              <a:r>
                <a:rPr lang="hu-HU" dirty="0" err="1"/>
                <a:t>are</a:t>
              </a:r>
              <a:r>
                <a:rPr lang="hu-HU" dirty="0"/>
                <a:t> </a:t>
              </a:r>
              <a:r>
                <a:rPr lang="hu-HU" dirty="0" err="1"/>
                <a:t>referenced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other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.  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3758549" y="3570555"/>
              <a:ext cx="4998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store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authorization</a:t>
              </a:r>
              <a:r>
                <a:rPr lang="hu-HU"/>
                <a:t> </a:t>
              </a:r>
              <a:r>
                <a:rPr lang="hu-HU" err="1"/>
                <a:t>access</a:t>
              </a:r>
              <a:r>
                <a:rPr lang="hu-HU"/>
                <a:t> </a:t>
              </a:r>
              <a:r>
                <a:rPr lang="hu-HU" err="1"/>
                <a:t>rights</a:t>
              </a:r>
              <a:r>
                <a:rPr lang="hu-HU"/>
                <a:t>.</a:t>
              </a:r>
              <a:endParaRPr lang="en-US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3758548" y="4035945"/>
              <a:ext cx="65573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These tables store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orchestration</a:t>
              </a:r>
              <a:r>
                <a:rPr lang="hu-HU"/>
                <a:t> </a:t>
              </a:r>
              <a:r>
                <a:rPr lang="hu-HU" err="1"/>
                <a:t>rules</a:t>
              </a:r>
              <a:r>
                <a:rPr lang="hu-HU"/>
                <a:t> per </a:t>
              </a:r>
              <a:r>
                <a:rPr lang="hu-HU" err="1"/>
                <a:t>Application</a:t>
              </a:r>
              <a:r>
                <a:rPr lang="hu-HU"/>
                <a:t> Systems.</a:t>
              </a:r>
              <a:endParaRPr lang="en-US"/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3765210" y="4473386"/>
              <a:ext cx="467735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contain</a:t>
              </a:r>
              <a:r>
                <a:rPr lang="hu-HU"/>
                <a:t> ArrowheadCloud references about own and trusted Local Clouds.</a:t>
              </a:r>
              <a:endParaRPr lang="en-US" b="1"/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3758549" y="3120984"/>
              <a:ext cx="623569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This</a:t>
              </a:r>
              <a:r>
                <a:rPr lang="hu-HU" dirty="0"/>
                <a:t> </a:t>
              </a:r>
              <a:r>
                <a:rPr lang="hu-HU" dirty="0" err="1"/>
                <a:t>table</a:t>
              </a:r>
              <a:r>
                <a:rPr lang="hu-HU" dirty="0"/>
                <a:t> is </a:t>
              </a:r>
              <a:r>
                <a:rPr lang="hu-HU" dirty="0" err="1"/>
                <a:t>used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ORM </a:t>
              </a:r>
              <a:r>
                <a:rPr lang="hu-HU" dirty="0" err="1"/>
                <a:t>engine</a:t>
              </a:r>
              <a:r>
                <a:rPr lang="hu-HU" dirty="0"/>
                <a:t>, </a:t>
              </a:r>
              <a:r>
                <a:rPr lang="hu-HU" dirty="0" err="1"/>
                <a:t>not</a:t>
              </a:r>
              <a:r>
                <a:rPr lang="hu-HU" dirty="0"/>
                <a:t> </a:t>
              </a:r>
              <a:r>
                <a:rPr lang="hu-HU" dirty="0" err="1"/>
                <a:t>to</a:t>
              </a:r>
              <a:r>
                <a:rPr lang="hu-HU" dirty="0"/>
                <a:t> be </a:t>
              </a:r>
              <a:r>
                <a:rPr lang="hu-HU" dirty="0" err="1"/>
                <a:t>changed</a:t>
              </a:r>
              <a:r>
                <a:rPr lang="hu-HU" dirty="0"/>
                <a:t>. </a:t>
              </a:r>
              <a:endParaRPr lang="en-US" dirty="0"/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3765210" y="5184555"/>
              <a:ext cx="448214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This table stores the available Services and their provider Systems. </a:t>
              </a:r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C1A439F2-51B1-4837-96C7-33C194B4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6" y="2994803"/>
            <a:ext cx="3087571" cy="2907363"/>
          </a:xfrm>
          <a:prstGeom prst="rect">
            <a:avLst/>
          </a:prstGeom>
        </p:spPr>
      </p:pic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1010D7E-45E5-4D04-A412-6FDAC7E4106A}"/>
              </a:ext>
            </a:extLst>
          </p:cNvPr>
          <p:cNvCxnSpPr>
            <a:endCxn id="8" idx="1"/>
          </p:cNvCxnSpPr>
          <p:nvPr/>
        </p:nvCxnSpPr>
        <p:spPr>
          <a:xfrm flipV="1">
            <a:off x="2289103" y="3104577"/>
            <a:ext cx="2120954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2F54201-879F-4C10-BC0C-59529DC39AAC}"/>
              </a:ext>
            </a:extLst>
          </p:cNvPr>
          <p:cNvCxnSpPr/>
          <p:nvPr/>
        </p:nvCxnSpPr>
        <p:spPr>
          <a:xfrm flipV="1">
            <a:off x="2336800" y="3251200"/>
            <a:ext cx="2050473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90DD9C08-D127-431F-86AD-86F21DAC3248}"/>
              </a:ext>
            </a:extLst>
          </p:cNvPr>
          <p:cNvCxnSpPr/>
          <p:nvPr/>
        </p:nvCxnSpPr>
        <p:spPr>
          <a:xfrm flipV="1">
            <a:off x="2289103" y="3352800"/>
            <a:ext cx="2098170" cy="700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0E1F8E6-86A0-49E5-8DF1-F705BF529530}"/>
              </a:ext>
            </a:extLst>
          </p:cNvPr>
          <p:cNvCxnSpPr/>
          <p:nvPr/>
        </p:nvCxnSpPr>
        <p:spPr>
          <a:xfrm flipV="1">
            <a:off x="3185747" y="3462290"/>
            <a:ext cx="1201526" cy="40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DC28471-E815-4451-B79C-8C0B0E890B4A}"/>
              </a:ext>
            </a:extLst>
          </p:cNvPr>
          <p:cNvSpPr txBox="1"/>
          <p:nvPr/>
        </p:nvSpPr>
        <p:spPr>
          <a:xfrm>
            <a:off x="4424217" y="3634793"/>
            <a:ext cx="63176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err="1"/>
              <a:t>table</a:t>
            </a:r>
            <a:r>
              <a:rPr lang="hu-HU"/>
              <a:t> stores the AMQP message brokers the gateway can use.</a:t>
            </a:r>
            <a:endParaRPr lang="en-US" dirty="0"/>
          </a:p>
        </p:txBody>
      </p: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30656211-123A-44BB-84ED-6AE3293A8AD0}"/>
              </a:ext>
            </a:extLst>
          </p:cNvPr>
          <p:cNvCxnSpPr>
            <a:endCxn id="45" idx="1"/>
          </p:cNvCxnSpPr>
          <p:nvPr/>
        </p:nvCxnSpPr>
        <p:spPr>
          <a:xfrm flipV="1">
            <a:off x="1607127" y="3819459"/>
            <a:ext cx="2817090" cy="41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11535870-A617-477F-A306-3607D4E13B07}"/>
              </a:ext>
            </a:extLst>
          </p:cNvPr>
          <p:cNvCxnSpPr>
            <a:endCxn id="56" idx="1"/>
          </p:cNvCxnSpPr>
          <p:nvPr/>
        </p:nvCxnSpPr>
        <p:spPr>
          <a:xfrm flipV="1">
            <a:off x="2336800" y="4320733"/>
            <a:ext cx="2086238" cy="9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1CE1CC5B-246C-4768-97F5-BC848BD62B10}"/>
              </a:ext>
            </a:extLst>
          </p:cNvPr>
          <p:cNvCxnSpPr/>
          <p:nvPr/>
        </p:nvCxnSpPr>
        <p:spPr>
          <a:xfrm>
            <a:off x="2669309" y="4585638"/>
            <a:ext cx="1717964" cy="12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75166B34-FAAB-428F-900A-1FEFD2C0BC49}"/>
              </a:ext>
            </a:extLst>
          </p:cNvPr>
          <p:cNvCxnSpPr/>
          <p:nvPr/>
        </p:nvCxnSpPr>
        <p:spPr>
          <a:xfrm>
            <a:off x="2660073" y="4839855"/>
            <a:ext cx="172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5CBD0CA9-EDCD-47CC-B543-0E68C3FA95CC}"/>
              </a:ext>
            </a:extLst>
          </p:cNvPr>
          <p:cNvCxnSpPr/>
          <p:nvPr/>
        </p:nvCxnSpPr>
        <p:spPr>
          <a:xfrm>
            <a:off x="2115127" y="5001150"/>
            <a:ext cx="2294930" cy="72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33E98515-6688-465E-AFA8-91422181585F}"/>
              </a:ext>
            </a:extLst>
          </p:cNvPr>
          <p:cNvCxnSpPr/>
          <p:nvPr/>
        </p:nvCxnSpPr>
        <p:spPr>
          <a:xfrm>
            <a:off x="1791855" y="5597236"/>
            <a:ext cx="2631182" cy="304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AB3EE449-6B61-41C0-A517-74270DA7E909}"/>
              </a:ext>
            </a:extLst>
          </p:cNvPr>
          <p:cNvCxnSpPr/>
          <p:nvPr/>
        </p:nvCxnSpPr>
        <p:spPr>
          <a:xfrm>
            <a:off x="2115127" y="5818909"/>
            <a:ext cx="2294930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826E108A-28AB-4E98-989E-E711EEEE87B8}"/>
              </a:ext>
            </a:extLst>
          </p:cNvPr>
          <p:cNvCxnSpPr>
            <a:cxnSpLocks/>
          </p:cNvCxnSpPr>
          <p:nvPr/>
        </p:nvCxnSpPr>
        <p:spPr>
          <a:xfrm flipV="1">
            <a:off x="2918691" y="5244930"/>
            <a:ext cx="150434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FFB6D28F-FD0F-4690-974C-B5463F90DD23}"/>
              </a:ext>
            </a:extLst>
          </p:cNvPr>
          <p:cNvCxnSpPr/>
          <p:nvPr/>
        </p:nvCxnSpPr>
        <p:spPr>
          <a:xfrm flipV="1">
            <a:off x="2289103" y="5126182"/>
            <a:ext cx="2098170" cy="73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3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3515</Words>
  <Application>Microsoft Office PowerPoint</Application>
  <PresentationFormat>Szélesvásznú</PresentationFormat>
  <Paragraphs>375</Paragraphs>
  <Slides>25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Getting Started</vt:lpstr>
      <vt:lpstr>Documentation structure – reading sequence</vt:lpstr>
      <vt:lpstr>Table of Contents</vt:lpstr>
      <vt:lpstr>Core modules - overview</vt:lpstr>
      <vt:lpstr>Arrowhead G3.2 code bases / testbed servers</vt:lpstr>
      <vt:lpstr>Setting up a database</vt:lpstr>
      <vt:lpstr>Generating Certificates (optional)</vt:lpstr>
      <vt:lpstr>Configuring the core modules</vt:lpstr>
      <vt:lpstr>The Arrowhead core database structure</vt:lpstr>
      <vt:lpstr>Configuration tables</vt:lpstr>
      <vt:lpstr>Deploying modules</vt:lpstr>
      <vt:lpstr>Setting up a secondary Local Cloud for testing inter-Cloud orchestration</vt:lpstr>
      <vt:lpstr>Using the examples</vt:lpstr>
      <vt:lpstr>Use case scenario for manual testing</vt:lpstr>
      <vt:lpstr>Electric Vehicle Use Case Scenario</vt:lpstr>
      <vt:lpstr>Testbed servers deployment information</vt:lpstr>
      <vt:lpstr>Store-based orchestration test</vt:lpstr>
      <vt:lpstr>Store-based orchestration</vt:lpstr>
      <vt:lpstr>Checking the dynamical orchestration process</vt:lpstr>
      <vt:lpstr>Local dynamical orchestration (no preferences or matchmaking) </vt:lpstr>
      <vt:lpstr>Inter-Cloud dynamical orchestration (with triggerInterCloud flag)</vt:lpstr>
      <vt:lpstr>Dynamical orchestration with Inter-Cloud enabled</vt:lpstr>
      <vt:lpstr>Getting started with the App. System skeleton</vt:lpstr>
      <vt:lpstr>Known issues and shortcomings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Hegedűs Csaba</dc:creator>
  <cp:lastModifiedBy>Umlauf Zoltán</cp:lastModifiedBy>
  <cp:revision>192</cp:revision>
  <dcterms:created xsi:type="dcterms:W3CDTF">2016-08-23T09:05:39Z</dcterms:created>
  <dcterms:modified xsi:type="dcterms:W3CDTF">2018-02-16T10:18:24Z</dcterms:modified>
</cp:coreProperties>
</file>