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6" r:id="rId2"/>
    <p:sldId id="287" r:id="rId3"/>
    <p:sldId id="268" r:id="rId4"/>
    <p:sldId id="258" r:id="rId5"/>
    <p:sldId id="286" r:id="rId6"/>
    <p:sldId id="257" r:id="rId7"/>
    <p:sldId id="262" r:id="rId8"/>
    <p:sldId id="290" r:id="rId9"/>
    <p:sldId id="259" r:id="rId10"/>
    <p:sldId id="261" r:id="rId11"/>
    <p:sldId id="289" r:id="rId12"/>
    <p:sldId id="260" r:id="rId13"/>
    <p:sldId id="271" r:id="rId14"/>
    <p:sldId id="288" r:id="rId15"/>
    <p:sldId id="263" r:id="rId16"/>
    <p:sldId id="272" r:id="rId17"/>
    <p:sldId id="285" r:id="rId18"/>
    <p:sldId id="279" r:id="rId19"/>
    <p:sldId id="275" r:id="rId20"/>
    <p:sldId id="280" r:id="rId21"/>
    <p:sldId id="273" r:id="rId22"/>
    <p:sldId id="276" r:id="rId23"/>
    <p:sldId id="274" r:id="rId24"/>
    <p:sldId id="277" r:id="rId25"/>
    <p:sldId id="281" r:id="rId26"/>
  </p:sldIdLst>
  <p:sldSz cx="12192000" cy="6858000"/>
  <p:notesSz cx="6858000" cy="9144000"/>
  <p:defaultTextStyle>
    <a:defPPr>
      <a:defRPr lang="hu-H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472" autoAdjust="0"/>
    <p:restoredTop sz="94349" autoAdjust="0"/>
  </p:normalViewPr>
  <p:slideViewPr>
    <p:cSldViewPr snapToGrid="0">
      <p:cViewPr varScale="1">
        <p:scale>
          <a:sx n="103" d="100"/>
          <a:sy n="103" d="100"/>
        </p:scale>
        <p:origin x="942" y="102"/>
      </p:cViewPr>
      <p:guideLst/>
    </p:cSldViewPr>
  </p:slideViewPr>
  <p:outlineViewPr>
    <p:cViewPr>
      <p:scale>
        <a:sx n="33" d="100"/>
        <a:sy n="33" d="100"/>
      </p:scale>
      <p:origin x="0" y="-38904"/>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Élőfej hely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hu-HU"/>
          </a:p>
        </p:txBody>
      </p:sp>
      <p:sp>
        <p:nvSpPr>
          <p:cNvPr id="3" name="Dátum hely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D20F72D-BB7C-4009-B276-48F62311FC1F}" type="datetimeFigureOut">
              <a:rPr lang="hu-HU" smtClean="0"/>
              <a:t>2018. 05. 22.</a:t>
            </a:fld>
            <a:endParaRPr lang="hu-HU"/>
          </a:p>
        </p:txBody>
      </p:sp>
      <p:sp>
        <p:nvSpPr>
          <p:cNvPr id="4" name="Diakép hely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hu-HU"/>
          </a:p>
        </p:txBody>
      </p:sp>
      <p:sp>
        <p:nvSpPr>
          <p:cNvPr id="5" name="Jegyzetek hely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6" name="Élőláb hely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hu-HU"/>
          </a:p>
        </p:txBody>
      </p:sp>
      <p:sp>
        <p:nvSpPr>
          <p:cNvPr id="7" name="Dia számának hely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4D025E6-15D4-4677-B88E-023F7882E09D}" type="slidenum">
              <a:rPr lang="hu-HU" smtClean="0"/>
              <a:t>‹#›</a:t>
            </a:fld>
            <a:endParaRPr lang="hu-HU"/>
          </a:p>
        </p:txBody>
      </p:sp>
    </p:spTree>
    <p:extLst>
      <p:ext uri="{BB962C8B-B14F-4D97-AF65-F5344CB8AC3E}">
        <p14:creationId xmlns:p14="http://schemas.microsoft.com/office/powerpoint/2010/main" val="27592494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endParaRPr lang="en-US" dirty="0"/>
          </a:p>
        </p:txBody>
      </p:sp>
      <p:sp>
        <p:nvSpPr>
          <p:cNvPr id="4" name="Dia számának helye 3"/>
          <p:cNvSpPr>
            <a:spLocks noGrp="1"/>
          </p:cNvSpPr>
          <p:nvPr>
            <p:ph type="sldNum" sz="quarter" idx="10"/>
          </p:nvPr>
        </p:nvSpPr>
        <p:spPr/>
        <p:txBody>
          <a:bodyPr/>
          <a:lstStyle/>
          <a:p>
            <a:fld id="{74D025E6-15D4-4677-B88E-023F7882E09D}" type="slidenum">
              <a:rPr lang="hu-HU" smtClean="0"/>
              <a:t>2</a:t>
            </a:fld>
            <a:endParaRPr lang="hu-HU"/>
          </a:p>
        </p:txBody>
      </p:sp>
    </p:spTree>
    <p:extLst>
      <p:ext uri="{BB962C8B-B14F-4D97-AF65-F5344CB8AC3E}">
        <p14:creationId xmlns:p14="http://schemas.microsoft.com/office/powerpoint/2010/main" val="31544678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endParaRPr lang="en-US" dirty="0"/>
          </a:p>
        </p:txBody>
      </p:sp>
      <p:sp>
        <p:nvSpPr>
          <p:cNvPr id="4" name="Dia számának helye 3"/>
          <p:cNvSpPr>
            <a:spLocks noGrp="1"/>
          </p:cNvSpPr>
          <p:nvPr>
            <p:ph type="sldNum" sz="quarter" idx="10"/>
          </p:nvPr>
        </p:nvSpPr>
        <p:spPr/>
        <p:txBody>
          <a:bodyPr/>
          <a:lstStyle/>
          <a:p>
            <a:fld id="{74D025E6-15D4-4677-B88E-023F7882E09D}" type="slidenum">
              <a:rPr lang="hu-HU" smtClean="0"/>
              <a:t>3</a:t>
            </a:fld>
            <a:endParaRPr lang="hu-HU"/>
          </a:p>
        </p:txBody>
      </p:sp>
    </p:spTree>
    <p:extLst>
      <p:ext uri="{BB962C8B-B14F-4D97-AF65-F5344CB8AC3E}">
        <p14:creationId xmlns:p14="http://schemas.microsoft.com/office/powerpoint/2010/main" val="6704919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endParaRPr lang="hu-HU"/>
          </a:p>
        </p:txBody>
      </p:sp>
      <p:sp>
        <p:nvSpPr>
          <p:cNvPr id="4" name="Dia számának helye 3"/>
          <p:cNvSpPr>
            <a:spLocks noGrp="1"/>
          </p:cNvSpPr>
          <p:nvPr>
            <p:ph type="sldNum" sz="quarter" idx="10"/>
          </p:nvPr>
        </p:nvSpPr>
        <p:spPr/>
        <p:txBody>
          <a:bodyPr/>
          <a:lstStyle/>
          <a:p>
            <a:fld id="{74D025E6-15D4-4677-B88E-023F7882E09D}" type="slidenum">
              <a:rPr lang="hu-HU" smtClean="0"/>
              <a:t>6</a:t>
            </a:fld>
            <a:endParaRPr lang="hu-HU"/>
          </a:p>
        </p:txBody>
      </p:sp>
    </p:spTree>
    <p:extLst>
      <p:ext uri="{BB962C8B-B14F-4D97-AF65-F5344CB8AC3E}">
        <p14:creationId xmlns:p14="http://schemas.microsoft.com/office/powerpoint/2010/main" val="42134687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endParaRPr lang="hu-HU"/>
          </a:p>
        </p:txBody>
      </p:sp>
      <p:sp>
        <p:nvSpPr>
          <p:cNvPr id="4" name="Dia számának helye 3"/>
          <p:cNvSpPr>
            <a:spLocks noGrp="1"/>
          </p:cNvSpPr>
          <p:nvPr>
            <p:ph type="sldNum" sz="quarter" idx="10"/>
          </p:nvPr>
        </p:nvSpPr>
        <p:spPr/>
        <p:txBody>
          <a:bodyPr/>
          <a:lstStyle/>
          <a:p>
            <a:fld id="{74D025E6-15D4-4677-B88E-023F7882E09D}" type="slidenum">
              <a:rPr lang="hu-HU" smtClean="0"/>
              <a:t>10</a:t>
            </a:fld>
            <a:endParaRPr lang="hu-HU"/>
          </a:p>
        </p:txBody>
      </p:sp>
    </p:spTree>
    <p:extLst>
      <p:ext uri="{BB962C8B-B14F-4D97-AF65-F5344CB8AC3E}">
        <p14:creationId xmlns:p14="http://schemas.microsoft.com/office/powerpoint/2010/main" val="19574072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Címdia">
    <p:spTree>
      <p:nvGrpSpPr>
        <p:cNvPr id="1" name=""/>
        <p:cNvGrpSpPr/>
        <p:nvPr/>
      </p:nvGrpSpPr>
      <p:grpSpPr>
        <a:xfrm>
          <a:off x="0" y="0"/>
          <a:ext cx="0" cy="0"/>
          <a:chOff x="0" y="0"/>
          <a:chExt cx="0" cy="0"/>
        </a:xfrm>
      </p:grpSpPr>
      <p:sp>
        <p:nvSpPr>
          <p:cNvPr id="2" name="Cím 1"/>
          <p:cNvSpPr>
            <a:spLocks noGrp="1"/>
          </p:cNvSpPr>
          <p:nvPr>
            <p:ph type="ctrTitle"/>
          </p:nvPr>
        </p:nvSpPr>
        <p:spPr>
          <a:xfrm>
            <a:off x="1524000" y="1122363"/>
            <a:ext cx="9144000" cy="2387600"/>
          </a:xfrm>
        </p:spPr>
        <p:txBody>
          <a:bodyPr anchor="b"/>
          <a:lstStyle>
            <a:lvl1pPr algn="ctr">
              <a:defRPr sz="6000"/>
            </a:lvl1pPr>
          </a:lstStyle>
          <a:p>
            <a:r>
              <a:rPr lang="hu-HU"/>
              <a:t>Mintacím szerkesztése</a:t>
            </a:r>
          </a:p>
        </p:txBody>
      </p:sp>
      <p:sp>
        <p:nvSpPr>
          <p:cNvPr id="3" name="Alcím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u-HU"/>
              <a:t>Kattintson ide az alcím mintájának szerkesztéséhez</a:t>
            </a:r>
          </a:p>
        </p:txBody>
      </p:sp>
      <p:sp>
        <p:nvSpPr>
          <p:cNvPr id="4" name="Dátum helye 3"/>
          <p:cNvSpPr>
            <a:spLocks noGrp="1"/>
          </p:cNvSpPr>
          <p:nvPr>
            <p:ph type="dt" sz="half" idx="10"/>
          </p:nvPr>
        </p:nvSpPr>
        <p:spPr/>
        <p:txBody>
          <a:bodyPr/>
          <a:lstStyle/>
          <a:p>
            <a:fld id="{DEECA975-3F48-4619-902D-F31B60ACCAA8}" type="datetimeFigureOut">
              <a:rPr lang="hu-HU" smtClean="0"/>
              <a:t>2018. 05. 22.</a:t>
            </a:fld>
            <a:endParaRPr lang="hu-HU"/>
          </a:p>
        </p:txBody>
      </p:sp>
      <p:sp>
        <p:nvSpPr>
          <p:cNvPr id="5" name="Élőláb helye 4"/>
          <p:cNvSpPr>
            <a:spLocks noGrp="1"/>
          </p:cNvSpPr>
          <p:nvPr>
            <p:ph type="ftr" sz="quarter" idx="11"/>
          </p:nvPr>
        </p:nvSpPr>
        <p:spPr/>
        <p:txBody>
          <a:bodyPr/>
          <a:lstStyle/>
          <a:p>
            <a:endParaRPr lang="hu-HU"/>
          </a:p>
        </p:txBody>
      </p:sp>
      <p:sp>
        <p:nvSpPr>
          <p:cNvPr id="6" name="Dia számának helye 5"/>
          <p:cNvSpPr>
            <a:spLocks noGrp="1"/>
          </p:cNvSpPr>
          <p:nvPr>
            <p:ph type="sldNum" sz="quarter" idx="12"/>
          </p:nvPr>
        </p:nvSpPr>
        <p:spPr/>
        <p:txBody>
          <a:bodyPr/>
          <a:lstStyle/>
          <a:p>
            <a:fld id="{4A6683E3-8F72-4B0F-8A47-C957A542B295}" type="slidenum">
              <a:rPr lang="hu-HU" smtClean="0"/>
              <a:t>‹#›</a:t>
            </a:fld>
            <a:endParaRPr lang="hu-HU"/>
          </a:p>
        </p:txBody>
      </p:sp>
    </p:spTree>
    <p:extLst>
      <p:ext uri="{BB962C8B-B14F-4D97-AF65-F5344CB8AC3E}">
        <p14:creationId xmlns:p14="http://schemas.microsoft.com/office/powerpoint/2010/main" val="24556538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Cím és függőleges szöveg">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a:t>Mintacím szerkesztése</a:t>
            </a:r>
          </a:p>
        </p:txBody>
      </p:sp>
      <p:sp>
        <p:nvSpPr>
          <p:cNvPr id="3" name="Függőleges szöveg helye 2"/>
          <p:cNvSpPr>
            <a:spLocks noGrp="1"/>
          </p:cNvSpPr>
          <p:nvPr>
            <p:ph type="body" orient="vert" idx="1"/>
          </p:nvPr>
        </p:nvSpPr>
        <p:spPr/>
        <p:txBody>
          <a:bodyPr vert="eaVert"/>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4" name="Dátum helye 3"/>
          <p:cNvSpPr>
            <a:spLocks noGrp="1"/>
          </p:cNvSpPr>
          <p:nvPr>
            <p:ph type="dt" sz="half" idx="10"/>
          </p:nvPr>
        </p:nvSpPr>
        <p:spPr/>
        <p:txBody>
          <a:bodyPr/>
          <a:lstStyle/>
          <a:p>
            <a:fld id="{DEECA975-3F48-4619-902D-F31B60ACCAA8}" type="datetimeFigureOut">
              <a:rPr lang="hu-HU" smtClean="0"/>
              <a:t>2018. 05. 22.</a:t>
            </a:fld>
            <a:endParaRPr lang="hu-HU"/>
          </a:p>
        </p:txBody>
      </p:sp>
      <p:sp>
        <p:nvSpPr>
          <p:cNvPr id="5" name="Élőláb helye 4"/>
          <p:cNvSpPr>
            <a:spLocks noGrp="1"/>
          </p:cNvSpPr>
          <p:nvPr>
            <p:ph type="ftr" sz="quarter" idx="11"/>
          </p:nvPr>
        </p:nvSpPr>
        <p:spPr/>
        <p:txBody>
          <a:bodyPr/>
          <a:lstStyle/>
          <a:p>
            <a:endParaRPr lang="hu-HU"/>
          </a:p>
        </p:txBody>
      </p:sp>
      <p:sp>
        <p:nvSpPr>
          <p:cNvPr id="6" name="Dia számának helye 5"/>
          <p:cNvSpPr>
            <a:spLocks noGrp="1"/>
          </p:cNvSpPr>
          <p:nvPr>
            <p:ph type="sldNum" sz="quarter" idx="12"/>
          </p:nvPr>
        </p:nvSpPr>
        <p:spPr/>
        <p:txBody>
          <a:bodyPr/>
          <a:lstStyle/>
          <a:p>
            <a:fld id="{4A6683E3-8F72-4B0F-8A47-C957A542B295}" type="slidenum">
              <a:rPr lang="hu-HU" smtClean="0"/>
              <a:t>‹#›</a:t>
            </a:fld>
            <a:endParaRPr lang="hu-HU"/>
          </a:p>
        </p:txBody>
      </p:sp>
    </p:spTree>
    <p:extLst>
      <p:ext uri="{BB962C8B-B14F-4D97-AF65-F5344CB8AC3E}">
        <p14:creationId xmlns:p14="http://schemas.microsoft.com/office/powerpoint/2010/main" val="32895417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Függőleges cím és szöveg">
    <p:spTree>
      <p:nvGrpSpPr>
        <p:cNvPr id="1" name=""/>
        <p:cNvGrpSpPr/>
        <p:nvPr/>
      </p:nvGrpSpPr>
      <p:grpSpPr>
        <a:xfrm>
          <a:off x="0" y="0"/>
          <a:ext cx="0" cy="0"/>
          <a:chOff x="0" y="0"/>
          <a:chExt cx="0" cy="0"/>
        </a:xfrm>
      </p:grpSpPr>
      <p:sp>
        <p:nvSpPr>
          <p:cNvPr id="2" name="Függőleges cím 1"/>
          <p:cNvSpPr>
            <a:spLocks noGrp="1"/>
          </p:cNvSpPr>
          <p:nvPr>
            <p:ph type="title" orient="vert"/>
          </p:nvPr>
        </p:nvSpPr>
        <p:spPr>
          <a:xfrm>
            <a:off x="8724900" y="365125"/>
            <a:ext cx="2628900" cy="5811838"/>
          </a:xfrm>
        </p:spPr>
        <p:txBody>
          <a:bodyPr vert="eaVert"/>
          <a:lstStyle/>
          <a:p>
            <a:r>
              <a:rPr lang="hu-HU"/>
              <a:t>Mintacím szerkesztése</a:t>
            </a:r>
          </a:p>
        </p:txBody>
      </p:sp>
      <p:sp>
        <p:nvSpPr>
          <p:cNvPr id="3" name="Függőleges szöveg helye 2"/>
          <p:cNvSpPr>
            <a:spLocks noGrp="1"/>
          </p:cNvSpPr>
          <p:nvPr>
            <p:ph type="body" orient="vert" idx="1"/>
          </p:nvPr>
        </p:nvSpPr>
        <p:spPr>
          <a:xfrm>
            <a:off x="838200" y="365125"/>
            <a:ext cx="7734300" cy="5811838"/>
          </a:xfrm>
        </p:spPr>
        <p:txBody>
          <a:bodyPr vert="eaVert"/>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4" name="Dátum helye 3"/>
          <p:cNvSpPr>
            <a:spLocks noGrp="1"/>
          </p:cNvSpPr>
          <p:nvPr>
            <p:ph type="dt" sz="half" idx="10"/>
          </p:nvPr>
        </p:nvSpPr>
        <p:spPr/>
        <p:txBody>
          <a:bodyPr/>
          <a:lstStyle/>
          <a:p>
            <a:fld id="{DEECA975-3F48-4619-902D-F31B60ACCAA8}" type="datetimeFigureOut">
              <a:rPr lang="hu-HU" smtClean="0"/>
              <a:t>2018. 05. 22.</a:t>
            </a:fld>
            <a:endParaRPr lang="hu-HU"/>
          </a:p>
        </p:txBody>
      </p:sp>
      <p:sp>
        <p:nvSpPr>
          <p:cNvPr id="5" name="Élőláb helye 4"/>
          <p:cNvSpPr>
            <a:spLocks noGrp="1"/>
          </p:cNvSpPr>
          <p:nvPr>
            <p:ph type="ftr" sz="quarter" idx="11"/>
          </p:nvPr>
        </p:nvSpPr>
        <p:spPr/>
        <p:txBody>
          <a:bodyPr/>
          <a:lstStyle/>
          <a:p>
            <a:endParaRPr lang="hu-HU"/>
          </a:p>
        </p:txBody>
      </p:sp>
      <p:sp>
        <p:nvSpPr>
          <p:cNvPr id="6" name="Dia számának helye 5"/>
          <p:cNvSpPr>
            <a:spLocks noGrp="1"/>
          </p:cNvSpPr>
          <p:nvPr>
            <p:ph type="sldNum" sz="quarter" idx="12"/>
          </p:nvPr>
        </p:nvSpPr>
        <p:spPr/>
        <p:txBody>
          <a:bodyPr/>
          <a:lstStyle/>
          <a:p>
            <a:fld id="{4A6683E3-8F72-4B0F-8A47-C957A542B295}" type="slidenum">
              <a:rPr lang="hu-HU" smtClean="0"/>
              <a:t>‹#›</a:t>
            </a:fld>
            <a:endParaRPr lang="hu-HU"/>
          </a:p>
        </p:txBody>
      </p:sp>
    </p:spTree>
    <p:extLst>
      <p:ext uri="{BB962C8B-B14F-4D97-AF65-F5344CB8AC3E}">
        <p14:creationId xmlns:p14="http://schemas.microsoft.com/office/powerpoint/2010/main" val="18449998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Cím és tartalom">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a:t>Mintacím szerkesztése</a:t>
            </a:r>
          </a:p>
        </p:txBody>
      </p:sp>
      <p:sp>
        <p:nvSpPr>
          <p:cNvPr id="3" name="Tartalom helye 2"/>
          <p:cNvSpPr>
            <a:spLocks noGrp="1"/>
          </p:cNvSpPr>
          <p:nvPr>
            <p:ph idx="1"/>
          </p:nvPr>
        </p:nvSpPr>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4" name="Dátum helye 3"/>
          <p:cNvSpPr>
            <a:spLocks noGrp="1"/>
          </p:cNvSpPr>
          <p:nvPr>
            <p:ph type="dt" sz="half" idx="10"/>
          </p:nvPr>
        </p:nvSpPr>
        <p:spPr/>
        <p:txBody>
          <a:bodyPr/>
          <a:lstStyle/>
          <a:p>
            <a:fld id="{DEECA975-3F48-4619-902D-F31B60ACCAA8}" type="datetimeFigureOut">
              <a:rPr lang="hu-HU" smtClean="0"/>
              <a:t>2018. 05. 22.</a:t>
            </a:fld>
            <a:endParaRPr lang="hu-HU"/>
          </a:p>
        </p:txBody>
      </p:sp>
      <p:sp>
        <p:nvSpPr>
          <p:cNvPr id="5" name="Élőláb helye 4"/>
          <p:cNvSpPr>
            <a:spLocks noGrp="1"/>
          </p:cNvSpPr>
          <p:nvPr>
            <p:ph type="ftr" sz="quarter" idx="11"/>
          </p:nvPr>
        </p:nvSpPr>
        <p:spPr/>
        <p:txBody>
          <a:bodyPr/>
          <a:lstStyle/>
          <a:p>
            <a:endParaRPr lang="hu-HU"/>
          </a:p>
        </p:txBody>
      </p:sp>
      <p:sp>
        <p:nvSpPr>
          <p:cNvPr id="6" name="Dia számának helye 5"/>
          <p:cNvSpPr>
            <a:spLocks noGrp="1"/>
          </p:cNvSpPr>
          <p:nvPr>
            <p:ph type="sldNum" sz="quarter" idx="12"/>
          </p:nvPr>
        </p:nvSpPr>
        <p:spPr/>
        <p:txBody>
          <a:bodyPr/>
          <a:lstStyle/>
          <a:p>
            <a:fld id="{4A6683E3-8F72-4B0F-8A47-C957A542B295}" type="slidenum">
              <a:rPr lang="hu-HU" smtClean="0"/>
              <a:t>‹#›</a:t>
            </a:fld>
            <a:endParaRPr lang="hu-HU"/>
          </a:p>
        </p:txBody>
      </p:sp>
    </p:spTree>
    <p:extLst>
      <p:ext uri="{BB962C8B-B14F-4D97-AF65-F5344CB8AC3E}">
        <p14:creationId xmlns:p14="http://schemas.microsoft.com/office/powerpoint/2010/main" val="2268468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zakaszfejléc">
    <p:spTree>
      <p:nvGrpSpPr>
        <p:cNvPr id="1" name=""/>
        <p:cNvGrpSpPr/>
        <p:nvPr/>
      </p:nvGrpSpPr>
      <p:grpSpPr>
        <a:xfrm>
          <a:off x="0" y="0"/>
          <a:ext cx="0" cy="0"/>
          <a:chOff x="0" y="0"/>
          <a:chExt cx="0" cy="0"/>
        </a:xfrm>
      </p:grpSpPr>
      <p:sp>
        <p:nvSpPr>
          <p:cNvPr id="2" name="Cím 1"/>
          <p:cNvSpPr>
            <a:spLocks noGrp="1"/>
          </p:cNvSpPr>
          <p:nvPr>
            <p:ph type="title"/>
          </p:nvPr>
        </p:nvSpPr>
        <p:spPr>
          <a:xfrm>
            <a:off x="831850" y="1709738"/>
            <a:ext cx="10515600" cy="2852737"/>
          </a:xfrm>
        </p:spPr>
        <p:txBody>
          <a:bodyPr anchor="b"/>
          <a:lstStyle>
            <a:lvl1pPr>
              <a:defRPr sz="6000"/>
            </a:lvl1pPr>
          </a:lstStyle>
          <a:p>
            <a:r>
              <a:rPr lang="hu-HU"/>
              <a:t>Mintacím szerkesztése</a:t>
            </a:r>
          </a:p>
        </p:txBody>
      </p:sp>
      <p:sp>
        <p:nvSpPr>
          <p:cNvPr id="3" name="Szöveg hely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u-HU"/>
              <a:t>Mintaszöveg szerkesztése</a:t>
            </a:r>
          </a:p>
        </p:txBody>
      </p:sp>
      <p:sp>
        <p:nvSpPr>
          <p:cNvPr id="4" name="Dátum helye 3"/>
          <p:cNvSpPr>
            <a:spLocks noGrp="1"/>
          </p:cNvSpPr>
          <p:nvPr>
            <p:ph type="dt" sz="half" idx="10"/>
          </p:nvPr>
        </p:nvSpPr>
        <p:spPr/>
        <p:txBody>
          <a:bodyPr/>
          <a:lstStyle/>
          <a:p>
            <a:fld id="{DEECA975-3F48-4619-902D-F31B60ACCAA8}" type="datetimeFigureOut">
              <a:rPr lang="hu-HU" smtClean="0"/>
              <a:t>2018. 05. 22.</a:t>
            </a:fld>
            <a:endParaRPr lang="hu-HU"/>
          </a:p>
        </p:txBody>
      </p:sp>
      <p:sp>
        <p:nvSpPr>
          <p:cNvPr id="5" name="Élőláb helye 4"/>
          <p:cNvSpPr>
            <a:spLocks noGrp="1"/>
          </p:cNvSpPr>
          <p:nvPr>
            <p:ph type="ftr" sz="quarter" idx="11"/>
          </p:nvPr>
        </p:nvSpPr>
        <p:spPr/>
        <p:txBody>
          <a:bodyPr/>
          <a:lstStyle/>
          <a:p>
            <a:endParaRPr lang="hu-HU"/>
          </a:p>
        </p:txBody>
      </p:sp>
      <p:sp>
        <p:nvSpPr>
          <p:cNvPr id="6" name="Dia számának helye 5"/>
          <p:cNvSpPr>
            <a:spLocks noGrp="1"/>
          </p:cNvSpPr>
          <p:nvPr>
            <p:ph type="sldNum" sz="quarter" idx="12"/>
          </p:nvPr>
        </p:nvSpPr>
        <p:spPr/>
        <p:txBody>
          <a:bodyPr/>
          <a:lstStyle/>
          <a:p>
            <a:fld id="{4A6683E3-8F72-4B0F-8A47-C957A542B295}" type="slidenum">
              <a:rPr lang="hu-HU" smtClean="0"/>
              <a:t>‹#›</a:t>
            </a:fld>
            <a:endParaRPr lang="hu-HU"/>
          </a:p>
        </p:txBody>
      </p:sp>
    </p:spTree>
    <p:extLst>
      <p:ext uri="{BB962C8B-B14F-4D97-AF65-F5344CB8AC3E}">
        <p14:creationId xmlns:p14="http://schemas.microsoft.com/office/powerpoint/2010/main" val="10574022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tartalomrész">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a:t>Mintacím szerkesztése</a:t>
            </a:r>
          </a:p>
        </p:txBody>
      </p:sp>
      <p:sp>
        <p:nvSpPr>
          <p:cNvPr id="3" name="Tartalom helye 2"/>
          <p:cNvSpPr>
            <a:spLocks noGrp="1"/>
          </p:cNvSpPr>
          <p:nvPr>
            <p:ph sz="half" idx="1"/>
          </p:nvPr>
        </p:nvSpPr>
        <p:spPr>
          <a:xfrm>
            <a:off x="838200" y="1825625"/>
            <a:ext cx="5181600" cy="4351338"/>
          </a:xfrm>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4" name="Tartalom helye 3"/>
          <p:cNvSpPr>
            <a:spLocks noGrp="1"/>
          </p:cNvSpPr>
          <p:nvPr>
            <p:ph sz="half" idx="2"/>
          </p:nvPr>
        </p:nvSpPr>
        <p:spPr>
          <a:xfrm>
            <a:off x="6172200" y="1825625"/>
            <a:ext cx="5181600" cy="4351338"/>
          </a:xfrm>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5" name="Dátum helye 4"/>
          <p:cNvSpPr>
            <a:spLocks noGrp="1"/>
          </p:cNvSpPr>
          <p:nvPr>
            <p:ph type="dt" sz="half" idx="10"/>
          </p:nvPr>
        </p:nvSpPr>
        <p:spPr/>
        <p:txBody>
          <a:bodyPr/>
          <a:lstStyle/>
          <a:p>
            <a:fld id="{DEECA975-3F48-4619-902D-F31B60ACCAA8}" type="datetimeFigureOut">
              <a:rPr lang="hu-HU" smtClean="0"/>
              <a:t>2018. 05. 22.</a:t>
            </a:fld>
            <a:endParaRPr lang="hu-HU"/>
          </a:p>
        </p:txBody>
      </p:sp>
      <p:sp>
        <p:nvSpPr>
          <p:cNvPr id="6" name="Élőláb helye 5"/>
          <p:cNvSpPr>
            <a:spLocks noGrp="1"/>
          </p:cNvSpPr>
          <p:nvPr>
            <p:ph type="ftr" sz="quarter" idx="11"/>
          </p:nvPr>
        </p:nvSpPr>
        <p:spPr/>
        <p:txBody>
          <a:bodyPr/>
          <a:lstStyle/>
          <a:p>
            <a:endParaRPr lang="hu-HU"/>
          </a:p>
        </p:txBody>
      </p:sp>
      <p:sp>
        <p:nvSpPr>
          <p:cNvPr id="7" name="Dia számának helye 6"/>
          <p:cNvSpPr>
            <a:spLocks noGrp="1"/>
          </p:cNvSpPr>
          <p:nvPr>
            <p:ph type="sldNum" sz="quarter" idx="12"/>
          </p:nvPr>
        </p:nvSpPr>
        <p:spPr/>
        <p:txBody>
          <a:bodyPr/>
          <a:lstStyle/>
          <a:p>
            <a:fld id="{4A6683E3-8F72-4B0F-8A47-C957A542B295}" type="slidenum">
              <a:rPr lang="hu-HU" smtClean="0"/>
              <a:t>‹#›</a:t>
            </a:fld>
            <a:endParaRPr lang="hu-HU"/>
          </a:p>
        </p:txBody>
      </p:sp>
    </p:spTree>
    <p:extLst>
      <p:ext uri="{BB962C8B-B14F-4D97-AF65-F5344CB8AC3E}">
        <p14:creationId xmlns:p14="http://schemas.microsoft.com/office/powerpoint/2010/main" val="39904974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Összehasonlítás">
    <p:spTree>
      <p:nvGrpSpPr>
        <p:cNvPr id="1" name=""/>
        <p:cNvGrpSpPr/>
        <p:nvPr/>
      </p:nvGrpSpPr>
      <p:grpSpPr>
        <a:xfrm>
          <a:off x="0" y="0"/>
          <a:ext cx="0" cy="0"/>
          <a:chOff x="0" y="0"/>
          <a:chExt cx="0" cy="0"/>
        </a:xfrm>
      </p:grpSpPr>
      <p:sp>
        <p:nvSpPr>
          <p:cNvPr id="2" name="Cím 1"/>
          <p:cNvSpPr>
            <a:spLocks noGrp="1"/>
          </p:cNvSpPr>
          <p:nvPr>
            <p:ph type="title"/>
          </p:nvPr>
        </p:nvSpPr>
        <p:spPr>
          <a:xfrm>
            <a:off x="839788" y="365125"/>
            <a:ext cx="10515600" cy="1325563"/>
          </a:xfrm>
        </p:spPr>
        <p:txBody>
          <a:bodyPr/>
          <a:lstStyle/>
          <a:p>
            <a:r>
              <a:rPr lang="hu-HU"/>
              <a:t>Mintacím szerkesztése</a:t>
            </a:r>
          </a:p>
        </p:txBody>
      </p:sp>
      <p:sp>
        <p:nvSpPr>
          <p:cNvPr id="3" name="Szöveg hely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a:t>Mintaszöveg szerkesztése</a:t>
            </a:r>
          </a:p>
        </p:txBody>
      </p:sp>
      <p:sp>
        <p:nvSpPr>
          <p:cNvPr id="4" name="Tartalom helye 3"/>
          <p:cNvSpPr>
            <a:spLocks noGrp="1"/>
          </p:cNvSpPr>
          <p:nvPr>
            <p:ph sz="half" idx="2"/>
          </p:nvPr>
        </p:nvSpPr>
        <p:spPr>
          <a:xfrm>
            <a:off x="839788" y="2505075"/>
            <a:ext cx="5157787" cy="3684588"/>
          </a:xfrm>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5" name="Szöveg hely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a:t>Mintaszöveg szerkesztése</a:t>
            </a:r>
          </a:p>
        </p:txBody>
      </p:sp>
      <p:sp>
        <p:nvSpPr>
          <p:cNvPr id="6" name="Tartalom helye 5"/>
          <p:cNvSpPr>
            <a:spLocks noGrp="1"/>
          </p:cNvSpPr>
          <p:nvPr>
            <p:ph sz="quarter" idx="4"/>
          </p:nvPr>
        </p:nvSpPr>
        <p:spPr>
          <a:xfrm>
            <a:off x="6172200" y="2505075"/>
            <a:ext cx="5183188" cy="3684588"/>
          </a:xfrm>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7" name="Dátum helye 6"/>
          <p:cNvSpPr>
            <a:spLocks noGrp="1"/>
          </p:cNvSpPr>
          <p:nvPr>
            <p:ph type="dt" sz="half" idx="10"/>
          </p:nvPr>
        </p:nvSpPr>
        <p:spPr/>
        <p:txBody>
          <a:bodyPr/>
          <a:lstStyle/>
          <a:p>
            <a:fld id="{DEECA975-3F48-4619-902D-F31B60ACCAA8}" type="datetimeFigureOut">
              <a:rPr lang="hu-HU" smtClean="0"/>
              <a:t>2018. 05. 22.</a:t>
            </a:fld>
            <a:endParaRPr lang="hu-HU"/>
          </a:p>
        </p:txBody>
      </p:sp>
      <p:sp>
        <p:nvSpPr>
          <p:cNvPr id="8" name="Élőláb helye 7"/>
          <p:cNvSpPr>
            <a:spLocks noGrp="1"/>
          </p:cNvSpPr>
          <p:nvPr>
            <p:ph type="ftr" sz="quarter" idx="11"/>
          </p:nvPr>
        </p:nvSpPr>
        <p:spPr/>
        <p:txBody>
          <a:bodyPr/>
          <a:lstStyle/>
          <a:p>
            <a:endParaRPr lang="hu-HU"/>
          </a:p>
        </p:txBody>
      </p:sp>
      <p:sp>
        <p:nvSpPr>
          <p:cNvPr id="9" name="Dia számának helye 8"/>
          <p:cNvSpPr>
            <a:spLocks noGrp="1"/>
          </p:cNvSpPr>
          <p:nvPr>
            <p:ph type="sldNum" sz="quarter" idx="12"/>
          </p:nvPr>
        </p:nvSpPr>
        <p:spPr/>
        <p:txBody>
          <a:bodyPr/>
          <a:lstStyle/>
          <a:p>
            <a:fld id="{4A6683E3-8F72-4B0F-8A47-C957A542B295}" type="slidenum">
              <a:rPr lang="hu-HU" smtClean="0"/>
              <a:t>‹#›</a:t>
            </a:fld>
            <a:endParaRPr lang="hu-HU"/>
          </a:p>
        </p:txBody>
      </p:sp>
    </p:spTree>
    <p:extLst>
      <p:ext uri="{BB962C8B-B14F-4D97-AF65-F5344CB8AC3E}">
        <p14:creationId xmlns:p14="http://schemas.microsoft.com/office/powerpoint/2010/main" val="14118469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Csak cím">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a:t>Mintacím szerkesztése</a:t>
            </a:r>
          </a:p>
        </p:txBody>
      </p:sp>
      <p:sp>
        <p:nvSpPr>
          <p:cNvPr id="3" name="Dátum helye 2"/>
          <p:cNvSpPr>
            <a:spLocks noGrp="1"/>
          </p:cNvSpPr>
          <p:nvPr>
            <p:ph type="dt" sz="half" idx="10"/>
          </p:nvPr>
        </p:nvSpPr>
        <p:spPr/>
        <p:txBody>
          <a:bodyPr/>
          <a:lstStyle/>
          <a:p>
            <a:fld id="{DEECA975-3F48-4619-902D-F31B60ACCAA8}" type="datetimeFigureOut">
              <a:rPr lang="hu-HU" smtClean="0"/>
              <a:t>2018. 05. 22.</a:t>
            </a:fld>
            <a:endParaRPr lang="hu-HU"/>
          </a:p>
        </p:txBody>
      </p:sp>
      <p:sp>
        <p:nvSpPr>
          <p:cNvPr id="4" name="Élőláb helye 3"/>
          <p:cNvSpPr>
            <a:spLocks noGrp="1"/>
          </p:cNvSpPr>
          <p:nvPr>
            <p:ph type="ftr" sz="quarter" idx="11"/>
          </p:nvPr>
        </p:nvSpPr>
        <p:spPr/>
        <p:txBody>
          <a:bodyPr/>
          <a:lstStyle/>
          <a:p>
            <a:endParaRPr lang="hu-HU"/>
          </a:p>
        </p:txBody>
      </p:sp>
      <p:sp>
        <p:nvSpPr>
          <p:cNvPr id="5" name="Dia számának helye 4"/>
          <p:cNvSpPr>
            <a:spLocks noGrp="1"/>
          </p:cNvSpPr>
          <p:nvPr>
            <p:ph type="sldNum" sz="quarter" idx="12"/>
          </p:nvPr>
        </p:nvSpPr>
        <p:spPr/>
        <p:txBody>
          <a:bodyPr/>
          <a:lstStyle/>
          <a:p>
            <a:fld id="{4A6683E3-8F72-4B0F-8A47-C957A542B295}" type="slidenum">
              <a:rPr lang="hu-HU" smtClean="0"/>
              <a:t>‹#›</a:t>
            </a:fld>
            <a:endParaRPr lang="hu-HU"/>
          </a:p>
        </p:txBody>
      </p:sp>
    </p:spTree>
    <p:extLst>
      <p:ext uri="{BB962C8B-B14F-4D97-AF65-F5344CB8AC3E}">
        <p14:creationId xmlns:p14="http://schemas.microsoft.com/office/powerpoint/2010/main" val="24826931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Üres">
    <p:spTree>
      <p:nvGrpSpPr>
        <p:cNvPr id="1" name=""/>
        <p:cNvGrpSpPr/>
        <p:nvPr/>
      </p:nvGrpSpPr>
      <p:grpSpPr>
        <a:xfrm>
          <a:off x="0" y="0"/>
          <a:ext cx="0" cy="0"/>
          <a:chOff x="0" y="0"/>
          <a:chExt cx="0" cy="0"/>
        </a:xfrm>
      </p:grpSpPr>
      <p:sp>
        <p:nvSpPr>
          <p:cNvPr id="2" name="Dátum helye 1"/>
          <p:cNvSpPr>
            <a:spLocks noGrp="1"/>
          </p:cNvSpPr>
          <p:nvPr>
            <p:ph type="dt" sz="half" idx="10"/>
          </p:nvPr>
        </p:nvSpPr>
        <p:spPr/>
        <p:txBody>
          <a:bodyPr/>
          <a:lstStyle/>
          <a:p>
            <a:fld id="{DEECA975-3F48-4619-902D-F31B60ACCAA8}" type="datetimeFigureOut">
              <a:rPr lang="hu-HU" smtClean="0"/>
              <a:t>2018. 05. 22.</a:t>
            </a:fld>
            <a:endParaRPr lang="hu-HU"/>
          </a:p>
        </p:txBody>
      </p:sp>
      <p:sp>
        <p:nvSpPr>
          <p:cNvPr id="3" name="Élőláb helye 2"/>
          <p:cNvSpPr>
            <a:spLocks noGrp="1"/>
          </p:cNvSpPr>
          <p:nvPr>
            <p:ph type="ftr" sz="quarter" idx="11"/>
          </p:nvPr>
        </p:nvSpPr>
        <p:spPr/>
        <p:txBody>
          <a:bodyPr/>
          <a:lstStyle/>
          <a:p>
            <a:endParaRPr lang="hu-HU"/>
          </a:p>
        </p:txBody>
      </p:sp>
      <p:sp>
        <p:nvSpPr>
          <p:cNvPr id="4" name="Dia számának helye 3"/>
          <p:cNvSpPr>
            <a:spLocks noGrp="1"/>
          </p:cNvSpPr>
          <p:nvPr>
            <p:ph type="sldNum" sz="quarter" idx="12"/>
          </p:nvPr>
        </p:nvSpPr>
        <p:spPr/>
        <p:txBody>
          <a:bodyPr/>
          <a:lstStyle/>
          <a:p>
            <a:fld id="{4A6683E3-8F72-4B0F-8A47-C957A542B295}" type="slidenum">
              <a:rPr lang="hu-HU" smtClean="0"/>
              <a:t>‹#›</a:t>
            </a:fld>
            <a:endParaRPr lang="hu-HU"/>
          </a:p>
        </p:txBody>
      </p:sp>
    </p:spTree>
    <p:extLst>
      <p:ext uri="{BB962C8B-B14F-4D97-AF65-F5344CB8AC3E}">
        <p14:creationId xmlns:p14="http://schemas.microsoft.com/office/powerpoint/2010/main" val="12154575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Tartalomrész képaláírással">
    <p:spTree>
      <p:nvGrpSpPr>
        <p:cNvPr id="1" name=""/>
        <p:cNvGrpSpPr/>
        <p:nvPr/>
      </p:nvGrpSpPr>
      <p:grpSpPr>
        <a:xfrm>
          <a:off x="0" y="0"/>
          <a:ext cx="0" cy="0"/>
          <a:chOff x="0" y="0"/>
          <a:chExt cx="0" cy="0"/>
        </a:xfrm>
      </p:grpSpPr>
      <p:sp>
        <p:nvSpPr>
          <p:cNvPr id="2" name="Cím 1"/>
          <p:cNvSpPr>
            <a:spLocks noGrp="1"/>
          </p:cNvSpPr>
          <p:nvPr>
            <p:ph type="title"/>
          </p:nvPr>
        </p:nvSpPr>
        <p:spPr>
          <a:xfrm>
            <a:off x="839788" y="457200"/>
            <a:ext cx="3932237" cy="1600200"/>
          </a:xfrm>
        </p:spPr>
        <p:txBody>
          <a:bodyPr anchor="b"/>
          <a:lstStyle>
            <a:lvl1pPr>
              <a:defRPr sz="3200"/>
            </a:lvl1pPr>
          </a:lstStyle>
          <a:p>
            <a:r>
              <a:rPr lang="hu-HU"/>
              <a:t>Mintacím szerkesztése</a:t>
            </a:r>
          </a:p>
        </p:txBody>
      </p:sp>
      <p:sp>
        <p:nvSpPr>
          <p:cNvPr id="3" name="Tartalom helye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4" name="Szöveg hely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u-HU"/>
              <a:t>Mintaszöveg szerkesztése</a:t>
            </a:r>
          </a:p>
        </p:txBody>
      </p:sp>
      <p:sp>
        <p:nvSpPr>
          <p:cNvPr id="5" name="Dátum helye 4"/>
          <p:cNvSpPr>
            <a:spLocks noGrp="1"/>
          </p:cNvSpPr>
          <p:nvPr>
            <p:ph type="dt" sz="half" idx="10"/>
          </p:nvPr>
        </p:nvSpPr>
        <p:spPr/>
        <p:txBody>
          <a:bodyPr/>
          <a:lstStyle/>
          <a:p>
            <a:fld id="{DEECA975-3F48-4619-902D-F31B60ACCAA8}" type="datetimeFigureOut">
              <a:rPr lang="hu-HU" smtClean="0"/>
              <a:t>2018. 05. 22.</a:t>
            </a:fld>
            <a:endParaRPr lang="hu-HU"/>
          </a:p>
        </p:txBody>
      </p:sp>
      <p:sp>
        <p:nvSpPr>
          <p:cNvPr id="6" name="Élőláb helye 5"/>
          <p:cNvSpPr>
            <a:spLocks noGrp="1"/>
          </p:cNvSpPr>
          <p:nvPr>
            <p:ph type="ftr" sz="quarter" idx="11"/>
          </p:nvPr>
        </p:nvSpPr>
        <p:spPr/>
        <p:txBody>
          <a:bodyPr/>
          <a:lstStyle/>
          <a:p>
            <a:endParaRPr lang="hu-HU"/>
          </a:p>
        </p:txBody>
      </p:sp>
      <p:sp>
        <p:nvSpPr>
          <p:cNvPr id="7" name="Dia számának helye 6"/>
          <p:cNvSpPr>
            <a:spLocks noGrp="1"/>
          </p:cNvSpPr>
          <p:nvPr>
            <p:ph type="sldNum" sz="quarter" idx="12"/>
          </p:nvPr>
        </p:nvSpPr>
        <p:spPr/>
        <p:txBody>
          <a:bodyPr/>
          <a:lstStyle/>
          <a:p>
            <a:fld id="{4A6683E3-8F72-4B0F-8A47-C957A542B295}" type="slidenum">
              <a:rPr lang="hu-HU" smtClean="0"/>
              <a:t>‹#›</a:t>
            </a:fld>
            <a:endParaRPr lang="hu-HU"/>
          </a:p>
        </p:txBody>
      </p:sp>
    </p:spTree>
    <p:extLst>
      <p:ext uri="{BB962C8B-B14F-4D97-AF65-F5344CB8AC3E}">
        <p14:creationId xmlns:p14="http://schemas.microsoft.com/office/powerpoint/2010/main" val="35519372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Kép képaláírással">
    <p:spTree>
      <p:nvGrpSpPr>
        <p:cNvPr id="1" name=""/>
        <p:cNvGrpSpPr/>
        <p:nvPr/>
      </p:nvGrpSpPr>
      <p:grpSpPr>
        <a:xfrm>
          <a:off x="0" y="0"/>
          <a:ext cx="0" cy="0"/>
          <a:chOff x="0" y="0"/>
          <a:chExt cx="0" cy="0"/>
        </a:xfrm>
      </p:grpSpPr>
      <p:sp>
        <p:nvSpPr>
          <p:cNvPr id="2" name="Cím 1"/>
          <p:cNvSpPr>
            <a:spLocks noGrp="1"/>
          </p:cNvSpPr>
          <p:nvPr>
            <p:ph type="title"/>
          </p:nvPr>
        </p:nvSpPr>
        <p:spPr>
          <a:xfrm>
            <a:off x="839788" y="457200"/>
            <a:ext cx="3932237" cy="1600200"/>
          </a:xfrm>
        </p:spPr>
        <p:txBody>
          <a:bodyPr anchor="b"/>
          <a:lstStyle>
            <a:lvl1pPr>
              <a:defRPr sz="3200"/>
            </a:lvl1pPr>
          </a:lstStyle>
          <a:p>
            <a:r>
              <a:rPr lang="hu-HU"/>
              <a:t>Mintacím szerkesztése</a:t>
            </a:r>
          </a:p>
        </p:txBody>
      </p:sp>
      <p:sp>
        <p:nvSpPr>
          <p:cNvPr id="3" name="Kép hely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u-HU"/>
          </a:p>
        </p:txBody>
      </p:sp>
      <p:sp>
        <p:nvSpPr>
          <p:cNvPr id="4" name="Szöveg hely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u-HU"/>
              <a:t>Mintaszöveg szerkesztése</a:t>
            </a:r>
          </a:p>
        </p:txBody>
      </p:sp>
      <p:sp>
        <p:nvSpPr>
          <p:cNvPr id="5" name="Dátum helye 4"/>
          <p:cNvSpPr>
            <a:spLocks noGrp="1"/>
          </p:cNvSpPr>
          <p:nvPr>
            <p:ph type="dt" sz="half" idx="10"/>
          </p:nvPr>
        </p:nvSpPr>
        <p:spPr/>
        <p:txBody>
          <a:bodyPr/>
          <a:lstStyle/>
          <a:p>
            <a:fld id="{DEECA975-3F48-4619-902D-F31B60ACCAA8}" type="datetimeFigureOut">
              <a:rPr lang="hu-HU" smtClean="0"/>
              <a:t>2018. 05. 22.</a:t>
            </a:fld>
            <a:endParaRPr lang="hu-HU"/>
          </a:p>
        </p:txBody>
      </p:sp>
      <p:sp>
        <p:nvSpPr>
          <p:cNvPr id="6" name="Élőláb helye 5"/>
          <p:cNvSpPr>
            <a:spLocks noGrp="1"/>
          </p:cNvSpPr>
          <p:nvPr>
            <p:ph type="ftr" sz="quarter" idx="11"/>
          </p:nvPr>
        </p:nvSpPr>
        <p:spPr/>
        <p:txBody>
          <a:bodyPr/>
          <a:lstStyle/>
          <a:p>
            <a:endParaRPr lang="hu-HU"/>
          </a:p>
        </p:txBody>
      </p:sp>
      <p:sp>
        <p:nvSpPr>
          <p:cNvPr id="7" name="Dia számának helye 6"/>
          <p:cNvSpPr>
            <a:spLocks noGrp="1"/>
          </p:cNvSpPr>
          <p:nvPr>
            <p:ph type="sldNum" sz="quarter" idx="12"/>
          </p:nvPr>
        </p:nvSpPr>
        <p:spPr/>
        <p:txBody>
          <a:bodyPr/>
          <a:lstStyle/>
          <a:p>
            <a:fld id="{4A6683E3-8F72-4B0F-8A47-C957A542B295}" type="slidenum">
              <a:rPr lang="hu-HU" smtClean="0"/>
              <a:t>‹#›</a:t>
            </a:fld>
            <a:endParaRPr lang="hu-HU"/>
          </a:p>
        </p:txBody>
      </p:sp>
    </p:spTree>
    <p:extLst>
      <p:ext uri="{BB962C8B-B14F-4D97-AF65-F5344CB8AC3E}">
        <p14:creationId xmlns:p14="http://schemas.microsoft.com/office/powerpoint/2010/main" val="10530766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Cím hely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hu-HU"/>
              <a:t>Mintacím szerkesztése</a:t>
            </a:r>
          </a:p>
        </p:txBody>
      </p:sp>
      <p:sp>
        <p:nvSpPr>
          <p:cNvPr id="3" name="Szöveg hely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4" name="Dátum hely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ECA975-3F48-4619-902D-F31B60ACCAA8}" type="datetimeFigureOut">
              <a:rPr lang="hu-HU" smtClean="0"/>
              <a:t>2018. 05. 22.</a:t>
            </a:fld>
            <a:endParaRPr lang="hu-HU"/>
          </a:p>
        </p:txBody>
      </p:sp>
      <p:sp>
        <p:nvSpPr>
          <p:cNvPr id="5" name="Élőláb hely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hu-HU"/>
          </a:p>
        </p:txBody>
      </p:sp>
      <p:sp>
        <p:nvSpPr>
          <p:cNvPr id="6" name="Dia számának hely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A6683E3-8F72-4B0F-8A47-C957A542B295}" type="slidenum">
              <a:rPr lang="hu-HU" smtClean="0"/>
              <a:t>‹#›</a:t>
            </a:fld>
            <a:endParaRPr lang="hu-HU"/>
          </a:p>
        </p:txBody>
      </p:sp>
    </p:spTree>
    <p:extLst>
      <p:ext uri="{BB962C8B-B14F-4D97-AF65-F5344CB8AC3E}">
        <p14:creationId xmlns:p14="http://schemas.microsoft.com/office/powerpoint/2010/main" val="39308739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u-H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keystore-explorer.org/downloads.html"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0.0.0.0/8440/orchestrator/orchestration" TargetMode="External"/><Relationship Id="rId2" Type="http://schemas.openxmlformats.org/officeDocument/2006/relationships/hyperlink" Target="https://www.getpostman.com/"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hyperlink" Target="http://arrowhead2.tmit.bme.hu:8440/orchestrator/orchestration" TargetMode="Externa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hyperlink" Target="https://github.com/hegeduscs/arrowheadclient" TargetMode="Externa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hyperlink" Target="mailto:zumlauf@aitia.ai" TargetMode="External"/><Relationship Id="rId2" Type="http://schemas.openxmlformats.org/officeDocument/2006/relationships/hyperlink" Target="mailto:hegeduscs@aitia.ai" TargetMode="External"/><Relationship Id="rId1" Type="http://schemas.openxmlformats.org/officeDocument/2006/relationships/slideLayout" Target="../slideLayouts/slideLayout1.xml"/><Relationship Id="rId4" Type="http://schemas.openxmlformats.org/officeDocument/2006/relationships/hyperlink" Target="mailto:pvarga@tmit.bme.hu"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github.com/hegeduscs/arrowheadclient" TargetMode="External"/><Relationship Id="rId2" Type="http://schemas.openxmlformats.org/officeDocument/2006/relationships/hyperlink" Target="https://github.com/hegeduscs/arrowhead" TargetMode="External"/><Relationship Id="rId1" Type="http://schemas.openxmlformats.org/officeDocument/2006/relationships/slideLayout" Target="../slideLayouts/slideLayout2.xml"/><Relationship Id="rId5" Type="http://schemas.openxmlformats.org/officeDocument/2006/relationships/hyperlink" Target="http://arrowhead2.tmit.bme.hu/" TargetMode="External"/><Relationship Id="rId4" Type="http://schemas.openxmlformats.org/officeDocument/2006/relationships/hyperlink" Target="http://arrowhead.tmit.bme.hu/"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dev.mysql.com/downloads/installer/"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9.emf"/><Relationship Id="rId3" Type="http://schemas.openxmlformats.org/officeDocument/2006/relationships/image" Target="../media/image4.emf"/><Relationship Id="rId7" Type="http://schemas.openxmlformats.org/officeDocument/2006/relationships/image" Target="../media/image8.emf"/><Relationship Id="rId2" Type="http://schemas.openxmlformats.org/officeDocument/2006/relationships/image" Target="../media/image3.emf"/><Relationship Id="rId1" Type="http://schemas.openxmlformats.org/officeDocument/2006/relationships/slideLayout" Target="../slideLayouts/slideLayout2.xml"/><Relationship Id="rId6" Type="http://schemas.openxmlformats.org/officeDocument/2006/relationships/image" Target="../media/image7.emf"/><Relationship Id="rId5" Type="http://schemas.openxmlformats.org/officeDocument/2006/relationships/image" Target="../media/image6.emf"/><Relationship Id="rId4" Type="http://schemas.openxmlformats.org/officeDocument/2006/relationships/image" Target="../media/image5.emf"/><Relationship Id="rId9" Type="http://schemas.openxmlformats.org/officeDocument/2006/relationships/image" Target="../media/image10.emf"/></Relationships>
</file>

<file path=ppt/slides/_rels/slide8.xml.rels><?xml version="1.0" encoding="UTF-8" standalone="yes"?>
<Relationships xmlns="http://schemas.openxmlformats.org/package/2006/relationships"><Relationship Id="rId3" Type="http://schemas.openxmlformats.org/officeDocument/2006/relationships/image" Target="../media/image4.emf"/><Relationship Id="rId7" Type="http://schemas.openxmlformats.org/officeDocument/2006/relationships/image" Target="../media/image13.emf"/><Relationship Id="rId2" Type="http://schemas.openxmlformats.org/officeDocument/2006/relationships/image" Target="../media/image3.emf"/><Relationship Id="rId1" Type="http://schemas.openxmlformats.org/officeDocument/2006/relationships/slideLayout" Target="../slideLayouts/slideLayout2.xml"/><Relationship Id="rId6" Type="http://schemas.openxmlformats.org/officeDocument/2006/relationships/image" Target="../media/image12.emf"/><Relationship Id="rId5" Type="http://schemas.openxmlformats.org/officeDocument/2006/relationships/image" Target="../media/image11.emf"/><Relationship Id="rId4" Type="http://schemas.openxmlformats.org/officeDocument/2006/relationships/image" Target="../media/image5.e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ctrTitle"/>
          </p:nvPr>
        </p:nvSpPr>
        <p:spPr/>
        <p:txBody>
          <a:bodyPr/>
          <a:lstStyle/>
          <a:p>
            <a:r>
              <a:rPr lang="en-US" noProof="0" dirty="0"/>
              <a:t>Getting Started</a:t>
            </a:r>
          </a:p>
        </p:txBody>
      </p:sp>
      <p:sp>
        <p:nvSpPr>
          <p:cNvPr id="3" name="Alcím 2"/>
          <p:cNvSpPr>
            <a:spLocks noGrp="1"/>
          </p:cNvSpPr>
          <p:nvPr>
            <p:ph type="subTitle" idx="1"/>
          </p:nvPr>
        </p:nvSpPr>
        <p:spPr/>
        <p:txBody>
          <a:bodyPr/>
          <a:lstStyle/>
          <a:p>
            <a:r>
              <a:rPr lang="en-US" noProof="0" dirty="0"/>
              <a:t>Arrowhead Core Systems G3.2 Milestone 4</a:t>
            </a:r>
          </a:p>
        </p:txBody>
      </p:sp>
      <p:pic>
        <p:nvPicPr>
          <p:cNvPr id="1026" name="Picture 2" descr="Képtalálat a következőre: „aiti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12963" y="4429919"/>
            <a:ext cx="2857500" cy="173355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Képtalálat a következőre: „arrowhead projec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9358" y="4207895"/>
            <a:ext cx="2568964" cy="21775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51028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a:xfrm>
            <a:off x="838200" y="365125"/>
            <a:ext cx="10515600" cy="1325563"/>
          </a:xfrm>
        </p:spPr>
        <p:txBody>
          <a:bodyPr/>
          <a:lstStyle/>
          <a:p>
            <a:r>
              <a:rPr lang="en-US" noProof="0" dirty="0"/>
              <a:t>Deploying modules</a:t>
            </a:r>
          </a:p>
        </p:txBody>
      </p:sp>
      <p:sp>
        <p:nvSpPr>
          <p:cNvPr id="3" name="Tartalom helye 2"/>
          <p:cNvSpPr>
            <a:spLocks noGrp="1"/>
          </p:cNvSpPr>
          <p:nvPr>
            <p:ph idx="1"/>
          </p:nvPr>
        </p:nvSpPr>
        <p:spPr>
          <a:xfrm>
            <a:off x="838200" y="1514764"/>
            <a:ext cx="10515600" cy="4662199"/>
          </a:xfrm>
        </p:spPr>
        <p:txBody>
          <a:bodyPr>
            <a:normAutofit/>
          </a:bodyPr>
          <a:lstStyle/>
          <a:p>
            <a:r>
              <a:rPr lang="en-US" noProof="0" dirty="0"/>
              <a:t>Each module can be deployed by running the appropriate JAR file.</a:t>
            </a:r>
          </a:p>
          <a:p>
            <a:r>
              <a:rPr lang="en-US" noProof="0" dirty="0"/>
              <a:t>Every module has its own „config” and „lib” folders, these have to be in the same folder as the jar file. </a:t>
            </a:r>
            <a:r>
              <a:rPr lang="en-US" b="1" noProof="0" dirty="0"/>
              <a:t>The config files </a:t>
            </a:r>
            <a:r>
              <a:rPr lang="en-US" b="1" dirty="0"/>
              <a:t>should</a:t>
            </a:r>
            <a:r>
              <a:rPr lang="en-US" b="1" noProof="0" dirty="0"/>
              <a:t> be edited to match the real setup environment </a:t>
            </a:r>
            <a:r>
              <a:rPr lang="en-US" noProof="0" dirty="0"/>
              <a:t>(URIs, passwords, etc.).</a:t>
            </a:r>
          </a:p>
          <a:p>
            <a:r>
              <a:rPr lang="en-US" dirty="0"/>
              <a:t>Command line arguments</a:t>
            </a:r>
            <a:r>
              <a:rPr lang="en-US" noProof="0" dirty="0"/>
              <a:t>:</a:t>
            </a:r>
          </a:p>
          <a:p>
            <a:pPr lvl="1"/>
            <a:r>
              <a:rPr lang="en-US" noProof="0" dirty="0"/>
              <a:t>„</a:t>
            </a:r>
            <a:r>
              <a:rPr lang="en-US" b="1" noProof="0" dirty="0"/>
              <a:t>-d</a:t>
            </a:r>
            <a:r>
              <a:rPr lang="en-US" noProof="0" dirty="0"/>
              <a:t>”: </a:t>
            </a:r>
            <a:r>
              <a:rPr lang="en-US" dirty="0"/>
              <a:t>debug mode, where each incoming HTTP request payload and its corresponding response is printed to the output</a:t>
            </a:r>
          </a:p>
          <a:p>
            <a:pPr lvl="1"/>
            <a:r>
              <a:rPr lang="en-US" dirty="0"/>
              <a:t>„</a:t>
            </a:r>
            <a:r>
              <a:rPr lang="en-US" b="1" dirty="0"/>
              <a:t>-daemon</a:t>
            </a:r>
            <a:r>
              <a:rPr lang="en-US" dirty="0"/>
              <a:t>”: starts the Core System as a background process </a:t>
            </a:r>
            <a:r>
              <a:rPr lang="en-US" b="1" dirty="0"/>
              <a:t>on Linux</a:t>
            </a:r>
            <a:r>
              <a:rPr lang="en-US" dirty="0"/>
              <a:t>, making graceful shutdown possible, when the process is killed</a:t>
            </a:r>
          </a:p>
          <a:p>
            <a:pPr lvl="1"/>
            <a:r>
              <a:rPr lang="en-US" dirty="0"/>
              <a:t>„</a:t>
            </a:r>
            <a:r>
              <a:rPr lang="en-US" b="1" dirty="0"/>
              <a:t>-</a:t>
            </a:r>
            <a:r>
              <a:rPr lang="en-US" b="1" dirty="0" err="1"/>
              <a:t>tls</a:t>
            </a:r>
            <a:r>
              <a:rPr lang="en-US" dirty="0"/>
              <a:t>”: starts the Core System in secure (HTTPS) mode, using the certificates which were set in the </a:t>
            </a:r>
            <a:r>
              <a:rPr lang="en-US" dirty="0" err="1"/>
              <a:t>app.properties</a:t>
            </a:r>
            <a:r>
              <a:rPr lang="en-US" dirty="0"/>
              <a:t> file.</a:t>
            </a:r>
          </a:p>
          <a:p>
            <a:endParaRPr lang="en-US" noProof="0" dirty="0"/>
          </a:p>
        </p:txBody>
      </p:sp>
    </p:spTree>
    <p:extLst>
      <p:ext uri="{BB962C8B-B14F-4D97-AF65-F5344CB8AC3E}">
        <p14:creationId xmlns:p14="http://schemas.microsoft.com/office/powerpoint/2010/main" val="12458693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4F240CBD-89A7-48D4-A6B2-2BC80510A117}"/>
              </a:ext>
            </a:extLst>
          </p:cNvPr>
          <p:cNvSpPr>
            <a:spLocks noGrp="1"/>
          </p:cNvSpPr>
          <p:nvPr>
            <p:ph type="title"/>
          </p:nvPr>
        </p:nvSpPr>
        <p:spPr>
          <a:xfrm>
            <a:off x="838200" y="365126"/>
            <a:ext cx="10515600" cy="983384"/>
          </a:xfrm>
        </p:spPr>
        <p:txBody>
          <a:bodyPr/>
          <a:lstStyle/>
          <a:p>
            <a:r>
              <a:rPr lang="en-US" noProof="0" dirty="0"/>
              <a:t>Deploying modules II.</a:t>
            </a:r>
          </a:p>
        </p:txBody>
      </p:sp>
      <p:sp>
        <p:nvSpPr>
          <p:cNvPr id="3" name="Tartalom helye 2">
            <a:extLst>
              <a:ext uri="{FF2B5EF4-FFF2-40B4-BE49-F238E27FC236}">
                <a16:creationId xmlns:a16="http://schemas.microsoft.com/office/drawing/2014/main" id="{5A4DE9E8-DCE5-4FDE-9B03-FD526C81617D}"/>
              </a:ext>
            </a:extLst>
          </p:cNvPr>
          <p:cNvSpPr>
            <a:spLocks noGrp="1"/>
          </p:cNvSpPr>
          <p:nvPr>
            <p:ph idx="1"/>
          </p:nvPr>
        </p:nvSpPr>
        <p:spPr>
          <a:xfrm>
            <a:off x="838200" y="1597892"/>
            <a:ext cx="10515600" cy="4996872"/>
          </a:xfrm>
        </p:spPr>
        <p:txBody>
          <a:bodyPr>
            <a:normAutofit fontScale="92500" lnSpcReduction="20000"/>
          </a:bodyPr>
          <a:lstStyle/>
          <a:p>
            <a:r>
              <a:rPr lang="en-US" dirty="0"/>
              <a:t>Running the jar file: java –jar &lt;</a:t>
            </a:r>
            <a:r>
              <a:rPr lang="en-US" dirty="0" err="1"/>
              <a:t>jar_name</a:t>
            </a:r>
            <a:r>
              <a:rPr lang="en-US" dirty="0"/>
              <a:t>&gt; &lt;command line arguments&gt;</a:t>
            </a:r>
          </a:p>
          <a:p>
            <a:pPr lvl="1"/>
            <a:r>
              <a:rPr lang="en-US" noProof="0" dirty="0"/>
              <a:t>For example: „java –jar</a:t>
            </a:r>
            <a:r>
              <a:rPr lang="en-US" dirty="0"/>
              <a:t> serviceregistry_sql-M4.jar –d –</a:t>
            </a:r>
            <a:r>
              <a:rPr lang="en-US" dirty="0" err="1"/>
              <a:t>tls</a:t>
            </a:r>
            <a:r>
              <a:rPr lang="en-US" dirty="0"/>
              <a:t>”</a:t>
            </a:r>
          </a:p>
          <a:p>
            <a:r>
              <a:rPr lang="en-US" noProof="0" dirty="0"/>
              <a:t>Since the Core Systems use each other’s services, the </a:t>
            </a:r>
            <a:r>
              <a:rPr lang="en-US" b="1" noProof="0" dirty="0"/>
              <a:t>starting order is not arbitrary:</a:t>
            </a:r>
          </a:p>
          <a:p>
            <a:pPr marL="914400" lvl="1" indent="-457200">
              <a:buFont typeface="+mj-lt"/>
              <a:buAutoNum type="arabicPeriod"/>
            </a:pPr>
            <a:r>
              <a:rPr lang="en-US" noProof="0" dirty="0"/>
              <a:t>Service Registry</a:t>
            </a:r>
          </a:p>
          <a:p>
            <a:pPr marL="914400" lvl="1" indent="-457200">
              <a:buFont typeface="+mj-lt"/>
              <a:buAutoNum type="arabicPeriod"/>
            </a:pPr>
            <a:r>
              <a:rPr lang="en-US" noProof="0" dirty="0"/>
              <a:t>Authorization, </a:t>
            </a:r>
            <a:r>
              <a:rPr lang="en-US" dirty="0"/>
              <a:t>Event Handler </a:t>
            </a:r>
            <a:r>
              <a:rPr lang="en-US" noProof="0" dirty="0"/>
              <a:t>and </a:t>
            </a:r>
            <a:r>
              <a:rPr lang="en-US" i="1" noProof="0" dirty="0"/>
              <a:t>Gateway (optional)</a:t>
            </a:r>
          </a:p>
          <a:p>
            <a:pPr marL="914400" lvl="1" indent="-457200">
              <a:buFont typeface="+mj-lt"/>
              <a:buAutoNum type="arabicPeriod"/>
            </a:pPr>
            <a:r>
              <a:rPr lang="en-US" noProof="0" dirty="0"/>
              <a:t>Gatekeeper </a:t>
            </a:r>
          </a:p>
          <a:p>
            <a:pPr marL="914400" lvl="1" indent="-457200">
              <a:buFont typeface="+mj-lt"/>
              <a:buAutoNum type="arabicPeriod"/>
            </a:pPr>
            <a:r>
              <a:rPr lang="en-US" noProof="0" dirty="0"/>
              <a:t>Orchestrator</a:t>
            </a:r>
            <a:endParaRPr lang="en-US" dirty="0"/>
          </a:p>
          <a:p>
            <a:r>
              <a:rPr lang="en-US" dirty="0"/>
              <a:t>The Orchestrator also has a „-</a:t>
            </a:r>
            <a:r>
              <a:rPr lang="en-US" dirty="0" err="1"/>
              <a:t>nogk</a:t>
            </a:r>
            <a:r>
              <a:rPr lang="en-US" dirty="0"/>
              <a:t>” argument. When used it can only serve local orchestration requests, but the Gatekeeper does not need to be started.</a:t>
            </a:r>
            <a:endParaRPr lang="en-US" noProof="0" dirty="0"/>
          </a:p>
          <a:p>
            <a:r>
              <a:rPr lang="en-US" b="1" noProof="0" dirty="0"/>
              <a:t>We recommend using the provided shell scripts for easy startup </a:t>
            </a:r>
            <a:r>
              <a:rPr lang="en-US" noProof="0" dirty="0"/>
              <a:t>(start_insecure_coresystems.sh / stop_coresystems.sh)</a:t>
            </a:r>
          </a:p>
          <a:p>
            <a:r>
              <a:rPr lang="en-US" dirty="0"/>
              <a:t>If you used the shell script, check the log files after startup, to make sure no exceptions were thrown and the deployment was successful.</a:t>
            </a:r>
          </a:p>
        </p:txBody>
      </p:sp>
    </p:spTree>
    <p:extLst>
      <p:ext uri="{BB962C8B-B14F-4D97-AF65-F5344CB8AC3E}">
        <p14:creationId xmlns:p14="http://schemas.microsoft.com/office/powerpoint/2010/main" val="10297784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a:xfrm>
            <a:off x="397276" y="0"/>
            <a:ext cx="10515600" cy="1325563"/>
          </a:xfrm>
        </p:spPr>
        <p:txBody>
          <a:bodyPr/>
          <a:lstStyle/>
          <a:p>
            <a:r>
              <a:rPr lang="en-US" noProof="0" dirty="0"/>
              <a:t>Generating Certificates (optional)</a:t>
            </a:r>
          </a:p>
        </p:txBody>
      </p:sp>
      <p:sp>
        <p:nvSpPr>
          <p:cNvPr id="3" name="Tartalom helye 2"/>
          <p:cNvSpPr>
            <a:spLocks noGrp="1"/>
          </p:cNvSpPr>
          <p:nvPr>
            <p:ph idx="1"/>
          </p:nvPr>
        </p:nvSpPr>
        <p:spPr>
          <a:xfrm>
            <a:off x="397276" y="1230820"/>
            <a:ext cx="11794724" cy="5351971"/>
          </a:xfrm>
        </p:spPr>
        <p:txBody>
          <a:bodyPr>
            <a:normAutofit fontScale="92500"/>
          </a:bodyPr>
          <a:lstStyle/>
          <a:p>
            <a:pPr marL="0" indent="0" algn="just">
              <a:buNone/>
            </a:pPr>
            <a:r>
              <a:rPr lang="en-US" noProof="0" dirty="0"/>
              <a:t>If secure connections are required (using TLS), the Core Systems have to be </a:t>
            </a:r>
            <a:r>
              <a:rPr lang="en-US" dirty="0"/>
              <a:t>deployed</a:t>
            </a:r>
            <a:r>
              <a:rPr lang="en-US" noProof="0" dirty="0"/>
              <a:t> with the appropriately created X.509 certificates stemming from the master Arrowhead CA. There are two options:</a:t>
            </a:r>
          </a:p>
          <a:p>
            <a:pPr lvl="1" algn="just"/>
            <a:r>
              <a:rPr lang="en-US" noProof="0" dirty="0"/>
              <a:t>Using the provided </a:t>
            </a:r>
            <a:r>
              <a:rPr lang="en-US" noProof="0" dirty="0" err="1"/>
              <a:t>testcloud</a:t>
            </a:r>
            <a:r>
              <a:rPr lang="en-US" noProof="0" dirty="0"/>
              <a:t> certificate sets (testcloud1 and testcloud2) </a:t>
            </a:r>
          </a:p>
          <a:p>
            <a:pPr lvl="1" algn="just"/>
            <a:r>
              <a:rPr lang="en-US" noProof="0" dirty="0"/>
              <a:t>Creating an own set of certificates </a:t>
            </a:r>
          </a:p>
          <a:p>
            <a:pPr marL="0" indent="0">
              <a:buNone/>
            </a:pPr>
            <a:r>
              <a:rPr lang="en-US" noProof="0" dirty="0"/>
              <a:t>For the latter scenario, a detailed 10 step guide is provided inside certificates/dev_notes.txt on how to create new, </a:t>
            </a:r>
            <a:r>
              <a:rPr lang="en-US" dirty="0"/>
              <a:t>Arrowhead compliant certificates</a:t>
            </a:r>
            <a:r>
              <a:rPr lang="en-US" noProof="0" dirty="0"/>
              <a:t>. </a:t>
            </a:r>
          </a:p>
          <a:p>
            <a:pPr lvl="1"/>
            <a:r>
              <a:rPr lang="en-US" noProof="0" dirty="0"/>
              <a:t>A freeware certificate manager tool is recommended here: </a:t>
            </a:r>
            <a:r>
              <a:rPr lang="en-US" noProof="0" dirty="0" err="1"/>
              <a:t>KeyTool</a:t>
            </a:r>
            <a:r>
              <a:rPr lang="en-US" noProof="0" dirty="0"/>
              <a:t> Explorer</a:t>
            </a:r>
          </a:p>
          <a:p>
            <a:pPr lvl="1"/>
            <a:r>
              <a:rPr lang="en-US" noProof="0" dirty="0">
                <a:hlinkClick r:id="rId2"/>
              </a:rPr>
              <a:t>http://keystore-explorer.org/downloads.html</a:t>
            </a:r>
            <a:r>
              <a:rPr lang="en-US" noProof="0" dirty="0"/>
              <a:t> available for all platforms	</a:t>
            </a:r>
          </a:p>
          <a:p>
            <a:r>
              <a:rPr lang="en-US" noProof="0" dirty="0"/>
              <a:t>However, all Core Systems can be started in an insecure manner, using simple HTTP. </a:t>
            </a:r>
          </a:p>
          <a:p>
            <a:r>
              <a:rPr lang="en-US" noProof="0" dirty="0"/>
              <a:t>For this quick start guide, it is recommended to start with the insecure mode first. Using certificates and the secured versions are advised, but later on – for development. </a:t>
            </a:r>
          </a:p>
        </p:txBody>
      </p:sp>
    </p:spTree>
    <p:extLst>
      <p:ext uri="{BB962C8B-B14F-4D97-AF65-F5344CB8AC3E}">
        <p14:creationId xmlns:p14="http://schemas.microsoft.com/office/powerpoint/2010/main" val="35917920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a:xfrm>
            <a:off x="438704" y="0"/>
            <a:ext cx="10000695" cy="1325563"/>
          </a:xfrm>
        </p:spPr>
        <p:txBody>
          <a:bodyPr>
            <a:normAutofit/>
          </a:bodyPr>
          <a:lstStyle/>
          <a:p>
            <a:r>
              <a:rPr lang="en-US" sz="4000" noProof="0" dirty="0"/>
              <a:t>Setting up a secondary Local Cloud for testing inter-Cloud orchestration</a:t>
            </a:r>
          </a:p>
        </p:txBody>
      </p:sp>
      <p:sp>
        <p:nvSpPr>
          <p:cNvPr id="3" name="Tartalom helye 2"/>
          <p:cNvSpPr>
            <a:spLocks noGrp="1"/>
          </p:cNvSpPr>
          <p:nvPr>
            <p:ph idx="1"/>
          </p:nvPr>
        </p:nvSpPr>
        <p:spPr>
          <a:xfrm>
            <a:off x="210973" y="1325563"/>
            <a:ext cx="11830235" cy="4220069"/>
          </a:xfrm>
        </p:spPr>
        <p:txBody>
          <a:bodyPr>
            <a:noAutofit/>
          </a:bodyPr>
          <a:lstStyle/>
          <a:p>
            <a:pPr>
              <a:lnSpc>
                <a:spcPct val="100000"/>
              </a:lnSpc>
            </a:pPr>
            <a:r>
              <a:rPr lang="en-US" noProof="0" dirty="0"/>
              <a:t>The secondary Cloud can be set up similarly for inter-Cloud orchestration:</a:t>
            </a:r>
          </a:p>
          <a:p>
            <a:pPr lvl="1">
              <a:lnSpc>
                <a:spcPct val="100000"/>
              </a:lnSpc>
            </a:pPr>
            <a:r>
              <a:rPr lang="en-US" sz="2800" noProof="0" dirty="0"/>
              <a:t>Import the </a:t>
            </a:r>
            <a:r>
              <a:rPr lang="en-US" sz="2800" b="1" i="1" noProof="0" dirty="0"/>
              <a:t>create_arrowhead_database_2.sql</a:t>
            </a:r>
            <a:r>
              <a:rPr lang="en-US" sz="2800" noProof="0" dirty="0"/>
              <a:t> script on the 2nd machine.</a:t>
            </a:r>
          </a:p>
          <a:p>
            <a:pPr lvl="1">
              <a:lnSpc>
                <a:spcPct val="100000"/>
              </a:lnSpc>
            </a:pPr>
            <a:r>
              <a:rPr lang="en-US" sz="2800" noProof="0" dirty="0"/>
              <a:t>Both databases have 2 entries in the „</a:t>
            </a:r>
            <a:r>
              <a:rPr lang="en-US" sz="2800" noProof="0" dirty="0" err="1"/>
              <a:t>arrowhead_cloud</a:t>
            </a:r>
            <a:r>
              <a:rPr lang="en-US" sz="2800" noProof="0" dirty="0"/>
              <a:t>” table. The first one is the „</a:t>
            </a:r>
            <a:r>
              <a:rPr lang="en-US" sz="2800" noProof="0" dirty="0" err="1"/>
              <a:t>own_cloud</a:t>
            </a:r>
            <a:r>
              <a:rPr lang="en-US" sz="2800" noProof="0" dirty="0"/>
              <a:t>” entry, the second one refers to the „</a:t>
            </a:r>
            <a:r>
              <a:rPr lang="en-US" sz="2800" noProof="0" dirty="0" err="1"/>
              <a:t>neighbor_cloud</a:t>
            </a:r>
            <a:r>
              <a:rPr lang="en-US" sz="2800" noProof="0" dirty="0"/>
              <a:t>” (the other machine). Modify the „address” field for all 4 entries to be in accordance with your setup. These addresses are</a:t>
            </a:r>
            <a:r>
              <a:rPr lang="en-US" sz="2800" dirty="0"/>
              <a:t> used during inter-Cloud orchestration. The modifications can be done directly to the database via MySQL workbench, or with REST calls to the framework.</a:t>
            </a:r>
            <a:endParaRPr lang="en-US" sz="2800" noProof="0" dirty="0"/>
          </a:p>
          <a:p>
            <a:pPr lvl="1">
              <a:lnSpc>
                <a:spcPct val="100000"/>
              </a:lnSpc>
            </a:pPr>
            <a:r>
              <a:rPr lang="en-US" sz="2800" noProof="0" dirty="0"/>
              <a:t>Set the configuring property files as needed and start the modules.</a:t>
            </a:r>
          </a:p>
          <a:p>
            <a:pPr lvl="2">
              <a:lnSpc>
                <a:spcPct val="100000"/>
              </a:lnSpc>
            </a:pPr>
            <a:endParaRPr lang="en-US" sz="2400" noProof="0" dirty="0"/>
          </a:p>
        </p:txBody>
      </p:sp>
      <p:pic>
        <p:nvPicPr>
          <p:cNvPr id="4" name="Kép 3">
            <a:extLst>
              <a:ext uri="{FF2B5EF4-FFF2-40B4-BE49-F238E27FC236}">
                <a16:creationId xmlns:a16="http://schemas.microsoft.com/office/drawing/2014/main" id="{15B5429F-540F-4B89-B5C8-14192F8917B6}"/>
              </a:ext>
            </a:extLst>
          </p:cNvPr>
          <p:cNvPicPr>
            <a:picLocks noChangeAspect="1"/>
          </p:cNvPicPr>
          <p:nvPr/>
        </p:nvPicPr>
        <p:blipFill>
          <a:blip r:embed="rId2"/>
          <a:stretch>
            <a:fillRect/>
          </a:stretch>
        </p:blipFill>
        <p:spPr>
          <a:xfrm>
            <a:off x="1305131" y="5681914"/>
            <a:ext cx="9027590" cy="894626"/>
          </a:xfrm>
          <a:prstGeom prst="rect">
            <a:avLst/>
          </a:prstGeom>
        </p:spPr>
      </p:pic>
    </p:spTree>
    <p:extLst>
      <p:ext uri="{BB962C8B-B14F-4D97-AF65-F5344CB8AC3E}">
        <p14:creationId xmlns:p14="http://schemas.microsoft.com/office/powerpoint/2010/main" val="34594079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52A9FF50-CCDF-4EDB-A6DA-587CE0CA64A3}"/>
              </a:ext>
            </a:extLst>
          </p:cNvPr>
          <p:cNvSpPr>
            <a:spLocks noGrp="1"/>
          </p:cNvSpPr>
          <p:nvPr>
            <p:ph type="title"/>
          </p:nvPr>
        </p:nvSpPr>
        <p:spPr>
          <a:xfrm>
            <a:off x="838200" y="365126"/>
            <a:ext cx="10515600" cy="1054100"/>
          </a:xfrm>
        </p:spPr>
        <p:txBody>
          <a:bodyPr/>
          <a:lstStyle/>
          <a:p>
            <a:r>
              <a:rPr lang="en-US" noProof="0" dirty="0"/>
              <a:t>Using the Gateway module</a:t>
            </a:r>
          </a:p>
        </p:txBody>
      </p:sp>
      <p:sp>
        <p:nvSpPr>
          <p:cNvPr id="3" name="Tartalom helye 2">
            <a:extLst>
              <a:ext uri="{FF2B5EF4-FFF2-40B4-BE49-F238E27FC236}">
                <a16:creationId xmlns:a16="http://schemas.microsoft.com/office/drawing/2014/main" id="{ACC12D4A-D51F-4915-9F8A-E4729AA27E8F}"/>
              </a:ext>
            </a:extLst>
          </p:cNvPr>
          <p:cNvSpPr>
            <a:spLocks noGrp="1"/>
          </p:cNvSpPr>
          <p:nvPr>
            <p:ph idx="1"/>
          </p:nvPr>
        </p:nvSpPr>
        <p:spPr>
          <a:xfrm>
            <a:off x="838200" y="1690688"/>
            <a:ext cx="10515600" cy="4351338"/>
          </a:xfrm>
        </p:spPr>
        <p:txBody>
          <a:bodyPr/>
          <a:lstStyle/>
          <a:p>
            <a:pPr>
              <a:lnSpc>
                <a:spcPct val="100000"/>
              </a:lnSpc>
            </a:pPr>
            <a:r>
              <a:rPr lang="en-US" sz="3200" noProof="0" dirty="0"/>
              <a:t>If the 2 machines do not see each other on a local network, </a:t>
            </a:r>
            <a:r>
              <a:rPr lang="en-US" sz="3200" b="1" noProof="0" dirty="0"/>
              <a:t>you must use the gateway module </a:t>
            </a:r>
            <a:r>
              <a:rPr lang="en-US" sz="3200" noProof="0" dirty="0"/>
              <a:t>for inter-Cloud orchestration:</a:t>
            </a:r>
          </a:p>
          <a:p>
            <a:pPr lvl="1">
              <a:lnSpc>
                <a:spcPct val="100000"/>
              </a:lnSpc>
            </a:pPr>
            <a:r>
              <a:rPr lang="en-US" sz="2800" noProof="0" dirty="0"/>
              <a:t>Set the </a:t>
            </a:r>
            <a:r>
              <a:rPr lang="en-US" sz="2800" b="1" noProof="0" dirty="0"/>
              <a:t>„</a:t>
            </a:r>
            <a:r>
              <a:rPr lang="en-US" sz="2800" b="1" noProof="0" dirty="0" err="1"/>
              <a:t>use_gateway</a:t>
            </a:r>
            <a:r>
              <a:rPr lang="en-US" sz="2800" b="1" noProof="0" dirty="0"/>
              <a:t>” </a:t>
            </a:r>
            <a:r>
              <a:rPr lang="en-US" sz="2800" noProof="0" dirty="0"/>
              <a:t>property to </a:t>
            </a:r>
            <a:r>
              <a:rPr lang="en-US" sz="2800" b="1" noProof="0" dirty="0"/>
              <a:t>true</a:t>
            </a:r>
            <a:r>
              <a:rPr lang="en-US" sz="2800" noProof="0" dirty="0"/>
              <a:t> in the Gatekeeper </a:t>
            </a:r>
            <a:r>
              <a:rPr lang="en-US" sz="2800" noProof="0" dirty="0" err="1"/>
              <a:t>app.properties</a:t>
            </a:r>
            <a:r>
              <a:rPr lang="en-US" sz="2800" noProof="0" dirty="0"/>
              <a:t> file</a:t>
            </a:r>
          </a:p>
          <a:p>
            <a:pPr lvl="1">
              <a:lnSpc>
                <a:spcPct val="100000"/>
              </a:lnSpc>
            </a:pPr>
            <a:r>
              <a:rPr lang="en-US" sz="2800" noProof="0" dirty="0"/>
              <a:t>Use our AMQP broker (hosted on mantis3.tmit.bme.hu) or setup your own (see </a:t>
            </a:r>
            <a:r>
              <a:rPr lang="en-US" sz="2800" b="1" noProof="0" dirty="0"/>
              <a:t>broker_notes.txt </a:t>
            </a:r>
            <a:r>
              <a:rPr lang="en-US" sz="2800" noProof="0" dirty="0"/>
              <a:t>for help at gateway folder)</a:t>
            </a:r>
          </a:p>
          <a:p>
            <a:pPr lvl="1">
              <a:lnSpc>
                <a:spcPct val="100000"/>
              </a:lnSpc>
            </a:pPr>
            <a:r>
              <a:rPr lang="en-US" sz="2800" noProof="0" dirty="0"/>
              <a:t>If you set up your own broker, do not forget to add the address of it to the „broker” database table on both machines</a:t>
            </a:r>
          </a:p>
          <a:p>
            <a:endParaRPr lang="en-US" noProof="0" dirty="0"/>
          </a:p>
        </p:txBody>
      </p:sp>
    </p:spTree>
    <p:extLst>
      <p:ext uri="{BB962C8B-B14F-4D97-AF65-F5344CB8AC3E}">
        <p14:creationId xmlns:p14="http://schemas.microsoft.com/office/powerpoint/2010/main" val="37094185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a:xfrm>
            <a:off x="838200" y="365125"/>
            <a:ext cx="10515600" cy="606425"/>
          </a:xfrm>
        </p:spPr>
        <p:txBody>
          <a:bodyPr>
            <a:normAutofit fontScale="90000"/>
          </a:bodyPr>
          <a:lstStyle/>
          <a:p>
            <a:r>
              <a:rPr lang="en-US" noProof="0" dirty="0"/>
              <a:t>Using the examples</a:t>
            </a:r>
          </a:p>
        </p:txBody>
      </p:sp>
      <p:sp>
        <p:nvSpPr>
          <p:cNvPr id="3" name="Tartalom helye 2"/>
          <p:cNvSpPr>
            <a:spLocks noGrp="1"/>
          </p:cNvSpPr>
          <p:nvPr>
            <p:ph idx="1"/>
          </p:nvPr>
        </p:nvSpPr>
        <p:spPr>
          <a:xfrm>
            <a:off x="838200" y="1076324"/>
            <a:ext cx="10515600" cy="5476875"/>
          </a:xfrm>
        </p:spPr>
        <p:txBody>
          <a:bodyPr>
            <a:normAutofit fontScale="92500" lnSpcReduction="10000"/>
          </a:bodyPr>
          <a:lstStyle/>
          <a:p>
            <a:r>
              <a:rPr lang="en-US" noProof="0" dirty="0"/>
              <a:t>We provided a few different scenarios on how to use the Advanced Orchestration Service. </a:t>
            </a:r>
            <a:endParaRPr lang="en-US" i="1" noProof="0" dirty="0"/>
          </a:p>
          <a:p>
            <a:r>
              <a:rPr lang="en-US" noProof="0" dirty="0"/>
              <a:t>These are consistent with the dummy data imported in the databases by executing the </a:t>
            </a:r>
            <a:r>
              <a:rPr lang="en-US" b="1" i="1" noProof="0" dirty="0"/>
              <a:t>create_arrowhead_database_1 &amp; 2</a:t>
            </a:r>
            <a:r>
              <a:rPr lang="en-US" noProof="0" dirty="0"/>
              <a:t> scripts .</a:t>
            </a:r>
          </a:p>
          <a:p>
            <a:r>
              <a:rPr lang="en-US" noProof="0" dirty="0"/>
              <a:t>Testing these are recommended in plain HTTP, manually. </a:t>
            </a:r>
          </a:p>
          <a:p>
            <a:pPr lvl="1"/>
            <a:r>
              <a:rPr lang="en-US" noProof="0" dirty="0"/>
              <a:t>Recommended development test tool for sending the requests: </a:t>
            </a:r>
            <a:r>
              <a:rPr lang="en-US" b="1" noProof="0" dirty="0"/>
              <a:t>Postman</a:t>
            </a:r>
            <a:r>
              <a:rPr lang="en-US" noProof="0" dirty="0"/>
              <a:t> (Google Chrome extension)</a:t>
            </a:r>
          </a:p>
          <a:p>
            <a:pPr lvl="1"/>
            <a:r>
              <a:rPr lang="en-US" noProof="0" dirty="0">
                <a:hlinkClick r:id="rId2"/>
              </a:rPr>
              <a:t>https://www.getpostman.com/</a:t>
            </a:r>
            <a:r>
              <a:rPr lang="en-US" noProof="0" dirty="0"/>
              <a:t> </a:t>
            </a:r>
          </a:p>
          <a:p>
            <a:r>
              <a:rPr lang="en-US" noProof="0" dirty="0"/>
              <a:t>These scenarios include sending Service Requests to the Orchestrator and receiving Orchestration Response based on the dummy data. </a:t>
            </a:r>
          </a:p>
          <a:p>
            <a:r>
              <a:rPr lang="en-US" dirty="0"/>
              <a:t>The orchestrator endpoint where the </a:t>
            </a:r>
            <a:r>
              <a:rPr lang="en-US" b="1" dirty="0"/>
              <a:t>POST request </a:t>
            </a:r>
            <a:r>
              <a:rPr lang="en-US" dirty="0"/>
              <a:t>needs to be sent is: </a:t>
            </a:r>
            <a:r>
              <a:rPr lang="en-US" dirty="0">
                <a:hlinkClick r:id="rId3"/>
              </a:rPr>
              <a:t>http://0.0.0.0/8440/orchestrator/orchestration</a:t>
            </a:r>
            <a:r>
              <a:rPr lang="en-US" dirty="0"/>
              <a:t> (replace address if needed)</a:t>
            </a:r>
          </a:p>
          <a:p>
            <a:r>
              <a:rPr lang="en-US" noProof="0" dirty="0"/>
              <a:t>All REST endpoints are listed in „</a:t>
            </a:r>
            <a:r>
              <a:rPr lang="en-US" dirty="0"/>
              <a:t>M4 REST </a:t>
            </a:r>
            <a:r>
              <a:rPr lang="en-US" dirty="0" err="1"/>
              <a:t>examples.postman_collection.json</a:t>
            </a:r>
            <a:r>
              <a:rPr lang="en-US" dirty="0"/>
              <a:t>”, which can be imported to Postman as a collection. The request have dummy payloads.</a:t>
            </a:r>
            <a:endParaRPr lang="en-US" noProof="0" dirty="0"/>
          </a:p>
        </p:txBody>
      </p:sp>
    </p:spTree>
    <p:extLst>
      <p:ext uri="{BB962C8B-B14F-4D97-AF65-F5344CB8AC3E}">
        <p14:creationId xmlns:p14="http://schemas.microsoft.com/office/powerpoint/2010/main" val="16710735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a:xfrm>
            <a:off x="372862" y="1"/>
            <a:ext cx="10142738" cy="990738"/>
          </a:xfrm>
        </p:spPr>
        <p:txBody>
          <a:bodyPr>
            <a:normAutofit/>
          </a:bodyPr>
          <a:lstStyle/>
          <a:p>
            <a:r>
              <a:rPr lang="en-US" sz="3600" noProof="0" dirty="0"/>
              <a:t>Use case scenario for manual testing</a:t>
            </a:r>
          </a:p>
        </p:txBody>
      </p:sp>
      <p:sp>
        <p:nvSpPr>
          <p:cNvPr id="3" name="Tartalom helye 2"/>
          <p:cNvSpPr>
            <a:spLocks noGrp="1"/>
          </p:cNvSpPr>
          <p:nvPr>
            <p:ph idx="1"/>
          </p:nvPr>
        </p:nvSpPr>
        <p:spPr>
          <a:xfrm>
            <a:off x="79513" y="923279"/>
            <a:ext cx="11989904" cy="5934722"/>
          </a:xfrm>
        </p:spPr>
        <p:txBody>
          <a:bodyPr>
            <a:normAutofit fontScale="92500"/>
          </a:bodyPr>
          <a:lstStyle/>
          <a:p>
            <a:r>
              <a:rPr lang="en-US" noProof="0" dirty="0"/>
              <a:t>This test scenario shows an automotive case. There are two Local Clouds defined:</a:t>
            </a:r>
          </a:p>
          <a:p>
            <a:pPr lvl="1"/>
            <a:r>
              <a:rPr lang="en-US" noProof="0" dirty="0"/>
              <a:t>Cloud 1 belongs to a charging infrastructure owner with charging stations and their management systems (servers). </a:t>
            </a:r>
          </a:p>
          <a:p>
            <a:pPr lvl="1"/>
            <a:r>
              <a:rPr lang="en-US" noProof="0" dirty="0"/>
              <a:t>Cloud 2 belongs to an electric car manufacturer and its systems include electric cars that can look for charging services, and servers providing optimal charging profiles for different types of electric cars.</a:t>
            </a:r>
          </a:p>
          <a:p>
            <a:r>
              <a:rPr lang="en-US" noProof="0" dirty="0"/>
              <a:t>There are 4 Application Services defined for testing out orchestration. Some Service Providers are missing qualifications (e.g. missing authorization or simply are offline). </a:t>
            </a:r>
          </a:p>
          <a:p>
            <a:pPr lvl="1"/>
            <a:r>
              <a:rPr lang="en-US" noProof="0" dirty="0"/>
              <a:t>„Billing” can be requested by „</a:t>
            </a:r>
            <a:r>
              <a:rPr lang="en-US" noProof="0" dirty="0" err="1"/>
              <a:t>ChargePointSystems</a:t>
            </a:r>
            <a:r>
              <a:rPr lang="en-US" noProof="0" dirty="0"/>
              <a:t>” and a „</a:t>
            </a:r>
            <a:r>
              <a:rPr lang="en-US" noProof="0" dirty="0" err="1"/>
              <a:t>SmartGridManagerSystem</a:t>
            </a:r>
            <a:r>
              <a:rPr lang="en-US" noProof="0" dirty="0"/>
              <a:t>” can provide this service in the same cloud.</a:t>
            </a:r>
          </a:p>
          <a:p>
            <a:pPr lvl="1"/>
            <a:r>
              <a:rPr lang="en-US" noProof="0" dirty="0"/>
              <a:t>The „</a:t>
            </a:r>
            <a:r>
              <a:rPr lang="en-US" noProof="0" dirty="0" err="1"/>
              <a:t>ChargingReservation</a:t>
            </a:r>
            <a:r>
              <a:rPr lang="en-US" noProof="0" dirty="0"/>
              <a:t>” service has the same requester and provider system, but for this service the charging station has no hardwired providers prepared in the Orchestration Store.</a:t>
            </a:r>
          </a:p>
          <a:p>
            <a:pPr lvl="1"/>
            <a:r>
              <a:rPr lang="en-US" noProof="0" dirty="0"/>
              <a:t>The „</a:t>
            </a:r>
            <a:r>
              <a:rPr lang="en-US" noProof="0" dirty="0" err="1"/>
              <a:t>DCCharging</a:t>
            </a:r>
            <a:r>
              <a:rPr lang="en-US" noProof="0" dirty="0"/>
              <a:t>” service is requested by electric cars and the charging stations can provide this service (inter-cloud servicing).</a:t>
            </a:r>
          </a:p>
          <a:p>
            <a:pPr lvl="1"/>
            <a:r>
              <a:rPr lang="en-US" noProof="0" dirty="0"/>
              <a:t>And finally the „</a:t>
            </a:r>
            <a:r>
              <a:rPr lang="en-US" noProof="0" dirty="0" err="1"/>
              <a:t>ChargingProfile</a:t>
            </a:r>
            <a:r>
              <a:rPr lang="en-US" noProof="0" dirty="0"/>
              <a:t>” service will be provided by the „</a:t>
            </a:r>
            <a:r>
              <a:rPr lang="en-US" noProof="0" dirty="0" err="1"/>
              <a:t>BatteryProfiles</a:t>
            </a:r>
            <a:r>
              <a:rPr lang="en-US" noProof="0" dirty="0"/>
              <a:t>” system from the EV cloud, to the charging stations.</a:t>
            </a:r>
          </a:p>
        </p:txBody>
      </p:sp>
    </p:spTree>
    <p:extLst>
      <p:ext uri="{BB962C8B-B14F-4D97-AF65-F5344CB8AC3E}">
        <p14:creationId xmlns:p14="http://schemas.microsoft.com/office/powerpoint/2010/main" val="23070089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a:xfrm>
            <a:off x="838200" y="365125"/>
            <a:ext cx="10515600" cy="824483"/>
          </a:xfrm>
        </p:spPr>
        <p:txBody>
          <a:bodyPr/>
          <a:lstStyle/>
          <a:p>
            <a:pPr algn="ctr"/>
            <a:r>
              <a:rPr lang="en-US" noProof="0" dirty="0"/>
              <a:t>Electric Vehicle Use Case Scenario</a:t>
            </a:r>
          </a:p>
        </p:txBody>
      </p:sp>
      <p:pic>
        <p:nvPicPr>
          <p:cNvPr id="4" name="Kép 3">
            <a:extLst>
              <a:ext uri="{FF2B5EF4-FFF2-40B4-BE49-F238E27FC236}">
                <a16:creationId xmlns:a16="http://schemas.microsoft.com/office/drawing/2014/main" id="{D5597508-658E-44D9-8EA4-9BAA508D5134}"/>
              </a:ext>
            </a:extLst>
          </p:cNvPr>
          <p:cNvPicPr>
            <a:picLocks noChangeAspect="1"/>
          </p:cNvPicPr>
          <p:nvPr/>
        </p:nvPicPr>
        <p:blipFill>
          <a:blip r:embed="rId2"/>
          <a:stretch>
            <a:fillRect/>
          </a:stretch>
        </p:blipFill>
        <p:spPr>
          <a:xfrm>
            <a:off x="1651265" y="1010698"/>
            <a:ext cx="8686278" cy="5446702"/>
          </a:xfrm>
          <a:prstGeom prst="rect">
            <a:avLst/>
          </a:prstGeom>
        </p:spPr>
      </p:pic>
    </p:spTree>
    <p:extLst>
      <p:ext uri="{BB962C8B-B14F-4D97-AF65-F5344CB8AC3E}">
        <p14:creationId xmlns:p14="http://schemas.microsoft.com/office/powerpoint/2010/main" val="42188485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a:xfrm>
            <a:off x="461639" y="0"/>
            <a:ext cx="10053961" cy="1134061"/>
          </a:xfrm>
        </p:spPr>
        <p:txBody>
          <a:bodyPr/>
          <a:lstStyle/>
          <a:p>
            <a:r>
              <a:rPr lang="en-US" noProof="0" dirty="0"/>
              <a:t>Store-based orchestration test</a:t>
            </a:r>
          </a:p>
        </p:txBody>
      </p:sp>
      <p:sp>
        <p:nvSpPr>
          <p:cNvPr id="3" name="Tartalom helye 2"/>
          <p:cNvSpPr>
            <a:spLocks noGrp="1"/>
          </p:cNvSpPr>
          <p:nvPr>
            <p:ph idx="1"/>
          </p:nvPr>
        </p:nvSpPr>
        <p:spPr>
          <a:xfrm>
            <a:off x="311425" y="1134061"/>
            <a:ext cx="11652507" cy="1957010"/>
          </a:xfrm>
        </p:spPr>
        <p:txBody>
          <a:bodyPr>
            <a:normAutofit fontScale="85000" lnSpcReduction="20000"/>
          </a:bodyPr>
          <a:lstStyle/>
          <a:p>
            <a:r>
              <a:rPr lang="en-US" noProof="0" dirty="0"/>
              <a:t>Charging stations from the </a:t>
            </a:r>
            <a:r>
              <a:rPr lang="en-US" noProof="0" dirty="0" err="1"/>
              <a:t>SmartGrid</a:t>
            </a:r>
            <a:r>
              <a:rPr lang="en-US" noProof="0" dirty="0"/>
              <a:t> Cloud (#1) are hardwired to use a certain list of Management Servers.</a:t>
            </a:r>
          </a:p>
          <a:p>
            <a:r>
              <a:rPr lang="en-US" noProof="0" dirty="0"/>
              <a:t>However, which station can access which server is dynamic (e.g. changes with time of day)</a:t>
            </a:r>
          </a:p>
          <a:p>
            <a:pPr lvl="1"/>
            <a:r>
              <a:rPr lang="en-US" noProof="0" dirty="0"/>
              <a:t>Some servers go offline or night-time management of stations belongs to an external party</a:t>
            </a:r>
          </a:p>
          <a:p>
            <a:r>
              <a:rPr lang="en-US" noProof="0" dirty="0"/>
              <a:t>These orchestration rules are stored and iterated through based on their priority. Check the Advanced Orchestration Service SD</a:t>
            </a:r>
          </a:p>
        </p:txBody>
      </p:sp>
      <p:pic>
        <p:nvPicPr>
          <p:cNvPr id="4" name="Kép 3"/>
          <p:cNvPicPr>
            <a:picLocks noChangeAspect="1"/>
          </p:cNvPicPr>
          <p:nvPr/>
        </p:nvPicPr>
        <p:blipFill>
          <a:blip r:embed="rId2"/>
          <a:stretch>
            <a:fillRect/>
          </a:stretch>
        </p:blipFill>
        <p:spPr>
          <a:xfrm>
            <a:off x="2439584" y="2961861"/>
            <a:ext cx="7707893" cy="3896139"/>
          </a:xfrm>
          <a:prstGeom prst="rect">
            <a:avLst/>
          </a:prstGeom>
        </p:spPr>
      </p:pic>
    </p:spTree>
    <p:extLst>
      <p:ext uri="{BB962C8B-B14F-4D97-AF65-F5344CB8AC3E}">
        <p14:creationId xmlns:p14="http://schemas.microsoft.com/office/powerpoint/2010/main" val="34277411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a:xfrm>
            <a:off x="0" y="1"/>
            <a:ext cx="10515600" cy="603682"/>
          </a:xfrm>
        </p:spPr>
        <p:txBody>
          <a:bodyPr>
            <a:normAutofit/>
          </a:bodyPr>
          <a:lstStyle/>
          <a:p>
            <a:r>
              <a:rPr lang="en-US" sz="2400" b="1" noProof="0" dirty="0"/>
              <a:t>Store-based orchestration</a:t>
            </a:r>
          </a:p>
        </p:txBody>
      </p:sp>
      <p:sp>
        <p:nvSpPr>
          <p:cNvPr id="4" name="Tartalom helye 3"/>
          <p:cNvSpPr>
            <a:spLocks noGrp="1"/>
          </p:cNvSpPr>
          <p:nvPr>
            <p:ph sz="half" idx="1"/>
          </p:nvPr>
        </p:nvSpPr>
        <p:spPr>
          <a:xfrm>
            <a:off x="0" y="603684"/>
            <a:ext cx="4692589" cy="3657598"/>
          </a:xfrm>
          <a:ln>
            <a:solidFill>
              <a:srgbClr val="00B050"/>
            </a:solidFill>
          </a:ln>
        </p:spPr>
        <p:txBody>
          <a:bodyPr>
            <a:noAutofit/>
          </a:bodyPr>
          <a:lstStyle/>
          <a:p>
            <a:pPr marL="0" indent="0">
              <a:buNone/>
            </a:pPr>
            <a:r>
              <a:rPr lang="en-US" sz="2000" noProof="0" dirty="0"/>
              <a:t>Service Request Form</a:t>
            </a:r>
          </a:p>
          <a:p>
            <a:pPr marL="0" indent="0">
              <a:lnSpc>
                <a:spcPct val="100000"/>
              </a:lnSpc>
              <a:spcBef>
                <a:spcPts val="0"/>
              </a:spcBef>
              <a:buNone/>
            </a:pPr>
            <a:r>
              <a:rPr lang="en-US" sz="1600" noProof="0" dirty="0"/>
              <a:t>{</a:t>
            </a:r>
          </a:p>
          <a:p>
            <a:pPr marL="0" indent="0">
              <a:lnSpc>
                <a:spcPct val="100000"/>
              </a:lnSpc>
              <a:spcBef>
                <a:spcPts val="0"/>
              </a:spcBef>
              <a:buNone/>
            </a:pPr>
            <a:r>
              <a:rPr lang="en-US" sz="1600" noProof="0" dirty="0"/>
              <a:t>  "</a:t>
            </a:r>
            <a:r>
              <a:rPr lang="en-US" sz="1600" noProof="0" dirty="0" err="1"/>
              <a:t>requesterSystem</a:t>
            </a:r>
            <a:r>
              <a:rPr lang="en-US" sz="1600" noProof="0" dirty="0"/>
              <a:t>":</a:t>
            </a:r>
          </a:p>
          <a:p>
            <a:pPr marL="0" indent="0">
              <a:lnSpc>
                <a:spcPct val="100000"/>
              </a:lnSpc>
              <a:spcBef>
                <a:spcPts val="0"/>
              </a:spcBef>
              <a:buNone/>
            </a:pPr>
            <a:r>
              <a:rPr lang="en-US" sz="1600" noProof="0" dirty="0"/>
              <a:t>  {</a:t>
            </a:r>
          </a:p>
          <a:p>
            <a:pPr marL="0" indent="0">
              <a:lnSpc>
                <a:spcPct val="100000"/>
              </a:lnSpc>
              <a:spcBef>
                <a:spcPts val="0"/>
              </a:spcBef>
              <a:buNone/>
            </a:pPr>
            <a:r>
              <a:rPr lang="en-US" sz="1600" noProof="0" dirty="0"/>
              <a:t>      "</a:t>
            </a:r>
            <a:r>
              <a:rPr lang="en-US" sz="1600" noProof="0" dirty="0" err="1"/>
              <a:t>systemName</a:t>
            </a:r>
            <a:r>
              <a:rPr lang="en-US" sz="1600" noProof="0" dirty="0"/>
              <a:t>": "</a:t>
            </a:r>
            <a:r>
              <a:rPr lang="en-US" sz="1600" noProof="0" dirty="0" err="1"/>
              <a:t>ChargePointSystem</a:t>
            </a:r>
            <a:r>
              <a:rPr lang="en-US" sz="1600" noProof="0" dirty="0"/>
              <a:t>",</a:t>
            </a:r>
          </a:p>
          <a:p>
            <a:pPr marL="0" indent="0">
              <a:lnSpc>
                <a:spcPct val="100000"/>
              </a:lnSpc>
              <a:spcBef>
                <a:spcPts val="0"/>
              </a:spcBef>
              <a:buNone/>
            </a:pPr>
            <a:r>
              <a:rPr lang="en-US" sz="1600" noProof="0" dirty="0"/>
              <a:t>      "address": "dummy_address_4"</a:t>
            </a:r>
          </a:p>
          <a:p>
            <a:pPr marL="0" indent="0">
              <a:lnSpc>
                <a:spcPct val="100000"/>
              </a:lnSpc>
              <a:spcBef>
                <a:spcPts val="0"/>
              </a:spcBef>
              <a:buNone/>
            </a:pPr>
            <a:r>
              <a:rPr lang="en-US" sz="1600" noProof="0" dirty="0"/>
              <a:t>  },</a:t>
            </a:r>
          </a:p>
          <a:p>
            <a:pPr marL="0" indent="0">
              <a:lnSpc>
                <a:spcPct val="100000"/>
              </a:lnSpc>
              <a:spcBef>
                <a:spcPts val="0"/>
              </a:spcBef>
              <a:buNone/>
            </a:pPr>
            <a:r>
              <a:rPr lang="en-US" sz="1600" noProof="0" dirty="0"/>
              <a:t>  "</a:t>
            </a:r>
            <a:r>
              <a:rPr lang="en-US" sz="1600" noProof="0" dirty="0" err="1"/>
              <a:t>requestedService</a:t>
            </a:r>
            <a:r>
              <a:rPr lang="en-US" sz="1600" noProof="0" dirty="0"/>
              <a:t>":</a:t>
            </a:r>
          </a:p>
          <a:p>
            <a:pPr marL="0" indent="0">
              <a:lnSpc>
                <a:spcPct val="100000"/>
              </a:lnSpc>
              <a:spcBef>
                <a:spcPts val="0"/>
              </a:spcBef>
              <a:buNone/>
            </a:pPr>
            <a:r>
              <a:rPr lang="en-US" sz="1600" noProof="0" dirty="0"/>
              <a:t>  {</a:t>
            </a:r>
          </a:p>
          <a:p>
            <a:pPr marL="0" indent="0">
              <a:lnSpc>
                <a:spcPct val="100000"/>
              </a:lnSpc>
              <a:spcBef>
                <a:spcPts val="0"/>
              </a:spcBef>
              <a:buNone/>
            </a:pPr>
            <a:r>
              <a:rPr lang="en-US" sz="1600" noProof="0" dirty="0"/>
              <a:t>      "</a:t>
            </a:r>
            <a:r>
              <a:rPr lang="en-US" sz="1600" noProof="0" dirty="0" err="1"/>
              <a:t>serviceDefinition</a:t>
            </a:r>
            <a:r>
              <a:rPr lang="en-US" sz="1600" noProof="0" dirty="0"/>
              <a:t>": "Billing",</a:t>
            </a:r>
          </a:p>
          <a:p>
            <a:pPr marL="0" indent="0">
              <a:lnSpc>
                <a:spcPct val="100000"/>
              </a:lnSpc>
              <a:spcBef>
                <a:spcPts val="0"/>
              </a:spcBef>
              <a:buNone/>
            </a:pPr>
            <a:r>
              <a:rPr lang="en-US" sz="1600" noProof="0" dirty="0"/>
              <a:t>      "interfaces": ["JSON"]</a:t>
            </a:r>
          </a:p>
          <a:p>
            <a:pPr marL="0" indent="0">
              <a:lnSpc>
                <a:spcPct val="100000"/>
              </a:lnSpc>
              <a:spcBef>
                <a:spcPts val="0"/>
              </a:spcBef>
              <a:buNone/>
            </a:pPr>
            <a:r>
              <a:rPr lang="en-US" sz="1600" noProof="0" dirty="0"/>
              <a:t>  }</a:t>
            </a:r>
          </a:p>
          <a:p>
            <a:pPr marL="0" indent="0">
              <a:lnSpc>
                <a:spcPct val="100000"/>
              </a:lnSpc>
              <a:spcBef>
                <a:spcPts val="0"/>
              </a:spcBef>
              <a:buNone/>
            </a:pPr>
            <a:r>
              <a:rPr lang="en-US" sz="1600" noProof="0" dirty="0"/>
              <a:t>}</a:t>
            </a:r>
          </a:p>
        </p:txBody>
      </p:sp>
      <p:sp>
        <p:nvSpPr>
          <p:cNvPr id="5" name="Tartalom helye 4"/>
          <p:cNvSpPr>
            <a:spLocks noGrp="1"/>
          </p:cNvSpPr>
          <p:nvPr>
            <p:ph sz="half" idx="2"/>
          </p:nvPr>
        </p:nvSpPr>
        <p:spPr>
          <a:xfrm>
            <a:off x="5746071" y="588442"/>
            <a:ext cx="5181600" cy="5868342"/>
          </a:xfrm>
          <a:ln>
            <a:solidFill>
              <a:srgbClr val="00B050"/>
            </a:solidFill>
          </a:ln>
        </p:spPr>
        <p:txBody>
          <a:bodyPr>
            <a:normAutofit fontScale="25000" lnSpcReduction="20000"/>
          </a:bodyPr>
          <a:lstStyle/>
          <a:p>
            <a:pPr marL="0" indent="0">
              <a:buNone/>
            </a:pPr>
            <a:r>
              <a:rPr lang="en-US" sz="8000" noProof="0" dirty="0"/>
              <a:t>Orchestration Response (expected)</a:t>
            </a:r>
          </a:p>
          <a:p>
            <a:pPr marL="0" indent="0">
              <a:lnSpc>
                <a:spcPct val="120000"/>
              </a:lnSpc>
              <a:spcBef>
                <a:spcPts val="0"/>
              </a:spcBef>
              <a:buNone/>
            </a:pPr>
            <a:r>
              <a:rPr lang="en-US" sz="5600" dirty="0"/>
              <a:t>{</a:t>
            </a:r>
          </a:p>
          <a:p>
            <a:pPr marL="0" indent="0">
              <a:lnSpc>
                <a:spcPct val="120000"/>
              </a:lnSpc>
              <a:spcBef>
                <a:spcPts val="0"/>
              </a:spcBef>
              <a:buNone/>
            </a:pPr>
            <a:r>
              <a:rPr lang="en-US" sz="5600" dirty="0"/>
              <a:t>  "response": [</a:t>
            </a:r>
          </a:p>
          <a:p>
            <a:pPr marL="0" indent="0">
              <a:lnSpc>
                <a:spcPct val="120000"/>
              </a:lnSpc>
              <a:spcBef>
                <a:spcPts val="0"/>
              </a:spcBef>
              <a:buNone/>
            </a:pPr>
            <a:r>
              <a:rPr lang="en-US" sz="5600" dirty="0"/>
              <a:t>    {</a:t>
            </a:r>
          </a:p>
          <a:p>
            <a:pPr marL="0" indent="0">
              <a:lnSpc>
                <a:spcPct val="120000"/>
              </a:lnSpc>
              <a:spcBef>
                <a:spcPts val="0"/>
              </a:spcBef>
              <a:buNone/>
            </a:pPr>
            <a:r>
              <a:rPr lang="en-US" sz="5600" dirty="0"/>
              <a:t>      "service": {</a:t>
            </a:r>
          </a:p>
          <a:p>
            <a:pPr marL="0" indent="0">
              <a:lnSpc>
                <a:spcPct val="120000"/>
              </a:lnSpc>
              <a:spcBef>
                <a:spcPts val="0"/>
              </a:spcBef>
              <a:buNone/>
            </a:pPr>
            <a:r>
              <a:rPr lang="en-US" sz="5600" dirty="0"/>
              <a:t>        "id": 0,</a:t>
            </a:r>
          </a:p>
          <a:p>
            <a:pPr marL="0" indent="0">
              <a:lnSpc>
                <a:spcPct val="120000"/>
              </a:lnSpc>
              <a:spcBef>
                <a:spcPts val="0"/>
              </a:spcBef>
              <a:buNone/>
            </a:pPr>
            <a:r>
              <a:rPr lang="en-US" sz="5600" dirty="0"/>
              <a:t>        "</a:t>
            </a:r>
            <a:r>
              <a:rPr lang="en-US" sz="5600" dirty="0" err="1"/>
              <a:t>serviceDefinition</a:t>
            </a:r>
            <a:r>
              <a:rPr lang="en-US" sz="5600" dirty="0"/>
              <a:t>": "Billing",</a:t>
            </a:r>
          </a:p>
          <a:p>
            <a:pPr marL="0" indent="0">
              <a:lnSpc>
                <a:spcPct val="120000"/>
              </a:lnSpc>
              <a:spcBef>
                <a:spcPts val="0"/>
              </a:spcBef>
              <a:buNone/>
            </a:pPr>
            <a:r>
              <a:rPr lang="en-US" sz="5600" dirty="0"/>
              <a:t>        "interfaces": [</a:t>
            </a:r>
          </a:p>
          <a:p>
            <a:pPr marL="0" indent="0">
              <a:lnSpc>
                <a:spcPct val="120000"/>
              </a:lnSpc>
              <a:spcBef>
                <a:spcPts val="0"/>
              </a:spcBef>
              <a:buNone/>
            </a:pPr>
            <a:r>
              <a:rPr lang="en-US" sz="5600" dirty="0"/>
              <a:t>          "JSON"</a:t>
            </a:r>
          </a:p>
          <a:p>
            <a:pPr marL="0" indent="0">
              <a:lnSpc>
                <a:spcPct val="120000"/>
              </a:lnSpc>
              <a:spcBef>
                <a:spcPts val="0"/>
              </a:spcBef>
              <a:buNone/>
            </a:pPr>
            <a:r>
              <a:rPr lang="en-US" sz="5600" dirty="0"/>
              <a:t>        ],</a:t>
            </a:r>
          </a:p>
          <a:p>
            <a:pPr marL="0" indent="0">
              <a:lnSpc>
                <a:spcPct val="120000"/>
              </a:lnSpc>
              <a:spcBef>
                <a:spcPts val="0"/>
              </a:spcBef>
              <a:buNone/>
            </a:pPr>
            <a:r>
              <a:rPr lang="en-US" sz="5600" dirty="0"/>
              <a:t>        "</a:t>
            </a:r>
            <a:r>
              <a:rPr lang="en-US" sz="5600" dirty="0" err="1"/>
              <a:t>serviceMetadata</a:t>
            </a:r>
            <a:r>
              <a:rPr lang="en-US" sz="5600" dirty="0"/>
              <a:t>": {</a:t>
            </a:r>
          </a:p>
          <a:p>
            <a:pPr marL="0" indent="0">
              <a:lnSpc>
                <a:spcPct val="120000"/>
              </a:lnSpc>
              <a:spcBef>
                <a:spcPts val="0"/>
              </a:spcBef>
              <a:buNone/>
            </a:pPr>
            <a:r>
              <a:rPr lang="en-US" sz="5600" dirty="0"/>
              <a:t>          "currency": "EUR"</a:t>
            </a:r>
          </a:p>
          <a:p>
            <a:pPr marL="0" indent="0">
              <a:lnSpc>
                <a:spcPct val="120000"/>
              </a:lnSpc>
              <a:spcBef>
                <a:spcPts val="0"/>
              </a:spcBef>
              <a:buNone/>
            </a:pPr>
            <a:r>
              <a:rPr lang="en-US" sz="5600" dirty="0"/>
              <a:t>        }</a:t>
            </a:r>
          </a:p>
          <a:p>
            <a:pPr marL="0" indent="0">
              <a:lnSpc>
                <a:spcPct val="120000"/>
              </a:lnSpc>
              <a:spcBef>
                <a:spcPts val="0"/>
              </a:spcBef>
              <a:buNone/>
            </a:pPr>
            <a:r>
              <a:rPr lang="en-US" sz="5600" dirty="0"/>
              <a:t>      },</a:t>
            </a:r>
          </a:p>
          <a:p>
            <a:pPr marL="0" indent="0">
              <a:lnSpc>
                <a:spcPct val="120000"/>
              </a:lnSpc>
              <a:spcBef>
                <a:spcPts val="0"/>
              </a:spcBef>
              <a:buNone/>
            </a:pPr>
            <a:r>
              <a:rPr lang="en-US" sz="5600" dirty="0"/>
              <a:t>      "provider": {</a:t>
            </a:r>
          </a:p>
          <a:p>
            <a:pPr marL="0" indent="0">
              <a:lnSpc>
                <a:spcPct val="120000"/>
              </a:lnSpc>
              <a:spcBef>
                <a:spcPts val="0"/>
              </a:spcBef>
              <a:buNone/>
            </a:pPr>
            <a:r>
              <a:rPr lang="en-US" sz="5600" dirty="0"/>
              <a:t>        "id": 3,</a:t>
            </a:r>
          </a:p>
          <a:p>
            <a:pPr marL="0" indent="0">
              <a:lnSpc>
                <a:spcPct val="120000"/>
              </a:lnSpc>
              <a:spcBef>
                <a:spcPts val="0"/>
              </a:spcBef>
              <a:buNone/>
            </a:pPr>
            <a:r>
              <a:rPr lang="en-US" sz="5600" dirty="0"/>
              <a:t>        "</a:t>
            </a:r>
            <a:r>
              <a:rPr lang="en-US" sz="5600" dirty="0" err="1"/>
              <a:t>systemName</a:t>
            </a:r>
            <a:r>
              <a:rPr lang="en-US" sz="5600" dirty="0"/>
              <a:t>": "SmartGridManagerSystem3",</a:t>
            </a:r>
          </a:p>
          <a:p>
            <a:pPr marL="0" indent="0">
              <a:lnSpc>
                <a:spcPct val="120000"/>
              </a:lnSpc>
              <a:spcBef>
                <a:spcPts val="0"/>
              </a:spcBef>
              <a:buNone/>
            </a:pPr>
            <a:r>
              <a:rPr lang="en-US" sz="5600" dirty="0"/>
              <a:t>        "address": "dummy_address_3",</a:t>
            </a:r>
          </a:p>
          <a:p>
            <a:pPr marL="0" indent="0">
              <a:lnSpc>
                <a:spcPct val="120000"/>
              </a:lnSpc>
              <a:spcBef>
                <a:spcPts val="0"/>
              </a:spcBef>
              <a:buNone/>
            </a:pPr>
            <a:r>
              <a:rPr lang="en-US" sz="5600" dirty="0"/>
              <a:t>        "port": 8083,</a:t>
            </a:r>
          </a:p>
          <a:p>
            <a:pPr marL="0" indent="0">
              <a:lnSpc>
                <a:spcPct val="120000"/>
              </a:lnSpc>
              <a:spcBef>
                <a:spcPts val="0"/>
              </a:spcBef>
              <a:buNone/>
            </a:pPr>
            <a:r>
              <a:rPr lang="en-US" sz="5600" dirty="0"/>
              <a:t>        "</a:t>
            </a:r>
            <a:r>
              <a:rPr lang="en-US" sz="5600" dirty="0" err="1"/>
              <a:t>authenticationInfo</a:t>
            </a:r>
            <a:r>
              <a:rPr lang="en-US" sz="5600" dirty="0"/>
              <a:t>": "Base64 coded Public Key"</a:t>
            </a:r>
          </a:p>
          <a:p>
            <a:pPr marL="0" indent="0">
              <a:lnSpc>
                <a:spcPct val="120000"/>
              </a:lnSpc>
              <a:spcBef>
                <a:spcPts val="0"/>
              </a:spcBef>
              <a:buNone/>
            </a:pPr>
            <a:r>
              <a:rPr lang="en-US" sz="5600" dirty="0"/>
              <a:t>      },</a:t>
            </a:r>
          </a:p>
          <a:p>
            <a:pPr marL="0" indent="0">
              <a:lnSpc>
                <a:spcPct val="120000"/>
              </a:lnSpc>
              <a:spcBef>
                <a:spcPts val="0"/>
              </a:spcBef>
              <a:buNone/>
            </a:pPr>
            <a:r>
              <a:rPr lang="en-US" sz="5600" dirty="0"/>
              <a:t>      "</a:t>
            </a:r>
            <a:r>
              <a:rPr lang="en-US" sz="5600" dirty="0" err="1"/>
              <a:t>serviceURI</a:t>
            </a:r>
            <a:r>
              <a:rPr lang="en-US" sz="5600" dirty="0"/>
              <a:t>": "billing",</a:t>
            </a:r>
          </a:p>
          <a:p>
            <a:pPr marL="0" indent="0">
              <a:lnSpc>
                <a:spcPct val="120000"/>
              </a:lnSpc>
              <a:spcBef>
                <a:spcPts val="0"/>
              </a:spcBef>
              <a:buNone/>
            </a:pPr>
            <a:r>
              <a:rPr lang="en-US" sz="5600" dirty="0"/>
              <a:t>      "instruction": "command </a:t>
            </a:r>
            <a:r>
              <a:rPr lang="en-US" sz="5600" dirty="0" err="1"/>
              <a:t>args</a:t>
            </a:r>
            <a:r>
              <a:rPr lang="en-US" sz="5600" dirty="0"/>
              <a:t>",</a:t>
            </a:r>
          </a:p>
          <a:p>
            <a:pPr marL="0" indent="0">
              <a:lnSpc>
                <a:spcPct val="120000"/>
              </a:lnSpc>
              <a:spcBef>
                <a:spcPts val="0"/>
              </a:spcBef>
              <a:buNone/>
            </a:pPr>
            <a:r>
              <a:rPr lang="en-US" sz="5600" dirty="0"/>
              <a:t>      "warnings": []</a:t>
            </a:r>
          </a:p>
          <a:p>
            <a:pPr marL="0" indent="0">
              <a:lnSpc>
                <a:spcPct val="120000"/>
              </a:lnSpc>
              <a:spcBef>
                <a:spcPts val="0"/>
              </a:spcBef>
              <a:buNone/>
            </a:pPr>
            <a:r>
              <a:rPr lang="en-US" sz="5600" dirty="0"/>
              <a:t>    }</a:t>
            </a:r>
          </a:p>
          <a:p>
            <a:pPr marL="0" indent="0">
              <a:lnSpc>
                <a:spcPct val="120000"/>
              </a:lnSpc>
              <a:spcBef>
                <a:spcPts val="0"/>
              </a:spcBef>
              <a:buNone/>
            </a:pPr>
            <a:r>
              <a:rPr lang="en-US" sz="5600" dirty="0"/>
              <a:t>  ]</a:t>
            </a:r>
          </a:p>
          <a:p>
            <a:pPr marL="0" indent="0">
              <a:lnSpc>
                <a:spcPct val="120000"/>
              </a:lnSpc>
              <a:spcBef>
                <a:spcPts val="0"/>
              </a:spcBef>
              <a:buNone/>
            </a:pPr>
            <a:r>
              <a:rPr lang="en-US" sz="5600" dirty="0"/>
              <a:t>}</a:t>
            </a:r>
            <a:endParaRPr lang="en-US" sz="5600" noProof="0" dirty="0"/>
          </a:p>
        </p:txBody>
      </p:sp>
      <p:sp>
        <p:nvSpPr>
          <p:cNvPr id="3" name="Jobbra nyíl 2"/>
          <p:cNvSpPr/>
          <p:nvPr/>
        </p:nvSpPr>
        <p:spPr>
          <a:xfrm>
            <a:off x="4785064" y="3142695"/>
            <a:ext cx="861134" cy="60368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Szövegdoboz 7"/>
          <p:cNvSpPr txBox="1"/>
          <p:nvPr/>
        </p:nvSpPr>
        <p:spPr>
          <a:xfrm>
            <a:off x="0" y="4407112"/>
            <a:ext cx="5407378" cy="1815882"/>
          </a:xfrm>
          <a:prstGeom prst="rect">
            <a:avLst/>
          </a:prstGeom>
          <a:noFill/>
          <a:ln>
            <a:solidFill>
              <a:srgbClr val="FF0000"/>
            </a:solidFill>
          </a:ln>
        </p:spPr>
        <p:txBody>
          <a:bodyPr wrap="square" rtlCol="0">
            <a:spAutoFit/>
          </a:bodyPr>
          <a:lstStyle/>
          <a:p>
            <a:pPr algn="just"/>
            <a:r>
              <a:rPr lang="en-US" sz="1600" dirty="0"/>
              <a:t>In this example the Orchestrator will iterate through the 3 store entries in priority order. (All store entries are for this consumer/service pair.) The 1st entry is not registered in the Service Registry (offline), while the 2nd entry is not registered in the Authorization System. The 3rd entry is registered into both (online) and should be the response the Orchestrator sends back.</a:t>
            </a:r>
          </a:p>
        </p:txBody>
      </p:sp>
    </p:spTree>
    <p:extLst>
      <p:ext uri="{BB962C8B-B14F-4D97-AF65-F5344CB8AC3E}">
        <p14:creationId xmlns:p14="http://schemas.microsoft.com/office/powerpoint/2010/main" val="10465547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ím 6">
            <a:extLst>
              <a:ext uri="{FF2B5EF4-FFF2-40B4-BE49-F238E27FC236}">
                <a16:creationId xmlns:a16="http://schemas.microsoft.com/office/drawing/2014/main" id="{4799374D-74BF-4F36-8E02-00B167BB7CA4}"/>
              </a:ext>
            </a:extLst>
          </p:cNvPr>
          <p:cNvSpPr>
            <a:spLocks noGrp="1"/>
          </p:cNvSpPr>
          <p:nvPr>
            <p:ph type="title"/>
          </p:nvPr>
        </p:nvSpPr>
        <p:spPr/>
        <p:txBody>
          <a:bodyPr/>
          <a:lstStyle/>
          <a:p>
            <a:r>
              <a:rPr lang="en-US" noProof="0" dirty="0"/>
              <a:t>Documentation structure – reading sequence</a:t>
            </a:r>
          </a:p>
        </p:txBody>
      </p:sp>
      <p:sp>
        <p:nvSpPr>
          <p:cNvPr id="8" name="Tartalom helye 7">
            <a:extLst>
              <a:ext uri="{FF2B5EF4-FFF2-40B4-BE49-F238E27FC236}">
                <a16:creationId xmlns:a16="http://schemas.microsoft.com/office/drawing/2014/main" id="{60C78CAA-C0AC-4411-B83D-2923892CAAF9}"/>
              </a:ext>
            </a:extLst>
          </p:cNvPr>
          <p:cNvSpPr>
            <a:spLocks noGrp="1"/>
          </p:cNvSpPr>
          <p:nvPr>
            <p:ph idx="1"/>
          </p:nvPr>
        </p:nvSpPr>
        <p:spPr/>
        <p:txBody>
          <a:bodyPr>
            <a:normAutofit/>
          </a:bodyPr>
          <a:lstStyle/>
          <a:p>
            <a:pPr marL="0" indent="0">
              <a:buNone/>
            </a:pPr>
            <a:r>
              <a:rPr lang="en-US" b="1" noProof="0" dirty="0"/>
              <a:t>Note:</a:t>
            </a:r>
          </a:p>
          <a:p>
            <a:r>
              <a:rPr lang="en-US" noProof="0" dirty="0"/>
              <a:t>Please start with the System-of-Systems document (</a:t>
            </a:r>
            <a:r>
              <a:rPr lang="en-US" noProof="0" dirty="0" err="1"/>
              <a:t>SoSDD</a:t>
            </a:r>
            <a:r>
              <a:rPr lang="en-US" noProof="0" dirty="0"/>
              <a:t>), called „Core Systems Architecture” before proceeding with the quick start</a:t>
            </a:r>
          </a:p>
          <a:p>
            <a:r>
              <a:rPr lang="en-US" noProof="0" dirty="0"/>
              <a:t>After the </a:t>
            </a:r>
            <a:r>
              <a:rPr lang="en-US" noProof="0" dirty="0" err="1"/>
              <a:t>SosDD</a:t>
            </a:r>
            <a:r>
              <a:rPr lang="en-US" noProof="0" dirty="0"/>
              <a:t>, you may proceed with this installation and quick start guide.</a:t>
            </a:r>
          </a:p>
          <a:p>
            <a:r>
              <a:rPr lang="en-US" noProof="0" dirty="0"/>
              <a:t>Then for details please read the </a:t>
            </a:r>
            <a:r>
              <a:rPr lang="en-US" noProof="0" dirty="0" err="1"/>
              <a:t>SysDD</a:t>
            </a:r>
            <a:r>
              <a:rPr lang="en-US" noProof="0" dirty="0"/>
              <a:t>, SD and IDD documents in order.</a:t>
            </a:r>
          </a:p>
          <a:p>
            <a:pPr lvl="1"/>
            <a:r>
              <a:rPr lang="en-US" noProof="0" dirty="0"/>
              <a:t>For each System, please read the System Description (</a:t>
            </a:r>
            <a:r>
              <a:rPr lang="en-US" noProof="0" dirty="0" err="1"/>
              <a:t>SysDD</a:t>
            </a:r>
            <a:r>
              <a:rPr lang="en-US" noProof="0" dirty="0"/>
              <a:t>) first</a:t>
            </a:r>
          </a:p>
          <a:p>
            <a:pPr lvl="1"/>
            <a:r>
              <a:rPr lang="en-US" noProof="0" dirty="0"/>
              <a:t>Then read the appropriate Service Descriptions (SD) and finally the Interface Descriptions (IDD)</a:t>
            </a:r>
          </a:p>
          <a:p>
            <a:pPr marL="0" indent="0">
              <a:buNone/>
            </a:pPr>
            <a:endParaRPr lang="en-US" noProof="0" dirty="0"/>
          </a:p>
        </p:txBody>
      </p:sp>
    </p:spTree>
    <p:extLst>
      <p:ext uri="{BB962C8B-B14F-4D97-AF65-F5344CB8AC3E}">
        <p14:creationId xmlns:p14="http://schemas.microsoft.com/office/powerpoint/2010/main" val="14330564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ím 4"/>
          <p:cNvSpPr>
            <a:spLocks noGrp="1"/>
          </p:cNvSpPr>
          <p:nvPr>
            <p:ph type="title"/>
          </p:nvPr>
        </p:nvSpPr>
        <p:spPr>
          <a:xfrm>
            <a:off x="0" y="-437321"/>
            <a:ext cx="11284226" cy="1325563"/>
          </a:xfrm>
        </p:spPr>
        <p:txBody>
          <a:bodyPr>
            <a:normAutofit/>
          </a:bodyPr>
          <a:lstStyle/>
          <a:p>
            <a:r>
              <a:rPr lang="en-US" sz="3600" noProof="0" dirty="0"/>
              <a:t>Checking the dynamical orchestration process</a:t>
            </a:r>
          </a:p>
        </p:txBody>
      </p:sp>
      <p:sp>
        <p:nvSpPr>
          <p:cNvPr id="6" name="Tartalom helye 5"/>
          <p:cNvSpPr>
            <a:spLocks noGrp="1"/>
          </p:cNvSpPr>
          <p:nvPr>
            <p:ph idx="1"/>
          </p:nvPr>
        </p:nvSpPr>
        <p:spPr>
          <a:xfrm>
            <a:off x="0" y="1020556"/>
            <a:ext cx="2435087" cy="4351338"/>
          </a:xfrm>
        </p:spPr>
        <p:txBody>
          <a:bodyPr/>
          <a:lstStyle/>
          <a:p>
            <a:pPr marL="0" indent="0">
              <a:buNone/>
            </a:pPr>
            <a:r>
              <a:rPr lang="en-US" noProof="0" dirty="0"/>
              <a:t>The following examples test out the dynamical orchestration capabilities of the framework. </a:t>
            </a:r>
          </a:p>
        </p:txBody>
      </p:sp>
      <p:pic>
        <p:nvPicPr>
          <p:cNvPr id="7" name="Kép 6"/>
          <p:cNvPicPr>
            <a:picLocks noChangeAspect="1"/>
          </p:cNvPicPr>
          <p:nvPr/>
        </p:nvPicPr>
        <p:blipFill>
          <a:blip r:embed="rId2"/>
          <a:stretch>
            <a:fillRect/>
          </a:stretch>
        </p:blipFill>
        <p:spPr>
          <a:xfrm>
            <a:off x="2579812" y="478267"/>
            <a:ext cx="9128484" cy="6379733"/>
          </a:xfrm>
          <a:prstGeom prst="rect">
            <a:avLst/>
          </a:prstGeom>
        </p:spPr>
      </p:pic>
    </p:spTree>
    <p:extLst>
      <p:ext uri="{BB962C8B-B14F-4D97-AF65-F5344CB8AC3E}">
        <p14:creationId xmlns:p14="http://schemas.microsoft.com/office/powerpoint/2010/main" val="12419503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a:xfrm>
            <a:off x="0" y="1"/>
            <a:ext cx="10515600" cy="603682"/>
          </a:xfrm>
        </p:spPr>
        <p:txBody>
          <a:bodyPr>
            <a:normAutofit/>
          </a:bodyPr>
          <a:lstStyle/>
          <a:p>
            <a:r>
              <a:rPr lang="en-US" sz="2400" b="1" noProof="0" dirty="0"/>
              <a:t>Local dynamical orchestration (no preferences or matchmaking) </a:t>
            </a:r>
          </a:p>
        </p:txBody>
      </p:sp>
      <p:sp>
        <p:nvSpPr>
          <p:cNvPr id="4" name="Tartalom helye 3"/>
          <p:cNvSpPr>
            <a:spLocks noGrp="1"/>
          </p:cNvSpPr>
          <p:nvPr>
            <p:ph sz="half" idx="1"/>
          </p:nvPr>
        </p:nvSpPr>
        <p:spPr>
          <a:xfrm>
            <a:off x="0" y="603684"/>
            <a:ext cx="4692589" cy="4050378"/>
          </a:xfrm>
          <a:ln>
            <a:solidFill>
              <a:srgbClr val="00B050"/>
            </a:solidFill>
          </a:ln>
        </p:spPr>
        <p:txBody>
          <a:bodyPr>
            <a:noAutofit/>
          </a:bodyPr>
          <a:lstStyle/>
          <a:p>
            <a:pPr marL="0" indent="0">
              <a:lnSpc>
                <a:spcPct val="100000"/>
              </a:lnSpc>
              <a:spcBef>
                <a:spcPts val="0"/>
              </a:spcBef>
              <a:buNone/>
            </a:pPr>
            <a:r>
              <a:rPr lang="en-US" sz="2000" noProof="0" dirty="0"/>
              <a:t>Service Request Form</a:t>
            </a:r>
          </a:p>
          <a:p>
            <a:pPr marL="0" indent="0">
              <a:lnSpc>
                <a:spcPct val="100000"/>
              </a:lnSpc>
              <a:spcBef>
                <a:spcPts val="0"/>
              </a:spcBef>
              <a:buNone/>
            </a:pPr>
            <a:r>
              <a:rPr lang="en-US" sz="1600" noProof="0" dirty="0"/>
              <a:t>{</a:t>
            </a:r>
          </a:p>
          <a:p>
            <a:pPr marL="0" indent="0">
              <a:lnSpc>
                <a:spcPct val="100000"/>
              </a:lnSpc>
              <a:spcBef>
                <a:spcPts val="0"/>
              </a:spcBef>
              <a:buNone/>
            </a:pPr>
            <a:r>
              <a:rPr lang="en-US" sz="1600" noProof="0" dirty="0"/>
              <a:t>  "</a:t>
            </a:r>
            <a:r>
              <a:rPr lang="en-US" sz="1600" noProof="0" dirty="0" err="1"/>
              <a:t>requesterSystem</a:t>
            </a:r>
            <a:r>
              <a:rPr lang="en-US" sz="1600" noProof="0" dirty="0"/>
              <a:t>":</a:t>
            </a:r>
          </a:p>
          <a:p>
            <a:pPr marL="0" indent="0">
              <a:lnSpc>
                <a:spcPct val="100000"/>
              </a:lnSpc>
              <a:spcBef>
                <a:spcPts val="0"/>
              </a:spcBef>
              <a:buNone/>
            </a:pPr>
            <a:r>
              <a:rPr lang="en-US" sz="1600" noProof="0" dirty="0"/>
              <a:t>  {</a:t>
            </a:r>
          </a:p>
          <a:p>
            <a:pPr marL="0" indent="0">
              <a:lnSpc>
                <a:spcPct val="100000"/>
              </a:lnSpc>
              <a:spcBef>
                <a:spcPts val="0"/>
              </a:spcBef>
              <a:buNone/>
            </a:pPr>
            <a:r>
              <a:rPr lang="en-US" sz="1600" noProof="0" dirty="0"/>
              <a:t>      "</a:t>
            </a:r>
            <a:r>
              <a:rPr lang="en-US" sz="1600" noProof="0" dirty="0" err="1"/>
              <a:t>systemName</a:t>
            </a:r>
            <a:r>
              <a:rPr lang="en-US" sz="1600" noProof="0" dirty="0"/>
              <a:t>": "</a:t>
            </a:r>
            <a:r>
              <a:rPr lang="en-US" sz="1600" noProof="0" dirty="0" err="1"/>
              <a:t>ChargePointSystem</a:t>
            </a:r>
            <a:r>
              <a:rPr lang="en-US" sz="1600" noProof="0" dirty="0"/>
              <a:t>",</a:t>
            </a:r>
          </a:p>
          <a:p>
            <a:pPr marL="0" indent="0">
              <a:lnSpc>
                <a:spcPct val="100000"/>
              </a:lnSpc>
              <a:spcBef>
                <a:spcPts val="0"/>
              </a:spcBef>
              <a:buNone/>
            </a:pPr>
            <a:r>
              <a:rPr lang="en-US" sz="1600" noProof="0" dirty="0"/>
              <a:t>      "address": "dummy_address_4"</a:t>
            </a:r>
          </a:p>
          <a:p>
            <a:pPr marL="0" indent="0">
              <a:lnSpc>
                <a:spcPct val="100000"/>
              </a:lnSpc>
              <a:spcBef>
                <a:spcPts val="0"/>
              </a:spcBef>
              <a:buNone/>
            </a:pPr>
            <a:r>
              <a:rPr lang="en-US" sz="1600" noProof="0" dirty="0"/>
              <a:t>  },</a:t>
            </a:r>
          </a:p>
          <a:p>
            <a:pPr marL="0" indent="0">
              <a:lnSpc>
                <a:spcPct val="100000"/>
              </a:lnSpc>
              <a:spcBef>
                <a:spcPts val="0"/>
              </a:spcBef>
              <a:buNone/>
            </a:pPr>
            <a:r>
              <a:rPr lang="en-US" sz="1600" noProof="0" dirty="0"/>
              <a:t>  "</a:t>
            </a:r>
            <a:r>
              <a:rPr lang="en-US" sz="1600" noProof="0" dirty="0" err="1"/>
              <a:t>requestedService</a:t>
            </a:r>
            <a:r>
              <a:rPr lang="en-US" sz="1600" noProof="0" dirty="0"/>
              <a:t>":</a:t>
            </a:r>
          </a:p>
          <a:p>
            <a:pPr marL="0" indent="0">
              <a:lnSpc>
                <a:spcPct val="100000"/>
              </a:lnSpc>
              <a:spcBef>
                <a:spcPts val="0"/>
              </a:spcBef>
              <a:buNone/>
            </a:pPr>
            <a:r>
              <a:rPr lang="en-US" sz="1600" noProof="0" dirty="0"/>
              <a:t>  {</a:t>
            </a:r>
          </a:p>
          <a:p>
            <a:pPr marL="0" indent="0">
              <a:lnSpc>
                <a:spcPct val="100000"/>
              </a:lnSpc>
              <a:spcBef>
                <a:spcPts val="0"/>
              </a:spcBef>
              <a:buNone/>
            </a:pPr>
            <a:r>
              <a:rPr lang="en-US" sz="1600" noProof="0" dirty="0"/>
              <a:t>      "</a:t>
            </a:r>
            <a:r>
              <a:rPr lang="en-US" sz="1600" noProof="0" dirty="0" err="1"/>
              <a:t>serviceDefinition</a:t>
            </a:r>
            <a:r>
              <a:rPr lang="en-US" sz="1600" noProof="0" dirty="0"/>
              <a:t>": "</a:t>
            </a:r>
            <a:r>
              <a:rPr lang="en-US" sz="1600" noProof="0" dirty="0" err="1"/>
              <a:t>ChargingReservation</a:t>
            </a:r>
            <a:r>
              <a:rPr lang="en-US" sz="1600" noProof="0" dirty="0"/>
              <a:t>",</a:t>
            </a:r>
          </a:p>
          <a:p>
            <a:pPr marL="0" indent="0">
              <a:lnSpc>
                <a:spcPct val="100000"/>
              </a:lnSpc>
              <a:spcBef>
                <a:spcPts val="0"/>
              </a:spcBef>
              <a:buNone/>
            </a:pPr>
            <a:r>
              <a:rPr lang="en-US" sz="1600" noProof="0" dirty="0"/>
              <a:t>      "interfaces": ["JSON"]</a:t>
            </a:r>
          </a:p>
          <a:p>
            <a:pPr marL="0" indent="0">
              <a:lnSpc>
                <a:spcPct val="100000"/>
              </a:lnSpc>
              <a:spcBef>
                <a:spcPts val="0"/>
              </a:spcBef>
              <a:buNone/>
            </a:pPr>
            <a:r>
              <a:rPr lang="en-US" sz="1600" noProof="0" dirty="0"/>
              <a:t>  },</a:t>
            </a:r>
          </a:p>
          <a:p>
            <a:pPr marL="0" indent="0">
              <a:lnSpc>
                <a:spcPct val="100000"/>
              </a:lnSpc>
              <a:spcBef>
                <a:spcPts val="0"/>
              </a:spcBef>
              <a:buNone/>
            </a:pPr>
            <a:r>
              <a:rPr lang="en-US" sz="1600" noProof="0" dirty="0"/>
              <a:t>  "</a:t>
            </a:r>
            <a:r>
              <a:rPr lang="en-US" sz="1600" noProof="0" dirty="0" err="1"/>
              <a:t>orchestrationFlags</a:t>
            </a:r>
            <a:r>
              <a:rPr lang="en-US" sz="1600" noProof="0" dirty="0"/>
              <a:t>": {</a:t>
            </a:r>
          </a:p>
          <a:p>
            <a:pPr marL="0" indent="0">
              <a:lnSpc>
                <a:spcPct val="100000"/>
              </a:lnSpc>
              <a:spcBef>
                <a:spcPts val="0"/>
              </a:spcBef>
              <a:buNone/>
            </a:pPr>
            <a:r>
              <a:rPr lang="en-US" sz="1600" noProof="0" dirty="0"/>
              <a:t>    "</a:t>
            </a:r>
            <a:r>
              <a:rPr lang="en-US" sz="1600" noProof="0" dirty="0" err="1"/>
              <a:t>overrideStore</a:t>
            </a:r>
            <a:r>
              <a:rPr lang="en-US" sz="1600" noProof="0" dirty="0"/>
              <a:t>": true</a:t>
            </a:r>
          </a:p>
          <a:p>
            <a:pPr marL="0" indent="0">
              <a:lnSpc>
                <a:spcPct val="100000"/>
              </a:lnSpc>
              <a:spcBef>
                <a:spcPts val="0"/>
              </a:spcBef>
              <a:buNone/>
            </a:pPr>
            <a:r>
              <a:rPr lang="en-US" sz="1600" noProof="0" dirty="0"/>
              <a:t>  }</a:t>
            </a:r>
          </a:p>
          <a:p>
            <a:pPr marL="0" indent="0">
              <a:lnSpc>
                <a:spcPct val="100000"/>
              </a:lnSpc>
              <a:spcBef>
                <a:spcPts val="0"/>
              </a:spcBef>
              <a:buNone/>
            </a:pPr>
            <a:r>
              <a:rPr lang="en-US" sz="1600" noProof="0" dirty="0"/>
              <a:t>}</a:t>
            </a:r>
          </a:p>
        </p:txBody>
      </p:sp>
      <p:sp>
        <p:nvSpPr>
          <p:cNvPr id="5" name="Tartalom helye 4"/>
          <p:cNvSpPr>
            <a:spLocks noGrp="1"/>
          </p:cNvSpPr>
          <p:nvPr>
            <p:ph sz="half" idx="2"/>
          </p:nvPr>
        </p:nvSpPr>
        <p:spPr>
          <a:xfrm>
            <a:off x="7244863" y="515814"/>
            <a:ext cx="4533008" cy="6104061"/>
          </a:xfrm>
          <a:ln>
            <a:solidFill>
              <a:srgbClr val="00B050"/>
            </a:solidFill>
          </a:ln>
        </p:spPr>
        <p:txBody>
          <a:bodyPr>
            <a:normAutofit fontScale="25000" lnSpcReduction="20000"/>
          </a:bodyPr>
          <a:lstStyle/>
          <a:p>
            <a:pPr marL="0" indent="0">
              <a:buNone/>
            </a:pPr>
            <a:r>
              <a:rPr lang="en-US" sz="8000" noProof="0" dirty="0"/>
              <a:t>Orchestration Response (expected)</a:t>
            </a:r>
          </a:p>
          <a:p>
            <a:pPr marL="0" indent="0">
              <a:lnSpc>
                <a:spcPct val="120000"/>
              </a:lnSpc>
              <a:spcBef>
                <a:spcPts val="0"/>
              </a:spcBef>
              <a:buNone/>
            </a:pPr>
            <a:r>
              <a:rPr lang="en-US" sz="5600" dirty="0"/>
              <a:t>{</a:t>
            </a:r>
          </a:p>
          <a:p>
            <a:pPr marL="0" indent="0">
              <a:lnSpc>
                <a:spcPct val="120000"/>
              </a:lnSpc>
              <a:spcBef>
                <a:spcPts val="0"/>
              </a:spcBef>
              <a:buNone/>
            </a:pPr>
            <a:r>
              <a:rPr lang="en-US" sz="5600" dirty="0"/>
              <a:t>  "response": [</a:t>
            </a:r>
          </a:p>
          <a:p>
            <a:pPr marL="0" indent="0">
              <a:lnSpc>
                <a:spcPct val="120000"/>
              </a:lnSpc>
              <a:spcBef>
                <a:spcPts val="0"/>
              </a:spcBef>
              <a:buNone/>
            </a:pPr>
            <a:r>
              <a:rPr lang="en-US" sz="5600" dirty="0"/>
              <a:t>    {</a:t>
            </a:r>
          </a:p>
          <a:p>
            <a:pPr marL="0" indent="0">
              <a:lnSpc>
                <a:spcPct val="120000"/>
              </a:lnSpc>
              <a:spcBef>
                <a:spcPts val="0"/>
              </a:spcBef>
              <a:buNone/>
            </a:pPr>
            <a:r>
              <a:rPr lang="en-US" sz="5600" dirty="0"/>
              <a:t>      "service": {</a:t>
            </a:r>
          </a:p>
          <a:p>
            <a:pPr marL="0" indent="0">
              <a:lnSpc>
                <a:spcPct val="120000"/>
              </a:lnSpc>
              <a:spcBef>
                <a:spcPts val="0"/>
              </a:spcBef>
              <a:buNone/>
            </a:pPr>
            <a:r>
              <a:rPr lang="en-US" sz="5600" dirty="0"/>
              <a:t>        "id": 0,</a:t>
            </a:r>
          </a:p>
          <a:p>
            <a:pPr marL="0" indent="0">
              <a:lnSpc>
                <a:spcPct val="120000"/>
              </a:lnSpc>
              <a:spcBef>
                <a:spcPts val="0"/>
              </a:spcBef>
              <a:buNone/>
            </a:pPr>
            <a:r>
              <a:rPr lang="en-US" sz="5600" dirty="0"/>
              <a:t>        "</a:t>
            </a:r>
            <a:r>
              <a:rPr lang="en-US" sz="5600" dirty="0" err="1"/>
              <a:t>serviceDefinition</a:t>
            </a:r>
            <a:r>
              <a:rPr lang="en-US" sz="5600" dirty="0"/>
              <a:t>": "</a:t>
            </a:r>
            <a:r>
              <a:rPr lang="en-US" sz="5600" dirty="0" err="1"/>
              <a:t>ChargingReservation</a:t>
            </a:r>
            <a:r>
              <a:rPr lang="en-US" sz="5600" dirty="0"/>
              <a:t>",</a:t>
            </a:r>
          </a:p>
          <a:p>
            <a:pPr marL="0" indent="0">
              <a:lnSpc>
                <a:spcPct val="120000"/>
              </a:lnSpc>
              <a:spcBef>
                <a:spcPts val="0"/>
              </a:spcBef>
              <a:buNone/>
            </a:pPr>
            <a:r>
              <a:rPr lang="en-US" sz="5600" dirty="0"/>
              <a:t>        "interfaces": [</a:t>
            </a:r>
          </a:p>
          <a:p>
            <a:pPr marL="0" indent="0">
              <a:lnSpc>
                <a:spcPct val="120000"/>
              </a:lnSpc>
              <a:spcBef>
                <a:spcPts val="0"/>
              </a:spcBef>
              <a:buNone/>
            </a:pPr>
            <a:r>
              <a:rPr lang="en-US" sz="5600" dirty="0"/>
              <a:t>          "JSON"</a:t>
            </a:r>
          </a:p>
          <a:p>
            <a:pPr marL="0" indent="0">
              <a:lnSpc>
                <a:spcPct val="120000"/>
              </a:lnSpc>
              <a:spcBef>
                <a:spcPts val="0"/>
              </a:spcBef>
              <a:buNone/>
            </a:pPr>
            <a:r>
              <a:rPr lang="en-US" sz="5600" dirty="0"/>
              <a:t>        ],</a:t>
            </a:r>
          </a:p>
          <a:p>
            <a:pPr marL="0" indent="0">
              <a:lnSpc>
                <a:spcPct val="120000"/>
              </a:lnSpc>
              <a:spcBef>
                <a:spcPts val="0"/>
              </a:spcBef>
              <a:buNone/>
            </a:pPr>
            <a:r>
              <a:rPr lang="en-US" sz="5600" dirty="0"/>
              <a:t>        "</a:t>
            </a:r>
            <a:r>
              <a:rPr lang="en-US" sz="5600" dirty="0" err="1"/>
              <a:t>serviceMetadata</a:t>
            </a:r>
            <a:r>
              <a:rPr lang="en-US" sz="5600" dirty="0"/>
              <a:t>": {</a:t>
            </a:r>
          </a:p>
          <a:p>
            <a:pPr marL="0" indent="0">
              <a:lnSpc>
                <a:spcPct val="120000"/>
              </a:lnSpc>
              <a:spcBef>
                <a:spcPts val="0"/>
              </a:spcBef>
              <a:buNone/>
            </a:pPr>
            <a:r>
              <a:rPr lang="en-US" sz="5600" dirty="0"/>
              <a:t>          "</a:t>
            </a:r>
            <a:r>
              <a:rPr lang="en-US" sz="5600" dirty="0" err="1"/>
              <a:t>carID</a:t>
            </a:r>
            <a:r>
              <a:rPr lang="en-US" sz="5600" dirty="0"/>
              <a:t>": "20"</a:t>
            </a:r>
          </a:p>
          <a:p>
            <a:pPr marL="0" indent="0">
              <a:lnSpc>
                <a:spcPct val="120000"/>
              </a:lnSpc>
              <a:spcBef>
                <a:spcPts val="0"/>
              </a:spcBef>
              <a:buNone/>
            </a:pPr>
            <a:r>
              <a:rPr lang="en-US" sz="5600" dirty="0"/>
              <a:t>        }</a:t>
            </a:r>
          </a:p>
          <a:p>
            <a:pPr marL="0" indent="0">
              <a:lnSpc>
                <a:spcPct val="120000"/>
              </a:lnSpc>
              <a:spcBef>
                <a:spcPts val="0"/>
              </a:spcBef>
              <a:buNone/>
            </a:pPr>
            <a:r>
              <a:rPr lang="en-US" sz="5600" dirty="0"/>
              <a:t>      },</a:t>
            </a:r>
          </a:p>
          <a:p>
            <a:pPr marL="0" indent="0">
              <a:lnSpc>
                <a:spcPct val="120000"/>
              </a:lnSpc>
              <a:spcBef>
                <a:spcPts val="0"/>
              </a:spcBef>
              <a:buNone/>
            </a:pPr>
            <a:r>
              <a:rPr lang="en-US" sz="5600" dirty="0"/>
              <a:t>      "provider": {</a:t>
            </a:r>
          </a:p>
          <a:p>
            <a:pPr marL="0" indent="0">
              <a:lnSpc>
                <a:spcPct val="120000"/>
              </a:lnSpc>
              <a:spcBef>
                <a:spcPts val="0"/>
              </a:spcBef>
              <a:buNone/>
            </a:pPr>
            <a:r>
              <a:rPr lang="en-US" sz="5600" dirty="0"/>
              <a:t>        "id": 3,</a:t>
            </a:r>
          </a:p>
          <a:p>
            <a:pPr marL="0" indent="0">
              <a:lnSpc>
                <a:spcPct val="120000"/>
              </a:lnSpc>
              <a:spcBef>
                <a:spcPts val="0"/>
              </a:spcBef>
              <a:buNone/>
            </a:pPr>
            <a:r>
              <a:rPr lang="en-US" sz="5600" dirty="0"/>
              <a:t>        "</a:t>
            </a:r>
            <a:r>
              <a:rPr lang="en-US" sz="5600" dirty="0" err="1"/>
              <a:t>systemName</a:t>
            </a:r>
            <a:r>
              <a:rPr lang="en-US" sz="5600" dirty="0"/>
              <a:t>": "SmartGridManagerSystem3",</a:t>
            </a:r>
          </a:p>
          <a:p>
            <a:pPr marL="0" indent="0">
              <a:lnSpc>
                <a:spcPct val="120000"/>
              </a:lnSpc>
              <a:spcBef>
                <a:spcPts val="0"/>
              </a:spcBef>
              <a:buNone/>
            </a:pPr>
            <a:r>
              <a:rPr lang="en-US" sz="5600" dirty="0"/>
              <a:t>        "address": "dummy_address_3",</a:t>
            </a:r>
          </a:p>
          <a:p>
            <a:pPr marL="0" indent="0">
              <a:lnSpc>
                <a:spcPct val="120000"/>
              </a:lnSpc>
              <a:spcBef>
                <a:spcPts val="0"/>
              </a:spcBef>
              <a:buNone/>
            </a:pPr>
            <a:r>
              <a:rPr lang="en-US" sz="5600" dirty="0"/>
              <a:t>        "port": 8083,</a:t>
            </a:r>
          </a:p>
          <a:p>
            <a:pPr marL="0" indent="0">
              <a:lnSpc>
                <a:spcPct val="120000"/>
              </a:lnSpc>
              <a:spcBef>
                <a:spcPts val="0"/>
              </a:spcBef>
              <a:buNone/>
            </a:pPr>
            <a:r>
              <a:rPr lang="en-US" sz="5600" dirty="0"/>
              <a:t>        "</a:t>
            </a:r>
            <a:r>
              <a:rPr lang="en-US" sz="5600" dirty="0" err="1"/>
              <a:t>authenticationInfo</a:t>
            </a:r>
            <a:r>
              <a:rPr lang="en-US" sz="5600" dirty="0"/>
              <a:t>": "Base64 coded Public Key"</a:t>
            </a:r>
          </a:p>
          <a:p>
            <a:pPr marL="0" indent="0">
              <a:lnSpc>
                <a:spcPct val="120000"/>
              </a:lnSpc>
              <a:spcBef>
                <a:spcPts val="0"/>
              </a:spcBef>
              <a:buNone/>
            </a:pPr>
            <a:r>
              <a:rPr lang="en-US" sz="5600" dirty="0"/>
              <a:t>      },</a:t>
            </a:r>
          </a:p>
          <a:p>
            <a:pPr marL="0" indent="0">
              <a:lnSpc>
                <a:spcPct val="120000"/>
              </a:lnSpc>
              <a:spcBef>
                <a:spcPts val="0"/>
              </a:spcBef>
              <a:buNone/>
            </a:pPr>
            <a:r>
              <a:rPr lang="en-US" sz="5600" dirty="0"/>
              <a:t>      "</a:t>
            </a:r>
            <a:r>
              <a:rPr lang="en-US" sz="5600" dirty="0" err="1"/>
              <a:t>serviceURI</a:t>
            </a:r>
            <a:r>
              <a:rPr lang="en-US" sz="5600" dirty="0"/>
              <a:t>": "</a:t>
            </a:r>
            <a:r>
              <a:rPr lang="en-US" sz="5600" dirty="0" err="1"/>
              <a:t>reserve_charging</a:t>
            </a:r>
            <a:r>
              <a:rPr lang="en-US" sz="5600" dirty="0"/>
              <a:t>",</a:t>
            </a:r>
          </a:p>
          <a:p>
            <a:pPr marL="0" indent="0">
              <a:lnSpc>
                <a:spcPct val="120000"/>
              </a:lnSpc>
              <a:spcBef>
                <a:spcPts val="0"/>
              </a:spcBef>
              <a:buNone/>
            </a:pPr>
            <a:r>
              <a:rPr lang="en-US" sz="5600" dirty="0"/>
              <a:t>      "warnings": []</a:t>
            </a:r>
          </a:p>
          <a:p>
            <a:pPr marL="0" indent="0">
              <a:lnSpc>
                <a:spcPct val="120000"/>
              </a:lnSpc>
              <a:spcBef>
                <a:spcPts val="0"/>
              </a:spcBef>
              <a:buNone/>
            </a:pPr>
            <a:r>
              <a:rPr lang="en-US" sz="5600" dirty="0"/>
              <a:t>    }</a:t>
            </a:r>
          </a:p>
          <a:p>
            <a:pPr marL="0" indent="0">
              <a:lnSpc>
                <a:spcPct val="120000"/>
              </a:lnSpc>
              <a:spcBef>
                <a:spcPts val="0"/>
              </a:spcBef>
              <a:buNone/>
            </a:pPr>
            <a:r>
              <a:rPr lang="en-US" sz="5600" dirty="0"/>
              <a:t>  ]</a:t>
            </a:r>
          </a:p>
          <a:p>
            <a:pPr marL="0" indent="0">
              <a:lnSpc>
                <a:spcPct val="120000"/>
              </a:lnSpc>
              <a:spcBef>
                <a:spcPts val="0"/>
              </a:spcBef>
              <a:buNone/>
            </a:pPr>
            <a:r>
              <a:rPr lang="en-US" sz="5600" dirty="0"/>
              <a:t>}</a:t>
            </a:r>
            <a:endParaRPr lang="en-US" sz="5600" noProof="0" dirty="0"/>
          </a:p>
        </p:txBody>
      </p:sp>
      <p:sp>
        <p:nvSpPr>
          <p:cNvPr id="6" name="Jobbra nyíl 5"/>
          <p:cNvSpPr/>
          <p:nvPr/>
        </p:nvSpPr>
        <p:spPr>
          <a:xfrm>
            <a:off x="4785064" y="2128904"/>
            <a:ext cx="2330844" cy="66399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Szövegdoboz 7"/>
          <p:cNvSpPr txBox="1"/>
          <p:nvPr/>
        </p:nvSpPr>
        <p:spPr>
          <a:xfrm>
            <a:off x="0" y="4794801"/>
            <a:ext cx="6611815" cy="1477328"/>
          </a:xfrm>
          <a:prstGeom prst="rect">
            <a:avLst/>
          </a:prstGeom>
          <a:noFill/>
          <a:ln>
            <a:solidFill>
              <a:srgbClr val="FF0000"/>
            </a:solidFill>
          </a:ln>
        </p:spPr>
        <p:txBody>
          <a:bodyPr wrap="square" rtlCol="0">
            <a:spAutoFit/>
          </a:bodyPr>
          <a:lstStyle/>
          <a:p>
            <a:pPr algn="just"/>
            <a:r>
              <a:rPr lang="en-US" dirty="0"/>
              <a:t>Here the contents of the Orchestration Store is ignored, and since the requester system did not have preferred providers and did not ask for matchmaking (via orchestration flag), all the providers will be returned which can serve the requester system at the moment (online and is authorized).</a:t>
            </a:r>
          </a:p>
        </p:txBody>
      </p:sp>
    </p:spTree>
    <p:extLst>
      <p:ext uri="{BB962C8B-B14F-4D97-AF65-F5344CB8AC3E}">
        <p14:creationId xmlns:p14="http://schemas.microsoft.com/office/powerpoint/2010/main" val="900203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a:xfrm>
            <a:off x="-1" y="1"/>
            <a:ext cx="12064753" cy="603682"/>
          </a:xfrm>
        </p:spPr>
        <p:txBody>
          <a:bodyPr>
            <a:normAutofit/>
          </a:bodyPr>
          <a:lstStyle/>
          <a:p>
            <a:r>
              <a:rPr lang="en-US" sz="2400" b="1" noProof="0" dirty="0"/>
              <a:t>Dynamical orchestration with Inter-Cloud enabled</a:t>
            </a:r>
          </a:p>
        </p:txBody>
      </p:sp>
      <p:sp>
        <p:nvSpPr>
          <p:cNvPr id="4" name="Tartalom helye 3"/>
          <p:cNvSpPr>
            <a:spLocks noGrp="1"/>
          </p:cNvSpPr>
          <p:nvPr>
            <p:ph sz="half" idx="1"/>
          </p:nvPr>
        </p:nvSpPr>
        <p:spPr>
          <a:xfrm>
            <a:off x="0" y="603684"/>
            <a:ext cx="4692589" cy="4964778"/>
          </a:xfrm>
          <a:ln>
            <a:solidFill>
              <a:srgbClr val="00B050"/>
            </a:solidFill>
          </a:ln>
        </p:spPr>
        <p:txBody>
          <a:bodyPr>
            <a:normAutofit fontScale="25000" lnSpcReduction="20000"/>
          </a:bodyPr>
          <a:lstStyle/>
          <a:p>
            <a:pPr marL="0" indent="0">
              <a:buNone/>
            </a:pPr>
            <a:r>
              <a:rPr lang="en-US" sz="9600" noProof="0" dirty="0"/>
              <a:t>Service Request Form</a:t>
            </a:r>
          </a:p>
          <a:p>
            <a:pPr marL="0" indent="0">
              <a:lnSpc>
                <a:spcPct val="120000"/>
              </a:lnSpc>
              <a:spcBef>
                <a:spcPts val="0"/>
              </a:spcBef>
              <a:buNone/>
            </a:pPr>
            <a:r>
              <a:rPr lang="en-US" sz="7200" noProof="0" dirty="0"/>
              <a:t>{</a:t>
            </a:r>
          </a:p>
          <a:p>
            <a:pPr marL="0" indent="0">
              <a:lnSpc>
                <a:spcPct val="120000"/>
              </a:lnSpc>
              <a:spcBef>
                <a:spcPts val="0"/>
              </a:spcBef>
              <a:buNone/>
            </a:pPr>
            <a:r>
              <a:rPr lang="en-US" sz="7200" noProof="0" dirty="0"/>
              <a:t>  "</a:t>
            </a:r>
            <a:r>
              <a:rPr lang="en-US" sz="7200" noProof="0" dirty="0" err="1"/>
              <a:t>requesterSystem</a:t>
            </a:r>
            <a:r>
              <a:rPr lang="en-US" sz="7200" noProof="0" dirty="0"/>
              <a:t>":</a:t>
            </a:r>
          </a:p>
          <a:p>
            <a:pPr marL="0" indent="0">
              <a:lnSpc>
                <a:spcPct val="120000"/>
              </a:lnSpc>
              <a:spcBef>
                <a:spcPts val="0"/>
              </a:spcBef>
              <a:buNone/>
            </a:pPr>
            <a:r>
              <a:rPr lang="en-US" sz="7200" noProof="0" dirty="0"/>
              <a:t>  {</a:t>
            </a:r>
          </a:p>
          <a:p>
            <a:pPr marL="0" indent="0">
              <a:lnSpc>
                <a:spcPct val="120000"/>
              </a:lnSpc>
              <a:spcBef>
                <a:spcPts val="0"/>
              </a:spcBef>
              <a:buNone/>
            </a:pPr>
            <a:r>
              <a:rPr lang="en-US" sz="7200" noProof="0" dirty="0"/>
              <a:t>      "</a:t>
            </a:r>
            <a:r>
              <a:rPr lang="en-US" sz="7200" noProof="0" dirty="0" err="1"/>
              <a:t>systemName</a:t>
            </a:r>
            <a:r>
              <a:rPr lang="en-US" sz="7200" noProof="0" dirty="0"/>
              <a:t>": "</a:t>
            </a:r>
            <a:r>
              <a:rPr lang="en-US" sz="7200" noProof="0" dirty="0" err="1"/>
              <a:t>ChargePointSystem</a:t>
            </a:r>
            <a:r>
              <a:rPr lang="en-US" sz="7200" noProof="0" dirty="0"/>
              <a:t>",</a:t>
            </a:r>
          </a:p>
          <a:p>
            <a:pPr marL="0" indent="0">
              <a:lnSpc>
                <a:spcPct val="120000"/>
              </a:lnSpc>
              <a:spcBef>
                <a:spcPts val="0"/>
              </a:spcBef>
              <a:buNone/>
            </a:pPr>
            <a:r>
              <a:rPr lang="en-US" sz="7200" noProof="0" dirty="0"/>
              <a:t>      "address": "dummy_address_4"</a:t>
            </a:r>
          </a:p>
          <a:p>
            <a:pPr marL="0" indent="0">
              <a:lnSpc>
                <a:spcPct val="120000"/>
              </a:lnSpc>
              <a:spcBef>
                <a:spcPts val="0"/>
              </a:spcBef>
              <a:buNone/>
            </a:pPr>
            <a:r>
              <a:rPr lang="en-US" sz="7200" noProof="0" dirty="0"/>
              <a:t>  },</a:t>
            </a:r>
          </a:p>
          <a:p>
            <a:pPr marL="0" indent="0">
              <a:lnSpc>
                <a:spcPct val="120000"/>
              </a:lnSpc>
              <a:spcBef>
                <a:spcPts val="0"/>
              </a:spcBef>
              <a:buNone/>
            </a:pPr>
            <a:r>
              <a:rPr lang="en-US" sz="7200" noProof="0" dirty="0"/>
              <a:t>  "</a:t>
            </a:r>
            <a:r>
              <a:rPr lang="en-US" sz="7200" noProof="0" dirty="0" err="1"/>
              <a:t>requestedService</a:t>
            </a:r>
            <a:r>
              <a:rPr lang="en-US" sz="7200" noProof="0" dirty="0"/>
              <a:t>":</a:t>
            </a:r>
          </a:p>
          <a:p>
            <a:pPr marL="0" indent="0">
              <a:lnSpc>
                <a:spcPct val="120000"/>
              </a:lnSpc>
              <a:spcBef>
                <a:spcPts val="0"/>
              </a:spcBef>
              <a:buNone/>
            </a:pPr>
            <a:r>
              <a:rPr lang="en-US" sz="7200" noProof="0" dirty="0"/>
              <a:t>  {</a:t>
            </a:r>
          </a:p>
          <a:p>
            <a:pPr marL="0" indent="0">
              <a:lnSpc>
                <a:spcPct val="120000"/>
              </a:lnSpc>
              <a:spcBef>
                <a:spcPts val="0"/>
              </a:spcBef>
              <a:buNone/>
            </a:pPr>
            <a:r>
              <a:rPr lang="en-US" sz="7200" noProof="0" dirty="0"/>
              <a:t>      "</a:t>
            </a:r>
            <a:r>
              <a:rPr lang="en-US" sz="7200" noProof="0" dirty="0" err="1"/>
              <a:t>serviceDefinition</a:t>
            </a:r>
            <a:r>
              <a:rPr lang="en-US" sz="7200" noProof="0" dirty="0"/>
              <a:t>": "</a:t>
            </a:r>
            <a:r>
              <a:rPr lang="en-US" sz="7200" noProof="0" dirty="0" err="1"/>
              <a:t>ChargingProfile</a:t>
            </a:r>
            <a:r>
              <a:rPr lang="en-US" sz="7200" noProof="0" dirty="0"/>
              <a:t>",</a:t>
            </a:r>
          </a:p>
          <a:p>
            <a:pPr marL="0" indent="0">
              <a:lnSpc>
                <a:spcPct val="120000"/>
              </a:lnSpc>
              <a:spcBef>
                <a:spcPts val="0"/>
              </a:spcBef>
              <a:buNone/>
            </a:pPr>
            <a:r>
              <a:rPr lang="en-US" sz="7200" noProof="0" dirty="0"/>
              <a:t>      "interfaces": ["JSON"]</a:t>
            </a:r>
          </a:p>
          <a:p>
            <a:pPr marL="0" indent="0">
              <a:lnSpc>
                <a:spcPct val="120000"/>
              </a:lnSpc>
              <a:spcBef>
                <a:spcPts val="0"/>
              </a:spcBef>
              <a:buNone/>
            </a:pPr>
            <a:r>
              <a:rPr lang="en-US" sz="7200" noProof="0" dirty="0"/>
              <a:t>  },</a:t>
            </a:r>
          </a:p>
          <a:p>
            <a:pPr marL="0" indent="0">
              <a:lnSpc>
                <a:spcPct val="120000"/>
              </a:lnSpc>
              <a:spcBef>
                <a:spcPts val="0"/>
              </a:spcBef>
              <a:buNone/>
            </a:pPr>
            <a:r>
              <a:rPr lang="en-US" sz="7200" noProof="0" dirty="0"/>
              <a:t>  "</a:t>
            </a:r>
            <a:r>
              <a:rPr lang="en-US" sz="7200" noProof="0" dirty="0" err="1"/>
              <a:t>orchestrationFlags</a:t>
            </a:r>
            <a:r>
              <a:rPr lang="en-US" sz="7200" noProof="0" dirty="0"/>
              <a:t>": {</a:t>
            </a:r>
          </a:p>
          <a:p>
            <a:pPr marL="0" indent="0">
              <a:lnSpc>
                <a:spcPct val="120000"/>
              </a:lnSpc>
              <a:spcBef>
                <a:spcPts val="0"/>
              </a:spcBef>
              <a:buNone/>
            </a:pPr>
            <a:r>
              <a:rPr lang="en-US" sz="7200" noProof="0" dirty="0"/>
              <a:t>    "</a:t>
            </a:r>
            <a:r>
              <a:rPr lang="en-US" sz="7200" noProof="0" dirty="0" err="1"/>
              <a:t>overrideStore</a:t>
            </a:r>
            <a:r>
              <a:rPr lang="en-US" sz="7200" noProof="0" dirty="0"/>
              <a:t>": true,</a:t>
            </a:r>
          </a:p>
          <a:p>
            <a:pPr marL="0" indent="0">
              <a:lnSpc>
                <a:spcPct val="120000"/>
              </a:lnSpc>
              <a:spcBef>
                <a:spcPts val="0"/>
              </a:spcBef>
              <a:buNone/>
            </a:pPr>
            <a:r>
              <a:rPr lang="en-US" sz="7200" noProof="0" dirty="0"/>
              <a:t>    "</a:t>
            </a:r>
            <a:r>
              <a:rPr lang="en-US" sz="7200" noProof="0" dirty="0" err="1"/>
              <a:t>enableInterCloud</a:t>
            </a:r>
            <a:r>
              <a:rPr lang="en-US" sz="7200" noProof="0" dirty="0"/>
              <a:t>": true</a:t>
            </a:r>
          </a:p>
          <a:p>
            <a:pPr marL="0" indent="0">
              <a:lnSpc>
                <a:spcPct val="120000"/>
              </a:lnSpc>
              <a:spcBef>
                <a:spcPts val="0"/>
              </a:spcBef>
              <a:buNone/>
            </a:pPr>
            <a:r>
              <a:rPr lang="en-US" sz="7200" noProof="0" dirty="0"/>
              <a:t>  }</a:t>
            </a:r>
          </a:p>
          <a:p>
            <a:pPr marL="0" indent="0">
              <a:lnSpc>
                <a:spcPct val="120000"/>
              </a:lnSpc>
              <a:spcBef>
                <a:spcPts val="0"/>
              </a:spcBef>
              <a:buNone/>
            </a:pPr>
            <a:r>
              <a:rPr lang="en-US" sz="7200" noProof="0" dirty="0"/>
              <a:t>}</a:t>
            </a:r>
          </a:p>
        </p:txBody>
      </p:sp>
      <p:sp>
        <p:nvSpPr>
          <p:cNvPr id="5" name="Tartalom helye 4"/>
          <p:cNvSpPr>
            <a:spLocks noGrp="1"/>
          </p:cNvSpPr>
          <p:nvPr>
            <p:ph sz="half" idx="2"/>
          </p:nvPr>
        </p:nvSpPr>
        <p:spPr>
          <a:xfrm>
            <a:off x="5787870" y="541537"/>
            <a:ext cx="5181600" cy="5026925"/>
          </a:xfrm>
          <a:ln>
            <a:solidFill>
              <a:srgbClr val="00B050"/>
            </a:solidFill>
          </a:ln>
        </p:spPr>
        <p:txBody>
          <a:bodyPr>
            <a:normAutofit fontScale="25000" lnSpcReduction="20000"/>
          </a:bodyPr>
          <a:lstStyle/>
          <a:p>
            <a:pPr marL="0" indent="0">
              <a:buNone/>
            </a:pPr>
            <a:r>
              <a:rPr lang="en-US" sz="7200" noProof="0" dirty="0"/>
              <a:t>Orchestration Response (expected)</a:t>
            </a:r>
          </a:p>
          <a:p>
            <a:pPr marL="0" indent="0">
              <a:lnSpc>
                <a:spcPct val="120000"/>
              </a:lnSpc>
              <a:spcBef>
                <a:spcPts val="0"/>
              </a:spcBef>
              <a:buNone/>
            </a:pPr>
            <a:r>
              <a:rPr lang="en-US" sz="4800" dirty="0"/>
              <a:t>{</a:t>
            </a:r>
          </a:p>
          <a:p>
            <a:pPr marL="0" indent="0">
              <a:lnSpc>
                <a:spcPct val="120000"/>
              </a:lnSpc>
              <a:spcBef>
                <a:spcPts val="0"/>
              </a:spcBef>
              <a:buNone/>
            </a:pPr>
            <a:r>
              <a:rPr lang="en-US" sz="4800" dirty="0"/>
              <a:t>  "response": [</a:t>
            </a:r>
          </a:p>
          <a:p>
            <a:pPr marL="0" indent="0">
              <a:lnSpc>
                <a:spcPct val="120000"/>
              </a:lnSpc>
              <a:spcBef>
                <a:spcPts val="0"/>
              </a:spcBef>
              <a:buNone/>
            </a:pPr>
            <a:r>
              <a:rPr lang="en-US" sz="4800" dirty="0"/>
              <a:t>    {</a:t>
            </a:r>
          </a:p>
          <a:p>
            <a:pPr marL="0" indent="0">
              <a:lnSpc>
                <a:spcPct val="120000"/>
              </a:lnSpc>
              <a:spcBef>
                <a:spcPts val="0"/>
              </a:spcBef>
              <a:buNone/>
            </a:pPr>
            <a:r>
              <a:rPr lang="en-US" sz="4800" dirty="0"/>
              <a:t>      "service": {</a:t>
            </a:r>
          </a:p>
          <a:p>
            <a:pPr marL="0" indent="0">
              <a:lnSpc>
                <a:spcPct val="120000"/>
              </a:lnSpc>
              <a:spcBef>
                <a:spcPts val="0"/>
              </a:spcBef>
              <a:buNone/>
            </a:pPr>
            <a:r>
              <a:rPr lang="en-US" sz="4800" dirty="0"/>
              <a:t>        "id": 0,</a:t>
            </a:r>
          </a:p>
          <a:p>
            <a:pPr marL="0" indent="0">
              <a:lnSpc>
                <a:spcPct val="120000"/>
              </a:lnSpc>
              <a:spcBef>
                <a:spcPts val="0"/>
              </a:spcBef>
              <a:buNone/>
            </a:pPr>
            <a:r>
              <a:rPr lang="en-US" sz="4800" dirty="0"/>
              <a:t>        "</a:t>
            </a:r>
            <a:r>
              <a:rPr lang="en-US" sz="4800" dirty="0" err="1"/>
              <a:t>serviceDefinition</a:t>
            </a:r>
            <a:r>
              <a:rPr lang="en-US" sz="4800" dirty="0"/>
              <a:t>": "</a:t>
            </a:r>
            <a:r>
              <a:rPr lang="en-US" sz="4800" dirty="0" err="1"/>
              <a:t>ChargingProfile</a:t>
            </a:r>
            <a:r>
              <a:rPr lang="en-US" sz="4800" dirty="0"/>
              <a:t>",</a:t>
            </a:r>
          </a:p>
          <a:p>
            <a:pPr marL="0" indent="0">
              <a:lnSpc>
                <a:spcPct val="120000"/>
              </a:lnSpc>
              <a:spcBef>
                <a:spcPts val="0"/>
              </a:spcBef>
              <a:buNone/>
            </a:pPr>
            <a:r>
              <a:rPr lang="en-US" sz="4800" dirty="0"/>
              <a:t>        "interfaces": [</a:t>
            </a:r>
          </a:p>
          <a:p>
            <a:pPr marL="0" indent="0">
              <a:lnSpc>
                <a:spcPct val="120000"/>
              </a:lnSpc>
              <a:spcBef>
                <a:spcPts val="0"/>
              </a:spcBef>
              <a:buNone/>
            </a:pPr>
            <a:r>
              <a:rPr lang="en-US" sz="4800" dirty="0"/>
              <a:t>          "JSON"</a:t>
            </a:r>
          </a:p>
          <a:p>
            <a:pPr marL="0" indent="0">
              <a:lnSpc>
                <a:spcPct val="120000"/>
              </a:lnSpc>
              <a:spcBef>
                <a:spcPts val="0"/>
              </a:spcBef>
              <a:buNone/>
            </a:pPr>
            <a:r>
              <a:rPr lang="en-US" sz="4800" dirty="0"/>
              <a:t>        ],</a:t>
            </a:r>
          </a:p>
          <a:p>
            <a:pPr marL="0" indent="0">
              <a:lnSpc>
                <a:spcPct val="120000"/>
              </a:lnSpc>
              <a:spcBef>
                <a:spcPts val="0"/>
              </a:spcBef>
              <a:buNone/>
            </a:pPr>
            <a:r>
              <a:rPr lang="en-US" sz="4800" dirty="0"/>
              <a:t>        "</a:t>
            </a:r>
            <a:r>
              <a:rPr lang="en-US" sz="4800" dirty="0" err="1"/>
              <a:t>serviceMetadata</a:t>
            </a:r>
            <a:r>
              <a:rPr lang="en-US" sz="4800" dirty="0"/>
              <a:t>": {</a:t>
            </a:r>
          </a:p>
          <a:p>
            <a:pPr marL="0" indent="0">
              <a:lnSpc>
                <a:spcPct val="120000"/>
              </a:lnSpc>
              <a:spcBef>
                <a:spcPts val="0"/>
              </a:spcBef>
              <a:buNone/>
            </a:pPr>
            <a:r>
              <a:rPr lang="en-US" sz="4800" dirty="0"/>
              <a:t>          "</a:t>
            </a:r>
            <a:r>
              <a:rPr lang="en-US" sz="4800" dirty="0" err="1"/>
              <a:t>maxDuration</a:t>
            </a:r>
            <a:r>
              <a:rPr lang="en-US" sz="4800" dirty="0"/>
              <a:t>": "3600"</a:t>
            </a:r>
          </a:p>
          <a:p>
            <a:pPr marL="0" indent="0">
              <a:lnSpc>
                <a:spcPct val="120000"/>
              </a:lnSpc>
              <a:spcBef>
                <a:spcPts val="0"/>
              </a:spcBef>
              <a:buNone/>
            </a:pPr>
            <a:r>
              <a:rPr lang="en-US" sz="4800" dirty="0"/>
              <a:t>        }</a:t>
            </a:r>
          </a:p>
          <a:p>
            <a:pPr marL="0" indent="0">
              <a:lnSpc>
                <a:spcPct val="120000"/>
              </a:lnSpc>
              <a:spcBef>
                <a:spcPts val="0"/>
              </a:spcBef>
              <a:buNone/>
            </a:pPr>
            <a:r>
              <a:rPr lang="en-US" sz="4800" dirty="0"/>
              <a:t>      },</a:t>
            </a:r>
          </a:p>
          <a:p>
            <a:pPr marL="0" indent="0">
              <a:lnSpc>
                <a:spcPct val="120000"/>
              </a:lnSpc>
              <a:spcBef>
                <a:spcPts val="0"/>
              </a:spcBef>
              <a:buNone/>
            </a:pPr>
            <a:r>
              <a:rPr lang="en-US" sz="4800" dirty="0"/>
              <a:t>      "provider": {</a:t>
            </a:r>
          </a:p>
          <a:p>
            <a:pPr marL="0" indent="0">
              <a:lnSpc>
                <a:spcPct val="120000"/>
              </a:lnSpc>
              <a:spcBef>
                <a:spcPts val="0"/>
              </a:spcBef>
              <a:buNone/>
            </a:pPr>
            <a:r>
              <a:rPr lang="en-US" sz="4800" dirty="0"/>
              <a:t>        "id": 0,</a:t>
            </a:r>
          </a:p>
          <a:p>
            <a:pPr marL="0" indent="0">
              <a:lnSpc>
                <a:spcPct val="120000"/>
              </a:lnSpc>
              <a:spcBef>
                <a:spcPts val="0"/>
              </a:spcBef>
              <a:buNone/>
            </a:pPr>
            <a:r>
              <a:rPr lang="en-US" sz="4800" dirty="0"/>
              <a:t>        "</a:t>
            </a:r>
            <a:r>
              <a:rPr lang="en-US" sz="4800" dirty="0" err="1"/>
              <a:t>systemName</a:t>
            </a:r>
            <a:r>
              <a:rPr lang="en-US" sz="4800" dirty="0"/>
              <a:t>": "GATEWAY",</a:t>
            </a:r>
          </a:p>
          <a:p>
            <a:pPr marL="0" indent="0">
              <a:lnSpc>
                <a:spcPct val="120000"/>
              </a:lnSpc>
              <a:spcBef>
                <a:spcPts val="0"/>
              </a:spcBef>
              <a:buNone/>
            </a:pPr>
            <a:r>
              <a:rPr lang="en-US" sz="4800" dirty="0"/>
              <a:t>        "address": "10.0.0.82",</a:t>
            </a:r>
          </a:p>
          <a:p>
            <a:pPr marL="0" indent="0">
              <a:lnSpc>
                <a:spcPct val="120000"/>
              </a:lnSpc>
              <a:spcBef>
                <a:spcPts val="0"/>
              </a:spcBef>
              <a:buNone/>
            </a:pPr>
            <a:r>
              <a:rPr lang="en-US" sz="4800" dirty="0"/>
              <a:t>        "port": 8000</a:t>
            </a:r>
          </a:p>
          <a:p>
            <a:pPr marL="0" indent="0">
              <a:lnSpc>
                <a:spcPct val="120000"/>
              </a:lnSpc>
              <a:spcBef>
                <a:spcPts val="0"/>
              </a:spcBef>
              <a:buNone/>
            </a:pPr>
            <a:r>
              <a:rPr lang="en-US" sz="4800" dirty="0"/>
              <a:t>      },</a:t>
            </a:r>
          </a:p>
          <a:p>
            <a:pPr marL="0" indent="0">
              <a:lnSpc>
                <a:spcPct val="120000"/>
              </a:lnSpc>
              <a:spcBef>
                <a:spcPts val="0"/>
              </a:spcBef>
              <a:buNone/>
            </a:pPr>
            <a:r>
              <a:rPr lang="en-US" sz="4800" dirty="0"/>
              <a:t>      "</a:t>
            </a:r>
            <a:r>
              <a:rPr lang="en-US" sz="4800" dirty="0" err="1"/>
              <a:t>serviceURI</a:t>
            </a:r>
            <a:r>
              <a:rPr lang="en-US" sz="4800" dirty="0"/>
              <a:t>": "</a:t>
            </a:r>
            <a:r>
              <a:rPr lang="en-US" sz="4800" dirty="0" err="1"/>
              <a:t>charging_profile</a:t>
            </a:r>
            <a:r>
              <a:rPr lang="en-US" sz="4800" dirty="0"/>
              <a:t>",</a:t>
            </a:r>
          </a:p>
          <a:p>
            <a:pPr marL="0" indent="0">
              <a:lnSpc>
                <a:spcPct val="120000"/>
              </a:lnSpc>
              <a:spcBef>
                <a:spcPts val="0"/>
              </a:spcBef>
              <a:buNone/>
            </a:pPr>
            <a:r>
              <a:rPr lang="en-US" sz="4800" dirty="0"/>
              <a:t>      "warnings": [</a:t>
            </a:r>
          </a:p>
          <a:p>
            <a:pPr marL="0" indent="0">
              <a:lnSpc>
                <a:spcPct val="120000"/>
              </a:lnSpc>
              <a:spcBef>
                <a:spcPts val="0"/>
              </a:spcBef>
              <a:buNone/>
            </a:pPr>
            <a:r>
              <a:rPr lang="en-US" sz="4800" dirty="0"/>
              <a:t>        "FROM_OTHER_CLOUD"</a:t>
            </a:r>
          </a:p>
          <a:p>
            <a:pPr marL="0" indent="0">
              <a:lnSpc>
                <a:spcPct val="120000"/>
              </a:lnSpc>
              <a:spcBef>
                <a:spcPts val="0"/>
              </a:spcBef>
              <a:buNone/>
            </a:pPr>
            <a:r>
              <a:rPr lang="en-US" sz="4800" dirty="0"/>
              <a:t>      ]</a:t>
            </a:r>
          </a:p>
          <a:p>
            <a:pPr marL="0" indent="0">
              <a:lnSpc>
                <a:spcPct val="120000"/>
              </a:lnSpc>
              <a:spcBef>
                <a:spcPts val="0"/>
              </a:spcBef>
              <a:buNone/>
            </a:pPr>
            <a:r>
              <a:rPr lang="en-US" sz="4800" dirty="0"/>
              <a:t>    }</a:t>
            </a:r>
          </a:p>
          <a:p>
            <a:pPr marL="0" indent="0">
              <a:lnSpc>
                <a:spcPct val="120000"/>
              </a:lnSpc>
              <a:spcBef>
                <a:spcPts val="0"/>
              </a:spcBef>
              <a:buNone/>
            </a:pPr>
            <a:r>
              <a:rPr lang="en-US" sz="4800" dirty="0"/>
              <a:t>  ]</a:t>
            </a:r>
          </a:p>
          <a:p>
            <a:pPr marL="0" indent="0">
              <a:lnSpc>
                <a:spcPct val="120000"/>
              </a:lnSpc>
              <a:spcBef>
                <a:spcPts val="0"/>
              </a:spcBef>
              <a:buNone/>
            </a:pPr>
            <a:r>
              <a:rPr lang="en-US" sz="4800" dirty="0"/>
              <a:t>}</a:t>
            </a:r>
            <a:endParaRPr lang="en-US" sz="5600" noProof="0" dirty="0"/>
          </a:p>
        </p:txBody>
      </p:sp>
      <p:sp>
        <p:nvSpPr>
          <p:cNvPr id="3" name="Jobbra nyíl 2"/>
          <p:cNvSpPr/>
          <p:nvPr/>
        </p:nvSpPr>
        <p:spPr>
          <a:xfrm>
            <a:off x="4809662" y="3029806"/>
            <a:ext cx="861134" cy="60368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Szövegdoboz 6"/>
          <p:cNvSpPr txBox="1"/>
          <p:nvPr/>
        </p:nvSpPr>
        <p:spPr>
          <a:xfrm>
            <a:off x="-1" y="5568462"/>
            <a:ext cx="11547232" cy="1200329"/>
          </a:xfrm>
          <a:prstGeom prst="rect">
            <a:avLst/>
          </a:prstGeom>
          <a:noFill/>
          <a:ln>
            <a:solidFill>
              <a:srgbClr val="FF0000"/>
            </a:solidFill>
          </a:ln>
        </p:spPr>
        <p:txBody>
          <a:bodyPr wrap="square" rtlCol="0">
            <a:spAutoFit/>
          </a:bodyPr>
          <a:lstStyle/>
          <a:p>
            <a:pPr algn="just"/>
            <a:r>
              <a:rPr lang="en-US" dirty="0"/>
              <a:t>In the 3rd example, a charging station is looking for the optimal charging profile for a car, before starting the charging. It initiates the dynamical </a:t>
            </a:r>
            <a:r>
              <a:rPr lang="en-US" dirty="0" err="1"/>
              <a:t>orchestraion</a:t>
            </a:r>
            <a:r>
              <a:rPr lang="en-US" dirty="0"/>
              <a:t> process, and accepts providers from other clouds too with the „</a:t>
            </a:r>
            <a:r>
              <a:rPr lang="en-US" dirty="0" err="1"/>
              <a:t>enableInterCloud</a:t>
            </a:r>
            <a:r>
              <a:rPr lang="en-US" dirty="0"/>
              <a:t>” flag set. The local search for a provider will yield no result, but the 2nd cloud has a provider. Gateway module was used in this example, which is responsible for modifying the orchestration response (the provider field) from the other cloud.</a:t>
            </a:r>
          </a:p>
        </p:txBody>
      </p:sp>
    </p:spTree>
    <p:extLst>
      <p:ext uri="{BB962C8B-B14F-4D97-AF65-F5344CB8AC3E}">
        <p14:creationId xmlns:p14="http://schemas.microsoft.com/office/powerpoint/2010/main" val="35712370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a:xfrm>
            <a:off x="0" y="1"/>
            <a:ext cx="10515600" cy="603682"/>
          </a:xfrm>
        </p:spPr>
        <p:txBody>
          <a:bodyPr>
            <a:normAutofit/>
          </a:bodyPr>
          <a:lstStyle/>
          <a:p>
            <a:r>
              <a:rPr lang="en-US" sz="2400" b="1" noProof="0" dirty="0"/>
              <a:t>Inter-Cloud dynamical orchestration (with </a:t>
            </a:r>
            <a:r>
              <a:rPr lang="en-US" sz="2400" b="1" noProof="0" dirty="0" err="1"/>
              <a:t>triggerInterCloud</a:t>
            </a:r>
            <a:r>
              <a:rPr lang="en-US" sz="2400" b="1" noProof="0" dirty="0"/>
              <a:t> flag)</a:t>
            </a:r>
          </a:p>
        </p:txBody>
      </p:sp>
      <p:sp>
        <p:nvSpPr>
          <p:cNvPr id="4" name="Tartalom helye 3"/>
          <p:cNvSpPr>
            <a:spLocks noGrp="1"/>
          </p:cNvSpPr>
          <p:nvPr>
            <p:ph sz="half" idx="1"/>
          </p:nvPr>
        </p:nvSpPr>
        <p:spPr>
          <a:xfrm>
            <a:off x="0" y="603684"/>
            <a:ext cx="4692589" cy="4930341"/>
          </a:xfrm>
          <a:ln>
            <a:solidFill>
              <a:srgbClr val="00B050"/>
            </a:solidFill>
          </a:ln>
        </p:spPr>
        <p:txBody>
          <a:bodyPr>
            <a:normAutofit fontScale="25000" lnSpcReduction="20000"/>
          </a:bodyPr>
          <a:lstStyle/>
          <a:p>
            <a:pPr marL="0" indent="0">
              <a:buNone/>
            </a:pPr>
            <a:r>
              <a:rPr lang="en-US" sz="9600" noProof="0" dirty="0"/>
              <a:t>Service Request Form</a:t>
            </a:r>
          </a:p>
          <a:p>
            <a:pPr marL="0" indent="0">
              <a:lnSpc>
                <a:spcPct val="120000"/>
              </a:lnSpc>
              <a:spcBef>
                <a:spcPts val="0"/>
              </a:spcBef>
              <a:buNone/>
            </a:pPr>
            <a:r>
              <a:rPr lang="en-US" sz="7200" noProof="0" dirty="0"/>
              <a:t>{</a:t>
            </a:r>
          </a:p>
          <a:p>
            <a:pPr marL="0" indent="0">
              <a:lnSpc>
                <a:spcPct val="120000"/>
              </a:lnSpc>
              <a:spcBef>
                <a:spcPts val="0"/>
              </a:spcBef>
              <a:buNone/>
            </a:pPr>
            <a:r>
              <a:rPr lang="en-US" sz="7200" noProof="0" dirty="0"/>
              <a:t>  "</a:t>
            </a:r>
            <a:r>
              <a:rPr lang="en-US" sz="7200" noProof="0" dirty="0" err="1"/>
              <a:t>requesterSystem</a:t>
            </a:r>
            <a:r>
              <a:rPr lang="en-US" sz="7200" noProof="0" dirty="0"/>
              <a:t>":</a:t>
            </a:r>
          </a:p>
          <a:p>
            <a:pPr marL="0" indent="0">
              <a:lnSpc>
                <a:spcPct val="120000"/>
              </a:lnSpc>
              <a:spcBef>
                <a:spcPts val="0"/>
              </a:spcBef>
              <a:buNone/>
            </a:pPr>
            <a:r>
              <a:rPr lang="en-US" sz="7200" noProof="0" dirty="0"/>
              <a:t>  {</a:t>
            </a:r>
          </a:p>
          <a:p>
            <a:pPr marL="0" indent="0">
              <a:lnSpc>
                <a:spcPct val="120000"/>
              </a:lnSpc>
              <a:spcBef>
                <a:spcPts val="0"/>
              </a:spcBef>
              <a:buNone/>
            </a:pPr>
            <a:r>
              <a:rPr lang="en-US" sz="7200" noProof="0" dirty="0"/>
              <a:t>      "</a:t>
            </a:r>
            <a:r>
              <a:rPr lang="en-US" sz="7200" noProof="0" dirty="0" err="1"/>
              <a:t>systemName</a:t>
            </a:r>
            <a:r>
              <a:rPr lang="en-US" sz="7200" noProof="0" dirty="0"/>
              <a:t>": "</a:t>
            </a:r>
            <a:r>
              <a:rPr lang="en-US" sz="7200" noProof="0" dirty="0" err="1"/>
              <a:t>ElectricVehicle</a:t>
            </a:r>
            <a:r>
              <a:rPr lang="en-US" sz="7200" noProof="0" dirty="0"/>
              <a:t>",</a:t>
            </a:r>
          </a:p>
          <a:p>
            <a:pPr marL="0" indent="0">
              <a:lnSpc>
                <a:spcPct val="120000"/>
              </a:lnSpc>
              <a:spcBef>
                <a:spcPts val="0"/>
              </a:spcBef>
              <a:buNone/>
            </a:pPr>
            <a:r>
              <a:rPr lang="en-US" sz="7200" noProof="0" dirty="0"/>
              <a:t>      "address": "dummy_address_2"</a:t>
            </a:r>
          </a:p>
          <a:p>
            <a:pPr marL="0" indent="0">
              <a:lnSpc>
                <a:spcPct val="120000"/>
              </a:lnSpc>
              <a:spcBef>
                <a:spcPts val="0"/>
              </a:spcBef>
              <a:buNone/>
            </a:pPr>
            <a:r>
              <a:rPr lang="en-US" sz="7200" noProof="0" dirty="0"/>
              <a:t>  },</a:t>
            </a:r>
          </a:p>
          <a:p>
            <a:pPr marL="0" indent="0">
              <a:lnSpc>
                <a:spcPct val="120000"/>
              </a:lnSpc>
              <a:spcBef>
                <a:spcPts val="0"/>
              </a:spcBef>
              <a:buNone/>
            </a:pPr>
            <a:r>
              <a:rPr lang="en-US" sz="7200" noProof="0" dirty="0"/>
              <a:t>  "</a:t>
            </a:r>
            <a:r>
              <a:rPr lang="en-US" sz="7200" noProof="0" dirty="0" err="1"/>
              <a:t>requestedService</a:t>
            </a:r>
            <a:r>
              <a:rPr lang="en-US" sz="7200" noProof="0" dirty="0"/>
              <a:t>":</a:t>
            </a:r>
          </a:p>
          <a:p>
            <a:pPr marL="0" indent="0">
              <a:lnSpc>
                <a:spcPct val="120000"/>
              </a:lnSpc>
              <a:spcBef>
                <a:spcPts val="0"/>
              </a:spcBef>
              <a:buNone/>
            </a:pPr>
            <a:r>
              <a:rPr lang="en-US" sz="7200" noProof="0" dirty="0"/>
              <a:t>  {</a:t>
            </a:r>
          </a:p>
          <a:p>
            <a:pPr marL="0" indent="0">
              <a:lnSpc>
                <a:spcPct val="120000"/>
              </a:lnSpc>
              <a:spcBef>
                <a:spcPts val="0"/>
              </a:spcBef>
              <a:buNone/>
            </a:pPr>
            <a:r>
              <a:rPr lang="en-US" sz="7200" noProof="0" dirty="0"/>
              <a:t>      "</a:t>
            </a:r>
            <a:r>
              <a:rPr lang="en-US" sz="7200" noProof="0" dirty="0" err="1"/>
              <a:t>serviceDefinition</a:t>
            </a:r>
            <a:r>
              <a:rPr lang="en-US" sz="7200" noProof="0" dirty="0"/>
              <a:t>": "</a:t>
            </a:r>
            <a:r>
              <a:rPr lang="en-US" sz="7200" noProof="0" dirty="0" err="1"/>
              <a:t>DCCharging</a:t>
            </a:r>
            <a:r>
              <a:rPr lang="en-US" sz="7200" noProof="0" dirty="0"/>
              <a:t>",</a:t>
            </a:r>
          </a:p>
          <a:p>
            <a:pPr marL="0" indent="0">
              <a:lnSpc>
                <a:spcPct val="120000"/>
              </a:lnSpc>
              <a:spcBef>
                <a:spcPts val="0"/>
              </a:spcBef>
              <a:buNone/>
            </a:pPr>
            <a:r>
              <a:rPr lang="en-US" sz="7200" noProof="0" dirty="0"/>
              <a:t>      "interfaces": ["JSON"]</a:t>
            </a:r>
          </a:p>
          <a:p>
            <a:pPr marL="0" indent="0">
              <a:lnSpc>
                <a:spcPct val="120000"/>
              </a:lnSpc>
              <a:spcBef>
                <a:spcPts val="0"/>
              </a:spcBef>
              <a:buNone/>
            </a:pPr>
            <a:r>
              <a:rPr lang="en-US" sz="7200" noProof="0" dirty="0"/>
              <a:t>  },</a:t>
            </a:r>
          </a:p>
          <a:p>
            <a:pPr marL="0" indent="0">
              <a:lnSpc>
                <a:spcPct val="120000"/>
              </a:lnSpc>
              <a:spcBef>
                <a:spcPts val="0"/>
              </a:spcBef>
              <a:buNone/>
            </a:pPr>
            <a:r>
              <a:rPr lang="en-US" sz="7200" noProof="0" dirty="0"/>
              <a:t>  "</a:t>
            </a:r>
            <a:r>
              <a:rPr lang="en-US" sz="7200" noProof="0" dirty="0" err="1"/>
              <a:t>orchestrationFlags</a:t>
            </a:r>
            <a:r>
              <a:rPr lang="en-US" sz="7200" noProof="0" dirty="0"/>
              <a:t>": {</a:t>
            </a:r>
          </a:p>
          <a:p>
            <a:pPr marL="0" indent="0">
              <a:lnSpc>
                <a:spcPct val="120000"/>
              </a:lnSpc>
              <a:spcBef>
                <a:spcPts val="0"/>
              </a:spcBef>
              <a:buNone/>
            </a:pPr>
            <a:r>
              <a:rPr lang="en-US" sz="7200" noProof="0" dirty="0"/>
              <a:t>    "</a:t>
            </a:r>
            <a:r>
              <a:rPr lang="en-US" sz="7200" noProof="0" dirty="0" err="1"/>
              <a:t>triggerInterCloud</a:t>
            </a:r>
            <a:r>
              <a:rPr lang="en-US" sz="7200" noProof="0" dirty="0"/>
              <a:t>": true</a:t>
            </a:r>
          </a:p>
          <a:p>
            <a:pPr marL="0" indent="0">
              <a:lnSpc>
                <a:spcPct val="120000"/>
              </a:lnSpc>
              <a:spcBef>
                <a:spcPts val="0"/>
              </a:spcBef>
              <a:buNone/>
            </a:pPr>
            <a:r>
              <a:rPr lang="en-US" sz="7200" noProof="0" dirty="0"/>
              <a:t>  }</a:t>
            </a:r>
          </a:p>
          <a:p>
            <a:pPr marL="0" indent="0">
              <a:lnSpc>
                <a:spcPct val="120000"/>
              </a:lnSpc>
              <a:spcBef>
                <a:spcPts val="0"/>
              </a:spcBef>
              <a:buNone/>
            </a:pPr>
            <a:r>
              <a:rPr lang="en-US" sz="7200" noProof="0" dirty="0"/>
              <a:t>}</a:t>
            </a:r>
          </a:p>
        </p:txBody>
      </p:sp>
      <p:sp>
        <p:nvSpPr>
          <p:cNvPr id="5" name="Tartalom helye 4"/>
          <p:cNvSpPr>
            <a:spLocks noGrp="1"/>
          </p:cNvSpPr>
          <p:nvPr>
            <p:ph sz="half" idx="2"/>
          </p:nvPr>
        </p:nvSpPr>
        <p:spPr>
          <a:xfrm>
            <a:off x="6565221" y="565580"/>
            <a:ext cx="4178979" cy="5057773"/>
          </a:xfrm>
          <a:ln>
            <a:solidFill>
              <a:srgbClr val="00B050"/>
            </a:solidFill>
          </a:ln>
        </p:spPr>
        <p:txBody>
          <a:bodyPr>
            <a:normAutofit fontScale="25000" lnSpcReduction="20000"/>
          </a:bodyPr>
          <a:lstStyle/>
          <a:p>
            <a:pPr marL="0" indent="0">
              <a:buNone/>
            </a:pPr>
            <a:r>
              <a:rPr lang="en-US" sz="7200" noProof="0" dirty="0"/>
              <a:t>Orchestration Response (expected)</a:t>
            </a:r>
            <a:endParaRPr lang="en-US" sz="3600" noProof="0" dirty="0"/>
          </a:p>
          <a:p>
            <a:pPr marL="0" indent="0">
              <a:lnSpc>
                <a:spcPct val="120000"/>
              </a:lnSpc>
              <a:spcBef>
                <a:spcPts val="0"/>
              </a:spcBef>
              <a:buNone/>
            </a:pPr>
            <a:r>
              <a:rPr lang="en-US" sz="4800" dirty="0"/>
              <a:t>{</a:t>
            </a:r>
          </a:p>
          <a:p>
            <a:pPr marL="0" indent="0">
              <a:lnSpc>
                <a:spcPct val="120000"/>
              </a:lnSpc>
              <a:spcBef>
                <a:spcPts val="0"/>
              </a:spcBef>
              <a:buNone/>
            </a:pPr>
            <a:r>
              <a:rPr lang="en-US" sz="4800" dirty="0"/>
              <a:t>  "response": [</a:t>
            </a:r>
          </a:p>
          <a:p>
            <a:pPr marL="0" indent="0">
              <a:lnSpc>
                <a:spcPct val="120000"/>
              </a:lnSpc>
              <a:spcBef>
                <a:spcPts val="0"/>
              </a:spcBef>
              <a:buNone/>
            </a:pPr>
            <a:r>
              <a:rPr lang="en-US" sz="4800" dirty="0"/>
              <a:t>    {</a:t>
            </a:r>
          </a:p>
          <a:p>
            <a:pPr marL="0" indent="0">
              <a:lnSpc>
                <a:spcPct val="120000"/>
              </a:lnSpc>
              <a:spcBef>
                <a:spcPts val="0"/>
              </a:spcBef>
              <a:buNone/>
            </a:pPr>
            <a:r>
              <a:rPr lang="en-US" sz="4800" dirty="0"/>
              <a:t>      "service": {</a:t>
            </a:r>
          </a:p>
          <a:p>
            <a:pPr marL="0" indent="0">
              <a:lnSpc>
                <a:spcPct val="120000"/>
              </a:lnSpc>
              <a:spcBef>
                <a:spcPts val="0"/>
              </a:spcBef>
              <a:buNone/>
            </a:pPr>
            <a:r>
              <a:rPr lang="en-US" sz="4800" dirty="0"/>
              <a:t>        "id": 0,</a:t>
            </a:r>
          </a:p>
          <a:p>
            <a:pPr marL="0" indent="0">
              <a:lnSpc>
                <a:spcPct val="120000"/>
              </a:lnSpc>
              <a:spcBef>
                <a:spcPts val="0"/>
              </a:spcBef>
              <a:buNone/>
            </a:pPr>
            <a:r>
              <a:rPr lang="en-US" sz="4800" dirty="0"/>
              <a:t>        "</a:t>
            </a:r>
            <a:r>
              <a:rPr lang="en-US" sz="4800" dirty="0" err="1"/>
              <a:t>serviceDefinition</a:t>
            </a:r>
            <a:r>
              <a:rPr lang="en-US" sz="4800" dirty="0"/>
              <a:t>": "</a:t>
            </a:r>
            <a:r>
              <a:rPr lang="en-US" sz="4800" dirty="0" err="1"/>
              <a:t>DCCharging</a:t>
            </a:r>
            <a:r>
              <a:rPr lang="en-US" sz="4800" dirty="0"/>
              <a:t>",</a:t>
            </a:r>
          </a:p>
          <a:p>
            <a:pPr marL="0" indent="0">
              <a:lnSpc>
                <a:spcPct val="120000"/>
              </a:lnSpc>
              <a:spcBef>
                <a:spcPts val="0"/>
              </a:spcBef>
              <a:buNone/>
            </a:pPr>
            <a:r>
              <a:rPr lang="en-US" sz="4800" dirty="0"/>
              <a:t>        "interfaces": [</a:t>
            </a:r>
          </a:p>
          <a:p>
            <a:pPr marL="0" indent="0">
              <a:lnSpc>
                <a:spcPct val="120000"/>
              </a:lnSpc>
              <a:spcBef>
                <a:spcPts val="0"/>
              </a:spcBef>
              <a:buNone/>
            </a:pPr>
            <a:r>
              <a:rPr lang="en-US" sz="4800" dirty="0"/>
              <a:t>          "JSON"</a:t>
            </a:r>
          </a:p>
          <a:p>
            <a:pPr marL="0" indent="0">
              <a:lnSpc>
                <a:spcPct val="120000"/>
              </a:lnSpc>
              <a:spcBef>
                <a:spcPts val="0"/>
              </a:spcBef>
              <a:buNone/>
            </a:pPr>
            <a:r>
              <a:rPr lang="en-US" sz="4800" dirty="0"/>
              <a:t>        ],</a:t>
            </a:r>
          </a:p>
          <a:p>
            <a:pPr marL="0" indent="0">
              <a:lnSpc>
                <a:spcPct val="120000"/>
              </a:lnSpc>
              <a:spcBef>
                <a:spcPts val="0"/>
              </a:spcBef>
              <a:buNone/>
            </a:pPr>
            <a:r>
              <a:rPr lang="en-US" sz="4800" dirty="0"/>
              <a:t>        "</a:t>
            </a:r>
            <a:r>
              <a:rPr lang="en-US" sz="4800" dirty="0" err="1"/>
              <a:t>serviceMetadata</a:t>
            </a:r>
            <a:r>
              <a:rPr lang="en-US" sz="4800" dirty="0"/>
              <a:t>": {</a:t>
            </a:r>
          </a:p>
          <a:p>
            <a:pPr marL="0" indent="0">
              <a:lnSpc>
                <a:spcPct val="120000"/>
              </a:lnSpc>
              <a:spcBef>
                <a:spcPts val="0"/>
              </a:spcBef>
              <a:buNone/>
            </a:pPr>
            <a:r>
              <a:rPr lang="en-US" sz="4800" dirty="0"/>
              <a:t>          "</a:t>
            </a:r>
            <a:r>
              <a:rPr lang="en-US" sz="4800" dirty="0" err="1"/>
              <a:t>amper</a:t>
            </a:r>
            <a:r>
              <a:rPr lang="en-US" sz="4800" dirty="0"/>
              <a:t>": "15"</a:t>
            </a:r>
          </a:p>
          <a:p>
            <a:pPr marL="0" indent="0">
              <a:lnSpc>
                <a:spcPct val="120000"/>
              </a:lnSpc>
              <a:spcBef>
                <a:spcPts val="0"/>
              </a:spcBef>
              <a:buNone/>
            </a:pPr>
            <a:r>
              <a:rPr lang="en-US" sz="4800" dirty="0"/>
              <a:t>        }</a:t>
            </a:r>
          </a:p>
          <a:p>
            <a:pPr marL="0" indent="0">
              <a:lnSpc>
                <a:spcPct val="120000"/>
              </a:lnSpc>
              <a:spcBef>
                <a:spcPts val="0"/>
              </a:spcBef>
              <a:buNone/>
            </a:pPr>
            <a:r>
              <a:rPr lang="en-US" sz="4800" dirty="0"/>
              <a:t>      },</a:t>
            </a:r>
          </a:p>
          <a:p>
            <a:pPr marL="0" indent="0">
              <a:lnSpc>
                <a:spcPct val="120000"/>
              </a:lnSpc>
              <a:spcBef>
                <a:spcPts val="0"/>
              </a:spcBef>
              <a:buNone/>
            </a:pPr>
            <a:r>
              <a:rPr lang="en-US" sz="4800" dirty="0"/>
              <a:t>      "provider": {</a:t>
            </a:r>
          </a:p>
          <a:p>
            <a:pPr marL="0" indent="0">
              <a:lnSpc>
                <a:spcPct val="120000"/>
              </a:lnSpc>
              <a:spcBef>
                <a:spcPts val="0"/>
              </a:spcBef>
              <a:buNone/>
            </a:pPr>
            <a:r>
              <a:rPr lang="en-US" sz="4800" dirty="0"/>
              <a:t>        "id": 0,</a:t>
            </a:r>
          </a:p>
          <a:p>
            <a:pPr marL="0" indent="0">
              <a:lnSpc>
                <a:spcPct val="120000"/>
              </a:lnSpc>
              <a:spcBef>
                <a:spcPts val="0"/>
              </a:spcBef>
              <a:buNone/>
            </a:pPr>
            <a:r>
              <a:rPr lang="en-US" sz="4800" dirty="0"/>
              <a:t>        "</a:t>
            </a:r>
            <a:r>
              <a:rPr lang="en-US" sz="4800" dirty="0" err="1"/>
              <a:t>systemName</a:t>
            </a:r>
            <a:r>
              <a:rPr lang="en-US" sz="4800" dirty="0"/>
              <a:t>": "GATEWAY",</a:t>
            </a:r>
          </a:p>
          <a:p>
            <a:pPr marL="0" indent="0">
              <a:lnSpc>
                <a:spcPct val="120000"/>
              </a:lnSpc>
              <a:spcBef>
                <a:spcPts val="0"/>
              </a:spcBef>
              <a:buNone/>
            </a:pPr>
            <a:r>
              <a:rPr lang="en-US" sz="4800" dirty="0"/>
              <a:t>        "address": "10.0.0.71",</a:t>
            </a:r>
          </a:p>
          <a:p>
            <a:pPr marL="0" indent="0">
              <a:lnSpc>
                <a:spcPct val="120000"/>
              </a:lnSpc>
              <a:spcBef>
                <a:spcPts val="0"/>
              </a:spcBef>
              <a:buNone/>
            </a:pPr>
            <a:r>
              <a:rPr lang="en-US" sz="4800" dirty="0"/>
              <a:t>        "port": 8000</a:t>
            </a:r>
          </a:p>
          <a:p>
            <a:pPr marL="0" indent="0">
              <a:lnSpc>
                <a:spcPct val="120000"/>
              </a:lnSpc>
              <a:spcBef>
                <a:spcPts val="0"/>
              </a:spcBef>
              <a:buNone/>
            </a:pPr>
            <a:r>
              <a:rPr lang="en-US" sz="4800" dirty="0"/>
              <a:t>      },</a:t>
            </a:r>
          </a:p>
          <a:p>
            <a:pPr marL="0" indent="0">
              <a:lnSpc>
                <a:spcPct val="120000"/>
              </a:lnSpc>
              <a:spcBef>
                <a:spcPts val="0"/>
              </a:spcBef>
              <a:buNone/>
            </a:pPr>
            <a:r>
              <a:rPr lang="en-US" sz="4800" dirty="0"/>
              <a:t>      "</a:t>
            </a:r>
            <a:r>
              <a:rPr lang="en-US" sz="4800" dirty="0" err="1"/>
              <a:t>serviceURI</a:t>
            </a:r>
            <a:r>
              <a:rPr lang="en-US" sz="4800" dirty="0"/>
              <a:t>": "charging/dc",</a:t>
            </a:r>
          </a:p>
          <a:p>
            <a:pPr marL="0" indent="0">
              <a:lnSpc>
                <a:spcPct val="120000"/>
              </a:lnSpc>
              <a:spcBef>
                <a:spcPts val="0"/>
              </a:spcBef>
              <a:buNone/>
            </a:pPr>
            <a:r>
              <a:rPr lang="en-US" sz="4800" dirty="0"/>
              <a:t>      "warnings": [</a:t>
            </a:r>
          </a:p>
          <a:p>
            <a:pPr marL="0" indent="0">
              <a:lnSpc>
                <a:spcPct val="120000"/>
              </a:lnSpc>
              <a:spcBef>
                <a:spcPts val="0"/>
              </a:spcBef>
              <a:buNone/>
            </a:pPr>
            <a:r>
              <a:rPr lang="en-US" sz="4800" dirty="0"/>
              <a:t>        "FROM_OTHER_CLOUD"</a:t>
            </a:r>
          </a:p>
          <a:p>
            <a:pPr marL="0" indent="0">
              <a:lnSpc>
                <a:spcPct val="120000"/>
              </a:lnSpc>
              <a:spcBef>
                <a:spcPts val="0"/>
              </a:spcBef>
              <a:buNone/>
            </a:pPr>
            <a:r>
              <a:rPr lang="en-US" sz="4800" dirty="0"/>
              <a:t>      ]</a:t>
            </a:r>
          </a:p>
          <a:p>
            <a:pPr marL="0" indent="0">
              <a:lnSpc>
                <a:spcPct val="120000"/>
              </a:lnSpc>
              <a:spcBef>
                <a:spcPts val="0"/>
              </a:spcBef>
              <a:buNone/>
            </a:pPr>
            <a:r>
              <a:rPr lang="en-US" sz="4800" dirty="0"/>
              <a:t>    }</a:t>
            </a:r>
          </a:p>
          <a:p>
            <a:pPr marL="0" indent="0">
              <a:lnSpc>
                <a:spcPct val="120000"/>
              </a:lnSpc>
              <a:spcBef>
                <a:spcPts val="0"/>
              </a:spcBef>
              <a:buNone/>
            </a:pPr>
            <a:r>
              <a:rPr lang="en-US" sz="4800" dirty="0"/>
              <a:t>  ]</a:t>
            </a:r>
          </a:p>
          <a:p>
            <a:pPr marL="0" indent="0">
              <a:lnSpc>
                <a:spcPct val="120000"/>
              </a:lnSpc>
              <a:spcBef>
                <a:spcPts val="0"/>
              </a:spcBef>
              <a:buNone/>
            </a:pPr>
            <a:r>
              <a:rPr lang="en-US" sz="4800" dirty="0"/>
              <a:t>}</a:t>
            </a:r>
            <a:endParaRPr lang="en-US" sz="5600" noProof="0" dirty="0"/>
          </a:p>
        </p:txBody>
      </p:sp>
      <p:sp>
        <p:nvSpPr>
          <p:cNvPr id="3" name="Jobbra nyíl 2"/>
          <p:cNvSpPr/>
          <p:nvPr/>
        </p:nvSpPr>
        <p:spPr>
          <a:xfrm>
            <a:off x="4923693" y="2592211"/>
            <a:ext cx="1383322" cy="60368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Szövegdoboz 6"/>
          <p:cNvSpPr txBox="1"/>
          <p:nvPr/>
        </p:nvSpPr>
        <p:spPr>
          <a:xfrm>
            <a:off x="-1" y="5623354"/>
            <a:ext cx="11314545" cy="1200329"/>
          </a:xfrm>
          <a:prstGeom prst="rect">
            <a:avLst/>
          </a:prstGeom>
          <a:noFill/>
          <a:ln>
            <a:solidFill>
              <a:srgbClr val="FF0000"/>
            </a:solidFill>
          </a:ln>
        </p:spPr>
        <p:txBody>
          <a:bodyPr wrap="square" rtlCol="0">
            <a:spAutoFit/>
          </a:bodyPr>
          <a:lstStyle/>
          <a:p>
            <a:pPr algn="just"/>
            <a:r>
              <a:rPr lang="en-US" dirty="0"/>
              <a:t>This is the only example out of the 4 which </a:t>
            </a:r>
            <a:r>
              <a:rPr lang="en-US" b="1" dirty="0"/>
              <a:t>has to be sent to the Orchestrator in the 2nd cloud </a:t>
            </a:r>
            <a:r>
              <a:rPr lang="en-US" dirty="0"/>
              <a:t>(test server URL is </a:t>
            </a:r>
            <a:r>
              <a:rPr lang="en-US" dirty="0">
                <a:hlinkClick r:id="rId2"/>
              </a:rPr>
              <a:t>http://arrowhead2.tmit.bme.hu:8440/orchestrator/orchestration</a:t>
            </a:r>
            <a:r>
              <a:rPr lang="hu-HU" dirty="0"/>
              <a:t>) </a:t>
            </a:r>
            <a:r>
              <a:rPr lang="en-US" dirty="0"/>
              <a:t>since the requester system is in this cloud this time. The requester system knows a suitable provider (a charging station) can only be found in the other cloud, so it triggers Inter-Cloud orchestration right away with a flag, skipping the local cloud checks. Gateway was used here too</a:t>
            </a:r>
            <a:r>
              <a:rPr lang="hu-HU" dirty="0"/>
              <a:t>.</a:t>
            </a:r>
          </a:p>
        </p:txBody>
      </p:sp>
    </p:spTree>
    <p:extLst>
      <p:ext uri="{BB962C8B-B14F-4D97-AF65-F5344CB8AC3E}">
        <p14:creationId xmlns:p14="http://schemas.microsoft.com/office/powerpoint/2010/main" val="25565251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a:xfrm>
            <a:off x="503583" y="162902"/>
            <a:ext cx="10515600" cy="894373"/>
          </a:xfrm>
        </p:spPr>
        <p:txBody>
          <a:bodyPr>
            <a:normAutofit fontScale="90000"/>
          </a:bodyPr>
          <a:lstStyle/>
          <a:p>
            <a:r>
              <a:rPr lang="en-US" noProof="0" dirty="0"/>
              <a:t>Getting started with the App. System skeletons</a:t>
            </a:r>
          </a:p>
        </p:txBody>
      </p:sp>
      <p:sp>
        <p:nvSpPr>
          <p:cNvPr id="3" name="Tartalom helye 2"/>
          <p:cNvSpPr>
            <a:spLocks noGrp="1"/>
          </p:cNvSpPr>
          <p:nvPr>
            <p:ph sz="half" idx="1"/>
          </p:nvPr>
        </p:nvSpPr>
        <p:spPr>
          <a:xfrm>
            <a:off x="503583" y="1152280"/>
            <a:ext cx="10850217" cy="5547100"/>
          </a:xfrm>
        </p:spPr>
        <p:txBody>
          <a:bodyPr>
            <a:normAutofit fontScale="92500" lnSpcReduction="10000"/>
          </a:bodyPr>
          <a:lstStyle/>
          <a:p>
            <a:r>
              <a:rPr lang="en-US" noProof="0" dirty="0"/>
              <a:t>There are five client skeletons available:</a:t>
            </a:r>
          </a:p>
          <a:p>
            <a:pPr lvl="1"/>
            <a:r>
              <a:rPr lang="en-US" noProof="0" dirty="0"/>
              <a:t>Service Provider module (with SSL support): registers in SR, offers REST resource, unregisters from SR upon shutdown</a:t>
            </a:r>
          </a:p>
          <a:p>
            <a:pPr lvl="1"/>
            <a:r>
              <a:rPr lang="en-US" noProof="0" dirty="0"/>
              <a:t>Service Consumer module (with SSL support) based on the Jersey-client library: capable of requesting orchestration and based on that connecting to a running Service Provider skeleton to retrieve dummy temperature service information </a:t>
            </a:r>
          </a:p>
          <a:p>
            <a:pPr lvl="1"/>
            <a:r>
              <a:rPr lang="en-US" noProof="0" dirty="0"/>
              <a:t>Lightweight Service Consumer (basic) module (without Jersey-client library or SSL support): has the same capability as the other Consumer, but only uses JDK libraries and 2 small JARs for JSON parsing</a:t>
            </a:r>
          </a:p>
          <a:p>
            <a:pPr lvl="1"/>
            <a:r>
              <a:rPr lang="en-US" noProof="0" dirty="0"/>
              <a:t>Event Subscriber: subscribes to a given event type at the Event Handler</a:t>
            </a:r>
          </a:p>
          <a:p>
            <a:pPr lvl="1"/>
            <a:r>
              <a:rPr lang="en-US" dirty="0"/>
              <a:t>Event Publisher: publishes a certain event type to the Event Handler</a:t>
            </a:r>
          </a:p>
          <a:p>
            <a:r>
              <a:rPr lang="en-US" dirty="0"/>
              <a:t>These projects also have their own </a:t>
            </a:r>
            <a:r>
              <a:rPr lang="en-US" dirty="0" err="1"/>
              <a:t>app.properties</a:t>
            </a:r>
            <a:r>
              <a:rPr lang="en-US" dirty="0"/>
              <a:t> files to avoid hardcoded string variables</a:t>
            </a:r>
            <a:endParaRPr lang="en-US" noProof="0" dirty="0"/>
          </a:p>
          <a:p>
            <a:r>
              <a:rPr lang="en-US" noProof="0" dirty="0"/>
              <a:t>The Consumer and Provider also has a C++ implementation</a:t>
            </a:r>
          </a:p>
          <a:p>
            <a:r>
              <a:rPr lang="en-US" dirty="0"/>
              <a:t>Source code for all this can be also found at: </a:t>
            </a:r>
            <a:r>
              <a:rPr lang="en-US" dirty="0">
                <a:hlinkClick r:id="rId2"/>
              </a:rPr>
              <a:t>https://github.com/hegeduscs/arrowheadclient</a:t>
            </a:r>
            <a:endParaRPr lang="en-US" dirty="0"/>
          </a:p>
          <a:p>
            <a:pPr marL="457200" lvl="1" indent="0">
              <a:buNone/>
            </a:pPr>
            <a:endParaRPr lang="en-US" noProof="0" dirty="0"/>
          </a:p>
        </p:txBody>
      </p:sp>
    </p:spTree>
    <p:extLst>
      <p:ext uri="{BB962C8B-B14F-4D97-AF65-F5344CB8AC3E}">
        <p14:creationId xmlns:p14="http://schemas.microsoft.com/office/powerpoint/2010/main" val="15652083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ím 4"/>
          <p:cNvSpPr>
            <a:spLocks noGrp="1"/>
          </p:cNvSpPr>
          <p:nvPr>
            <p:ph type="ctrTitle"/>
          </p:nvPr>
        </p:nvSpPr>
        <p:spPr>
          <a:xfrm>
            <a:off x="1616364" y="4230254"/>
            <a:ext cx="9144000" cy="1059728"/>
          </a:xfrm>
        </p:spPr>
        <p:txBody>
          <a:bodyPr/>
          <a:lstStyle/>
          <a:p>
            <a:r>
              <a:rPr lang="en-US" noProof="0" dirty="0"/>
              <a:t>Thank you!</a:t>
            </a:r>
          </a:p>
        </p:txBody>
      </p:sp>
      <p:sp>
        <p:nvSpPr>
          <p:cNvPr id="6" name="Alcím 5"/>
          <p:cNvSpPr>
            <a:spLocks noGrp="1"/>
          </p:cNvSpPr>
          <p:nvPr>
            <p:ph type="subTitle" idx="1"/>
          </p:nvPr>
        </p:nvSpPr>
        <p:spPr>
          <a:xfrm>
            <a:off x="1616364" y="1930256"/>
            <a:ext cx="9144000" cy="1655762"/>
          </a:xfrm>
        </p:spPr>
        <p:txBody>
          <a:bodyPr>
            <a:normAutofit lnSpcReduction="10000"/>
          </a:bodyPr>
          <a:lstStyle/>
          <a:p>
            <a:r>
              <a:rPr lang="en-US" noProof="0" dirty="0"/>
              <a:t>For technical support or bug reporting please contact:</a:t>
            </a:r>
          </a:p>
          <a:p>
            <a:r>
              <a:rPr lang="en-US" noProof="0" dirty="0">
                <a:hlinkClick r:id="rId2"/>
              </a:rPr>
              <a:t>hegeduscs@aitia.ai</a:t>
            </a:r>
            <a:endParaRPr lang="en-US" noProof="0" dirty="0"/>
          </a:p>
          <a:p>
            <a:r>
              <a:rPr lang="en-US" noProof="0" dirty="0">
                <a:hlinkClick r:id="rId3"/>
              </a:rPr>
              <a:t>zumlauf@aitia.ai</a:t>
            </a:r>
            <a:endParaRPr lang="en-US" noProof="0" dirty="0"/>
          </a:p>
          <a:p>
            <a:r>
              <a:rPr lang="en-US" noProof="0" dirty="0">
                <a:hlinkClick r:id="rId4"/>
              </a:rPr>
              <a:t>pvarga@tmit.bme.hu</a:t>
            </a:r>
            <a:endParaRPr lang="en-US" noProof="0" dirty="0"/>
          </a:p>
          <a:p>
            <a:endParaRPr lang="en-US" noProof="0" dirty="0"/>
          </a:p>
        </p:txBody>
      </p:sp>
    </p:spTree>
    <p:extLst>
      <p:ext uri="{BB962C8B-B14F-4D97-AF65-F5344CB8AC3E}">
        <p14:creationId xmlns:p14="http://schemas.microsoft.com/office/powerpoint/2010/main" val="22665364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en-US" noProof="0" dirty="0"/>
              <a:t>Table of Contents</a:t>
            </a:r>
          </a:p>
        </p:txBody>
      </p:sp>
      <p:sp>
        <p:nvSpPr>
          <p:cNvPr id="3" name="Tartalom helye 2"/>
          <p:cNvSpPr>
            <a:spLocks noGrp="1"/>
          </p:cNvSpPr>
          <p:nvPr>
            <p:ph idx="1"/>
          </p:nvPr>
        </p:nvSpPr>
        <p:spPr>
          <a:xfrm>
            <a:off x="838200" y="1825625"/>
            <a:ext cx="11057878" cy="4351338"/>
          </a:xfrm>
        </p:spPr>
        <p:txBody>
          <a:bodyPr>
            <a:normAutofit lnSpcReduction="10000"/>
          </a:bodyPr>
          <a:lstStyle/>
          <a:p>
            <a:pPr marL="0" indent="0">
              <a:buNone/>
            </a:pPr>
            <a:r>
              <a:rPr lang="en-US" noProof="0" dirty="0"/>
              <a:t>This tutorial helps setting up the Arrowhead G3.2 Milestone 4</a:t>
            </a:r>
          </a:p>
          <a:p>
            <a:pPr marL="0" indent="0">
              <a:buNone/>
            </a:pPr>
            <a:r>
              <a:rPr lang="en-US" noProof="0" dirty="0"/>
              <a:t>reference framework. The slides go over:</a:t>
            </a:r>
          </a:p>
          <a:p>
            <a:pPr marL="0" indent="0">
              <a:buNone/>
            </a:pPr>
            <a:endParaRPr lang="en-US" noProof="0" dirty="0"/>
          </a:p>
          <a:p>
            <a:r>
              <a:rPr lang="en-US" noProof="0" dirty="0"/>
              <a:t>Setting up the database</a:t>
            </a:r>
          </a:p>
          <a:p>
            <a:r>
              <a:rPr lang="en-US" noProof="0" dirty="0"/>
              <a:t>Configuring the Core Systems</a:t>
            </a:r>
          </a:p>
          <a:p>
            <a:r>
              <a:rPr lang="en-US" noProof="0" dirty="0"/>
              <a:t>Deploying the Core Systems</a:t>
            </a:r>
          </a:p>
          <a:p>
            <a:r>
              <a:rPr lang="en-US" noProof="0" dirty="0"/>
              <a:t>Generating proper X.509 certificates</a:t>
            </a:r>
          </a:p>
          <a:p>
            <a:r>
              <a:rPr lang="en-US" noProof="0" dirty="0"/>
              <a:t>Getting started with the built-in manual (orchestration) examples </a:t>
            </a:r>
          </a:p>
          <a:p>
            <a:r>
              <a:rPr lang="en-US" noProof="0" dirty="0"/>
              <a:t>Getting started with the Application System skeletons</a:t>
            </a:r>
          </a:p>
          <a:p>
            <a:endParaRPr lang="en-US" noProof="0" dirty="0"/>
          </a:p>
          <a:p>
            <a:endParaRPr lang="en-US" noProof="0" dirty="0"/>
          </a:p>
          <a:p>
            <a:endParaRPr lang="en-US" noProof="0" dirty="0"/>
          </a:p>
          <a:p>
            <a:endParaRPr lang="en-US" noProof="0" dirty="0"/>
          </a:p>
        </p:txBody>
      </p:sp>
    </p:spTree>
    <p:extLst>
      <p:ext uri="{BB962C8B-B14F-4D97-AF65-F5344CB8AC3E}">
        <p14:creationId xmlns:p14="http://schemas.microsoft.com/office/powerpoint/2010/main" val="25327260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a:xfrm>
            <a:off x="612560" y="0"/>
            <a:ext cx="10515600" cy="855785"/>
          </a:xfrm>
        </p:spPr>
        <p:txBody>
          <a:bodyPr/>
          <a:lstStyle/>
          <a:p>
            <a:r>
              <a:rPr lang="en-US" noProof="0" dirty="0"/>
              <a:t>Core modules - overview</a:t>
            </a:r>
          </a:p>
        </p:txBody>
      </p:sp>
      <p:sp>
        <p:nvSpPr>
          <p:cNvPr id="3" name="Tartalom helye 2"/>
          <p:cNvSpPr>
            <a:spLocks noGrp="1"/>
          </p:cNvSpPr>
          <p:nvPr>
            <p:ph idx="1"/>
          </p:nvPr>
        </p:nvSpPr>
        <p:spPr>
          <a:xfrm>
            <a:off x="394316" y="762000"/>
            <a:ext cx="11599415" cy="5896708"/>
          </a:xfrm>
        </p:spPr>
        <p:txBody>
          <a:bodyPr>
            <a:normAutofit fontScale="92500" lnSpcReduction="10000"/>
          </a:bodyPr>
          <a:lstStyle/>
          <a:p>
            <a:pPr algn="just"/>
            <a:r>
              <a:rPr lang="en-US" sz="2500" b="1" noProof="0" dirty="0"/>
              <a:t>Service Registry:</a:t>
            </a:r>
            <a:r>
              <a:rPr lang="en-US" sz="2500" noProof="0" dirty="0"/>
              <a:t> Arrowhead Systems register and revoke the Services they offer. Such an entry also includes the http endpoint where the offered Service is accessible.</a:t>
            </a:r>
          </a:p>
          <a:p>
            <a:pPr algn="just"/>
            <a:r>
              <a:rPr lang="en-US" sz="2500" b="1" noProof="0" dirty="0"/>
              <a:t>Orchestrator:</a:t>
            </a:r>
            <a:r>
              <a:rPr lang="en-US" sz="2500" noProof="0" dirty="0"/>
              <a:t> Arrowhead Systems turn to the Orchestrator with Service requests if they wish to consume various Services. The initiated orchestration process returns with a single one or a list of Service Providers that are suitable to the request. After orchestration, the requester System has to consume the specified Service from the specified Provider(s).</a:t>
            </a:r>
          </a:p>
          <a:p>
            <a:pPr algn="just"/>
            <a:r>
              <a:rPr lang="en-US" sz="2500" b="1" noProof="0" dirty="0"/>
              <a:t>Authorization System:</a:t>
            </a:r>
            <a:r>
              <a:rPr lang="en-US" sz="2500" noProof="0" dirty="0"/>
              <a:t> the Orchestrator queries this Core System for checking authorization information. This System stores the intra-cloud and inter-cloud access rights. It is also responsible for issuing authorization token – if needed. </a:t>
            </a:r>
          </a:p>
          <a:p>
            <a:pPr algn="just"/>
            <a:r>
              <a:rPr lang="en-US" sz="2500" b="1" noProof="0" dirty="0"/>
              <a:t>Gatekeeper: </a:t>
            </a:r>
            <a:r>
              <a:rPr lang="en-US" sz="2500" noProof="0" dirty="0"/>
              <a:t>this Core System assists in handling all the inter-cloud </a:t>
            </a:r>
            <a:r>
              <a:rPr lang="en-US" sz="2500" noProof="0" dirty="0" err="1"/>
              <a:t>orchestrational</a:t>
            </a:r>
            <a:r>
              <a:rPr lang="en-US" sz="2500" noProof="0" dirty="0"/>
              <a:t> tasks among Arrowhead Local Clouds. They provide two Services for their Orchestrators: the Global Service Discovery and Inter-Cloud Negotiations services.</a:t>
            </a:r>
          </a:p>
          <a:p>
            <a:pPr algn="just"/>
            <a:r>
              <a:rPr lang="en-US" sz="2500" b="1" noProof="0" dirty="0"/>
              <a:t>Gateway: </a:t>
            </a:r>
            <a:r>
              <a:rPr lang="en-US" sz="2500" noProof="0" dirty="0"/>
              <a:t>this Core System is responsible for creating a data path between the provider and consumer Arrowhead Systems, when these systems are in different Local Clouds. The Gateway services are used by the Gatekeeper. This Core System can also provide payload encryption.</a:t>
            </a:r>
          </a:p>
          <a:p>
            <a:pPr algn="just"/>
            <a:r>
              <a:rPr lang="en-US" sz="2500" b="1" noProof="0" dirty="0"/>
              <a:t>Event Handler: </a:t>
            </a:r>
            <a:r>
              <a:rPr lang="en-US" sz="2500" noProof="0" dirty="0"/>
              <a:t>provides an MQTT-like service. Arrowhead Systems can subscribe to event types, and publish events. This Core System propagates the events to the subscribers, and can give feedback to the event publisher.</a:t>
            </a:r>
            <a:endParaRPr lang="en-US" sz="2500" b="1" noProof="0" dirty="0"/>
          </a:p>
        </p:txBody>
      </p:sp>
    </p:spTree>
    <p:extLst>
      <p:ext uri="{BB962C8B-B14F-4D97-AF65-F5344CB8AC3E}">
        <p14:creationId xmlns:p14="http://schemas.microsoft.com/office/powerpoint/2010/main" val="34632202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0C9FF708-4E49-4018-8110-DD4B1F19B3EE}"/>
              </a:ext>
            </a:extLst>
          </p:cNvPr>
          <p:cNvSpPr>
            <a:spLocks noGrp="1"/>
          </p:cNvSpPr>
          <p:nvPr>
            <p:ph type="title"/>
          </p:nvPr>
        </p:nvSpPr>
        <p:spPr/>
        <p:txBody>
          <a:bodyPr/>
          <a:lstStyle/>
          <a:p>
            <a:r>
              <a:rPr lang="en-US" noProof="0" dirty="0"/>
              <a:t>Arrowhead G3.2 code bases / testbed servers</a:t>
            </a:r>
          </a:p>
        </p:txBody>
      </p:sp>
      <p:sp>
        <p:nvSpPr>
          <p:cNvPr id="3" name="Tartalom helye 2">
            <a:extLst>
              <a:ext uri="{FF2B5EF4-FFF2-40B4-BE49-F238E27FC236}">
                <a16:creationId xmlns:a16="http://schemas.microsoft.com/office/drawing/2014/main" id="{553070F8-BCD2-4E00-B508-445648F63FAD}"/>
              </a:ext>
            </a:extLst>
          </p:cNvPr>
          <p:cNvSpPr>
            <a:spLocks noGrp="1"/>
          </p:cNvSpPr>
          <p:nvPr>
            <p:ph idx="1"/>
          </p:nvPr>
        </p:nvSpPr>
        <p:spPr/>
        <p:txBody>
          <a:bodyPr/>
          <a:lstStyle/>
          <a:p>
            <a:r>
              <a:rPr lang="en-US" noProof="0" dirty="0"/>
              <a:t>The core framework source codes can be found at:</a:t>
            </a:r>
          </a:p>
          <a:p>
            <a:pPr marL="0" indent="0">
              <a:buNone/>
            </a:pPr>
            <a:r>
              <a:rPr lang="en-US" noProof="0" dirty="0">
                <a:hlinkClick r:id="rId2"/>
              </a:rPr>
              <a:t>https://github.com/hegeduscs/arrowhead</a:t>
            </a:r>
            <a:endParaRPr lang="en-US" noProof="0" dirty="0"/>
          </a:p>
          <a:p>
            <a:r>
              <a:rPr lang="en-US" noProof="0" dirty="0"/>
              <a:t>The client skeletons are developed at:</a:t>
            </a:r>
          </a:p>
          <a:p>
            <a:pPr marL="0" indent="0">
              <a:buNone/>
            </a:pPr>
            <a:r>
              <a:rPr lang="en-US" noProof="0" dirty="0">
                <a:hlinkClick r:id="rId3"/>
              </a:rPr>
              <a:t>https://github.com/hegeduscs/arrowheadclient</a:t>
            </a:r>
            <a:r>
              <a:rPr lang="en-US" noProof="0" dirty="0"/>
              <a:t> </a:t>
            </a:r>
          </a:p>
          <a:p>
            <a:r>
              <a:rPr lang="en-US" noProof="0" dirty="0"/>
              <a:t>Cloud 1 test server to try out the examples:</a:t>
            </a:r>
          </a:p>
          <a:p>
            <a:pPr marL="0" indent="0">
              <a:buNone/>
            </a:pPr>
            <a:r>
              <a:rPr lang="en-US" noProof="0" dirty="0">
                <a:hlinkClick r:id="rId4"/>
              </a:rPr>
              <a:t>http://arrowhead.tmit.bme.hu</a:t>
            </a:r>
            <a:endParaRPr lang="en-US" noProof="0" dirty="0"/>
          </a:p>
          <a:p>
            <a:r>
              <a:rPr lang="en-US" noProof="0" dirty="0"/>
              <a:t>Cloud 2 test server to try out the examples:</a:t>
            </a:r>
          </a:p>
          <a:p>
            <a:pPr marL="0" indent="0">
              <a:buNone/>
            </a:pPr>
            <a:r>
              <a:rPr lang="en-US" noProof="0" dirty="0">
                <a:hlinkClick r:id="rId5"/>
              </a:rPr>
              <a:t>http://arrowhead2.tmit.bme.hu</a:t>
            </a:r>
            <a:endParaRPr lang="en-US" noProof="0" dirty="0"/>
          </a:p>
          <a:p>
            <a:pPr marL="0" indent="0">
              <a:buNone/>
            </a:pPr>
            <a:endParaRPr lang="en-US" noProof="0" dirty="0"/>
          </a:p>
        </p:txBody>
      </p:sp>
    </p:spTree>
    <p:extLst>
      <p:ext uri="{BB962C8B-B14F-4D97-AF65-F5344CB8AC3E}">
        <p14:creationId xmlns:p14="http://schemas.microsoft.com/office/powerpoint/2010/main" val="18111448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a:xfrm>
            <a:off x="603681" y="0"/>
            <a:ext cx="10515600" cy="1325563"/>
          </a:xfrm>
        </p:spPr>
        <p:txBody>
          <a:bodyPr/>
          <a:lstStyle/>
          <a:p>
            <a:r>
              <a:rPr lang="en-US" noProof="0" dirty="0"/>
              <a:t>Setting up a database</a:t>
            </a:r>
          </a:p>
        </p:txBody>
      </p:sp>
      <p:sp>
        <p:nvSpPr>
          <p:cNvPr id="3" name="Tartalom helye 2"/>
          <p:cNvSpPr>
            <a:spLocks noGrp="1"/>
          </p:cNvSpPr>
          <p:nvPr>
            <p:ph idx="1"/>
          </p:nvPr>
        </p:nvSpPr>
        <p:spPr>
          <a:xfrm>
            <a:off x="186431" y="1145219"/>
            <a:ext cx="12005569" cy="5610688"/>
          </a:xfrm>
        </p:spPr>
        <p:txBody>
          <a:bodyPr>
            <a:normAutofit/>
          </a:bodyPr>
          <a:lstStyle/>
          <a:p>
            <a:r>
              <a:rPr lang="en-US" noProof="0" dirty="0"/>
              <a:t>This framework uses MySQL server through the Java Hibernate ORM (via JDBC)</a:t>
            </a:r>
          </a:p>
          <a:p>
            <a:pPr lvl="1"/>
            <a:r>
              <a:rPr lang="en-US" noProof="0" dirty="0">
                <a:hlinkClick r:id="rId3"/>
              </a:rPr>
              <a:t>https://dev.mysql.com/downloads/installer/</a:t>
            </a:r>
            <a:endParaRPr lang="en-US" noProof="0" dirty="0"/>
          </a:p>
          <a:p>
            <a:pPr lvl="1"/>
            <a:r>
              <a:rPr lang="en-US" noProof="0" dirty="0"/>
              <a:t>It is recommended to use a database manager GUI (e.g. the built-in MySQL Workbench) </a:t>
            </a:r>
          </a:p>
          <a:p>
            <a:pPr lvl="1"/>
            <a:r>
              <a:rPr lang="en-US" noProof="0" dirty="0"/>
              <a:t>Username and password is arbitrary</a:t>
            </a:r>
          </a:p>
          <a:p>
            <a:pPr lvl="1"/>
            <a:r>
              <a:rPr lang="en-US" noProof="0" dirty="0"/>
              <a:t>Remote access for the account is needed, if the Core Systems will run on different machines</a:t>
            </a:r>
          </a:p>
          <a:p>
            <a:r>
              <a:rPr lang="en-US" noProof="0" dirty="0"/>
              <a:t>Please import the </a:t>
            </a:r>
            <a:r>
              <a:rPr lang="en-US" b="1" i="1" noProof="0" dirty="0"/>
              <a:t>create_arrowhead_database_1.sql</a:t>
            </a:r>
            <a:r>
              <a:rPr lang="en-US" noProof="0" dirty="0"/>
              <a:t>  script</a:t>
            </a:r>
          </a:p>
          <a:p>
            <a:pPr lvl="1"/>
            <a:r>
              <a:rPr lang="en-US" noProof="0" dirty="0"/>
              <a:t>This will create the database schema „arrowhead_test_cloud_1” with all the tables and inserts dummy entries for the examples showed later in this guide</a:t>
            </a:r>
          </a:p>
          <a:p>
            <a:r>
              <a:rPr lang="en-US" noProof="0" dirty="0"/>
              <a:t>Please import the </a:t>
            </a:r>
            <a:r>
              <a:rPr lang="en-US" b="1" i="1" noProof="0" dirty="0" err="1"/>
              <a:t>create_log_db_empty.sql</a:t>
            </a:r>
            <a:r>
              <a:rPr lang="en-US" b="1" i="1" noProof="0" dirty="0"/>
              <a:t> </a:t>
            </a:r>
            <a:r>
              <a:rPr lang="en-US" noProof="0" dirty="0"/>
              <a:t>script</a:t>
            </a:r>
          </a:p>
          <a:p>
            <a:pPr lvl="1"/>
            <a:r>
              <a:rPr lang="en-US" noProof="0" dirty="0"/>
              <a:t>This will create the database schema „log” and the „logs” table inside it; and will be used by the Core Systems for joint logging</a:t>
            </a:r>
          </a:p>
          <a:p>
            <a:pPr lvl="1"/>
            <a:r>
              <a:rPr lang="en-US" noProof="0" dirty="0"/>
              <a:t>Separate instances of logging for each Core System can be achieved by modifying its log4j.properties file. </a:t>
            </a:r>
            <a:r>
              <a:rPr lang="en-US" dirty="0"/>
              <a:t>Log4j can also be configured to use files instead of a database</a:t>
            </a:r>
            <a:r>
              <a:rPr lang="en-US" noProof="0" dirty="0"/>
              <a:t>.</a:t>
            </a:r>
          </a:p>
        </p:txBody>
      </p:sp>
    </p:spTree>
    <p:extLst>
      <p:ext uri="{BB962C8B-B14F-4D97-AF65-F5344CB8AC3E}">
        <p14:creationId xmlns:p14="http://schemas.microsoft.com/office/powerpoint/2010/main" val="31476276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a:xfrm>
            <a:off x="415771" y="111870"/>
            <a:ext cx="10515600" cy="1086281"/>
          </a:xfrm>
        </p:spPr>
        <p:txBody>
          <a:bodyPr/>
          <a:lstStyle/>
          <a:p>
            <a:r>
              <a:rPr lang="en-US" noProof="0" dirty="0"/>
              <a:t>The Arrowhead core database structure I.</a:t>
            </a:r>
          </a:p>
        </p:txBody>
      </p:sp>
      <p:sp>
        <p:nvSpPr>
          <p:cNvPr id="3" name="Tartalom helye 2"/>
          <p:cNvSpPr>
            <a:spLocks noGrp="1"/>
          </p:cNvSpPr>
          <p:nvPr>
            <p:ph idx="1"/>
          </p:nvPr>
        </p:nvSpPr>
        <p:spPr>
          <a:xfrm>
            <a:off x="228600" y="1028089"/>
            <a:ext cx="10515600" cy="4849353"/>
          </a:xfrm>
        </p:spPr>
        <p:txBody>
          <a:bodyPr>
            <a:normAutofit/>
          </a:bodyPr>
          <a:lstStyle/>
          <a:p>
            <a:r>
              <a:rPr lang="en-US" sz="2400" noProof="0" dirty="0"/>
              <a:t>Each core system can have its own separate database, or core systems </a:t>
            </a:r>
            <a:br>
              <a:rPr lang="en-US" sz="2400" noProof="0" dirty="0"/>
            </a:br>
            <a:r>
              <a:rPr lang="en-US" sz="2400" noProof="0" dirty="0"/>
              <a:t>can use 1 joint core database</a:t>
            </a:r>
          </a:p>
          <a:p>
            <a:r>
              <a:rPr lang="en-US" sz="2400" noProof="0" dirty="0"/>
              <a:t>The common descriptors can be seen on the right side</a:t>
            </a:r>
            <a:endParaRPr lang="en-US" sz="2400" dirty="0"/>
          </a:p>
          <a:p>
            <a:endParaRPr lang="en-US" sz="2400" noProof="0" dirty="0"/>
          </a:p>
        </p:txBody>
      </p:sp>
      <p:pic>
        <p:nvPicPr>
          <p:cNvPr id="4" name="Kép 3">
            <a:extLst>
              <a:ext uri="{FF2B5EF4-FFF2-40B4-BE49-F238E27FC236}">
                <a16:creationId xmlns:a16="http://schemas.microsoft.com/office/drawing/2014/main" id="{3119520F-90D5-4A5B-B942-84D4407D5578}"/>
              </a:ext>
            </a:extLst>
          </p:cNvPr>
          <p:cNvPicPr>
            <a:picLocks noChangeAspect="1"/>
          </p:cNvPicPr>
          <p:nvPr/>
        </p:nvPicPr>
        <p:blipFill>
          <a:blip r:embed="rId2"/>
          <a:stretch>
            <a:fillRect/>
          </a:stretch>
        </p:blipFill>
        <p:spPr>
          <a:xfrm>
            <a:off x="9923640" y="71711"/>
            <a:ext cx="2259770" cy="1775320"/>
          </a:xfrm>
          <a:prstGeom prst="rect">
            <a:avLst/>
          </a:prstGeom>
        </p:spPr>
      </p:pic>
      <p:pic>
        <p:nvPicPr>
          <p:cNvPr id="6" name="Kép 5">
            <a:extLst>
              <a:ext uri="{FF2B5EF4-FFF2-40B4-BE49-F238E27FC236}">
                <a16:creationId xmlns:a16="http://schemas.microsoft.com/office/drawing/2014/main" id="{E6D044DC-5A9C-4591-821B-3F9C5E11BD33}"/>
              </a:ext>
            </a:extLst>
          </p:cNvPr>
          <p:cNvPicPr>
            <a:picLocks noChangeAspect="1"/>
          </p:cNvPicPr>
          <p:nvPr/>
        </p:nvPicPr>
        <p:blipFill>
          <a:blip r:embed="rId3"/>
          <a:stretch>
            <a:fillRect/>
          </a:stretch>
        </p:blipFill>
        <p:spPr>
          <a:xfrm>
            <a:off x="9923639" y="1958366"/>
            <a:ext cx="2259769" cy="1473480"/>
          </a:xfrm>
          <a:prstGeom prst="rect">
            <a:avLst/>
          </a:prstGeom>
        </p:spPr>
      </p:pic>
      <p:pic>
        <p:nvPicPr>
          <p:cNvPr id="10" name="Kép 9">
            <a:extLst>
              <a:ext uri="{FF2B5EF4-FFF2-40B4-BE49-F238E27FC236}">
                <a16:creationId xmlns:a16="http://schemas.microsoft.com/office/drawing/2014/main" id="{5B5DBFFD-012C-4D3F-9713-01386E4DA01A}"/>
              </a:ext>
            </a:extLst>
          </p:cNvPr>
          <p:cNvPicPr>
            <a:picLocks noChangeAspect="1"/>
          </p:cNvPicPr>
          <p:nvPr/>
        </p:nvPicPr>
        <p:blipFill>
          <a:blip r:embed="rId4"/>
          <a:stretch>
            <a:fillRect/>
          </a:stretch>
        </p:blipFill>
        <p:spPr>
          <a:xfrm>
            <a:off x="9923639" y="3543181"/>
            <a:ext cx="2259769" cy="3148233"/>
          </a:xfrm>
          <a:prstGeom prst="rect">
            <a:avLst/>
          </a:prstGeom>
        </p:spPr>
      </p:pic>
      <p:pic>
        <p:nvPicPr>
          <p:cNvPr id="13" name="Kép 12">
            <a:extLst>
              <a:ext uri="{FF2B5EF4-FFF2-40B4-BE49-F238E27FC236}">
                <a16:creationId xmlns:a16="http://schemas.microsoft.com/office/drawing/2014/main" id="{5CDB2E1C-7D4A-4AC7-A130-A68BF5E9E17F}"/>
              </a:ext>
            </a:extLst>
          </p:cNvPr>
          <p:cNvPicPr>
            <a:picLocks noChangeAspect="1"/>
          </p:cNvPicPr>
          <p:nvPr/>
        </p:nvPicPr>
        <p:blipFill>
          <a:blip r:embed="rId5"/>
          <a:stretch>
            <a:fillRect/>
          </a:stretch>
        </p:blipFill>
        <p:spPr>
          <a:xfrm>
            <a:off x="5304723" y="3199600"/>
            <a:ext cx="1735371" cy="2017369"/>
          </a:xfrm>
          <a:prstGeom prst="rect">
            <a:avLst/>
          </a:prstGeom>
        </p:spPr>
      </p:pic>
      <p:pic>
        <p:nvPicPr>
          <p:cNvPr id="16" name="Kép 15">
            <a:extLst>
              <a:ext uri="{FF2B5EF4-FFF2-40B4-BE49-F238E27FC236}">
                <a16:creationId xmlns:a16="http://schemas.microsoft.com/office/drawing/2014/main" id="{AFACDA12-56E9-4584-930F-8B4E7DA51C1A}"/>
              </a:ext>
            </a:extLst>
          </p:cNvPr>
          <p:cNvPicPr>
            <a:picLocks noChangeAspect="1"/>
          </p:cNvPicPr>
          <p:nvPr/>
        </p:nvPicPr>
        <p:blipFill>
          <a:blip r:embed="rId6"/>
          <a:stretch>
            <a:fillRect/>
          </a:stretch>
        </p:blipFill>
        <p:spPr>
          <a:xfrm>
            <a:off x="7073983" y="3199600"/>
            <a:ext cx="2378627" cy="850192"/>
          </a:xfrm>
          <a:prstGeom prst="rect">
            <a:avLst/>
          </a:prstGeom>
        </p:spPr>
      </p:pic>
      <p:pic>
        <p:nvPicPr>
          <p:cNvPr id="17" name="Kép 16">
            <a:extLst>
              <a:ext uri="{FF2B5EF4-FFF2-40B4-BE49-F238E27FC236}">
                <a16:creationId xmlns:a16="http://schemas.microsoft.com/office/drawing/2014/main" id="{714E106E-BF40-45AC-B755-B4321E57FEFB}"/>
              </a:ext>
            </a:extLst>
          </p:cNvPr>
          <p:cNvPicPr>
            <a:picLocks noChangeAspect="1"/>
          </p:cNvPicPr>
          <p:nvPr/>
        </p:nvPicPr>
        <p:blipFill>
          <a:blip r:embed="rId7"/>
          <a:stretch>
            <a:fillRect/>
          </a:stretch>
        </p:blipFill>
        <p:spPr>
          <a:xfrm>
            <a:off x="7078470" y="4031682"/>
            <a:ext cx="2378628" cy="850192"/>
          </a:xfrm>
          <a:prstGeom prst="rect">
            <a:avLst/>
          </a:prstGeom>
        </p:spPr>
      </p:pic>
      <p:sp>
        <p:nvSpPr>
          <p:cNvPr id="20" name="Szövegdoboz 19">
            <a:extLst>
              <a:ext uri="{FF2B5EF4-FFF2-40B4-BE49-F238E27FC236}">
                <a16:creationId xmlns:a16="http://schemas.microsoft.com/office/drawing/2014/main" id="{4E0671DE-1404-43E6-AB0F-0E7F1F542480}"/>
              </a:ext>
            </a:extLst>
          </p:cNvPr>
          <p:cNvSpPr txBox="1"/>
          <p:nvPr/>
        </p:nvSpPr>
        <p:spPr>
          <a:xfrm>
            <a:off x="6011945" y="2809990"/>
            <a:ext cx="2124075" cy="369332"/>
          </a:xfrm>
          <a:prstGeom prst="rect">
            <a:avLst/>
          </a:prstGeom>
          <a:noFill/>
        </p:spPr>
        <p:txBody>
          <a:bodyPr wrap="square" rtlCol="0">
            <a:spAutoFit/>
          </a:bodyPr>
          <a:lstStyle/>
          <a:p>
            <a:r>
              <a:rPr lang="en-US" dirty="0"/>
              <a:t>Gatekeeper tables</a:t>
            </a:r>
          </a:p>
        </p:txBody>
      </p:sp>
      <p:pic>
        <p:nvPicPr>
          <p:cNvPr id="21" name="Kép 20">
            <a:extLst>
              <a:ext uri="{FF2B5EF4-FFF2-40B4-BE49-F238E27FC236}">
                <a16:creationId xmlns:a16="http://schemas.microsoft.com/office/drawing/2014/main" id="{7B5B0A1E-5686-486C-B1E7-0AE2AE5052C3}"/>
              </a:ext>
            </a:extLst>
          </p:cNvPr>
          <p:cNvPicPr>
            <a:picLocks noChangeAspect="1"/>
          </p:cNvPicPr>
          <p:nvPr/>
        </p:nvPicPr>
        <p:blipFill>
          <a:blip r:embed="rId8"/>
          <a:stretch>
            <a:fillRect/>
          </a:stretch>
        </p:blipFill>
        <p:spPr>
          <a:xfrm>
            <a:off x="178276" y="3202327"/>
            <a:ext cx="2270645" cy="1832929"/>
          </a:xfrm>
          <a:prstGeom prst="rect">
            <a:avLst/>
          </a:prstGeom>
        </p:spPr>
      </p:pic>
      <p:pic>
        <p:nvPicPr>
          <p:cNvPr id="22" name="Kép 21">
            <a:extLst>
              <a:ext uri="{FF2B5EF4-FFF2-40B4-BE49-F238E27FC236}">
                <a16:creationId xmlns:a16="http://schemas.microsoft.com/office/drawing/2014/main" id="{504E6C00-0032-4001-8C41-49DDE8E56548}"/>
              </a:ext>
            </a:extLst>
          </p:cNvPr>
          <p:cNvPicPr>
            <a:picLocks noChangeAspect="1"/>
          </p:cNvPicPr>
          <p:nvPr/>
        </p:nvPicPr>
        <p:blipFill>
          <a:blip r:embed="rId9"/>
          <a:stretch>
            <a:fillRect/>
          </a:stretch>
        </p:blipFill>
        <p:spPr>
          <a:xfrm>
            <a:off x="2453525" y="3202327"/>
            <a:ext cx="2260625" cy="1470769"/>
          </a:xfrm>
          <a:prstGeom prst="rect">
            <a:avLst/>
          </a:prstGeom>
        </p:spPr>
      </p:pic>
      <p:sp>
        <p:nvSpPr>
          <p:cNvPr id="39" name="Szövegdoboz 38">
            <a:extLst>
              <a:ext uri="{FF2B5EF4-FFF2-40B4-BE49-F238E27FC236}">
                <a16:creationId xmlns:a16="http://schemas.microsoft.com/office/drawing/2014/main" id="{C651B831-D166-4AC8-9B3F-527C4055D8E9}"/>
              </a:ext>
            </a:extLst>
          </p:cNvPr>
          <p:cNvSpPr txBox="1"/>
          <p:nvPr/>
        </p:nvSpPr>
        <p:spPr>
          <a:xfrm>
            <a:off x="1527216" y="2809990"/>
            <a:ext cx="2124075" cy="369332"/>
          </a:xfrm>
          <a:prstGeom prst="rect">
            <a:avLst/>
          </a:prstGeom>
          <a:noFill/>
        </p:spPr>
        <p:txBody>
          <a:bodyPr wrap="square" rtlCol="0">
            <a:spAutoFit/>
          </a:bodyPr>
          <a:lstStyle/>
          <a:p>
            <a:r>
              <a:rPr lang="en-US" dirty="0"/>
              <a:t>Authorization tables</a:t>
            </a:r>
          </a:p>
        </p:txBody>
      </p:sp>
    </p:spTree>
    <p:extLst>
      <p:ext uri="{BB962C8B-B14F-4D97-AF65-F5344CB8AC3E}">
        <p14:creationId xmlns:p14="http://schemas.microsoft.com/office/powerpoint/2010/main" val="11447341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9274A8F6-94F8-45FB-820A-F5277EB921E0}"/>
              </a:ext>
            </a:extLst>
          </p:cNvPr>
          <p:cNvSpPr>
            <a:spLocks noGrp="1"/>
          </p:cNvSpPr>
          <p:nvPr>
            <p:ph type="title"/>
          </p:nvPr>
        </p:nvSpPr>
        <p:spPr>
          <a:xfrm>
            <a:off x="356950" y="242231"/>
            <a:ext cx="10515600" cy="806450"/>
          </a:xfrm>
        </p:spPr>
        <p:txBody>
          <a:bodyPr/>
          <a:lstStyle/>
          <a:p>
            <a:r>
              <a:rPr lang="en-US" dirty="0"/>
              <a:t>The Arrowhead core database structure II.</a:t>
            </a:r>
          </a:p>
        </p:txBody>
      </p:sp>
      <p:pic>
        <p:nvPicPr>
          <p:cNvPr id="4" name="Kép 3">
            <a:extLst>
              <a:ext uri="{FF2B5EF4-FFF2-40B4-BE49-F238E27FC236}">
                <a16:creationId xmlns:a16="http://schemas.microsoft.com/office/drawing/2014/main" id="{AE39C579-A7E8-4307-B904-71A5D1FC84F4}"/>
              </a:ext>
            </a:extLst>
          </p:cNvPr>
          <p:cNvPicPr>
            <a:picLocks noChangeAspect="1"/>
          </p:cNvPicPr>
          <p:nvPr/>
        </p:nvPicPr>
        <p:blipFill>
          <a:blip r:embed="rId2"/>
          <a:stretch>
            <a:fillRect/>
          </a:stretch>
        </p:blipFill>
        <p:spPr>
          <a:xfrm>
            <a:off x="9923640" y="71711"/>
            <a:ext cx="2259770" cy="1775320"/>
          </a:xfrm>
          <a:prstGeom prst="rect">
            <a:avLst/>
          </a:prstGeom>
        </p:spPr>
      </p:pic>
      <p:pic>
        <p:nvPicPr>
          <p:cNvPr id="5" name="Kép 4">
            <a:extLst>
              <a:ext uri="{FF2B5EF4-FFF2-40B4-BE49-F238E27FC236}">
                <a16:creationId xmlns:a16="http://schemas.microsoft.com/office/drawing/2014/main" id="{E3A8DE98-35D4-4D25-8025-51E61CEFC26B}"/>
              </a:ext>
            </a:extLst>
          </p:cNvPr>
          <p:cNvPicPr>
            <a:picLocks noChangeAspect="1"/>
          </p:cNvPicPr>
          <p:nvPr/>
        </p:nvPicPr>
        <p:blipFill>
          <a:blip r:embed="rId3"/>
          <a:stretch>
            <a:fillRect/>
          </a:stretch>
        </p:blipFill>
        <p:spPr>
          <a:xfrm>
            <a:off x="9923639" y="1958366"/>
            <a:ext cx="2259769" cy="1473480"/>
          </a:xfrm>
          <a:prstGeom prst="rect">
            <a:avLst/>
          </a:prstGeom>
        </p:spPr>
      </p:pic>
      <p:pic>
        <p:nvPicPr>
          <p:cNvPr id="6" name="Kép 5">
            <a:extLst>
              <a:ext uri="{FF2B5EF4-FFF2-40B4-BE49-F238E27FC236}">
                <a16:creationId xmlns:a16="http://schemas.microsoft.com/office/drawing/2014/main" id="{3DC08265-242A-4304-B668-4E6455E745D4}"/>
              </a:ext>
            </a:extLst>
          </p:cNvPr>
          <p:cNvPicPr>
            <a:picLocks noChangeAspect="1"/>
          </p:cNvPicPr>
          <p:nvPr/>
        </p:nvPicPr>
        <p:blipFill>
          <a:blip r:embed="rId4"/>
          <a:stretch>
            <a:fillRect/>
          </a:stretch>
        </p:blipFill>
        <p:spPr>
          <a:xfrm>
            <a:off x="9923639" y="3543181"/>
            <a:ext cx="2259769" cy="3148233"/>
          </a:xfrm>
          <a:prstGeom prst="rect">
            <a:avLst/>
          </a:prstGeom>
        </p:spPr>
      </p:pic>
      <p:pic>
        <p:nvPicPr>
          <p:cNvPr id="7" name="Kép 6">
            <a:extLst>
              <a:ext uri="{FF2B5EF4-FFF2-40B4-BE49-F238E27FC236}">
                <a16:creationId xmlns:a16="http://schemas.microsoft.com/office/drawing/2014/main" id="{ACD2704B-EA46-447D-82A5-A564E64AF49E}"/>
              </a:ext>
            </a:extLst>
          </p:cNvPr>
          <p:cNvPicPr>
            <a:picLocks noChangeAspect="1"/>
          </p:cNvPicPr>
          <p:nvPr/>
        </p:nvPicPr>
        <p:blipFill>
          <a:blip r:embed="rId5"/>
          <a:stretch>
            <a:fillRect/>
          </a:stretch>
        </p:blipFill>
        <p:spPr>
          <a:xfrm>
            <a:off x="356950" y="1958366"/>
            <a:ext cx="2257425" cy="3125665"/>
          </a:xfrm>
          <a:prstGeom prst="rect">
            <a:avLst/>
          </a:prstGeom>
        </p:spPr>
      </p:pic>
      <p:pic>
        <p:nvPicPr>
          <p:cNvPr id="8" name="Kép 7">
            <a:extLst>
              <a:ext uri="{FF2B5EF4-FFF2-40B4-BE49-F238E27FC236}">
                <a16:creationId xmlns:a16="http://schemas.microsoft.com/office/drawing/2014/main" id="{B59CED5F-D63D-487F-8721-E24E6EDD106F}"/>
              </a:ext>
            </a:extLst>
          </p:cNvPr>
          <p:cNvPicPr>
            <a:picLocks noChangeAspect="1"/>
          </p:cNvPicPr>
          <p:nvPr/>
        </p:nvPicPr>
        <p:blipFill>
          <a:blip r:embed="rId6"/>
          <a:stretch>
            <a:fillRect/>
          </a:stretch>
        </p:blipFill>
        <p:spPr>
          <a:xfrm>
            <a:off x="3378138" y="1952947"/>
            <a:ext cx="2485161" cy="4162425"/>
          </a:xfrm>
          <a:prstGeom prst="rect">
            <a:avLst/>
          </a:prstGeom>
        </p:spPr>
      </p:pic>
      <p:pic>
        <p:nvPicPr>
          <p:cNvPr id="9" name="Kép 8">
            <a:extLst>
              <a:ext uri="{FF2B5EF4-FFF2-40B4-BE49-F238E27FC236}">
                <a16:creationId xmlns:a16="http://schemas.microsoft.com/office/drawing/2014/main" id="{D4397798-DE81-4DBE-8926-AF841CCB9F5A}"/>
              </a:ext>
            </a:extLst>
          </p:cNvPr>
          <p:cNvPicPr>
            <a:picLocks noChangeAspect="1"/>
          </p:cNvPicPr>
          <p:nvPr/>
        </p:nvPicPr>
        <p:blipFill>
          <a:blip r:embed="rId7"/>
          <a:stretch>
            <a:fillRect/>
          </a:stretch>
        </p:blipFill>
        <p:spPr>
          <a:xfrm>
            <a:off x="6627063" y="1952947"/>
            <a:ext cx="2574751" cy="4042082"/>
          </a:xfrm>
          <a:prstGeom prst="rect">
            <a:avLst/>
          </a:prstGeom>
        </p:spPr>
      </p:pic>
      <p:sp>
        <p:nvSpPr>
          <p:cNvPr id="11" name="Szövegdoboz 10">
            <a:extLst>
              <a:ext uri="{FF2B5EF4-FFF2-40B4-BE49-F238E27FC236}">
                <a16:creationId xmlns:a16="http://schemas.microsoft.com/office/drawing/2014/main" id="{47A2E9B7-86FE-4B12-903C-20ED9F4C660F}"/>
              </a:ext>
            </a:extLst>
          </p:cNvPr>
          <p:cNvSpPr txBox="1"/>
          <p:nvPr/>
        </p:nvSpPr>
        <p:spPr>
          <a:xfrm>
            <a:off x="356950" y="1477699"/>
            <a:ext cx="2257425" cy="369332"/>
          </a:xfrm>
          <a:prstGeom prst="rect">
            <a:avLst/>
          </a:prstGeom>
          <a:noFill/>
        </p:spPr>
        <p:txBody>
          <a:bodyPr wrap="square" rtlCol="0">
            <a:spAutoFit/>
          </a:bodyPr>
          <a:lstStyle/>
          <a:p>
            <a:pPr algn="ctr"/>
            <a:r>
              <a:rPr lang="en-US" dirty="0"/>
              <a:t>Service Registry</a:t>
            </a:r>
          </a:p>
        </p:txBody>
      </p:sp>
      <p:sp>
        <p:nvSpPr>
          <p:cNvPr id="12" name="Szövegdoboz 11">
            <a:extLst>
              <a:ext uri="{FF2B5EF4-FFF2-40B4-BE49-F238E27FC236}">
                <a16:creationId xmlns:a16="http://schemas.microsoft.com/office/drawing/2014/main" id="{A8A11882-5FE9-4034-9684-0D2E28085A6E}"/>
              </a:ext>
            </a:extLst>
          </p:cNvPr>
          <p:cNvSpPr txBox="1"/>
          <p:nvPr/>
        </p:nvSpPr>
        <p:spPr>
          <a:xfrm>
            <a:off x="3378138" y="1477699"/>
            <a:ext cx="2485161" cy="369332"/>
          </a:xfrm>
          <a:prstGeom prst="rect">
            <a:avLst/>
          </a:prstGeom>
          <a:noFill/>
        </p:spPr>
        <p:txBody>
          <a:bodyPr wrap="square" rtlCol="0">
            <a:spAutoFit/>
          </a:bodyPr>
          <a:lstStyle/>
          <a:p>
            <a:pPr algn="ctr"/>
            <a:r>
              <a:rPr lang="en-US" dirty="0"/>
              <a:t>Orchestrator</a:t>
            </a:r>
          </a:p>
        </p:txBody>
      </p:sp>
      <p:sp>
        <p:nvSpPr>
          <p:cNvPr id="13" name="Szövegdoboz 12">
            <a:extLst>
              <a:ext uri="{FF2B5EF4-FFF2-40B4-BE49-F238E27FC236}">
                <a16:creationId xmlns:a16="http://schemas.microsoft.com/office/drawing/2014/main" id="{C37B3531-0CD6-4F97-97F2-C46F9C852253}"/>
              </a:ext>
            </a:extLst>
          </p:cNvPr>
          <p:cNvSpPr txBox="1"/>
          <p:nvPr/>
        </p:nvSpPr>
        <p:spPr>
          <a:xfrm>
            <a:off x="6627063" y="1477699"/>
            <a:ext cx="2574751" cy="369332"/>
          </a:xfrm>
          <a:prstGeom prst="rect">
            <a:avLst/>
          </a:prstGeom>
          <a:noFill/>
        </p:spPr>
        <p:txBody>
          <a:bodyPr wrap="square" rtlCol="0">
            <a:spAutoFit/>
          </a:bodyPr>
          <a:lstStyle/>
          <a:p>
            <a:pPr algn="ctr"/>
            <a:r>
              <a:rPr lang="en-US" dirty="0"/>
              <a:t>Event Handler</a:t>
            </a:r>
          </a:p>
        </p:txBody>
      </p:sp>
    </p:spTree>
    <p:extLst>
      <p:ext uri="{BB962C8B-B14F-4D97-AF65-F5344CB8AC3E}">
        <p14:creationId xmlns:p14="http://schemas.microsoft.com/office/powerpoint/2010/main" val="27411470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a:xfrm>
            <a:off x="687280" y="1"/>
            <a:ext cx="10515600" cy="1118586"/>
          </a:xfrm>
        </p:spPr>
        <p:txBody>
          <a:bodyPr/>
          <a:lstStyle/>
          <a:p>
            <a:r>
              <a:rPr lang="en-US" noProof="0" dirty="0"/>
              <a:t>Configuring the core modules</a:t>
            </a:r>
          </a:p>
        </p:txBody>
      </p:sp>
      <p:sp>
        <p:nvSpPr>
          <p:cNvPr id="3" name="Tartalom helye 2"/>
          <p:cNvSpPr>
            <a:spLocks noGrp="1"/>
          </p:cNvSpPr>
          <p:nvPr>
            <p:ph idx="1"/>
          </p:nvPr>
        </p:nvSpPr>
        <p:spPr>
          <a:xfrm>
            <a:off x="687280" y="1017756"/>
            <a:ext cx="10515600" cy="5498453"/>
          </a:xfrm>
        </p:spPr>
        <p:txBody>
          <a:bodyPr/>
          <a:lstStyle/>
          <a:p>
            <a:r>
              <a:rPr lang="en-US" sz="2400" noProof="0" dirty="0"/>
              <a:t>Every module is a runnable Java executable jar file and has two properties file:</a:t>
            </a:r>
          </a:p>
          <a:p>
            <a:pPr lvl="1"/>
            <a:r>
              <a:rPr lang="en-US" sz="2000" noProof="0" dirty="0"/>
              <a:t>The „config/</a:t>
            </a:r>
            <a:r>
              <a:rPr lang="en-US" sz="2000" noProof="0" dirty="0" err="1"/>
              <a:t>app.properties</a:t>
            </a:r>
            <a:r>
              <a:rPr lang="en-US" sz="2000" noProof="0" dirty="0"/>
              <a:t>” includes general configuration </a:t>
            </a:r>
            <a:r>
              <a:rPr lang="en-US" sz="2000" dirty="0"/>
              <a:t>for the Core </a:t>
            </a:r>
            <a:r>
              <a:rPr lang="en-US" sz="2000" noProof="0" dirty="0"/>
              <a:t>System</a:t>
            </a:r>
          </a:p>
          <a:p>
            <a:pPr lvl="1"/>
            <a:r>
              <a:rPr lang="en-US" sz="2000" noProof="0" dirty="0"/>
              <a:t>The „config/log4j.properties” configures the logging.</a:t>
            </a:r>
            <a:endParaRPr lang="en-US" sz="2000" dirty="0"/>
          </a:p>
          <a:p>
            <a:r>
              <a:rPr lang="en-US" sz="2400" dirty="0"/>
              <a:t>Most</a:t>
            </a:r>
            <a:r>
              <a:rPr lang="en-US" sz="2400" noProof="0" dirty="0"/>
              <a:t> values can be left at t</a:t>
            </a:r>
            <a:r>
              <a:rPr lang="en-US" sz="2400" dirty="0"/>
              <a:t>heir default values, but you have the option to customize the config files to match your environment (e.g. address).</a:t>
            </a:r>
            <a:r>
              <a:rPr lang="en-US" sz="2400" b="1" dirty="0"/>
              <a:t> </a:t>
            </a:r>
          </a:p>
          <a:p>
            <a:r>
              <a:rPr lang="en-US" sz="2400" b="1" dirty="0"/>
              <a:t>Pay extra attention to the database user/password fields in both config files. </a:t>
            </a:r>
            <a:r>
              <a:rPr lang="en-US" sz="2400" dirty="0"/>
              <a:t>These have to match the values you setup for your database (slide 6).</a:t>
            </a:r>
            <a:endParaRPr lang="en-US" sz="2400" b="1" noProof="0" dirty="0"/>
          </a:p>
          <a:p>
            <a:r>
              <a:rPr lang="en-US" sz="2400" noProof="0" dirty="0"/>
              <a:t>Logging levels (first parameter of log4j.rootLogger in the config file):</a:t>
            </a:r>
          </a:p>
          <a:p>
            <a:pPr lvl="1"/>
            <a:r>
              <a:rPr lang="en-US" sz="2000" dirty="0"/>
              <a:t>OFF &gt; FATAL &gt; ERROR &gt; WARN &gt; INFO &gt; DEBUG (most verbose)</a:t>
            </a:r>
            <a:endParaRPr lang="en-US" dirty="0"/>
          </a:p>
          <a:p>
            <a:r>
              <a:rPr lang="en-US" sz="2400" dirty="0"/>
              <a:t>By default Log4j writes messages to both the database and a text file. This can be changed the following way:</a:t>
            </a:r>
          </a:p>
          <a:p>
            <a:pPr lvl="1"/>
            <a:r>
              <a:rPr lang="en-US" sz="2000" dirty="0"/>
              <a:t>Turn off logging: </a:t>
            </a:r>
            <a:r>
              <a:rPr lang="en-US" sz="2000" dirty="0">
                <a:latin typeface="Consolas" panose="020B0609020204030204" pitchFamily="49" charset="0"/>
              </a:rPr>
              <a:t>log4j.rootLogger=OFF</a:t>
            </a:r>
          </a:p>
          <a:p>
            <a:pPr lvl="1"/>
            <a:r>
              <a:rPr lang="en-US" sz="2000" dirty="0"/>
              <a:t>Only log to database: </a:t>
            </a:r>
            <a:r>
              <a:rPr lang="en-US" sz="2000" dirty="0">
                <a:latin typeface="Consolas" panose="020B0609020204030204" pitchFamily="49" charset="0"/>
              </a:rPr>
              <a:t>log4j.rootLogger=INFO, DB</a:t>
            </a:r>
          </a:p>
          <a:p>
            <a:pPr lvl="1"/>
            <a:r>
              <a:rPr lang="en-US" sz="2000" dirty="0"/>
              <a:t>Only log to file: log4j.rootLogger=INFO, FILE</a:t>
            </a:r>
          </a:p>
          <a:p>
            <a:pPr lvl="1"/>
            <a:endParaRPr lang="en-US" sz="2000" dirty="0">
              <a:latin typeface="Consolas" panose="020B0609020204030204" pitchFamily="49" charset="0"/>
            </a:endParaRPr>
          </a:p>
        </p:txBody>
      </p:sp>
    </p:spTree>
    <p:extLst>
      <p:ext uri="{BB962C8B-B14F-4D97-AF65-F5344CB8AC3E}">
        <p14:creationId xmlns:p14="http://schemas.microsoft.com/office/powerpoint/2010/main" val="923612972"/>
      </p:ext>
    </p:extLst>
  </p:cSld>
  <p:clrMapOvr>
    <a:masterClrMapping/>
  </p:clrMapOvr>
</p:sld>
</file>

<file path=ppt/theme/theme1.xml><?xml version="1.0" encoding="utf-8"?>
<a:theme xmlns:a="http://schemas.openxmlformats.org/drawingml/2006/main" name="Office-téma">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téma">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2874</TotalTime>
  <Words>3290</Words>
  <Application>Microsoft Office PowerPoint</Application>
  <PresentationFormat>Szélesvásznú</PresentationFormat>
  <Paragraphs>328</Paragraphs>
  <Slides>25</Slides>
  <Notes>4</Notes>
  <HiddenSlides>0</HiddenSlides>
  <MMClips>0</MMClips>
  <ScaleCrop>false</ScaleCrop>
  <HeadingPairs>
    <vt:vector size="6" baseType="variant">
      <vt:variant>
        <vt:lpstr>Használt betűtípusok</vt:lpstr>
      </vt:variant>
      <vt:variant>
        <vt:i4>4</vt:i4>
      </vt:variant>
      <vt:variant>
        <vt:lpstr>Téma</vt:lpstr>
      </vt:variant>
      <vt:variant>
        <vt:i4>1</vt:i4>
      </vt:variant>
      <vt:variant>
        <vt:lpstr>Diacímek</vt:lpstr>
      </vt:variant>
      <vt:variant>
        <vt:i4>25</vt:i4>
      </vt:variant>
    </vt:vector>
  </HeadingPairs>
  <TitlesOfParts>
    <vt:vector size="30" baseType="lpstr">
      <vt:lpstr>Arial</vt:lpstr>
      <vt:lpstr>Calibri</vt:lpstr>
      <vt:lpstr>Calibri Light</vt:lpstr>
      <vt:lpstr>Consolas</vt:lpstr>
      <vt:lpstr>Office-téma</vt:lpstr>
      <vt:lpstr>Getting Started</vt:lpstr>
      <vt:lpstr>Documentation structure – reading sequence</vt:lpstr>
      <vt:lpstr>Table of Contents</vt:lpstr>
      <vt:lpstr>Core modules - overview</vt:lpstr>
      <vt:lpstr>Arrowhead G3.2 code bases / testbed servers</vt:lpstr>
      <vt:lpstr>Setting up a database</vt:lpstr>
      <vt:lpstr>The Arrowhead core database structure I.</vt:lpstr>
      <vt:lpstr>The Arrowhead core database structure II.</vt:lpstr>
      <vt:lpstr>Configuring the core modules</vt:lpstr>
      <vt:lpstr>Deploying modules</vt:lpstr>
      <vt:lpstr>Deploying modules II.</vt:lpstr>
      <vt:lpstr>Generating Certificates (optional)</vt:lpstr>
      <vt:lpstr>Setting up a secondary Local Cloud for testing inter-Cloud orchestration</vt:lpstr>
      <vt:lpstr>Using the Gateway module</vt:lpstr>
      <vt:lpstr>Using the examples</vt:lpstr>
      <vt:lpstr>Use case scenario for manual testing</vt:lpstr>
      <vt:lpstr>Electric Vehicle Use Case Scenario</vt:lpstr>
      <vt:lpstr>Store-based orchestration test</vt:lpstr>
      <vt:lpstr>Store-based orchestration</vt:lpstr>
      <vt:lpstr>Checking the dynamical orchestration process</vt:lpstr>
      <vt:lpstr>Local dynamical orchestration (no preferences or matchmaking) </vt:lpstr>
      <vt:lpstr>Dynamical orchestration with Inter-Cloud enabled</vt:lpstr>
      <vt:lpstr>Inter-Cloud dynamical orchestration (with triggerInterCloud flag)</vt:lpstr>
      <vt:lpstr>Getting started with the App. System skeletons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Getting Started</dc:title>
  <dc:creator>Hegedűs Csaba</dc:creator>
  <cp:lastModifiedBy>Zoltán Umlauf</cp:lastModifiedBy>
  <cp:revision>268</cp:revision>
  <dcterms:created xsi:type="dcterms:W3CDTF">2016-08-23T09:05:39Z</dcterms:created>
  <dcterms:modified xsi:type="dcterms:W3CDTF">2018-05-22T09:09:59Z</dcterms:modified>
</cp:coreProperties>
</file>