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7" r:id="rId3"/>
    <p:sldId id="268" r:id="rId4"/>
    <p:sldId id="258" r:id="rId5"/>
    <p:sldId id="286" r:id="rId6"/>
    <p:sldId id="257" r:id="rId7"/>
    <p:sldId id="260" r:id="rId8"/>
    <p:sldId id="259" r:id="rId9"/>
    <p:sldId id="262" r:id="rId10"/>
    <p:sldId id="265" r:id="rId11"/>
    <p:sldId id="261" r:id="rId12"/>
    <p:sldId id="271" r:id="rId13"/>
    <p:sldId id="288" r:id="rId14"/>
    <p:sldId id="263" r:id="rId15"/>
    <p:sldId id="272" r:id="rId16"/>
    <p:sldId id="285" r:id="rId17"/>
    <p:sldId id="279" r:id="rId18"/>
    <p:sldId id="275" r:id="rId19"/>
    <p:sldId id="280" r:id="rId20"/>
    <p:sldId id="273" r:id="rId21"/>
    <p:sldId id="274" r:id="rId22"/>
    <p:sldId id="276" r:id="rId23"/>
    <p:sldId id="277" r:id="rId24"/>
    <p:sldId id="283" r:id="rId25"/>
    <p:sldId id="281" r:id="rId2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4660"/>
  </p:normalViewPr>
  <p:slideViewPr>
    <p:cSldViewPr snapToGrid="0">
      <p:cViewPr varScale="1">
        <p:scale>
          <a:sx n="104" d="100"/>
          <a:sy n="104" d="100"/>
        </p:scale>
        <p:origin x="8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0F72D-BB7C-4009-B276-48F62311FC1F}" type="datetimeFigureOut">
              <a:rPr lang="hu-HU" smtClean="0"/>
              <a:t>2018. 02. 18.</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025E6-15D4-4677-B88E-023F7882E09D}" type="slidenum">
              <a:rPr lang="hu-HU" smtClean="0"/>
              <a:t>‹#›</a:t>
            </a:fld>
            <a:endParaRPr lang="hu-HU"/>
          </a:p>
        </p:txBody>
      </p:sp>
    </p:spTree>
    <p:extLst>
      <p:ext uri="{BB962C8B-B14F-4D97-AF65-F5344CB8AC3E}">
        <p14:creationId xmlns:p14="http://schemas.microsoft.com/office/powerpoint/2010/main" val="275924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6</a:t>
            </a:fld>
            <a:endParaRPr lang="hu-HU"/>
          </a:p>
        </p:txBody>
      </p:sp>
    </p:spTree>
    <p:extLst>
      <p:ext uri="{BB962C8B-B14F-4D97-AF65-F5344CB8AC3E}">
        <p14:creationId xmlns:p14="http://schemas.microsoft.com/office/powerpoint/2010/main" val="4213468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10</a:t>
            </a:fld>
            <a:endParaRPr lang="hu-HU"/>
          </a:p>
        </p:txBody>
      </p:sp>
    </p:spTree>
    <p:extLst>
      <p:ext uri="{BB962C8B-B14F-4D97-AF65-F5344CB8AC3E}">
        <p14:creationId xmlns:p14="http://schemas.microsoft.com/office/powerpoint/2010/main" val="1581452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11</a:t>
            </a:fld>
            <a:endParaRPr lang="hu-HU"/>
          </a:p>
        </p:txBody>
      </p:sp>
    </p:spTree>
    <p:extLst>
      <p:ext uri="{BB962C8B-B14F-4D97-AF65-F5344CB8AC3E}">
        <p14:creationId xmlns:p14="http://schemas.microsoft.com/office/powerpoint/2010/main" val="1957407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p:cNvSpPr>
            <a:spLocks noGrp="1"/>
          </p:cNvSpPr>
          <p:nvPr>
            <p:ph type="dt" sz="half" idx="10"/>
          </p:nvPr>
        </p:nvSpPr>
        <p:spPr/>
        <p:txBody>
          <a:bodyPr/>
          <a:lstStyle/>
          <a:p>
            <a:fld id="{DEECA975-3F48-4619-902D-F31B60ACCAA8}" type="datetimeFigureOut">
              <a:rPr lang="hu-HU" smtClean="0"/>
              <a:t>2018. 02. 18.</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4556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2018. 02. 18.</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28954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2018. 02. 18.</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84499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2018. 02. 18.</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2684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DEECA975-3F48-4619-902D-F31B60ACCAA8}" type="datetimeFigureOut">
              <a:rPr lang="hu-HU" smtClean="0"/>
              <a:t>2018. 02. 18.</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05740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DEECA975-3F48-4619-902D-F31B60ACCAA8}" type="datetimeFigureOut">
              <a:rPr lang="hu-HU" smtClean="0"/>
              <a:t>2018. 02. 18.</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99049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a:t>Mintacím szerkesztése</a:t>
            </a:r>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DEECA975-3F48-4619-902D-F31B60ACCAA8}" type="datetimeFigureOut">
              <a:rPr lang="hu-HU" smtClean="0"/>
              <a:t>2018. 02. 18.</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41184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DEECA975-3F48-4619-902D-F31B60ACCAA8}" type="datetimeFigureOut">
              <a:rPr lang="hu-HU" smtClean="0"/>
              <a:t>2018. 02. 18.</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48269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DEECA975-3F48-4619-902D-F31B60ACCAA8}" type="datetimeFigureOut">
              <a:rPr lang="hu-HU" smtClean="0"/>
              <a:t>2018. 02. 18.</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21545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EECA975-3F48-4619-902D-F31B60ACCAA8}" type="datetimeFigureOut">
              <a:rPr lang="hu-HU" smtClean="0"/>
              <a:t>2018. 02. 18.</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55193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EECA975-3F48-4619-902D-F31B60ACCAA8}" type="datetimeFigureOut">
              <a:rPr lang="hu-HU" smtClean="0"/>
              <a:t>2018. 02. 18.</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05307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CA975-3F48-4619-902D-F31B60ACCAA8}" type="datetimeFigureOut">
              <a:rPr lang="hu-HU" smtClean="0"/>
              <a:t>2018. 02. 18.</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683E3-8F72-4B0F-8A47-C957A542B295}" type="slidenum">
              <a:rPr lang="hu-HU" smtClean="0"/>
              <a:t>‹#›</a:t>
            </a:fld>
            <a:endParaRPr lang="hu-HU"/>
          </a:p>
        </p:txBody>
      </p:sp>
    </p:spTree>
    <p:extLst>
      <p:ext uri="{BB962C8B-B14F-4D97-AF65-F5344CB8AC3E}">
        <p14:creationId xmlns:p14="http://schemas.microsoft.com/office/powerpoint/2010/main" val="3930873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tpostman.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arrowhead2.tmit.bme.hu:8440/orchestrator/orchestration"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hegeduscs/arrowheadclient"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zumlauf@aitia.ai" TargetMode="External"/><Relationship Id="rId2" Type="http://schemas.openxmlformats.org/officeDocument/2006/relationships/hyperlink" Target="mailto:hegeduscs@aitia.ai" TargetMode="External"/><Relationship Id="rId1" Type="http://schemas.openxmlformats.org/officeDocument/2006/relationships/slideLayout" Target="../slideLayouts/slideLayout1.xml"/><Relationship Id="rId4" Type="http://schemas.openxmlformats.org/officeDocument/2006/relationships/hyperlink" Target="mailto:pvarga@tmit.bme.h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egeduscs/arrowheadclient" TargetMode="External"/><Relationship Id="rId2" Type="http://schemas.openxmlformats.org/officeDocument/2006/relationships/hyperlink" Target="https://github.com/hegeduscs/arrowhead" TargetMode="External"/><Relationship Id="rId1" Type="http://schemas.openxmlformats.org/officeDocument/2006/relationships/slideLayout" Target="../slideLayouts/slideLayout2.xml"/><Relationship Id="rId5" Type="http://schemas.openxmlformats.org/officeDocument/2006/relationships/hyperlink" Target="http://arrowhead2.tmit.bme.hu/" TargetMode="External"/><Relationship Id="rId4" Type="http://schemas.openxmlformats.org/officeDocument/2006/relationships/hyperlink" Target="http://arrowhead.tmit.bme.hu/"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ev.mysql.com/downloads/install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keystore-explorer.org/download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en-US"/>
              <a:t>Getting</a:t>
            </a:r>
            <a:r>
              <a:rPr lang="hu-HU"/>
              <a:t> </a:t>
            </a:r>
            <a:r>
              <a:rPr lang="hu-HU" err="1"/>
              <a:t>Started</a:t>
            </a:r>
            <a:endParaRPr lang="hu-HU"/>
          </a:p>
        </p:txBody>
      </p:sp>
      <p:sp>
        <p:nvSpPr>
          <p:cNvPr id="3" name="Alcím 2"/>
          <p:cNvSpPr>
            <a:spLocks noGrp="1"/>
          </p:cNvSpPr>
          <p:nvPr>
            <p:ph type="subTitle" idx="1"/>
          </p:nvPr>
        </p:nvSpPr>
        <p:spPr/>
        <p:txBody>
          <a:bodyPr/>
          <a:lstStyle/>
          <a:p>
            <a:r>
              <a:rPr lang="hu-HU" dirty="0" err="1"/>
              <a:t>Arrowhead</a:t>
            </a:r>
            <a:r>
              <a:rPr lang="hu-HU" dirty="0"/>
              <a:t> </a:t>
            </a:r>
            <a:r>
              <a:rPr lang="hu-HU" dirty="0" err="1"/>
              <a:t>Core</a:t>
            </a:r>
            <a:r>
              <a:rPr lang="hu-HU" dirty="0"/>
              <a:t> Systems G3.2 </a:t>
            </a:r>
            <a:r>
              <a:rPr lang="hu-HU" dirty="0" err="1"/>
              <a:t>Milestone</a:t>
            </a:r>
            <a:r>
              <a:rPr lang="hu-HU" dirty="0"/>
              <a:t> 3</a:t>
            </a:r>
          </a:p>
        </p:txBody>
      </p:sp>
      <p:pic>
        <p:nvPicPr>
          <p:cNvPr id="1026" name="Picture 2" descr="Képtalálat a következőre: „ait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2963" y="4429919"/>
            <a:ext cx="2857500" cy="1733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éptalálat a következőre: „arrowhead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58" y="4207895"/>
            <a:ext cx="2568964" cy="217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10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63984" y="0"/>
            <a:ext cx="10151616" cy="1035511"/>
          </a:xfrm>
        </p:spPr>
        <p:txBody>
          <a:bodyPr/>
          <a:lstStyle/>
          <a:p>
            <a:r>
              <a:rPr lang="hu-HU" err="1"/>
              <a:t>Configuration</a:t>
            </a:r>
            <a:r>
              <a:rPr lang="hu-HU"/>
              <a:t> of the ArrowheadCloud table</a:t>
            </a:r>
          </a:p>
        </p:txBody>
      </p:sp>
      <p:sp>
        <p:nvSpPr>
          <p:cNvPr id="3" name="Tartalom helye 2"/>
          <p:cNvSpPr>
            <a:spLocks noGrp="1"/>
          </p:cNvSpPr>
          <p:nvPr>
            <p:ph idx="1"/>
          </p:nvPr>
        </p:nvSpPr>
        <p:spPr>
          <a:xfrm>
            <a:off x="363984" y="1036549"/>
            <a:ext cx="10515600" cy="3873840"/>
          </a:xfrm>
        </p:spPr>
        <p:txBody>
          <a:bodyPr>
            <a:normAutofit/>
          </a:bodyPr>
          <a:lstStyle/>
          <a:p>
            <a:pPr algn="just"/>
            <a:r>
              <a:rPr lang="hu-HU"/>
              <a:t>Contains all the ArrowheadCloud (gatekeeper) information available to the Core Systems, including:</a:t>
            </a:r>
          </a:p>
          <a:p>
            <a:pPr lvl="1" algn="just"/>
            <a:r>
              <a:rPr lang="hu-HU"/>
              <a:t>Own Cloud: information about the local Cloud</a:t>
            </a:r>
          </a:p>
          <a:p>
            <a:pPr lvl="1" algn="just"/>
            <a:r>
              <a:rPr lang="hu-HU"/>
              <a:t>Neighborhood: list of trusted Clouds to do GlobalServiceDiscovery with</a:t>
            </a:r>
          </a:p>
          <a:p>
            <a:pPr algn="just"/>
            <a:r>
              <a:rPr lang="hu-HU"/>
              <a:t>For inter-Cloud orchestration, the Gatekeeper addresses in this table has to be updated to available addresses in the setup environment. This can be done through the MySQL workbench directly, or through REST resource of the framework.</a:t>
            </a:r>
            <a:endParaRPr lang="hu-HU" dirty="0"/>
          </a:p>
          <a:p>
            <a:pPr marL="0" indent="0">
              <a:buNone/>
            </a:pPr>
            <a:endParaRPr lang="hu-HU" dirty="0"/>
          </a:p>
          <a:p>
            <a:endParaRPr lang="hu-HU" dirty="0"/>
          </a:p>
        </p:txBody>
      </p:sp>
      <p:pic>
        <p:nvPicPr>
          <p:cNvPr id="8" name="Kép 7">
            <a:extLst>
              <a:ext uri="{FF2B5EF4-FFF2-40B4-BE49-F238E27FC236}">
                <a16:creationId xmlns:a16="http://schemas.microsoft.com/office/drawing/2014/main" id="{72B562E9-0DB2-4BA9-BDE4-812222AAEDE9}"/>
              </a:ext>
            </a:extLst>
          </p:cNvPr>
          <p:cNvPicPr>
            <a:picLocks noChangeAspect="1"/>
          </p:cNvPicPr>
          <p:nvPr/>
        </p:nvPicPr>
        <p:blipFill>
          <a:blip r:embed="rId3"/>
          <a:stretch>
            <a:fillRect/>
          </a:stretch>
        </p:blipFill>
        <p:spPr>
          <a:xfrm>
            <a:off x="1305131" y="4910389"/>
            <a:ext cx="9027590" cy="894626"/>
          </a:xfrm>
          <a:prstGeom prst="rect">
            <a:avLst/>
          </a:prstGeom>
        </p:spPr>
      </p:pic>
    </p:spTree>
    <p:extLst>
      <p:ext uri="{BB962C8B-B14F-4D97-AF65-F5344CB8AC3E}">
        <p14:creationId xmlns:p14="http://schemas.microsoft.com/office/powerpoint/2010/main" val="299672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Deploying</a:t>
            </a:r>
            <a:r>
              <a:rPr lang="hu-HU"/>
              <a:t> </a:t>
            </a:r>
            <a:r>
              <a:rPr lang="hu-HU" err="1"/>
              <a:t>modules</a:t>
            </a:r>
            <a:endParaRPr lang="hu-HU"/>
          </a:p>
        </p:txBody>
      </p:sp>
      <p:sp>
        <p:nvSpPr>
          <p:cNvPr id="3" name="Tartalom helye 2"/>
          <p:cNvSpPr>
            <a:spLocks noGrp="1"/>
          </p:cNvSpPr>
          <p:nvPr>
            <p:ph idx="1"/>
          </p:nvPr>
        </p:nvSpPr>
        <p:spPr>
          <a:xfrm>
            <a:off x="838200" y="1514764"/>
            <a:ext cx="10515600" cy="4662199"/>
          </a:xfrm>
        </p:spPr>
        <p:txBody>
          <a:bodyPr>
            <a:normAutofit fontScale="92500" lnSpcReduction="10000"/>
          </a:bodyPr>
          <a:lstStyle/>
          <a:p>
            <a:r>
              <a:rPr lang="hu-HU" err="1"/>
              <a:t>Each</a:t>
            </a:r>
            <a:r>
              <a:rPr lang="hu-HU"/>
              <a:t> </a:t>
            </a:r>
            <a:r>
              <a:rPr lang="hu-HU" err="1"/>
              <a:t>module</a:t>
            </a:r>
            <a:r>
              <a:rPr lang="hu-HU"/>
              <a:t> </a:t>
            </a:r>
            <a:r>
              <a:rPr lang="hu-HU" err="1"/>
              <a:t>can</a:t>
            </a:r>
            <a:r>
              <a:rPr lang="hu-HU"/>
              <a:t> be </a:t>
            </a:r>
            <a:r>
              <a:rPr lang="hu-HU" err="1"/>
              <a:t>deployed</a:t>
            </a:r>
            <a:r>
              <a:rPr lang="hu-HU"/>
              <a:t> </a:t>
            </a:r>
            <a:r>
              <a:rPr lang="hu-HU" err="1"/>
              <a:t>by</a:t>
            </a:r>
            <a:r>
              <a:rPr lang="hu-HU"/>
              <a:t> </a:t>
            </a:r>
            <a:r>
              <a:rPr lang="hu-HU" err="1"/>
              <a:t>running</a:t>
            </a:r>
            <a:r>
              <a:rPr lang="hu-HU"/>
              <a:t> </a:t>
            </a:r>
            <a:r>
              <a:rPr lang="hu-HU" err="1"/>
              <a:t>the</a:t>
            </a:r>
            <a:r>
              <a:rPr lang="hu-HU"/>
              <a:t> </a:t>
            </a:r>
            <a:r>
              <a:rPr lang="hu-HU" err="1"/>
              <a:t>appropriate</a:t>
            </a:r>
            <a:r>
              <a:rPr lang="hu-HU"/>
              <a:t> JAR file.</a:t>
            </a:r>
          </a:p>
          <a:p>
            <a:r>
              <a:rPr lang="hu-HU" err="1"/>
              <a:t>Every</a:t>
            </a:r>
            <a:r>
              <a:rPr lang="hu-HU"/>
              <a:t> </a:t>
            </a:r>
            <a:r>
              <a:rPr lang="hu-HU" err="1"/>
              <a:t>module</a:t>
            </a:r>
            <a:r>
              <a:rPr lang="hu-HU"/>
              <a:t> has </a:t>
            </a:r>
            <a:r>
              <a:rPr lang="hu-HU" err="1"/>
              <a:t>its</a:t>
            </a:r>
            <a:r>
              <a:rPr lang="hu-HU"/>
              <a:t> </a:t>
            </a:r>
            <a:r>
              <a:rPr lang="hu-HU" err="1"/>
              <a:t>own</a:t>
            </a:r>
            <a:r>
              <a:rPr lang="hu-HU"/>
              <a:t> „config” and „</a:t>
            </a:r>
            <a:r>
              <a:rPr lang="hu-HU" err="1"/>
              <a:t>lib</a:t>
            </a:r>
            <a:r>
              <a:rPr lang="hu-HU"/>
              <a:t>” folders, these have to be in the same folder as the jar file. </a:t>
            </a:r>
            <a:r>
              <a:rPr lang="hu-HU" b="1"/>
              <a:t>The config files have to be edited to match the real setup environment </a:t>
            </a:r>
            <a:r>
              <a:rPr lang="hu-HU"/>
              <a:t>(URIs, passwords, etc.).</a:t>
            </a:r>
          </a:p>
          <a:p>
            <a:r>
              <a:rPr lang="hu-HU" err="1"/>
              <a:t>Insecure</a:t>
            </a:r>
            <a:r>
              <a:rPr lang="hu-HU"/>
              <a:t> (</a:t>
            </a:r>
            <a:r>
              <a:rPr lang="hu-HU" err="1"/>
              <a:t>plain</a:t>
            </a:r>
            <a:r>
              <a:rPr lang="hu-HU"/>
              <a:t> HTTP) </a:t>
            </a:r>
            <a:r>
              <a:rPr lang="hu-HU" err="1"/>
              <a:t>deployment</a:t>
            </a:r>
            <a:r>
              <a:rPr lang="hu-HU"/>
              <a:t> </a:t>
            </a:r>
            <a:r>
              <a:rPr lang="hu-HU" err="1"/>
              <a:t>on</a:t>
            </a:r>
            <a:r>
              <a:rPr lang="hu-HU"/>
              <a:t> </a:t>
            </a:r>
            <a:r>
              <a:rPr lang="hu-HU" err="1"/>
              <a:t>the</a:t>
            </a:r>
            <a:r>
              <a:rPr lang="hu-HU"/>
              <a:t> </a:t>
            </a:r>
            <a:r>
              <a:rPr lang="hu-HU" err="1"/>
              <a:t>console</a:t>
            </a:r>
            <a:r>
              <a:rPr lang="hu-HU"/>
              <a:t>:</a:t>
            </a:r>
          </a:p>
          <a:p>
            <a:pPr marL="685800" lvl="2">
              <a:spcBef>
                <a:spcPts val="1000"/>
              </a:spcBef>
            </a:pPr>
            <a:r>
              <a:rPr lang="hu-HU" b="1" i="1"/>
              <a:t>java –</a:t>
            </a:r>
            <a:r>
              <a:rPr lang="hu-HU" b="1" i="1" err="1"/>
              <a:t>jar</a:t>
            </a:r>
            <a:r>
              <a:rPr lang="hu-HU" b="1" i="1"/>
              <a:t> modulename.jar –m insecure </a:t>
            </a:r>
            <a:endParaRPr lang="hu-HU"/>
          </a:p>
          <a:p>
            <a:r>
              <a:rPr lang="hu-HU" err="1"/>
              <a:t>Secure</a:t>
            </a:r>
            <a:r>
              <a:rPr lang="hu-HU"/>
              <a:t> (HTTPS/SSL) </a:t>
            </a:r>
            <a:r>
              <a:rPr lang="hu-HU" err="1"/>
              <a:t>deployment</a:t>
            </a:r>
            <a:r>
              <a:rPr lang="hu-HU"/>
              <a:t>:</a:t>
            </a:r>
          </a:p>
          <a:p>
            <a:pPr marL="685800" lvl="2">
              <a:spcBef>
                <a:spcPts val="1000"/>
              </a:spcBef>
            </a:pPr>
            <a:r>
              <a:rPr lang="hu-HU" b="1" i="1"/>
              <a:t>java –</a:t>
            </a:r>
            <a:r>
              <a:rPr lang="hu-HU" b="1" i="1" err="1"/>
              <a:t>jar</a:t>
            </a:r>
            <a:r>
              <a:rPr lang="hu-HU" b="1" i="1"/>
              <a:t> modulename.jar –m secure</a:t>
            </a:r>
            <a:endParaRPr lang="hu-HU"/>
          </a:p>
          <a:p>
            <a:r>
              <a:rPr lang="hu-HU" err="1"/>
              <a:t>Running</a:t>
            </a:r>
            <a:r>
              <a:rPr lang="hu-HU"/>
              <a:t> </a:t>
            </a:r>
            <a:r>
              <a:rPr lang="hu-HU" err="1"/>
              <a:t>both</a:t>
            </a:r>
            <a:r>
              <a:rPr lang="hu-HU"/>
              <a:t> (</a:t>
            </a:r>
            <a:r>
              <a:rPr lang="hu-HU" err="1"/>
              <a:t>insec</a:t>
            </a:r>
            <a:r>
              <a:rPr lang="hu-HU"/>
              <a:t> and sec) version of </a:t>
            </a:r>
            <a:r>
              <a:rPr lang="hu-HU" err="1"/>
              <a:t>the</a:t>
            </a:r>
            <a:r>
              <a:rPr lang="hu-HU"/>
              <a:t> </a:t>
            </a:r>
            <a:r>
              <a:rPr lang="hu-HU" err="1"/>
              <a:t>module</a:t>
            </a:r>
            <a:r>
              <a:rPr lang="hu-HU"/>
              <a:t> </a:t>
            </a:r>
            <a:r>
              <a:rPr lang="hu-HU" err="1"/>
              <a:t>at</a:t>
            </a:r>
            <a:r>
              <a:rPr lang="hu-HU"/>
              <a:t> </a:t>
            </a:r>
            <a:r>
              <a:rPr lang="hu-HU" err="1"/>
              <a:t>the</a:t>
            </a:r>
            <a:r>
              <a:rPr lang="hu-HU"/>
              <a:t> </a:t>
            </a:r>
            <a:r>
              <a:rPr lang="hu-HU" err="1"/>
              <a:t>same</a:t>
            </a:r>
            <a:r>
              <a:rPr lang="hu-HU"/>
              <a:t> </a:t>
            </a:r>
            <a:r>
              <a:rPr lang="hu-HU" err="1"/>
              <a:t>time</a:t>
            </a:r>
            <a:r>
              <a:rPr lang="hu-HU"/>
              <a:t>:</a:t>
            </a:r>
          </a:p>
          <a:p>
            <a:pPr lvl="1"/>
            <a:r>
              <a:rPr lang="hu-HU" b="1" i="1"/>
              <a:t>java –</a:t>
            </a:r>
            <a:r>
              <a:rPr lang="hu-HU" b="1" i="1" err="1"/>
              <a:t>jar</a:t>
            </a:r>
            <a:r>
              <a:rPr lang="hu-HU" b="1" i="1"/>
              <a:t> modulename.jar –m both</a:t>
            </a:r>
          </a:p>
          <a:p>
            <a:r>
              <a:rPr lang="hu-HU"/>
              <a:t>The </a:t>
            </a:r>
            <a:r>
              <a:rPr lang="hu-HU" b="1"/>
              <a:t>„-d” </a:t>
            </a:r>
            <a:r>
              <a:rPr lang="hu-HU"/>
              <a:t>command line argument turns on the </a:t>
            </a:r>
            <a:r>
              <a:rPr lang="hu-HU" b="1"/>
              <a:t>debug mode</a:t>
            </a:r>
            <a:r>
              <a:rPr lang="hu-HU"/>
              <a:t>, printing every request and response payload to the console.</a:t>
            </a:r>
          </a:p>
        </p:txBody>
      </p:sp>
    </p:spTree>
    <p:extLst>
      <p:ext uri="{BB962C8B-B14F-4D97-AF65-F5344CB8AC3E}">
        <p14:creationId xmlns:p14="http://schemas.microsoft.com/office/powerpoint/2010/main" val="1245869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14904" y="360219"/>
            <a:ext cx="10000695" cy="1325563"/>
          </a:xfrm>
        </p:spPr>
        <p:txBody>
          <a:bodyPr>
            <a:normAutofit/>
          </a:bodyPr>
          <a:lstStyle/>
          <a:p>
            <a:r>
              <a:rPr lang="hu-HU" sz="4000" err="1"/>
              <a:t>Setting</a:t>
            </a:r>
            <a:r>
              <a:rPr lang="hu-HU" sz="4000"/>
              <a:t> </a:t>
            </a:r>
            <a:r>
              <a:rPr lang="hu-HU" sz="4000" err="1"/>
              <a:t>up</a:t>
            </a:r>
            <a:r>
              <a:rPr lang="hu-HU" sz="4000"/>
              <a:t> a </a:t>
            </a:r>
            <a:r>
              <a:rPr lang="hu-HU" sz="4000" err="1"/>
              <a:t>secondary</a:t>
            </a:r>
            <a:r>
              <a:rPr lang="hu-HU" sz="4000"/>
              <a:t> Local </a:t>
            </a:r>
            <a:r>
              <a:rPr lang="hu-HU" sz="4000" err="1"/>
              <a:t>Cloud</a:t>
            </a:r>
            <a:r>
              <a:rPr lang="hu-HU" sz="4000"/>
              <a:t> </a:t>
            </a:r>
            <a:r>
              <a:rPr lang="hu-HU" sz="4000" err="1"/>
              <a:t>for</a:t>
            </a:r>
            <a:r>
              <a:rPr lang="hu-HU" sz="4000"/>
              <a:t> testing </a:t>
            </a:r>
            <a:r>
              <a:rPr lang="hu-HU" sz="4000" err="1"/>
              <a:t>inter-Cloud</a:t>
            </a:r>
            <a:r>
              <a:rPr lang="hu-HU" sz="4000"/>
              <a:t> </a:t>
            </a:r>
            <a:r>
              <a:rPr lang="hu-HU" sz="4000" err="1"/>
              <a:t>orchestration</a:t>
            </a:r>
            <a:endParaRPr lang="en-US" sz="4000"/>
          </a:p>
        </p:txBody>
      </p:sp>
      <p:sp>
        <p:nvSpPr>
          <p:cNvPr id="3" name="Tartalom helye 2"/>
          <p:cNvSpPr>
            <a:spLocks noGrp="1"/>
          </p:cNvSpPr>
          <p:nvPr>
            <p:ph idx="1"/>
          </p:nvPr>
        </p:nvSpPr>
        <p:spPr>
          <a:xfrm>
            <a:off x="191923" y="2118138"/>
            <a:ext cx="11830235" cy="4220069"/>
          </a:xfrm>
        </p:spPr>
        <p:txBody>
          <a:bodyPr>
            <a:noAutofit/>
          </a:bodyPr>
          <a:lstStyle/>
          <a:p>
            <a:pPr>
              <a:lnSpc>
                <a:spcPct val="100000"/>
              </a:lnSpc>
            </a:pPr>
            <a:r>
              <a:rPr lang="hu-HU"/>
              <a:t>The secondary </a:t>
            </a:r>
            <a:r>
              <a:rPr lang="hu-HU" err="1"/>
              <a:t>Cloud</a:t>
            </a:r>
            <a:r>
              <a:rPr lang="hu-HU"/>
              <a:t> </a:t>
            </a:r>
            <a:r>
              <a:rPr lang="hu-HU" err="1"/>
              <a:t>can</a:t>
            </a:r>
            <a:r>
              <a:rPr lang="hu-HU"/>
              <a:t> be </a:t>
            </a:r>
            <a:r>
              <a:rPr lang="hu-HU" err="1"/>
              <a:t>set</a:t>
            </a:r>
            <a:r>
              <a:rPr lang="hu-HU"/>
              <a:t> </a:t>
            </a:r>
            <a:r>
              <a:rPr lang="hu-HU" err="1"/>
              <a:t>up</a:t>
            </a:r>
            <a:r>
              <a:rPr lang="hu-HU"/>
              <a:t> similarly for inter-Cloud orchestration:</a:t>
            </a:r>
          </a:p>
          <a:p>
            <a:pPr lvl="1">
              <a:lnSpc>
                <a:spcPct val="100000"/>
              </a:lnSpc>
            </a:pPr>
            <a:r>
              <a:rPr lang="hu-HU" sz="2800"/>
              <a:t>Import the </a:t>
            </a:r>
            <a:r>
              <a:rPr lang="hu-HU" sz="2800" b="1" i="1"/>
              <a:t>create_arrowhead_database_2.sql</a:t>
            </a:r>
            <a:r>
              <a:rPr lang="hu-HU" sz="2800"/>
              <a:t> script on the 2nd machine.</a:t>
            </a:r>
          </a:p>
          <a:p>
            <a:pPr lvl="1">
              <a:lnSpc>
                <a:spcPct val="100000"/>
              </a:lnSpc>
            </a:pPr>
            <a:r>
              <a:rPr lang="hu-HU" sz="2800"/>
              <a:t>Both databases have 2 entries in the „arrowhead_cloud” table. The first one is the „own_cloud” entry, the second one refers to the „neighbor_cloud” (the other machine). Modify the „address” field for all 4 entries to be in accordance with your setup.</a:t>
            </a:r>
          </a:p>
          <a:p>
            <a:pPr lvl="1">
              <a:lnSpc>
                <a:spcPct val="100000"/>
              </a:lnSpc>
            </a:pPr>
            <a:r>
              <a:rPr lang="hu-HU" sz="2800"/>
              <a:t>Set the configuring property files as needed and start the modules.</a:t>
            </a:r>
          </a:p>
          <a:p>
            <a:pPr lvl="2">
              <a:lnSpc>
                <a:spcPct val="100000"/>
              </a:lnSpc>
            </a:pPr>
            <a:endParaRPr lang="hu-HU" sz="2400"/>
          </a:p>
        </p:txBody>
      </p:sp>
    </p:spTree>
    <p:extLst>
      <p:ext uri="{BB962C8B-B14F-4D97-AF65-F5344CB8AC3E}">
        <p14:creationId xmlns:p14="http://schemas.microsoft.com/office/powerpoint/2010/main" val="345940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A9FF50-CCDF-4EDB-A6DA-587CE0CA64A3}"/>
              </a:ext>
            </a:extLst>
          </p:cNvPr>
          <p:cNvSpPr>
            <a:spLocks noGrp="1"/>
          </p:cNvSpPr>
          <p:nvPr>
            <p:ph type="title"/>
          </p:nvPr>
        </p:nvSpPr>
        <p:spPr/>
        <p:txBody>
          <a:bodyPr/>
          <a:lstStyle/>
          <a:p>
            <a:r>
              <a:rPr lang="hu-HU"/>
              <a:t>Using the Gateway module</a:t>
            </a:r>
          </a:p>
        </p:txBody>
      </p:sp>
      <p:sp>
        <p:nvSpPr>
          <p:cNvPr id="3" name="Tartalom helye 2">
            <a:extLst>
              <a:ext uri="{FF2B5EF4-FFF2-40B4-BE49-F238E27FC236}">
                <a16:creationId xmlns:a16="http://schemas.microsoft.com/office/drawing/2014/main" id="{ACC12D4A-D51F-4915-9F8A-E4729AA27E8F}"/>
              </a:ext>
            </a:extLst>
          </p:cNvPr>
          <p:cNvSpPr>
            <a:spLocks noGrp="1"/>
          </p:cNvSpPr>
          <p:nvPr>
            <p:ph idx="1"/>
          </p:nvPr>
        </p:nvSpPr>
        <p:spPr/>
        <p:txBody>
          <a:bodyPr/>
          <a:lstStyle/>
          <a:p>
            <a:pPr>
              <a:lnSpc>
                <a:spcPct val="100000"/>
              </a:lnSpc>
            </a:pPr>
            <a:r>
              <a:rPr lang="hu-HU" sz="3200"/>
              <a:t>If the 2 machines do not see each other on a local network, </a:t>
            </a:r>
            <a:r>
              <a:rPr lang="hu-HU" sz="3200" b="1"/>
              <a:t>you must use the gateway module </a:t>
            </a:r>
            <a:r>
              <a:rPr lang="hu-HU" sz="3200"/>
              <a:t>for inter-Cloud orchestration:</a:t>
            </a:r>
          </a:p>
          <a:p>
            <a:pPr lvl="1">
              <a:lnSpc>
                <a:spcPct val="100000"/>
              </a:lnSpc>
            </a:pPr>
            <a:r>
              <a:rPr lang="hu-HU" sz="2800"/>
              <a:t>Set the </a:t>
            </a:r>
            <a:r>
              <a:rPr lang="hu-HU" sz="2800" b="1"/>
              <a:t>„use_gateway” </a:t>
            </a:r>
            <a:r>
              <a:rPr lang="hu-HU" sz="2800"/>
              <a:t>property to </a:t>
            </a:r>
            <a:r>
              <a:rPr lang="hu-HU" sz="2800" b="1"/>
              <a:t>true</a:t>
            </a:r>
            <a:r>
              <a:rPr lang="hu-HU" sz="2800"/>
              <a:t> in the Gatekeeper app.properties file</a:t>
            </a:r>
          </a:p>
          <a:p>
            <a:pPr lvl="1">
              <a:lnSpc>
                <a:spcPct val="100000"/>
              </a:lnSpc>
            </a:pPr>
            <a:r>
              <a:rPr lang="hu-HU" sz="2800"/>
              <a:t>Use our AMQP broker (hosted on mantis3.tmit.bme.hu) or setup your own (see </a:t>
            </a:r>
            <a:r>
              <a:rPr lang="hu-HU" sz="2800" b="1"/>
              <a:t>broker_notes.txt </a:t>
            </a:r>
            <a:r>
              <a:rPr lang="hu-HU" sz="2800"/>
              <a:t>for help at gateway folder)</a:t>
            </a:r>
          </a:p>
          <a:p>
            <a:pPr lvl="1">
              <a:lnSpc>
                <a:spcPct val="100000"/>
              </a:lnSpc>
            </a:pPr>
            <a:r>
              <a:rPr lang="hu-HU" sz="2800"/>
              <a:t>If you set up your own broker, do not forget to add the address of it to the „broker” database table on both machines</a:t>
            </a:r>
          </a:p>
          <a:p>
            <a:endParaRPr lang="hu-HU"/>
          </a:p>
        </p:txBody>
      </p:sp>
    </p:spTree>
    <p:extLst>
      <p:ext uri="{BB962C8B-B14F-4D97-AF65-F5344CB8AC3E}">
        <p14:creationId xmlns:p14="http://schemas.microsoft.com/office/powerpoint/2010/main" val="370941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Using</a:t>
            </a:r>
            <a:r>
              <a:rPr lang="hu-HU"/>
              <a:t> </a:t>
            </a:r>
            <a:r>
              <a:rPr lang="hu-HU" err="1"/>
              <a:t>the</a:t>
            </a:r>
            <a:r>
              <a:rPr lang="hu-HU"/>
              <a:t> </a:t>
            </a:r>
            <a:r>
              <a:rPr lang="hu-HU" err="1"/>
              <a:t>examples</a:t>
            </a:r>
            <a:endParaRPr lang="hu-HU"/>
          </a:p>
        </p:txBody>
      </p:sp>
      <p:sp>
        <p:nvSpPr>
          <p:cNvPr id="3" name="Tartalom helye 2"/>
          <p:cNvSpPr>
            <a:spLocks noGrp="1"/>
          </p:cNvSpPr>
          <p:nvPr>
            <p:ph idx="1"/>
          </p:nvPr>
        </p:nvSpPr>
        <p:spPr/>
        <p:txBody>
          <a:bodyPr>
            <a:normAutofit/>
          </a:bodyPr>
          <a:lstStyle/>
          <a:p>
            <a:r>
              <a:rPr lang="hu-HU"/>
              <a:t>We </a:t>
            </a:r>
            <a:r>
              <a:rPr lang="hu-HU" err="1"/>
              <a:t>provided</a:t>
            </a:r>
            <a:r>
              <a:rPr lang="hu-HU"/>
              <a:t> a </a:t>
            </a:r>
            <a:r>
              <a:rPr lang="hu-HU" err="1"/>
              <a:t>few</a:t>
            </a:r>
            <a:r>
              <a:rPr lang="hu-HU"/>
              <a:t> </a:t>
            </a:r>
            <a:r>
              <a:rPr lang="hu-HU" err="1"/>
              <a:t>different</a:t>
            </a:r>
            <a:r>
              <a:rPr lang="hu-HU"/>
              <a:t> </a:t>
            </a:r>
            <a:r>
              <a:rPr lang="hu-HU" err="1"/>
              <a:t>scenarios</a:t>
            </a:r>
            <a:r>
              <a:rPr lang="hu-HU"/>
              <a:t> </a:t>
            </a:r>
            <a:r>
              <a:rPr lang="hu-HU" err="1"/>
              <a:t>on</a:t>
            </a:r>
            <a:r>
              <a:rPr lang="hu-HU"/>
              <a:t> </a:t>
            </a:r>
            <a:r>
              <a:rPr lang="hu-HU" err="1"/>
              <a:t>how</a:t>
            </a:r>
            <a:r>
              <a:rPr lang="hu-HU"/>
              <a:t> </a:t>
            </a:r>
            <a:r>
              <a:rPr lang="hu-HU" err="1"/>
              <a:t>to</a:t>
            </a:r>
            <a:r>
              <a:rPr lang="hu-HU"/>
              <a:t> </a:t>
            </a:r>
            <a:r>
              <a:rPr lang="hu-HU" err="1"/>
              <a:t>use</a:t>
            </a:r>
            <a:r>
              <a:rPr lang="hu-HU"/>
              <a:t> </a:t>
            </a:r>
            <a:r>
              <a:rPr lang="hu-HU" err="1"/>
              <a:t>the</a:t>
            </a:r>
            <a:r>
              <a:rPr lang="hu-HU"/>
              <a:t> Advanced </a:t>
            </a:r>
            <a:r>
              <a:rPr lang="hu-HU" err="1"/>
              <a:t>Orchestration</a:t>
            </a:r>
            <a:r>
              <a:rPr lang="hu-HU"/>
              <a:t> Service. </a:t>
            </a:r>
            <a:endParaRPr lang="hu-HU" i="1"/>
          </a:p>
          <a:p>
            <a:r>
              <a:rPr lang="hu-HU" err="1"/>
              <a:t>These</a:t>
            </a:r>
            <a:r>
              <a:rPr lang="hu-HU"/>
              <a:t> </a:t>
            </a:r>
            <a:r>
              <a:rPr lang="hu-HU" err="1"/>
              <a:t>are</a:t>
            </a:r>
            <a:r>
              <a:rPr lang="hu-HU"/>
              <a:t> consistent </a:t>
            </a:r>
            <a:r>
              <a:rPr lang="hu-HU" err="1"/>
              <a:t>with</a:t>
            </a:r>
            <a:r>
              <a:rPr lang="hu-HU"/>
              <a:t> </a:t>
            </a:r>
            <a:r>
              <a:rPr lang="hu-HU" err="1"/>
              <a:t>the</a:t>
            </a:r>
            <a:r>
              <a:rPr lang="hu-HU"/>
              <a:t> </a:t>
            </a:r>
            <a:r>
              <a:rPr lang="hu-HU" err="1"/>
              <a:t>dummy</a:t>
            </a:r>
            <a:r>
              <a:rPr lang="hu-HU"/>
              <a:t> </a:t>
            </a:r>
            <a:r>
              <a:rPr lang="hu-HU" err="1"/>
              <a:t>data</a:t>
            </a:r>
            <a:r>
              <a:rPr lang="hu-HU"/>
              <a:t> </a:t>
            </a:r>
            <a:r>
              <a:rPr lang="hu-HU" err="1"/>
              <a:t>imported</a:t>
            </a:r>
            <a:r>
              <a:rPr lang="hu-HU"/>
              <a:t> in </a:t>
            </a:r>
            <a:r>
              <a:rPr lang="hu-HU" err="1"/>
              <a:t>the</a:t>
            </a:r>
            <a:r>
              <a:rPr lang="hu-HU"/>
              <a:t> </a:t>
            </a:r>
            <a:r>
              <a:rPr lang="hu-HU" err="1"/>
              <a:t>databases</a:t>
            </a:r>
            <a:r>
              <a:rPr lang="hu-HU"/>
              <a:t> </a:t>
            </a:r>
            <a:r>
              <a:rPr lang="hu-HU" err="1"/>
              <a:t>by</a:t>
            </a:r>
            <a:r>
              <a:rPr lang="hu-HU"/>
              <a:t> </a:t>
            </a:r>
            <a:r>
              <a:rPr lang="hu-HU" err="1"/>
              <a:t>executing</a:t>
            </a:r>
            <a:r>
              <a:rPr lang="hu-HU"/>
              <a:t> </a:t>
            </a:r>
            <a:r>
              <a:rPr lang="hu-HU" err="1"/>
              <a:t>the</a:t>
            </a:r>
            <a:r>
              <a:rPr lang="hu-HU"/>
              <a:t> </a:t>
            </a:r>
            <a:r>
              <a:rPr lang="hu-HU" b="1" i="1"/>
              <a:t>create_arrowhead_database_1 &amp; 2</a:t>
            </a:r>
            <a:r>
              <a:rPr lang="hu-HU"/>
              <a:t> </a:t>
            </a:r>
            <a:r>
              <a:rPr lang="hu-HU" err="1"/>
              <a:t>scripts</a:t>
            </a:r>
            <a:r>
              <a:rPr lang="hu-HU"/>
              <a:t> .</a:t>
            </a:r>
          </a:p>
          <a:p>
            <a:r>
              <a:rPr lang="hu-HU"/>
              <a:t>Testing </a:t>
            </a:r>
            <a:r>
              <a:rPr lang="hu-HU" err="1"/>
              <a:t>these</a:t>
            </a:r>
            <a:r>
              <a:rPr lang="hu-HU"/>
              <a:t> </a:t>
            </a:r>
            <a:r>
              <a:rPr lang="hu-HU" err="1"/>
              <a:t>are</a:t>
            </a:r>
            <a:r>
              <a:rPr lang="hu-HU"/>
              <a:t> </a:t>
            </a:r>
            <a:r>
              <a:rPr lang="hu-HU" err="1"/>
              <a:t>recommended</a:t>
            </a:r>
            <a:r>
              <a:rPr lang="hu-HU"/>
              <a:t> in </a:t>
            </a:r>
            <a:r>
              <a:rPr lang="hu-HU" err="1"/>
              <a:t>plain</a:t>
            </a:r>
            <a:r>
              <a:rPr lang="hu-HU"/>
              <a:t> HTTP, </a:t>
            </a:r>
            <a:r>
              <a:rPr lang="hu-HU" err="1"/>
              <a:t>manually</a:t>
            </a:r>
            <a:r>
              <a:rPr lang="hu-HU"/>
              <a:t>. </a:t>
            </a:r>
          </a:p>
          <a:p>
            <a:pPr lvl="1"/>
            <a:r>
              <a:rPr lang="hu-HU"/>
              <a:t>Recommended </a:t>
            </a:r>
            <a:r>
              <a:rPr lang="hu-HU" err="1"/>
              <a:t>development</a:t>
            </a:r>
            <a:r>
              <a:rPr lang="hu-HU"/>
              <a:t> test tool for sending the requests: </a:t>
            </a:r>
            <a:r>
              <a:rPr lang="hu-HU" b="1"/>
              <a:t>Postman</a:t>
            </a:r>
            <a:r>
              <a:rPr lang="hu-HU"/>
              <a:t> (Google </a:t>
            </a:r>
            <a:r>
              <a:rPr lang="hu-HU" err="1"/>
              <a:t>Chrome</a:t>
            </a:r>
            <a:r>
              <a:rPr lang="hu-HU"/>
              <a:t> </a:t>
            </a:r>
            <a:r>
              <a:rPr lang="hu-HU" err="1"/>
              <a:t>extension</a:t>
            </a:r>
            <a:r>
              <a:rPr lang="hu-HU"/>
              <a:t>)</a:t>
            </a:r>
          </a:p>
          <a:p>
            <a:pPr lvl="1"/>
            <a:r>
              <a:rPr lang="hu-HU">
                <a:hlinkClick r:id="rId2"/>
              </a:rPr>
              <a:t>https://www.getpostman.com/</a:t>
            </a:r>
            <a:r>
              <a:rPr lang="hu-HU"/>
              <a:t> </a:t>
            </a:r>
          </a:p>
          <a:p>
            <a:r>
              <a:rPr lang="hu-HU" err="1"/>
              <a:t>These</a:t>
            </a:r>
            <a:r>
              <a:rPr lang="hu-HU"/>
              <a:t> </a:t>
            </a:r>
            <a:r>
              <a:rPr lang="hu-HU" err="1"/>
              <a:t>scenarios</a:t>
            </a:r>
            <a:r>
              <a:rPr lang="hu-HU"/>
              <a:t> </a:t>
            </a:r>
            <a:r>
              <a:rPr lang="hu-HU" err="1"/>
              <a:t>include</a:t>
            </a:r>
            <a:r>
              <a:rPr lang="hu-HU"/>
              <a:t> </a:t>
            </a:r>
            <a:r>
              <a:rPr lang="hu-HU" err="1"/>
              <a:t>sending</a:t>
            </a:r>
            <a:r>
              <a:rPr lang="hu-HU"/>
              <a:t> Service </a:t>
            </a:r>
            <a:r>
              <a:rPr lang="hu-HU" err="1"/>
              <a:t>Requests</a:t>
            </a:r>
            <a:r>
              <a:rPr lang="hu-HU"/>
              <a:t> </a:t>
            </a:r>
            <a:r>
              <a:rPr lang="hu-HU" err="1"/>
              <a:t>to</a:t>
            </a:r>
            <a:r>
              <a:rPr lang="hu-HU"/>
              <a:t> </a:t>
            </a:r>
            <a:r>
              <a:rPr lang="hu-HU" err="1"/>
              <a:t>the</a:t>
            </a:r>
            <a:r>
              <a:rPr lang="hu-HU"/>
              <a:t> </a:t>
            </a:r>
            <a:r>
              <a:rPr lang="hu-HU" err="1"/>
              <a:t>Orchestrator</a:t>
            </a:r>
            <a:r>
              <a:rPr lang="hu-HU"/>
              <a:t> and </a:t>
            </a:r>
            <a:r>
              <a:rPr lang="hu-HU" err="1"/>
              <a:t>receiving</a:t>
            </a:r>
            <a:r>
              <a:rPr lang="hu-HU"/>
              <a:t> </a:t>
            </a:r>
            <a:r>
              <a:rPr lang="hu-HU" err="1"/>
              <a:t>Orchestration</a:t>
            </a:r>
            <a:r>
              <a:rPr lang="hu-HU"/>
              <a:t> </a:t>
            </a:r>
            <a:r>
              <a:rPr lang="hu-HU" err="1"/>
              <a:t>Response</a:t>
            </a:r>
            <a:r>
              <a:rPr lang="hu-HU"/>
              <a:t> </a:t>
            </a:r>
            <a:r>
              <a:rPr lang="hu-HU" err="1"/>
              <a:t>based</a:t>
            </a:r>
            <a:r>
              <a:rPr lang="hu-HU"/>
              <a:t> </a:t>
            </a:r>
            <a:r>
              <a:rPr lang="hu-HU" err="1"/>
              <a:t>on</a:t>
            </a:r>
            <a:r>
              <a:rPr lang="hu-HU"/>
              <a:t> </a:t>
            </a:r>
            <a:r>
              <a:rPr lang="hu-HU" err="1"/>
              <a:t>the</a:t>
            </a:r>
            <a:r>
              <a:rPr lang="hu-HU"/>
              <a:t> </a:t>
            </a:r>
            <a:r>
              <a:rPr lang="hu-HU" err="1"/>
              <a:t>dummy</a:t>
            </a:r>
            <a:r>
              <a:rPr lang="hu-HU"/>
              <a:t> </a:t>
            </a:r>
            <a:r>
              <a:rPr lang="hu-HU" err="1"/>
              <a:t>data</a:t>
            </a:r>
            <a:r>
              <a:rPr lang="hu-HU"/>
              <a:t>. </a:t>
            </a:r>
          </a:p>
        </p:txBody>
      </p:sp>
    </p:spTree>
    <p:extLst>
      <p:ext uri="{BB962C8B-B14F-4D97-AF65-F5344CB8AC3E}">
        <p14:creationId xmlns:p14="http://schemas.microsoft.com/office/powerpoint/2010/main" val="1671073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72862" y="1"/>
            <a:ext cx="10142738" cy="990738"/>
          </a:xfrm>
        </p:spPr>
        <p:txBody>
          <a:bodyPr>
            <a:normAutofit/>
          </a:bodyPr>
          <a:lstStyle/>
          <a:p>
            <a:r>
              <a:rPr lang="en-US" sz="3600"/>
              <a:t>Use case scenario for manual testing</a:t>
            </a:r>
          </a:p>
        </p:txBody>
      </p:sp>
      <p:sp>
        <p:nvSpPr>
          <p:cNvPr id="3" name="Tartalom helye 2"/>
          <p:cNvSpPr>
            <a:spLocks noGrp="1"/>
          </p:cNvSpPr>
          <p:nvPr>
            <p:ph idx="1"/>
          </p:nvPr>
        </p:nvSpPr>
        <p:spPr>
          <a:xfrm>
            <a:off x="79513" y="923279"/>
            <a:ext cx="11989904" cy="5934722"/>
          </a:xfrm>
        </p:spPr>
        <p:txBody>
          <a:bodyPr>
            <a:normAutofit fontScale="92500"/>
          </a:bodyPr>
          <a:lstStyle/>
          <a:p>
            <a:r>
              <a:rPr lang="en-US"/>
              <a:t>This test scenario shows an automotive case. There are two Local Clouds defined:</a:t>
            </a:r>
          </a:p>
          <a:p>
            <a:pPr lvl="1"/>
            <a:r>
              <a:rPr lang="en-US"/>
              <a:t>Cloud 1 belongs to a charging infrastructure owner with charging stations and their management systems (servers). </a:t>
            </a:r>
          </a:p>
          <a:p>
            <a:pPr lvl="1"/>
            <a:r>
              <a:rPr lang="en-US"/>
              <a:t>Cloud 2 belongs to a</a:t>
            </a:r>
            <a:r>
              <a:rPr lang="hu-HU"/>
              <a:t>n </a:t>
            </a:r>
            <a:r>
              <a:rPr lang="en-US"/>
              <a:t>electric</a:t>
            </a:r>
            <a:r>
              <a:rPr lang="hu-HU"/>
              <a:t> </a:t>
            </a:r>
            <a:r>
              <a:rPr lang="en-US"/>
              <a:t>car manufacturer and it</a:t>
            </a:r>
            <a:r>
              <a:rPr lang="hu-HU"/>
              <a:t>s </a:t>
            </a:r>
            <a:r>
              <a:rPr lang="en-US"/>
              <a:t>systems include electric cars that can look for charging services</a:t>
            </a:r>
            <a:r>
              <a:rPr lang="hu-HU"/>
              <a:t>, and servers </a:t>
            </a:r>
            <a:r>
              <a:rPr lang="en-US"/>
              <a:t>providing</a:t>
            </a:r>
            <a:r>
              <a:rPr lang="hu-HU"/>
              <a:t> </a:t>
            </a:r>
            <a:r>
              <a:rPr lang="hu-HU" err="1"/>
              <a:t>optimal</a:t>
            </a:r>
            <a:r>
              <a:rPr lang="hu-HU"/>
              <a:t> </a:t>
            </a:r>
            <a:r>
              <a:rPr lang="en-US"/>
              <a:t>charging</a:t>
            </a:r>
            <a:r>
              <a:rPr lang="hu-HU"/>
              <a:t> </a:t>
            </a:r>
            <a:r>
              <a:rPr lang="hu-HU" err="1"/>
              <a:t>profiles</a:t>
            </a:r>
            <a:r>
              <a:rPr lang="hu-HU"/>
              <a:t> </a:t>
            </a:r>
            <a:r>
              <a:rPr lang="hu-HU" err="1"/>
              <a:t>for</a:t>
            </a:r>
            <a:r>
              <a:rPr lang="hu-HU"/>
              <a:t> </a:t>
            </a:r>
            <a:r>
              <a:rPr lang="hu-HU" err="1"/>
              <a:t>different</a:t>
            </a:r>
            <a:r>
              <a:rPr lang="hu-HU"/>
              <a:t> </a:t>
            </a:r>
            <a:r>
              <a:rPr lang="hu-HU" err="1"/>
              <a:t>types</a:t>
            </a:r>
            <a:r>
              <a:rPr lang="hu-HU"/>
              <a:t> of </a:t>
            </a:r>
            <a:r>
              <a:rPr lang="hu-HU" err="1"/>
              <a:t>electric</a:t>
            </a:r>
            <a:r>
              <a:rPr lang="hu-HU"/>
              <a:t> </a:t>
            </a:r>
            <a:r>
              <a:rPr lang="hu-HU" err="1"/>
              <a:t>cars</a:t>
            </a:r>
            <a:r>
              <a:rPr lang="en-US"/>
              <a:t>.</a:t>
            </a:r>
          </a:p>
          <a:p>
            <a:r>
              <a:rPr lang="en-US"/>
              <a:t>There are </a:t>
            </a:r>
            <a:r>
              <a:rPr lang="hu-HU"/>
              <a:t>4</a:t>
            </a:r>
            <a:r>
              <a:rPr lang="en-US"/>
              <a:t> Application Services defined for testing out orchestration. Some Service Providers are missing qualifications (e.g. missing authorization or simply are offline). </a:t>
            </a:r>
          </a:p>
          <a:p>
            <a:pPr lvl="1"/>
            <a:r>
              <a:rPr lang="hu-HU" noProof="1"/>
              <a:t>„Billing”</a:t>
            </a:r>
            <a:r>
              <a:rPr lang="en-US"/>
              <a:t> can be requested by „</a:t>
            </a:r>
            <a:r>
              <a:rPr lang="hu-HU" err="1"/>
              <a:t>ChargePointSystems</a:t>
            </a:r>
            <a:r>
              <a:rPr lang="en-US"/>
              <a:t>” and </a:t>
            </a:r>
            <a:r>
              <a:rPr lang="hu-HU"/>
              <a:t>a „</a:t>
            </a:r>
            <a:r>
              <a:rPr lang="hu-HU" err="1"/>
              <a:t>SmartGridManagerSystem</a:t>
            </a:r>
            <a:r>
              <a:rPr lang="hu-HU"/>
              <a:t>” </a:t>
            </a:r>
            <a:r>
              <a:rPr lang="hu-HU" err="1"/>
              <a:t>can</a:t>
            </a:r>
            <a:r>
              <a:rPr lang="hu-HU"/>
              <a:t> </a:t>
            </a:r>
            <a:r>
              <a:rPr lang="hu-HU" err="1"/>
              <a:t>provide</a:t>
            </a:r>
            <a:r>
              <a:rPr lang="hu-HU"/>
              <a:t> </a:t>
            </a:r>
            <a:r>
              <a:rPr lang="hu-HU" err="1"/>
              <a:t>this</a:t>
            </a:r>
            <a:r>
              <a:rPr lang="hu-HU"/>
              <a:t> service in </a:t>
            </a:r>
            <a:r>
              <a:rPr lang="hu-HU" err="1"/>
              <a:t>the</a:t>
            </a:r>
            <a:r>
              <a:rPr lang="hu-HU"/>
              <a:t> </a:t>
            </a:r>
            <a:r>
              <a:rPr lang="hu-HU" err="1"/>
              <a:t>same</a:t>
            </a:r>
            <a:r>
              <a:rPr lang="hu-HU"/>
              <a:t> </a:t>
            </a:r>
            <a:r>
              <a:rPr lang="hu-HU" err="1"/>
              <a:t>cloud</a:t>
            </a:r>
            <a:r>
              <a:rPr lang="hu-HU"/>
              <a:t>.</a:t>
            </a:r>
            <a:endParaRPr lang="en-US"/>
          </a:p>
          <a:p>
            <a:pPr lvl="1"/>
            <a:r>
              <a:rPr lang="en-US"/>
              <a:t>The </a:t>
            </a:r>
            <a:r>
              <a:rPr lang="hu-HU"/>
              <a:t>„</a:t>
            </a:r>
            <a:r>
              <a:rPr lang="hu-HU" err="1"/>
              <a:t>ChargingReservation</a:t>
            </a:r>
            <a:r>
              <a:rPr lang="hu-HU"/>
              <a:t>”</a:t>
            </a:r>
            <a:r>
              <a:rPr lang="en-US"/>
              <a:t> service </a:t>
            </a:r>
            <a:r>
              <a:rPr lang="hu-HU"/>
              <a:t>has </a:t>
            </a:r>
            <a:r>
              <a:rPr lang="hu-HU" err="1"/>
              <a:t>the</a:t>
            </a:r>
            <a:r>
              <a:rPr lang="hu-HU"/>
              <a:t> </a:t>
            </a:r>
            <a:r>
              <a:rPr lang="hu-HU" err="1"/>
              <a:t>same</a:t>
            </a:r>
            <a:r>
              <a:rPr lang="hu-HU"/>
              <a:t> </a:t>
            </a:r>
            <a:r>
              <a:rPr lang="hu-HU" err="1"/>
              <a:t>requester</a:t>
            </a:r>
            <a:r>
              <a:rPr lang="hu-HU"/>
              <a:t> and </a:t>
            </a:r>
            <a:r>
              <a:rPr lang="hu-HU" err="1"/>
              <a:t>provider</a:t>
            </a:r>
            <a:r>
              <a:rPr lang="hu-HU"/>
              <a:t> </a:t>
            </a:r>
            <a:r>
              <a:rPr lang="hu-HU" err="1"/>
              <a:t>system</a:t>
            </a:r>
            <a:r>
              <a:rPr lang="hu-HU"/>
              <a:t>, </a:t>
            </a:r>
            <a:r>
              <a:rPr lang="hu-HU" err="1"/>
              <a:t>but</a:t>
            </a:r>
            <a:r>
              <a:rPr lang="hu-HU"/>
              <a:t> </a:t>
            </a:r>
            <a:r>
              <a:rPr lang="hu-HU" err="1"/>
              <a:t>for</a:t>
            </a:r>
            <a:r>
              <a:rPr lang="hu-HU"/>
              <a:t> </a:t>
            </a:r>
            <a:r>
              <a:rPr lang="hu-HU" err="1"/>
              <a:t>this</a:t>
            </a:r>
            <a:r>
              <a:rPr lang="hu-HU"/>
              <a:t> service </a:t>
            </a:r>
            <a:r>
              <a:rPr lang="hu-HU" err="1"/>
              <a:t>the</a:t>
            </a:r>
            <a:r>
              <a:rPr lang="hu-HU"/>
              <a:t> </a:t>
            </a:r>
            <a:r>
              <a:rPr lang="hu-HU" err="1"/>
              <a:t>charging</a:t>
            </a:r>
            <a:r>
              <a:rPr lang="hu-HU"/>
              <a:t> </a:t>
            </a:r>
            <a:r>
              <a:rPr lang="hu-HU" err="1"/>
              <a:t>station</a:t>
            </a:r>
            <a:r>
              <a:rPr lang="hu-HU"/>
              <a:t> has no </a:t>
            </a:r>
            <a:r>
              <a:rPr lang="hu-HU" err="1"/>
              <a:t>hardwired</a:t>
            </a:r>
            <a:r>
              <a:rPr lang="hu-HU"/>
              <a:t> </a:t>
            </a:r>
            <a:r>
              <a:rPr lang="hu-HU" err="1"/>
              <a:t>providers</a:t>
            </a:r>
            <a:r>
              <a:rPr lang="hu-HU"/>
              <a:t> </a:t>
            </a:r>
            <a:r>
              <a:rPr lang="hu-HU" err="1"/>
              <a:t>prepared</a:t>
            </a:r>
            <a:r>
              <a:rPr lang="hu-HU"/>
              <a:t> in </a:t>
            </a:r>
            <a:r>
              <a:rPr lang="hu-HU" err="1"/>
              <a:t>the</a:t>
            </a:r>
            <a:r>
              <a:rPr lang="hu-HU"/>
              <a:t> </a:t>
            </a:r>
            <a:r>
              <a:rPr lang="hu-HU" err="1"/>
              <a:t>Orchestration</a:t>
            </a:r>
            <a:r>
              <a:rPr lang="hu-HU"/>
              <a:t> </a:t>
            </a:r>
            <a:r>
              <a:rPr lang="hu-HU" err="1"/>
              <a:t>Store</a:t>
            </a:r>
            <a:r>
              <a:rPr lang="hu-HU"/>
              <a:t>.</a:t>
            </a:r>
            <a:endParaRPr lang="en-US"/>
          </a:p>
          <a:p>
            <a:pPr lvl="1"/>
            <a:r>
              <a:rPr lang="hu-HU"/>
              <a:t>The „</a:t>
            </a:r>
            <a:r>
              <a:rPr lang="hu-HU" err="1"/>
              <a:t>DCCharging</a:t>
            </a:r>
            <a:r>
              <a:rPr lang="hu-HU"/>
              <a:t>” service is </a:t>
            </a:r>
            <a:r>
              <a:rPr lang="hu-HU" err="1"/>
              <a:t>requested</a:t>
            </a:r>
            <a:r>
              <a:rPr lang="hu-HU"/>
              <a:t> </a:t>
            </a:r>
            <a:r>
              <a:rPr lang="hu-HU" err="1"/>
              <a:t>by</a:t>
            </a:r>
            <a:r>
              <a:rPr lang="hu-HU"/>
              <a:t> </a:t>
            </a:r>
            <a:r>
              <a:rPr lang="hu-HU" err="1"/>
              <a:t>electric</a:t>
            </a:r>
            <a:r>
              <a:rPr lang="hu-HU"/>
              <a:t> </a:t>
            </a:r>
            <a:r>
              <a:rPr lang="hu-HU" err="1"/>
              <a:t>cars</a:t>
            </a:r>
            <a:r>
              <a:rPr lang="hu-HU"/>
              <a:t> and </a:t>
            </a:r>
            <a:r>
              <a:rPr lang="hu-HU" err="1"/>
              <a:t>the</a:t>
            </a:r>
            <a:r>
              <a:rPr lang="hu-HU"/>
              <a:t> </a:t>
            </a:r>
            <a:r>
              <a:rPr lang="hu-HU" err="1"/>
              <a:t>charging</a:t>
            </a:r>
            <a:r>
              <a:rPr lang="hu-HU"/>
              <a:t> </a:t>
            </a:r>
            <a:r>
              <a:rPr lang="hu-HU" err="1"/>
              <a:t>stations</a:t>
            </a:r>
            <a:r>
              <a:rPr lang="hu-HU"/>
              <a:t> </a:t>
            </a:r>
            <a:r>
              <a:rPr lang="hu-HU" err="1"/>
              <a:t>can</a:t>
            </a:r>
            <a:r>
              <a:rPr lang="hu-HU"/>
              <a:t> </a:t>
            </a:r>
            <a:r>
              <a:rPr lang="hu-HU" err="1"/>
              <a:t>provide</a:t>
            </a:r>
            <a:r>
              <a:rPr lang="hu-HU"/>
              <a:t> </a:t>
            </a:r>
            <a:r>
              <a:rPr lang="hu-HU" err="1"/>
              <a:t>this</a:t>
            </a:r>
            <a:r>
              <a:rPr lang="hu-HU"/>
              <a:t> service (</a:t>
            </a:r>
            <a:r>
              <a:rPr lang="hu-HU" err="1"/>
              <a:t>inter-cloud</a:t>
            </a:r>
            <a:r>
              <a:rPr lang="hu-HU"/>
              <a:t> </a:t>
            </a:r>
            <a:r>
              <a:rPr lang="hu-HU" err="1"/>
              <a:t>servicing</a:t>
            </a:r>
            <a:r>
              <a:rPr lang="hu-HU"/>
              <a:t>).</a:t>
            </a:r>
            <a:endParaRPr lang="en-US"/>
          </a:p>
          <a:p>
            <a:pPr lvl="1"/>
            <a:r>
              <a:rPr lang="hu-HU"/>
              <a:t>And </a:t>
            </a:r>
            <a:r>
              <a:rPr lang="hu-HU" err="1"/>
              <a:t>finally</a:t>
            </a:r>
            <a:r>
              <a:rPr lang="hu-HU"/>
              <a:t> </a:t>
            </a:r>
            <a:r>
              <a:rPr lang="hu-HU" err="1"/>
              <a:t>the</a:t>
            </a:r>
            <a:r>
              <a:rPr lang="hu-HU"/>
              <a:t> „</a:t>
            </a:r>
            <a:r>
              <a:rPr lang="hu-HU" err="1"/>
              <a:t>ChargingProfile</a:t>
            </a:r>
            <a:r>
              <a:rPr lang="hu-HU"/>
              <a:t>” service </a:t>
            </a:r>
            <a:r>
              <a:rPr lang="hu-HU" err="1"/>
              <a:t>will</a:t>
            </a:r>
            <a:r>
              <a:rPr lang="hu-HU"/>
              <a:t> be </a:t>
            </a:r>
            <a:r>
              <a:rPr lang="hu-HU" err="1"/>
              <a:t>provided</a:t>
            </a:r>
            <a:r>
              <a:rPr lang="hu-HU"/>
              <a:t> </a:t>
            </a:r>
            <a:r>
              <a:rPr lang="hu-HU" err="1"/>
              <a:t>by</a:t>
            </a:r>
            <a:r>
              <a:rPr lang="hu-HU"/>
              <a:t> </a:t>
            </a:r>
            <a:r>
              <a:rPr lang="hu-HU" err="1"/>
              <a:t>the</a:t>
            </a:r>
            <a:r>
              <a:rPr lang="hu-HU"/>
              <a:t> „</a:t>
            </a:r>
            <a:r>
              <a:rPr lang="hu-HU" err="1"/>
              <a:t>BatteryProfiles</a:t>
            </a:r>
            <a:r>
              <a:rPr lang="hu-HU"/>
              <a:t>” </a:t>
            </a:r>
            <a:r>
              <a:rPr lang="hu-HU" err="1"/>
              <a:t>system</a:t>
            </a:r>
            <a:r>
              <a:rPr lang="hu-HU"/>
              <a:t> </a:t>
            </a:r>
            <a:r>
              <a:rPr lang="hu-HU" err="1"/>
              <a:t>from</a:t>
            </a:r>
            <a:r>
              <a:rPr lang="hu-HU"/>
              <a:t> </a:t>
            </a:r>
            <a:r>
              <a:rPr lang="hu-HU" err="1"/>
              <a:t>the</a:t>
            </a:r>
            <a:r>
              <a:rPr lang="hu-HU"/>
              <a:t> EV </a:t>
            </a:r>
            <a:r>
              <a:rPr lang="hu-HU" err="1"/>
              <a:t>cloud</a:t>
            </a:r>
            <a:r>
              <a:rPr lang="hu-HU"/>
              <a:t>, </a:t>
            </a:r>
            <a:r>
              <a:rPr lang="hu-HU" err="1"/>
              <a:t>to</a:t>
            </a:r>
            <a:r>
              <a:rPr lang="hu-HU"/>
              <a:t> </a:t>
            </a:r>
            <a:r>
              <a:rPr lang="hu-HU" err="1"/>
              <a:t>the</a:t>
            </a:r>
            <a:r>
              <a:rPr lang="hu-HU"/>
              <a:t> </a:t>
            </a:r>
            <a:r>
              <a:rPr lang="hu-HU" err="1"/>
              <a:t>charging</a:t>
            </a:r>
            <a:r>
              <a:rPr lang="hu-HU"/>
              <a:t> </a:t>
            </a:r>
            <a:r>
              <a:rPr lang="hu-HU" err="1"/>
              <a:t>stations</a:t>
            </a:r>
            <a:r>
              <a:rPr lang="hu-HU"/>
              <a:t>.</a:t>
            </a:r>
            <a:endParaRPr lang="en-US"/>
          </a:p>
        </p:txBody>
      </p:sp>
    </p:spTree>
    <p:extLst>
      <p:ext uri="{BB962C8B-B14F-4D97-AF65-F5344CB8AC3E}">
        <p14:creationId xmlns:p14="http://schemas.microsoft.com/office/powerpoint/2010/main" val="2307008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824483"/>
          </a:xfrm>
        </p:spPr>
        <p:txBody>
          <a:bodyPr/>
          <a:lstStyle/>
          <a:p>
            <a:pPr algn="ctr"/>
            <a:r>
              <a:rPr lang="hu-HU"/>
              <a:t>Electric Vehicle Use Case Scenario</a:t>
            </a:r>
          </a:p>
        </p:txBody>
      </p:sp>
      <p:pic>
        <p:nvPicPr>
          <p:cNvPr id="4" name="Kép 3">
            <a:extLst>
              <a:ext uri="{FF2B5EF4-FFF2-40B4-BE49-F238E27FC236}">
                <a16:creationId xmlns:a16="http://schemas.microsoft.com/office/drawing/2014/main" id="{D5597508-658E-44D9-8EA4-9BAA508D5134}"/>
              </a:ext>
            </a:extLst>
          </p:cNvPr>
          <p:cNvPicPr>
            <a:picLocks noChangeAspect="1"/>
          </p:cNvPicPr>
          <p:nvPr/>
        </p:nvPicPr>
        <p:blipFill>
          <a:blip r:embed="rId2"/>
          <a:stretch>
            <a:fillRect/>
          </a:stretch>
        </p:blipFill>
        <p:spPr>
          <a:xfrm>
            <a:off x="1651265" y="1010698"/>
            <a:ext cx="8686278" cy="5446702"/>
          </a:xfrm>
          <a:prstGeom prst="rect">
            <a:avLst/>
          </a:prstGeom>
        </p:spPr>
      </p:pic>
    </p:spTree>
    <p:extLst>
      <p:ext uri="{BB962C8B-B14F-4D97-AF65-F5344CB8AC3E}">
        <p14:creationId xmlns:p14="http://schemas.microsoft.com/office/powerpoint/2010/main" val="4218848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61639" y="0"/>
            <a:ext cx="10053961" cy="1134061"/>
          </a:xfrm>
        </p:spPr>
        <p:txBody>
          <a:bodyPr/>
          <a:lstStyle/>
          <a:p>
            <a:r>
              <a:rPr lang="hu-HU"/>
              <a:t>Store-based </a:t>
            </a:r>
            <a:r>
              <a:rPr lang="hu-HU" err="1"/>
              <a:t>orchestration</a:t>
            </a:r>
            <a:r>
              <a:rPr lang="hu-HU"/>
              <a:t> test</a:t>
            </a:r>
          </a:p>
        </p:txBody>
      </p:sp>
      <p:sp>
        <p:nvSpPr>
          <p:cNvPr id="3" name="Tartalom helye 2"/>
          <p:cNvSpPr>
            <a:spLocks noGrp="1"/>
          </p:cNvSpPr>
          <p:nvPr>
            <p:ph idx="1"/>
          </p:nvPr>
        </p:nvSpPr>
        <p:spPr>
          <a:xfrm>
            <a:off x="311425" y="1134061"/>
            <a:ext cx="11652507" cy="1957010"/>
          </a:xfrm>
        </p:spPr>
        <p:txBody>
          <a:bodyPr>
            <a:normAutofit fontScale="85000" lnSpcReduction="20000"/>
          </a:bodyPr>
          <a:lstStyle/>
          <a:p>
            <a:r>
              <a:rPr lang="hu-HU" err="1"/>
              <a:t>Charging</a:t>
            </a:r>
            <a:r>
              <a:rPr lang="hu-HU"/>
              <a:t> </a:t>
            </a:r>
            <a:r>
              <a:rPr lang="hu-HU" err="1"/>
              <a:t>stations</a:t>
            </a:r>
            <a:r>
              <a:rPr lang="hu-HU"/>
              <a:t> </a:t>
            </a:r>
            <a:r>
              <a:rPr lang="hu-HU" err="1"/>
              <a:t>from</a:t>
            </a:r>
            <a:r>
              <a:rPr lang="hu-HU"/>
              <a:t> </a:t>
            </a:r>
            <a:r>
              <a:rPr lang="hu-HU" err="1"/>
              <a:t>the</a:t>
            </a:r>
            <a:r>
              <a:rPr lang="hu-HU"/>
              <a:t> </a:t>
            </a:r>
            <a:r>
              <a:rPr lang="hu-HU" err="1"/>
              <a:t>SmartGrid</a:t>
            </a:r>
            <a:r>
              <a:rPr lang="hu-HU"/>
              <a:t> </a:t>
            </a:r>
            <a:r>
              <a:rPr lang="hu-HU" err="1"/>
              <a:t>Cloud</a:t>
            </a:r>
            <a:r>
              <a:rPr lang="hu-HU"/>
              <a:t> (#1) </a:t>
            </a:r>
            <a:r>
              <a:rPr lang="hu-HU" err="1"/>
              <a:t>are</a:t>
            </a:r>
            <a:r>
              <a:rPr lang="hu-HU"/>
              <a:t> </a:t>
            </a:r>
            <a:r>
              <a:rPr lang="hu-HU" err="1"/>
              <a:t>hardwired</a:t>
            </a:r>
            <a:r>
              <a:rPr lang="hu-HU"/>
              <a:t> </a:t>
            </a:r>
            <a:r>
              <a:rPr lang="hu-HU" err="1"/>
              <a:t>to</a:t>
            </a:r>
            <a:r>
              <a:rPr lang="hu-HU"/>
              <a:t> </a:t>
            </a:r>
            <a:r>
              <a:rPr lang="hu-HU" err="1"/>
              <a:t>use</a:t>
            </a:r>
            <a:r>
              <a:rPr lang="hu-HU"/>
              <a:t> a </a:t>
            </a:r>
            <a:r>
              <a:rPr lang="hu-HU" err="1"/>
              <a:t>certain</a:t>
            </a:r>
            <a:r>
              <a:rPr lang="hu-HU"/>
              <a:t> </a:t>
            </a:r>
            <a:r>
              <a:rPr lang="hu-HU" err="1"/>
              <a:t>list</a:t>
            </a:r>
            <a:r>
              <a:rPr lang="hu-HU"/>
              <a:t> of Management Servers.</a:t>
            </a:r>
          </a:p>
          <a:p>
            <a:r>
              <a:rPr lang="hu-HU" err="1"/>
              <a:t>However</a:t>
            </a:r>
            <a:r>
              <a:rPr lang="hu-HU"/>
              <a:t>, </a:t>
            </a:r>
            <a:r>
              <a:rPr lang="hu-HU" err="1"/>
              <a:t>which</a:t>
            </a:r>
            <a:r>
              <a:rPr lang="hu-HU"/>
              <a:t> </a:t>
            </a:r>
            <a:r>
              <a:rPr lang="hu-HU" err="1"/>
              <a:t>station</a:t>
            </a:r>
            <a:r>
              <a:rPr lang="hu-HU"/>
              <a:t> </a:t>
            </a:r>
            <a:r>
              <a:rPr lang="hu-HU" err="1"/>
              <a:t>can</a:t>
            </a:r>
            <a:r>
              <a:rPr lang="hu-HU"/>
              <a:t> </a:t>
            </a:r>
            <a:r>
              <a:rPr lang="hu-HU" err="1"/>
              <a:t>access</a:t>
            </a:r>
            <a:r>
              <a:rPr lang="hu-HU"/>
              <a:t> </a:t>
            </a:r>
            <a:r>
              <a:rPr lang="hu-HU" err="1"/>
              <a:t>which</a:t>
            </a:r>
            <a:r>
              <a:rPr lang="hu-HU"/>
              <a:t> server is </a:t>
            </a:r>
            <a:r>
              <a:rPr lang="hu-HU" err="1"/>
              <a:t>dynamic</a:t>
            </a:r>
            <a:r>
              <a:rPr lang="hu-HU"/>
              <a:t> (</a:t>
            </a:r>
            <a:r>
              <a:rPr lang="hu-HU" err="1"/>
              <a:t>e.g</a:t>
            </a:r>
            <a:r>
              <a:rPr lang="hu-HU"/>
              <a:t>. </a:t>
            </a:r>
            <a:r>
              <a:rPr lang="hu-HU" err="1"/>
              <a:t>changes</a:t>
            </a:r>
            <a:r>
              <a:rPr lang="hu-HU"/>
              <a:t> </a:t>
            </a:r>
            <a:r>
              <a:rPr lang="hu-HU" err="1"/>
              <a:t>with</a:t>
            </a:r>
            <a:r>
              <a:rPr lang="hu-HU"/>
              <a:t> </a:t>
            </a:r>
            <a:r>
              <a:rPr lang="hu-HU" err="1"/>
              <a:t>time</a:t>
            </a:r>
            <a:r>
              <a:rPr lang="hu-HU"/>
              <a:t> of </a:t>
            </a:r>
            <a:r>
              <a:rPr lang="hu-HU" err="1"/>
              <a:t>day</a:t>
            </a:r>
            <a:r>
              <a:rPr lang="hu-HU"/>
              <a:t>)</a:t>
            </a:r>
          </a:p>
          <a:p>
            <a:pPr lvl="1"/>
            <a:r>
              <a:rPr lang="hu-HU" err="1"/>
              <a:t>Some</a:t>
            </a:r>
            <a:r>
              <a:rPr lang="hu-HU"/>
              <a:t> servers go offline </a:t>
            </a:r>
            <a:r>
              <a:rPr lang="hu-HU" err="1"/>
              <a:t>or</a:t>
            </a:r>
            <a:r>
              <a:rPr lang="hu-HU"/>
              <a:t> </a:t>
            </a:r>
            <a:r>
              <a:rPr lang="hu-HU" err="1"/>
              <a:t>night-time</a:t>
            </a:r>
            <a:r>
              <a:rPr lang="hu-HU"/>
              <a:t> management of </a:t>
            </a:r>
            <a:r>
              <a:rPr lang="hu-HU" err="1"/>
              <a:t>stations</a:t>
            </a:r>
            <a:r>
              <a:rPr lang="hu-HU"/>
              <a:t> </a:t>
            </a:r>
            <a:r>
              <a:rPr lang="hu-HU" err="1"/>
              <a:t>belongs</a:t>
            </a:r>
            <a:r>
              <a:rPr lang="hu-HU"/>
              <a:t> </a:t>
            </a:r>
            <a:r>
              <a:rPr lang="hu-HU" err="1"/>
              <a:t>to</a:t>
            </a:r>
            <a:r>
              <a:rPr lang="hu-HU"/>
              <a:t> an </a:t>
            </a:r>
            <a:r>
              <a:rPr lang="hu-HU" err="1"/>
              <a:t>external</a:t>
            </a:r>
            <a:r>
              <a:rPr lang="hu-HU"/>
              <a:t> </a:t>
            </a:r>
            <a:r>
              <a:rPr lang="hu-HU" err="1"/>
              <a:t>party</a:t>
            </a:r>
            <a:endParaRPr lang="hu-HU"/>
          </a:p>
          <a:p>
            <a:r>
              <a:rPr lang="hu-HU" err="1"/>
              <a:t>These</a:t>
            </a:r>
            <a:r>
              <a:rPr lang="hu-HU"/>
              <a:t> </a:t>
            </a:r>
            <a:r>
              <a:rPr lang="hu-HU" err="1"/>
              <a:t>orchestration</a:t>
            </a:r>
            <a:r>
              <a:rPr lang="hu-HU"/>
              <a:t> </a:t>
            </a:r>
            <a:r>
              <a:rPr lang="hu-HU" err="1"/>
              <a:t>rules</a:t>
            </a:r>
            <a:r>
              <a:rPr lang="hu-HU"/>
              <a:t> </a:t>
            </a:r>
            <a:r>
              <a:rPr lang="hu-HU" err="1"/>
              <a:t>are</a:t>
            </a:r>
            <a:r>
              <a:rPr lang="hu-HU"/>
              <a:t> </a:t>
            </a:r>
            <a:r>
              <a:rPr lang="hu-HU" err="1"/>
              <a:t>stored</a:t>
            </a:r>
            <a:r>
              <a:rPr lang="hu-HU"/>
              <a:t> and </a:t>
            </a:r>
            <a:r>
              <a:rPr lang="hu-HU" err="1"/>
              <a:t>iterated</a:t>
            </a:r>
            <a:r>
              <a:rPr lang="hu-HU"/>
              <a:t> </a:t>
            </a:r>
            <a:r>
              <a:rPr lang="hu-HU" err="1"/>
              <a:t>through</a:t>
            </a:r>
            <a:r>
              <a:rPr lang="hu-HU"/>
              <a:t> </a:t>
            </a:r>
            <a:r>
              <a:rPr lang="hu-HU" err="1"/>
              <a:t>based</a:t>
            </a:r>
            <a:r>
              <a:rPr lang="hu-HU"/>
              <a:t> </a:t>
            </a:r>
            <a:r>
              <a:rPr lang="hu-HU" err="1"/>
              <a:t>on</a:t>
            </a:r>
            <a:r>
              <a:rPr lang="hu-HU"/>
              <a:t> </a:t>
            </a:r>
            <a:r>
              <a:rPr lang="hu-HU" err="1"/>
              <a:t>their</a:t>
            </a:r>
            <a:r>
              <a:rPr lang="hu-HU"/>
              <a:t> </a:t>
            </a:r>
            <a:r>
              <a:rPr lang="hu-HU" err="1"/>
              <a:t>priority</a:t>
            </a:r>
            <a:r>
              <a:rPr lang="hu-HU"/>
              <a:t>. </a:t>
            </a:r>
            <a:r>
              <a:rPr lang="hu-HU" err="1"/>
              <a:t>Check</a:t>
            </a:r>
            <a:r>
              <a:rPr lang="hu-HU"/>
              <a:t> </a:t>
            </a:r>
            <a:r>
              <a:rPr lang="hu-HU" err="1"/>
              <a:t>the</a:t>
            </a:r>
            <a:r>
              <a:rPr lang="hu-HU"/>
              <a:t> Advanced </a:t>
            </a:r>
            <a:r>
              <a:rPr lang="hu-HU" err="1"/>
              <a:t>Orchestration</a:t>
            </a:r>
            <a:r>
              <a:rPr lang="hu-HU"/>
              <a:t> Service SD</a:t>
            </a:r>
          </a:p>
        </p:txBody>
      </p:sp>
      <p:pic>
        <p:nvPicPr>
          <p:cNvPr id="4" name="Kép 3"/>
          <p:cNvPicPr>
            <a:picLocks noChangeAspect="1"/>
          </p:cNvPicPr>
          <p:nvPr/>
        </p:nvPicPr>
        <p:blipFill>
          <a:blip r:embed="rId2"/>
          <a:stretch>
            <a:fillRect/>
          </a:stretch>
        </p:blipFill>
        <p:spPr>
          <a:xfrm>
            <a:off x="2439584" y="2961861"/>
            <a:ext cx="7707893" cy="3896139"/>
          </a:xfrm>
          <a:prstGeom prst="rect">
            <a:avLst/>
          </a:prstGeom>
        </p:spPr>
      </p:pic>
    </p:spTree>
    <p:extLst>
      <p:ext uri="{BB962C8B-B14F-4D97-AF65-F5344CB8AC3E}">
        <p14:creationId xmlns:p14="http://schemas.microsoft.com/office/powerpoint/2010/main" val="3427741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err="1"/>
              <a:t>Store-based</a:t>
            </a:r>
            <a:r>
              <a:rPr lang="hu-HU" sz="2400" b="1"/>
              <a:t> </a:t>
            </a:r>
            <a:r>
              <a:rPr lang="hu-HU" sz="2400" b="1" err="1"/>
              <a:t>orchestration</a:t>
            </a:r>
            <a:endParaRPr lang="en-US" sz="2400" b="1"/>
          </a:p>
        </p:txBody>
      </p:sp>
      <p:sp>
        <p:nvSpPr>
          <p:cNvPr id="4" name="Tartalom helye 3"/>
          <p:cNvSpPr>
            <a:spLocks noGrp="1"/>
          </p:cNvSpPr>
          <p:nvPr>
            <p:ph sz="half" idx="1"/>
          </p:nvPr>
        </p:nvSpPr>
        <p:spPr>
          <a:xfrm>
            <a:off x="0" y="603684"/>
            <a:ext cx="4692589" cy="3657598"/>
          </a:xfrm>
          <a:ln>
            <a:solidFill>
              <a:srgbClr val="00B050"/>
            </a:solidFill>
          </a:ln>
        </p:spPr>
        <p:txBody>
          <a:bodyPr>
            <a:normAutofit fontScale="55000" lnSpcReduction="20000"/>
          </a:bodyPr>
          <a:lstStyle/>
          <a:p>
            <a:pPr marL="0" indent="0">
              <a:buNone/>
            </a:pPr>
            <a:r>
              <a:rPr lang="hu-HU" sz="4400"/>
              <a:t>Service </a:t>
            </a:r>
            <a:r>
              <a:rPr lang="hu-HU" sz="4400" err="1"/>
              <a:t>Request</a:t>
            </a:r>
            <a:r>
              <a:rPr lang="hu-HU" sz="4400"/>
              <a:t> </a:t>
            </a:r>
            <a:r>
              <a:rPr lang="hu-HU" sz="4400" err="1"/>
              <a:t>Form</a:t>
            </a:r>
            <a:endParaRPr lang="hu-HU" sz="4400"/>
          </a:p>
          <a:p>
            <a:pPr marL="0" indent="0">
              <a:lnSpc>
                <a:spcPct val="120000"/>
              </a:lnSpc>
              <a:spcBef>
                <a:spcPts val="0"/>
              </a:spcBef>
              <a:buNone/>
            </a:pPr>
            <a:r>
              <a:rPr lang="hu-HU"/>
              <a:t>{</a:t>
            </a:r>
          </a:p>
          <a:p>
            <a:pPr marL="0" indent="0">
              <a:lnSpc>
                <a:spcPct val="120000"/>
              </a:lnSpc>
              <a:spcBef>
                <a:spcPts val="0"/>
              </a:spcBef>
              <a:buNone/>
            </a:pPr>
            <a:r>
              <a:rPr lang="hu-HU"/>
              <a:t>  "requesterSystem":</a:t>
            </a:r>
          </a:p>
          <a:p>
            <a:pPr marL="0" indent="0">
              <a:lnSpc>
                <a:spcPct val="120000"/>
              </a:lnSpc>
              <a:spcBef>
                <a:spcPts val="0"/>
              </a:spcBef>
              <a:buNone/>
            </a:pPr>
            <a:r>
              <a:rPr lang="hu-HU"/>
              <a:t>  {</a:t>
            </a:r>
          </a:p>
          <a:p>
            <a:pPr marL="0" indent="0">
              <a:lnSpc>
                <a:spcPct val="120000"/>
              </a:lnSpc>
              <a:spcBef>
                <a:spcPts val="0"/>
              </a:spcBef>
              <a:buNone/>
            </a:pPr>
            <a:r>
              <a:rPr lang="hu-HU"/>
              <a:t>      "systemGroup": "SmartGrid",</a:t>
            </a:r>
          </a:p>
          <a:p>
            <a:pPr marL="0" indent="0">
              <a:lnSpc>
                <a:spcPct val="120000"/>
              </a:lnSpc>
              <a:spcBef>
                <a:spcPts val="0"/>
              </a:spcBef>
              <a:buNone/>
            </a:pPr>
            <a:r>
              <a:rPr lang="hu-HU"/>
              <a:t>      "systemName": "ChargePointSystem",</a:t>
            </a:r>
          </a:p>
          <a:p>
            <a:pPr marL="0" indent="0">
              <a:lnSpc>
                <a:spcPct val="120000"/>
              </a:lnSpc>
              <a:spcBef>
                <a:spcPts val="0"/>
              </a:spcBef>
              <a:buNone/>
            </a:pPr>
            <a:r>
              <a:rPr lang="hu-HU"/>
              <a:t>      "address": "dummy_address_2"</a:t>
            </a:r>
          </a:p>
          <a:p>
            <a:pPr marL="0" indent="0">
              <a:lnSpc>
                <a:spcPct val="120000"/>
              </a:lnSpc>
              <a:spcBef>
                <a:spcPts val="0"/>
              </a:spcBef>
              <a:buNone/>
            </a:pPr>
            <a:r>
              <a:rPr lang="hu-HU"/>
              <a:t>  },</a:t>
            </a:r>
          </a:p>
          <a:p>
            <a:pPr marL="0" indent="0">
              <a:lnSpc>
                <a:spcPct val="120000"/>
              </a:lnSpc>
              <a:spcBef>
                <a:spcPts val="0"/>
              </a:spcBef>
              <a:buNone/>
            </a:pPr>
            <a:r>
              <a:rPr lang="hu-HU"/>
              <a:t>  "requestedService":</a:t>
            </a:r>
          </a:p>
          <a:p>
            <a:pPr marL="0" indent="0">
              <a:lnSpc>
                <a:spcPct val="120000"/>
              </a:lnSpc>
              <a:spcBef>
                <a:spcPts val="0"/>
              </a:spcBef>
              <a:buNone/>
            </a:pPr>
            <a:r>
              <a:rPr lang="hu-HU"/>
              <a:t>  {</a:t>
            </a:r>
          </a:p>
          <a:p>
            <a:pPr marL="0" indent="0">
              <a:lnSpc>
                <a:spcPct val="120000"/>
              </a:lnSpc>
              <a:spcBef>
                <a:spcPts val="0"/>
              </a:spcBef>
              <a:buNone/>
            </a:pPr>
            <a:r>
              <a:rPr lang="hu-HU"/>
              <a:t>      "serviceGroup": "Charging",</a:t>
            </a:r>
          </a:p>
          <a:p>
            <a:pPr marL="0" indent="0">
              <a:lnSpc>
                <a:spcPct val="120000"/>
              </a:lnSpc>
              <a:spcBef>
                <a:spcPts val="0"/>
              </a:spcBef>
              <a:buNone/>
            </a:pPr>
            <a:r>
              <a:rPr lang="hu-HU"/>
              <a:t>      "serviceDefinition": "Billing",</a:t>
            </a:r>
          </a:p>
          <a:p>
            <a:pPr marL="0" indent="0">
              <a:lnSpc>
                <a:spcPct val="120000"/>
              </a:lnSpc>
              <a:spcBef>
                <a:spcPts val="0"/>
              </a:spcBef>
              <a:buNone/>
            </a:pPr>
            <a:r>
              <a:rPr lang="hu-HU"/>
              <a:t>      "interfaces": ["JSON"]</a:t>
            </a:r>
          </a:p>
          <a:p>
            <a:pPr marL="0" indent="0">
              <a:lnSpc>
                <a:spcPct val="120000"/>
              </a:lnSpc>
              <a:spcBef>
                <a:spcPts val="0"/>
              </a:spcBef>
              <a:buNone/>
            </a:pPr>
            <a:r>
              <a:rPr lang="hu-HU"/>
              <a:t>  }</a:t>
            </a:r>
          </a:p>
          <a:p>
            <a:pPr marL="0" indent="0">
              <a:lnSpc>
                <a:spcPct val="120000"/>
              </a:lnSpc>
              <a:spcBef>
                <a:spcPts val="0"/>
              </a:spcBef>
              <a:buNone/>
            </a:pPr>
            <a:r>
              <a:rPr lang="hu-HU"/>
              <a:t>}</a:t>
            </a:r>
            <a:endParaRPr lang="en-US"/>
          </a:p>
        </p:txBody>
      </p:sp>
      <p:sp>
        <p:nvSpPr>
          <p:cNvPr id="5" name="Tartalom helye 4"/>
          <p:cNvSpPr>
            <a:spLocks noGrp="1"/>
          </p:cNvSpPr>
          <p:nvPr>
            <p:ph sz="half" idx="2"/>
          </p:nvPr>
        </p:nvSpPr>
        <p:spPr>
          <a:xfrm>
            <a:off x="5746071" y="588442"/>
            <a:ext cx="5181600" cy="5646198"/>
          </a:xfrm>
          <a:ln>
            <a:solidFill>
              <a:srgbClr val="00B050"/>
            </a:solidFill>
          </a:ln>
        </p:spPr>
        <p:txBody>
          <a:bodyPr>
            <a:normAutofit fontScale="40000" lnSpcReduction="20000"/>
          </a:bodyPr>
          <a:lstStyle/>
          <a:p>
            <a:pPr marL="0" indent="0">
              <a:buNone/>
            </a:pPr>
            <a:r>
              <a:rPr lang="hu-HU" sz="4400" err="1"/>
              <a:t>Orchestration</a:t>
            </a:r>
            <a:r>
              <a:rPr lang="hu-HU" sz="4400"/>
              <a:t> </a:t>
            </a:r>
            <a:r>
              <a:rPr lang="hu-HU" sz="4400" err="1"/>
              <a:t>Response</a:t>
            </a:r>
            <a:r>
              <a:rPr lang="hu-HU" sz="4400"/>
              <a:t> (</a:t>
            </a:r>
            <a:r>
              <a:rPr lang="hu-HU" sz="4400" err="1"/>
              <a:t>expected</a:t>
            </a:r>
            <a:r>
              <a:rPr lang="hu-HU" sz="4400"/>
              <a:t>)</a:t>
            </a:r>
          </a:p>
          <a:p>
            <a:pPr marL="0" indent="0">
              <a:lnSpc>
                <a:spcPct val="120000"/>
              </a:lnSpc>
              <a:spcBef>
                <a:spcPts val="0"/>
              </a:spcBef>
              <a:buNone/>
            </a:pPr>
            <a:r>
              <a:rPr lang="hu-HU"/>
              <a:t>{</a:t>
            </a:r>
          </a:p>
          <a:p>
            <a:pPr marL="0" indent="0">
              <a:lnSpc>
                <a:spcPct val="120000"/>
              </a:lnSpc>
              <a:spcBef>
                <a:spcPts val="0"/>
              </a:spcBef>
              <a:buNone/>
            </a:pPr>
            <a:r>
              <a:rPr lang="hu-HU"/>
              <a:t>    "response": [{</a:t>
            </a:r>
          </a:p>
          <a:p>
            <a:pPr marL="0" indent="0">
              <a:lnSpc>
                <a:spcPct val="120000"/>
              </a:lnSpc>
              <a:spcBef>
                <a:spcPts val="0"/>
              </a:spcBef>
              <a:buNone/>
            </a:pPr>
            <a:r>
              <a:rPr lang="hu-HU"/>
              <a:t>        "instruction": "command args",</a:t>
            </a:r>
          </a:p>
          <a:p>
            <a:pPr marL="0" indent="0">
              <a:lnSpc>
                <a:spcPct val="120000"/>
              </a:lnSpc>
              <a:spcBef>
                <a:spcPts val="0"/>
              </a:spcBef>
              <a:buNone/>
            </a:pPr>
            <a:r>
              <a:rPr lang="hu-HU"/>
              <a:t>        "provider": {</a:t>
            </a:r>
          </a:p>
          <a:p>
            <a:pPr marL="0" indent="0">
              <a:lnSpc>
                <a:spcPct val="120000"/>
              </a:lnSpc>
              <a:spcBef>
                <a:spcPts val="0"/>
              </a:spcBef>
              <a:buNone/>
            </a:pPr>
            <a:r>
              <a:rPr lang="hu-HU"/>
              <a:t>            "address": "dummy_address_3",</a:t>
            </a:r>
          </a:p>
          <a:p>
            <a:pPr marL="0" indent="0">
              <a:lnSpc>
                <a:spcPct val="120000"/>
              </a:lnSpc>
              <a:spcBef>
                <a:spcPts val="0"/>
              </a:spcBef>
              <a:buNone/>
            </a:pPr>
            <a:r>
              <a:rPr lang="hu-HU"/>
              <a:t>            "authenticationInfo": "Base64 coded Public Key",</a:t>
            </a:r>
          </a:p>
          <a:p>
            <a:pPr marL="0" indent="0">
              <a:lnSpc>
                <a:spcPct val="120000"/>
              </a:lnSpc>
              <a:spcBef>
                <a:spcPts val="0"/>
              </a:spcBef>
              <a:buNone/>
            </a:pPr>
            <a:r>
              <a:rPr lang="hu-HU"/>
              <a:t>            "port": 8083,</a:t>
            </a:r>
          </a:p>
          <a:p>
            <a:pPr marL="0" indent="0">
              <a:lnSpc>
                <a:spcPct val="120000"/>
              </a:lnSpc>
              <a:spcBef>
                <a:spcPts val="0"/>
              </a:spcBef>
              <a:buNone/>
            </a:pPr>
            <a:r>
              <a:rPr lang="hu-HU"/>
              <a:t>            "systemGroup": "SmartGrid",</a:t>
            </a:r>
          </a:p>
          <a:p>
            <a:pPr marL="0" indent="0">
              <a:lnSpc>
                <a:spcPct val="120000"/>
              </a:lnSpc>
              <a:spcBef>
                <a:spcPts val="0"/>
              </a:spcBef>
              <a:buNone/>
            </a:pPr>
            <a:r>
              <a:rPr lang="hu-HU"/>
              <a:t>            "systemName": "SmartGridManagerSystem3"</a:t>
            </a:r>
          </a:p>
          <a:p>
            <a:pPr marL="0" indent="0">
              <a:lnSpc>
                <a:spcPct val="120000"/>
              </a:lnSpc>
              <a:spcBef>
                <a:spcPts val="0"/>
              </a:spcBef>
              <a:buNone/>
            </a:pPr>
            <a:r>
              <a:rPr lang="hu-HU"/>
              <a:t>        },</a:t>
            </a:r>
          </a:p>
          <a:p>
            <a:pPr marL="0" indent="0">
              <a:lnSpc>
                <a:spcPct val="120000"/>
              </a:lnSpc>
              <a:spcBef>
                <a:spcPts val="0"/>
              </a:spcBef>
              <a:buNone/>
            </a:pPr>
            <a:r>
              <a:rPr lang="hu-HU"/>
              <a:t>        "service": {</a:t>
            </a:r>
          </a:p>
          <a:p>
            <a:pPr marL="0" indent="0">
              <a:lnSpc>
                <a:spcPct val="120000"/>
              </a:lnSpc>
              <a:spcBef>
                <a:spcPts val="0"/>
              </a:spcBef>
              <a:buNone/>
            </a:pPr>
            <a:r>
              <a:rPr lang="hu-HU"/>
              <a:t>            "interfaces": [</a:t>
            </a:r>
          </a:p>
          <a:p>
            <a:pPr marL="0" indent="0">
              <a:lnSpc>
                <a:spcPct val="120000"/>
              </a:lnSpc>
              <a:spcBef>
                <a:spcPts val="0"/>
              </a:spcBef>
              <a:buNone/>
            </a:pPr>
            <a:r>
              <a:rPr lang="hu-HU"/>
              <a:t>                "JSON"</a:t>
            </a:r>
          </a:p>
          <a:p>
            <a:pPr marL="0" indent="0">
              <a:lnSpc>
                <a:spcPct val="120000"/>
              </a:lnSpc>
              <a:spcBef>
                <a:spcPts val="0"/>
              </a:spcBef>
              <a:buNone/>
            </a:pPr>
            <a:r>
              <a:rPr lang="hu-HU"/>
              <a:t>         ],</a:t>
            </a:r>
          </a:p>
          <a:p>
            <a:pPr marL="0" indent="0">
              <a:lnSpc>
                <a:spcPct val="120000"/>
              </a:lnSpc>
              <a:spcBef>
                <a:spcPts val="0"/>
              </a:spcBef>
              <a:buNone/>
            </a:pPr>
            <a:r>
              <a:rPr lang="hu-HU"/>
              <a:t>            "serviceDefinition": "Billing",</a:t>
            </a:r>
          </a:p>
          <a:p>
            <a:pPr marL="0" indent="0">
              <a:lnSpc>
                <a:spcPct val="120000"/>
              </a:lnSpc>
              <a:spcBef>
                <a:spcPts val="0"/>
              </a:spcBef>
              <a:buNone/>
            </a:pPr>
            <a:r>
              <a:rPr lang="hu-HU"/>
              <a:t>            "serviceGroup": "Charging",</a:t>
            </a:r>
          </a:p>
          <a:p>
            <a:pPr marL="0" indent="0">
              <a:lnSpc>
                <a:spcPct val="120000"/>
              </a:lnSpc>
              <a:spcBef>
                <a:spcPts val="0"/>
              </a:spcBef>
              <a:buNone/>
            </a:pPr>
            <a:r>
              <a:rPr lang="hu-HU"/>
              <a:t>            "serviceMetadata": {</a:t>
            </a:r>
          </a:p>
          <a:p>
            <a:pPr marL="0" indent="0">
              <a:lnSpc>
                <a:spcPct val="120000"/>
              </a:lnSpc>
              <a:spcBef>
                <a:spcPts val="0"/>
              </a:spcBef>
              <a:buNone/>
            </a:pPr>
            <a:r>
              <a:rPr lang="hu-HU"/>
              <a:t>                "entry": [{</a:t>
            </a:r>
          </a:p>
          <a:p>
            <a:pPr marL="0" indent="0">
              <a:lnSpc>
                <a:spcPct val="120000"/>
              </a:lnSpc>
              <a:spcBef>
                <a:spcPts val="0"/>
              </a:spcBef>
              <a:buNone/>
            </a:pPr>
            <a:r>
              <a:rPr lang="hu-HU"/>
              <a:t>                        "key": "security",</a:t>
            </a:r>
          </a:p>
          <a:p>
            <a:pPr marL="0" indent="0">
              <a:lnSpc>
                <a:spcPct val="120000"/>
              </a:lnSpc>
              <a:spcBef>
                <a:spcPts val="0"/>
              </a:spcBef>
              <a:buNone/>
            </a:pPr>
            <a:r>
              <a:rPr lang="hu-HU"/>
              <a:t>                        "value": "token"</a:t>
            </a:r>
          </a:p>
          <a:p>
            <a:pPr marL="0" indent="0">
              <a:lnSpc>
                <a:spcPct val="120000"/>
              </a:lnSpc>
              <a:spcBef>
                <a:spcPts val="0"/>
              </a:spcBef>
              <a:buNone/>
            </a:pPr>
            <a:r>
              <a:rPr lang="hu-HU"/>
              <a:t>                    },</a:t>
            </a:r>
          </a:p>
          <a:p>
            <a:pPr marL="0" indent="0">
              <a:lnSpc>
                <a:spcPct val="120000"/>
              </a:lnSpc>
              <a:spcBef>
                <a:spcPts val="0"/>
              </a:spcBef>
              <a:buNone/>
            </a:pPr>
            <a:r>
              <a:rPr lang="hu-HU"/>
              <a:t>                    {</a:t>
            </a:r>
          </a:p>
          <a:p>
            <a:pPr marL="0" indent="0">
              <a:lnSpc>
                <a:spcPct val="120000"/>
              </a:lnSpc>
              <a:spcBef>
                <a:spcPts val="0"/>
              </a:spcBef>
              <a:buNone/>
            </a:pPr>
            <a:r>
              <a:rPr lang="hu-HU"/>
              <a:t>                        "key": "currency",</a:t>
            </a:r>
          </a:p>
          <a:p>
            <a:pPr marL="0" indent="0">
              <a:lnSpc>
                <a:spcPct val="120000"/>
              </a:lnSpc>
              <a:spcBef>
                <a:spcPts val="0"/>
              </a:spcBef>
              <a:buNone/>
            </a:pPr>
            <a:r>
              <a:rPr lang="hu-HU"/>
              <a:t>                        "value": "HUF"</a:t>
            </a:r>
          </a:p>
          <a:p>
            <a:pPr marL="0" indent="0">
              <a:lnSpc>
                <a:spcPct val="120000"/>
              </a:lnSpc>
              <a:spcBef>
                <a:spcPts val="0"/>
              </a:spcBef>
              <a:buNone/>
            </a:pPr>
            <a:r>
              <a:rPr lang="hu-HU"/>
              <a:t>                    }</a:t>
            </a:r>
          </a:p>
          <a:p>
            <a:pPr marL="0" indent="0">
              <a:lnSpc>
                <a:spcPct val="120000"/>
              </a:lnSpc>
              <a:spcBef>
                <a:spcPts val="0"/>
              </a:spcBef>
              <a:buNone/>
            </a:pPr>
            <a:r>
              <a:rPr lang="hu-HU"/>
              <a:t>                ]</a:t>
            </a:r>
          </a:p>
          <a:p>
            <a:pPr marL="0" indent="0">
              <a:lnSpc>
                <a:spcPct val="120000"/>
              </a:lnSpc>
              <a:spcBef>
                <a:spcPts val="0"/>
              </a:spcBef>
              <a:buNone/>
            </a:pPr>
            <a:r>
              <a:rPr lang="hu-HU"/>
              <a:t>            }</a:t>
            </a:r>
          </a:p>
          <a:p>
            <a:pPr marL="0" indent="0">
              <a:lnSpc>
                <a:spcPct val="120000"/>
              </a:lnSpc>
              <a:spcBef>
                <a:spcPts val="0"/>
              </a:spcBef>
              <a:buNone/>
            </a:pPr>
            <a:r>
              <a:rPr lang="hu-HU"/>
              <a:t>        },</a:t>
            </a:r>
          </a:p>
          <a:p>
            <a:pPr marL="0" indent="0">
              <a:lnSpc>
                <a:spcPct val="120000"/>
              </a:lnSpc>
              <a:spcBef>
                <a:spcPts val="0"/>
              </a:spcBef>
              <a:buNone/>
            </a:pPr>
            <a:r>
              <a:rPr lang="hu-HU"/>
              <a:t>        "serviceURI": "billing"</a:t>
            </a:r>
          </a:p>
          <a:p>
            <a:pPr marL="0" indent="0">
              <a:lnSpc>
                <a:spcPct val="120000"/>
              </a:lnSpc>
              <a:spcBef>
                <a:spcPts val="0"/>
              </a:spcBef>
              <a:buNone/>
            </a:pPr>
            <a:r>
              <a:rPr lang="hu-HU"/>
              <a:t>    }]</a:t>
            </a:r>
          </a:p>
          <a:p>
            <a:pPr marL="0" indent="0">
              <a:lnSpc>
                <a:spcPct val="120000"/>
              </a:lnSpc>
              <a:spcBef>
                <a:spcPts val="0"/>
              </a:spcBef>
              <a:buNone/>
            </a:pPr>
            <a:r>
              <a:rPr lang="hu-HU"/>
              <a:t>}</a:t>
            </a:r>
            <a:endParaRPr lang="en-US"/>
          </a:p>
        </p:txBody>
      </p:sp>
      <p:sp>
        <p:nvSpPr>
          <p:cNvPr id="3" name="Jobbra nyíl 2"/>
          <p:cNvSpPr/>
          <p:nvPr/>
        </p:nvSpPr>
        <p:spPr>
          <a:xfrm>
            <a:off x="4785064" y="3142695"/>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övegdoboz 7"/>
          <p:cNvSpPr txBox="1"/>
          <p:nvPr/>
        </p:nvSpPr>
        <p:spPr>
          <a:xfrm>
            <a:off x="0" y="4407112"/>
            <a:ext cx="5407378" cy="1815882"/>
          </a:xfrm>
          <a:prstGeom prst="rect">
            <a:avLst/>
          </a:prstGeom>
          <a:noFill/>
          <a:ln>
            <a:solidFill>
              <a:srgbClr val="FF0000"/>
            </a:solidFill>
          </a:ln>
        </p:spPr>
        <p:txBody>
          <a:bodyPr wrap="square" rtlCol="0">
            <a:spAutoFit/>
          </a:bodyPr>
          <a:lstStyle/>
          <a:p>
            <a:pPr algn="just"/>
            <a:r>
              <a:rPr lang="hu-HU" sz="1600" dirty="0"/>
              <a:t>In </a:t>
            </a:r>
            <a:r>
              <a:rPr lang="hu-HU" sz="1600" dirty="0" err="1"/>
              <a:t>this</a:t>
            </a:r>
            <a:r>
              <a:rPr lang="hu-HU" sz="1600" dirty="0"/>
              <a:t> </a:t>
            </a:r>
            <a:r>
              <a:rPr lang="hu-HU" sz="1600" dirty="0" err="1"/>
              <a:t>example</a:t>
            </a:r>
            <a:r>
              <a:rPr lang="hu-HU" sz="1600" dirty="0"/>
              <a:t> </a:t>
            </a:r>
            <a:r>
              <a:rPr lang="hu-HU" sz="1600" dirty="0" err="1"/>
              <a:t>the</a:t>
            </a:r>
            <a:r>
              <a:rPr lang="hu-HU" sz="1600" dirty="0"/>
              <a:t> </a:t>
            </a:r>
            <a:r>
              <a:rPr lang="hu-HU" sz="1600" dirty="0" err="1"/>
              <a:t>Orchestrator</a:t>
            </a:r>
            <a:r>
              <a:rPr lang="hu-HU" sz="1600" dirty="0"/>
              <a:t> </a:t>
            </a:r>
            <a:r>
              <a:rPr lang="hu-HU" sz="1600" dirty="0" err="1"/>
              <a:t>will</a:t>
            </a:r>
            <a:r>
              <a:rPr lang="hu-HU" sz="1600" dirty="0"/>
              <a:t> </a:t>
            </a:r>
            <a:r>
              <a:rPr lang="hu-HU" sz="1600" dirty="0" err="1"/>
              <a:t>iterate</a:t>
            </a:r>
            <a:r>
              <a:rPr lang="hu-HU" sz="1600" dirty="0"/>
              <a:t> </a:t>
            </a:r>
            <a:r>
              <a:rPr lang="hu-HU" sz="1600" dirty="0" err="1"/>
              <a:t>through</a:t>
            </a:r>
            <a:r>
              <a:rPr lang="hu-HU" sz="1600" dirty="0"/>
              <a:t> </a:t>
            </a:r>
            <a:r>
              <a:rPr lang="hu-HU" sz="1600" dirty="0" err="1"/>
              <a:t>the</a:t>
            </a:r>
            <a:r>
              <a:rPr lang="hu-HU" sz="1600" dirty="0"/>
              <a:t> 3 </a:t>
            </a:r>
            <a:r>
              <a:rPr lang="hu-HU" sz="1600" dirty="0" err="1"/>
              <a:t>store</a:t>
            </a:r>
            <a:r>
              <a:rPr lang="hu-HU" sz="1600" dirty="0"/>
              <a:t> </a:t>
            </a:r>
            <a:r>
              <a:rPr lang="hu-HU" sz="1600" dirty="0" err="1"/>
              <a:t>entries</a:t>
            </a:r>
            <a:r>
              <a:rPr lang="hu-HU" sz="1600" dirty="0"/>
              <a:t> in </a:t>
            </a:r>
            <a:r>
              <a:rPr lang="hu-HU" sz="1600" dirty="0" err="1"/>
              <a:t>priority</a:t>
            </a:r>
            <a:r>
              <a:rPr lang="hu-HU" sz="1600" dirty="0"/>
              <a:t> </a:t>
            </a:r>
            <a:r>
              <a:rPr lang="hu-HU" sz="1600" dirty="0" err="1"/>
              <a:t>order</a:t>
            </a:r>
            <a:r>
              <a:rPr lang="hu-HU" sz="1600" dirty="0"/>
              <a:t>. (</a:t>
            </a:r>
            <a:r>
              <a:rPr lang="hu-HU" sz="1600" dirty="0" err="1"/>
              <a:t>All</a:t>
            </a:r>
            <a:r>
              <a:rPr lang="hu-HU" sz="1600" dirty="0"/>
              <a:t> </a:t>
            </a:r>
            <a:r>
              <a:rPr lang="hu-HU" sz="1600" dirty="0" err="1"/>
              <a:t>store</a:t>
            </a:r>
            <a:r>
              <a:rPr lang="hu-HU" sz="1600" dirty="0"/>
              <a:t> </a:t>
            </a:r>
            <a:r>
              <a:rPr lang="hu-HU" sz="1600" dirty="0" err="1"/>
              <a:t>entries</a:t>
            </a:r>
            <a:r>
              <a:rPr lang="hu-HU" sz="1600" dirty="0"/>
              <a:t> </a:t>
            </a:r>
            <a:r>
              <a:rPr lang="hu-HU" sz="1600" dirty="0" err="1"/>
              <a:t>are</a:t>
            </a:r>
            <a:r>
              <a:rPr lang="hu-HU" sz="1600" dirty="0"/>
              <a:t> </a:t>
            </a:r>
            <a:r>
              <a:rPr lang="hu-HU" sz="1600" dirty="0" err="1"/>
              <a:t>for</a:t>
            </a:r>
            <a:r>
              <a:rPr lang="hu-HU" sz="1600" dirty="0"/>
              <a:t> </a:t>
            </a:r>
            <a:r>
              <a:rPr lang="hu-HU" sz="1600" dirty="0" err="1"/>
              <a:t>this</a:t>
            </a:r>
            <a:r>
              <a:rPr lang="hu-HU" sz="1600" dirty="0"/>
              <a:t> consumer/service </a:t>
            </a:r>
            <a:r>
              <a:rPr lang="hu-HU" sz="1600" dirty="0" err="1"/>
              <a:t>pair</a:t>
            </a:r>
            <a:r>
              <a:rPr lang="hu-HU" sz="1600" dirty="0"/>
              <a:t>.) The 1st </a:t>
            </a:r>
            <a:r>
              <a:rPr lang="hu-HU" sz="1600" dirty="0" err="1"/>
              <a:t>entry</a:t>
            </a:r>
            <a:r>
              <a:rPr lang="hu-HU" sz="1600" dirty="0"/>
              <a:t> is </a:t>
            </a:r>
            <a:r>
              <a:rPr lang="hu-HU" sz="1600" dirty="0" err="1"/>
              <a:t>not</a:t>
            </a:r>
            <a:r>
              <a:rPr lang="hu-HU" sz="1600" dirty="0"/>
              <a:t> </a:t>
            </a:r>
            <a:r>
              <a:rPr lang="hu-HU" sz="1600" dirty="0" err="1"/>
              <a:t>registered</a:t>
            </a:r>
            <a:r>
              <a:rPr lang="hu-HU" sz="1600" dirty="0"/>
              <a:t> in </a:t>
            </a:r>
            <a:r>
              <a:rPr lang="hu-HU" sz="1600" dirty="0" err="1"/>
              <a:t>the</a:t>
            </a:r>
            <a:r>
              <a:rPr lang="hu-HU" sz="1600" dirty="0"/>
              <a:t> Service </a:t>
            </a:r>
            <a:r>
              <a:rPr lang="hu-HU" sz="1600" dirty="0" err="1"/>
              <a:t>Registry</a:t>
            </a:r>
            <a:r>
              <a:rPr lang="hu-HU" sz="1600" dirty="0"/>
              <a:t> (offline), </a:t>
            </a:r>
            <a:r>
              <a:rPr lang="hu-HU" sz="1600" dirty="0" err="1"/>
              <a:t>while</a:t>
            </a:r>
            <a:r>
              <a:rPr lang="hu-HU" sz="1600" dirty="0"/>
              <a:t> </a:t>
            </a:r>
            <a:r>
              <a:rPr lang="hu-HU" sz="1600" dirty="0" err="1"/>
              <a:t>the</a:t>
            </a:r>
            <a:r>
              <a:rPr lang="hu-HU" sz="1600" dirty="0"/>
              <a:t> 2nd </a:t>
            </a:r>
            <a:r>
              <a:rPr lang="hu-HU" sz="1600" dirty="0" err="1"/>
              <a:t>entry</a:t>
            </a:r>
            <a:r>
              <a:rPr lang="hu-HU" sz="1600" dirty="0"/>
              <a:t> is </a:t>
            </a:r>
            <a:r>
              <a:rPr lang="hu-HU" sz="1600" dirty="0" err="1"/>
              <a:t>not</a:t>
            </a:r>
            <a:r>
              <a:rPr lang="hu-HU" sz="1600" dirty="0"/>
              <a:t> </a:t>
            </a:r>
            <a:r>
              <a:rPr lang="hu-HU" sz="1600" dirty="0" err="1"/>
              <a:t>registered</a:t>
            </a:r>
            <a:r>
              <a:rPr lang="hu-HU" sz="1600" dirty="0"/>
              <a:t> in </a:t>
            </a:r>
            <a:r>
              <a:rPr lang="hu-HU" sz="1600" dirty="0" err="1"/>
              <a:t>the</a:t>
            </a:r>
            <a:r>
              <a:rPr lang="hu-HU" sz="1600" dirty="0"/>
              <a:t> </a:t>
            </a:r>
            <a:r>
              <a:rPr lang="hu-HU" sz="1600" dirty="0" err="1"/>
              <a:t>Authorization</a:t>
            </a:r>
            <a:r>
              <a:rPr lang="hu-HU" sz="1600" dirty="0"/>
              <a:t> System. The 3rd </a:t>
            </a:r>
            <a:r>
              <a:rPr lang="hu-HU" sz="1600" dirty="0" err="1"/>
              <a:t>entry</a:t>
            </a:r>
            <a:r>
              <a:rPr lang="hu-HU" sz="1600" dirty="0"/>
              <a:t> is </a:t>
            </a:r>
            <a:r>
              <a:rPr lang="hu-HU" sz="1600" dirty="0" err="1"/>
              <a:t>registered</a:t>
            </a:r>
            <a:r>
              <a:rPr lang="hu-HU" sz="1600" dirty="0"/>
              <a:t> </a:t>
            </a:r>
            <a:r>
              <a:rPr lang="hu-HU" sz="1600" dirty="0" err="1"/>
              <a:t>into</a:t>
            </a:r>
            <a:r>
              <a:rPr lang="hu-HU" sz="1600" dirty="0"/>
              <a:t> </a:t>
            </a:r>
            <a:r>
              <a:rPr lang="hu-HU" sz="1600" dirty="0" err="1"/>
              <a:t>both</a:t>
            </a:r>
            <a:r>
              <a:rPr lang="hu-HU" sz="1600" dirty="0"/>
              <a:t> (online) and </a:t>
            </a:r>
            <a:r>
              <a:rPr lang="hu-HU" sz="1600" dirty="0" err="1"/>
              <a:t>should</a:t>
            </a:r>
            <a:r>
              <a:rPr lang="hu-HU" sz="1600" dirty="0"/>
              <a:t> be </a:t>
            </a:r>
            <a:r>
              <a:rPr lang="hu-HU" sz="1600" dirty="0" err="1"/>
              <a:t>the</a:t>
            </a:r>
            <a:r>
              <a:rPr lang="hu-HU" sz="1600" dirty="0"/>
              <a:t> </a:t>
            </a:r>
            <a:r>
              <a:rPr lang="hu-HU" sz="1600" dirty="0" err="1"/>
              <a:t>response</a:t>
            </a:r>
            <a:r>
              <a:rPr lang="hu-HU" sz="1600" dirty="0"/>
              <a:t> </a:t>
            </a:r>
            <a:r>
              <a:rPr lang="hu-HU" sz="1600" dirty="0" err="1"/>
              <a:t>the</a:t>
            </a:r>
            <a:r>
              <a:rPr lang="hu-HU" sz="1600" dirty="0"/>
              <a:t> </a:t>
            </a:r>
            <a:r>
              <a:rPr lang="hu-HU" sz="1600" dirty="0" err="1"/>
              <a:t>Orchestrator</a:t>
            </a:r>
            <a:r>
              <a:rPr lang="hu-HU" sz="1600" dirty="0"/>
              <a:t> </a:t>
            </a:r>
            <a:r>
              <a:rPr lang="hu-HU" sz="1600" dirty="0" err="1"/>
              <a:t>sends</a:t>
            </a:r>
            <a:r>
              <a:rPr lang="hu-HU" sz="1600" dirty="0"/>
              <a:t> back.</a:t>
            </a:r>
          </a:p>
        </p:txBody>
      </p:sp>
    </p:spTree>
    <p:extLst>
      <p:ext uri="{BB962C8B-B14F-4D97-AF65-F5344CB8AC3E}">
        <p14:creationId xmlns:p14="http://schemas.microsoft.com/office/powerpoint/2010/main" val="1046554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xfrm>
            <a:off x="0" y="-437321"/>
            <a:ext cx="11284226" cy="1325563"/>
          </a:xfrm>
        </p:spPr>
        <p:txBody>
          <a:bodyPr>
            <a:normAutofit/>
          </a:bodyPr>
          <a:lstStyle/>
          <a:p>
            <a:r>
              <a:rPr lang="hu-HU" sz="3600" err="1"/>
              <a:t>Checking</a:t>
            </a:r>
            <a:r>
              <a:rPr lang="hu-HU" sz="3600"/>
              <a:t> </a:t>
            </a:r>
            <a:r>
              <a:rPr lang="hu-HU" sz="3600" err="1"/>
              <a:t>the</a:t>
            </a:r>
            <a:r>
              <a:rPr lang="hu-HU" sz="3600"/>
              <a:t> </a:t>
            </a:r>
            <a:r>
              <a:rPr lang="hu-HU" sz="3600" err="1"/>
              <a:t>dynamical</a:t>
            </a:r>
            <a:r>
              <a:rPr lang="hu-HU" sz="3600"/>
              <a:t> </a:t>
            </a:r>
            <a:r>
              <a:rPr lang="hu-HU" sz="3600" err="1"/>
              <a:t>orchestration</a:t>
            </a:r>
            <a:r>
              <a:rPr lang="hu-HU" sz="3600"/>
              <a:t> </a:t>
            </a:r>
            <a:r>
              <a:rPr lang="hu-HU" sz="3600" err="1"/>
              <a:t>process</a:t>
            </a:r>
            <a:endParaRPr lang="hu-HU" sz="3600"/>
          </a:p>
        </p:txBody>
      </p:sp>
      <p:sp>
        <p:nvSpPr>
          <p:cNvPr id="6" name="Tartalom helye 5"/>
          <p:cNvSpPr>
            <a:spLocks noGrp="1"/>
          </p:cNvSpPr>
          <p:nvPr>
            <p:ph idx="1"/>
          </p:nvPr>
        </p:nvSpPr>
        <p:spPr>
          <a:xfrm>
            <a:off x="0" y="1020556"/>
            <a:ext cx="2435087" cy="4351338"/>
          </a:xfrm>
        </p:spPr>
        <p:txBody>
          <a:bodyPr/>
          <a:lstStyle/>
          <a:p>
            <a:pPr marL="0" indent="0">
              <a:buNone/>
            </a:pPr>
            <a:r>
              <a:rPr lang="hu-HU"/>
              <a:t>The </a:t>
            </a:r>
            <a:r>
              <a:rPr lang="hu-HU" err="1"/>
              <a:t>following</a:t>
            </a:r>
            <a:r>
              <a:rPr lang="hu-HU"/>
              <a:t> </a:t>
            </a:r>
            <a:r>
              <a:rPr lang="hu-HU" err="1"/>
              <a:t>examples</a:t>
            </a:r>
            <a:r>
              <a:rPr lang="hu-HU"/>
              <a:t> test out </a:t>
            </a:r>
            <a:r>
              <a:rPr lang="hu-HU" err="1"/>
              <a:t>the</a:t>
            </a:r>
            <a:r>
              <a:rPr lang="hu-HU"/>
              <a:t> </a:t>
            </a:r>
            <a:r>
              <a:rPr lang="hu-HU" err="1"/>
              <a:t>dynamical</a:t>
            </a:r>
            <a:r>
              <a:rPr lang="hu-HU"/>
              <a:t> </a:t>
            </a:r>
            <a:r>
              <a:rPr lang="hu-HU" err="1"/>
              <a:t>orchestration</a:t>
            </a:r>
            <a:r>
              <a:rPr lang="hu-HU"/>
              <a:t> </a:t>
            </a:r>
            <a:r>
              <a:rPr lang="hu-HU" err="1"/>
              <a:t>capabilities</a:t>
            </a:r>
            <a:r>
              <a:rPr lang="hu-HU"/>
              <a:t> of </a:t>
            </a:r>
            <a:r>
              <a:rPr lang="hu-HU" err="1"/>
              <a:t>the</a:t>
            </a:r>
            <a:r>
              <a:rPr lang="hu-HU"/>
              <a:t> </a:t>
            </a:r>
            <a:r>
              <a:rPr lang="hu-HU" err="1"/>
              <a:t>framework</a:t>
            </a:r>
            <a:r>
              <a:rPr lang="hu-HU"/>
              <a:t>. </a:t>
            </a:r>
          </a:p>
        </p:txBody>
      </p:sp>
      <p:pic>
        <p:nvPicPr>
          <p:cNvPr id="7" name="Kép 6"/>
          <p:cNvPicPr>
            <a:picLocks noChangeAspect="1"/>
          </p:cNvPicPr>
          <p:nvPr/>
        </p:nvPicPr>
        <p:blipFill>
          <a:blip r:embed="rId2"/>
          <a:stretch>
            <a:fillRect/>
          </a:stretch>
        </p:blipFill>
        <p:spPr>
          <a:xfrm>
            <a:off x="2579812" y="478267"/>
            <a:ext cx="9128484" cy="6379733"/>
          </a:xfrm>
          <a:prstGeom prst="rect">
            <a:avLst/>
          </a:prstGeom>
        </p:spPr>
      </p:pic>
    </p:spTree>
    <p:extLst>
      <p:ext uri="{BB962C8B-B14F-4D97-AF65-F5344CB8AC3E}">
        <p14:creationId xmlns:p14="http://schemas.microsoft.com/office/powerpoint/2010/main" val="124195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a:extLst>
              <a:ext uri="{FF2B5EF4-FFF2-40B4-BE49-F238E27FC236}">
                <a16:creationId xmlns:a16="http://schemas.microsoft.com/office/drawing/2014/main" id="{4799374D-74BF-4F36-8E02-00B167BB7CA4}"/>
              </a:ext>
            </a:extLst>
          </p:cNvPr>
          <p:cNvSpPr>
            <a:spLocks noGrp="1"/>
          </p:cNvSpPr>
          <p:nvPr>
            <p:ph type="title"/>
          </p:nvPr>
        </p:nvSpPr>
        <p:spPr/>
        <p:txBody>
          <a:bodyPr/>
          <a:lstStyle/>
          <a:p>
            <a:r>
              <a:rPr lang="hu-HU" dirty="0" err="1"/>
              <a:t>Documentation</a:t>
            </a:r>
            <a:r>
              <a:rPr lang="hu-HU" dirty="0"/>
              <a:t> </a:t>
            </a:r>
            <a:r>
              <a:rPr lang="hu-HU" dirty="0" err="1"/>
              <a:t>structure</a:t>
            </a:r>
            <a:r>
              <a:rPr lang="hu-HU" dirty="0"/>
              <a:t> – </a:t>
            </a:r>
            <a:r>
              <a:rPr lang="hu-HU" dirty="0" err="1"/>
              <a:t>reading</a:t>
            </a:r>
            <a:r>
              <a:rPr lang="hu-HU" dirty="0"/>
              <a:t> </a:t>
            </a:r>
            <a:r>
              <a:rPr lang="hu-HU" dirty="0" err="1"/>
              <a:t>sequence</a:t>
            </a:r>
            <a:endParaRPr lang="en-US" dirty="0"/>
          </a:p>
        </p:txBody>
      </p:sp>
      <p:sp>
        <p:nvSpPr>
          <p:cNvPr id="8" name="Tartalom helye 7">
            <a:extLst>
              <a:ext uri="{FF2B5EF4-FFF2-40B4-BE49-F238E27FC236}">
                <a16:creationId xmlns:a16="http://schemas.microsoft.com/office/drawing/2014/main" id="{60C78CAA-C0AC-4411-B83D-2923892CAAF9}"/>
              </a:ext>
            </a:extLst>
          </p:cNvPr>
          <p:cNvSpPr>
            <a:spLocks noGrp="1"/>
          </p:cNvSpPr>
          <p:nvPr>
            <p:ph idx="1"/>
          </p:nvPr>
        </p:nvSpPr>
        <p:spPr/>
        <p:txBody>
          <a:bodyPr>
            <a:normAutofit/>
          </a:bodyPr>
          <a:lstStyle/>
          <a:p>
            <a:pPr marL="0" indent="0">
              <a:buNone/>
            </a:pPr>
            <a:r>
              <a:rPr lang="hu-HU" b="1" dirty="0" err="1"/>
              <a:t>Note</a:t>
            </a:r>
            <a:r>
              <a:rPr lang="hu-HU" b="1" dirty="0"/>
              <a:t>:</a:t>
            </a:r>
          </a:p>
          <a:p>
            <a:r>
              <a:rPr lang="hu-HU" dirty="0" err="1"/>
              <a:t>Please</a:t>
            </a:r>
            <a:r>
              <a:rPr lang="hu-HU" dirty="0"/>
              <a:t> start </a:t>
            </a:r>
            <a:r>
              <a:rPr lang="hu-HU" dirty="0" err="1"/>
              <a:t>with</a:t>
            </a:r>
            <a:r>
              <a:rPr lang="hu-HU" dirty="0"/>
              <a:t> </a:t>
            </a:r>
            <a:r>
              <a:rPr lang="hu-HU" dirty="0" err="1"/>
              <a:t>the</a:t>
            </a:r>
            <a:r>
              <a:rPr lang="hu-HU" dirty="0"/>
              <a:t> System-of-Systems </a:t>
            </a:r>
            <a:r>
              <a:rPr lang="hu-HU" dirty="0" err="1"/>
              <a:t>document</a:t>
            </a:r>
            <a:r>
              <a:rPr lang="hu-HU" dirty="0"/>
              <a:t> (</a:t>
            </a:r>
            <a:r>
              <a:rPr lang="hu-HU" dirty="0" err="1"/>
              <a:t>SoSDD</a:t>
            </a:r>
            <a:r>
              <a:rPr lang="hu-HU" dirty="0"/>
              <a:t>), </a:t>
            </a:r>
            <a:r>
              <a:rPr lang="hu-HU" dirty="0" err="1"/>
              <a:t>called</a:t>
            </a:r>
            <a:r>
              <a:rPr lang="hu-HU" dirty="0"/>
              <a:t> „</a:t>
            </a:r>
            <a:r>
              <a:rPr lang="hu-HU" dirty="0" err="1"/>
              <a:t>Core</a:t>
            </a:r>
            <a:r>
              <a:rPr lang="hu-HU" dirty="0"/>
              <a:t> Systems </a:t>
            </a:r>
            <a:r>
              <a:rPr lang="hu-HU" dirty="0" err="1"/>
              <a:t>Architecture</a:t>
            </a:r>
            <a:r>
              <a:rPr lang="hu-HU" dirty="0"/>
              <a:t>” </a:t>
            </a:r>
            <a:r>
              <a:rPr lang="hu-HU" dirty="0" err="1"/>
              <a:t>before</a:t>
            </a:r>
            <a:r>
              <a:rPr lang="hu-HU" dirty="0"/>
              <a:t> </a:t>
            </a:r>
            <a:r>
              <a:rPr lang="hu-HU" dirty="0" err="1"/>
              <a:t>proceeding</a:t>
            </a:r>
            <a:r>
              <a:rPr lang="hu-HU" dirty="0"/>
              <a:t> </a:t>
            </a:r>
            <a:r>
              <a:rPr lang="hu-HU" dirty="0" err="1"/>
              <a:t>with</a:t>
            </a:r>
            <a:r>
              <a:rPr lang="hu-HU" dirty="0"/>
              <a:t> </a:t>
            </a:r>
            <a:r>
              <a:rPr lang="hu-HU" dirty="0" err="1"/>
              <a:t>the</a:t>
            </a:r>
            <a:r>
              <a:rPr lang="hu-HU" dirty="0"/>
              <a:t> </a:t>
            </a:r>
            <a:r>
              <a:rPr lang="hu-HU" dirty="0" err="1"/>
              <a:t>quick</a:t>
            </a:r>
            <a:r>
              <a:rPr lang="hu-HU" dirty="0"/>
              <a:t> start</a:t>
            </a:r>
          </a:p>
          <a:p>
            <a:r>
              <a:rPr lang="hu-HU" dirty="0" err="1"/>
              <a:t>After</a:t>
            </a:r>
            <a:r>
              <a:rPr lang="hu-HU" dirty="0"/>
              <a:t> </a:t>
            </a:r>
            <a:r>
              <a:rPr lang="hu-HU" dirty="0" err="1"/>
              <a:t>the</a:t>
            </a:r>
            <a:r>
              <a:rPr lang="hu-HU" dirty="0"/>
              <a:t> </a:t>
            </a:r>
            <a:r>
              <a:rPr lang="hu-HU" dirty="0" err="1"/>
              <a:t>SosDD</a:t>
            </a:r>
            <a:r>
              <a:rPr lang="hu-HU" dirty="0"/>
              <a:t>, </a:t>
            </a:r>
            <a:r>
              <a:rPr lang="hu-HU" dirty="0" err="1"/>
              <a:t>you</a:t>
            </a:r>
            <a:r>
              <a:rPr lang="hu-HU" dirty="0"/>
              <a:t> </a:t>
            </a:r>
            <a:r>
              <a:rPr lang="hu-HU" dirty="0" err="1"/>
              <a:t>may</a:t>
            </a:r>
            <a:r>
              <a:rPr lang="hu-HU" dirty="0"/>
              <a:t> </a:t>
            </a:r>
            <a:r>
              <a:rPr lang="hu-HU" dirty="0" err="1"/>
              <a:t>proceed</a:t>
            </a:r>
            <a:r>
              <a:rPr lang="hu-HU" dirty="0"/>
              <a:t> </a:t>
            </a:r>
            <a:r>
              <a:rPr lang="hu-HU" dirty="0" err="1"/>
              <a:t>with</a:t>
            </a:r>
            <a:r>
              <a:rPr lang="hu-HU" dirty="0"/>
              <a:t> </a:t>
            </a:r>
            <a:r>
              <a:rPr lang="hu-HU" dirty="0" err="1"/>
              <a:t>this</a:t>
            </a:r>
            <a:r>
              <a:rPr lang="hu-HU" dirty="0"/>
              <a:t> </a:t>
            </a:r>
            <a:r>
              <a:rPr lang="hu-HU" dirty="0" err="1"/>
              <a:t>installation</a:t>
            </a:r>
            <a:r>
              <a:rPr lang="hu-HU" dirty="0"/>
              <a:t> and </a:t>
            </a:r>
            <a:r>
              <a:rPr lang="hu-HU" dirty="0" err="1"/>
              <a:t>quick</a:t>
            </a:r>
            <a:r>
              <a:rPr lang="hu-HU" dirty="0"/>
              <a:t> start </a:t>
            </a:r>
            <a:r>
              <a:rPr lang="hu-HU" dirty="0" err="1"/>
              <a:t>guide</a:t>
            </a:r>
            <a:r>
              <a:rPr lang="hu-HU" dirty="0"/>
              <a:t>.</a:t>
            </a:r>
          </a:p>
          <a:p>
            <a:r>
              <a:rPr lang="hu-HU" dirty="0" err="1"/>
              <a:t>Then</a:t>
            </a:r>
            <a:r>
              <a:rPr lang="hu-HU" dirty="0"/>
              <a:t> </a:t>
            </a:r>
            <a:r>
              <a:rPr lang="hu-HU" dirty="0" err="1"/>
              <a:t>for</a:t>
            </a:r>
            <a:r>
              <a:rPr lang="hu-HU" dirty="0"/>
              <a:t> </a:t>
            </a:r>
            <a:r>
              <a:rPr lang="hu-HU" dirty="0" err="1"/>
              <a:t>details</a:t>
            </a:r>
            <a:r>
              <a:rPr lang="hu-HU" dirty="0"/>
              <a:t> </a:t>
            </a:r>
            <a:r>
              <a:rPr lang="hu-HU" dirty="0" err="1"/>
              <a:t>please</a:t>
            </a:r>
            <a:r>
              <a:rPr lang="hu-HU" dirty="0"/>
              <a:t> </a:t>
            </a:r>
            <a:r>
              <a:rPr lang="hu-HU" dirty="0" err="1"/>
              <a:t>read</a:t>
            </a:r>
            <a:r>
              <a:rPr lang="hu-HU" dirty="0"/>
              <a:t> </a:t>
            </a:r>
            <a:r>
              <a:rPr lang="hu-HU" dirty="0" err="1"/>
              <a:t>the</a:t>
            </a:r>
            <a:r>
              <a:rPr lang="hu-HU" dirty="0"/>
              <a:t> </a:t>
            </a:r>
            <a:r>
              <a:rPr lang="hu-HU" dirty="0" err="1"/>
              <a:t>SysDD</a:t>
            </a:r>
            <a:r>
              <a:rPr lang="hu-HU" dirty="0"/>
              <a:t>, SD and IDD </a:t>
            </a:r>
            <a:r>
              <a:rPr lang="hu-HU" dirty="0" err="1"/>
              <a:t>documents</a:t>
            </a:r>
            <a:r>
              <a:rPr lang="hu-HU" dirty="0"/>
              <a:t> in </a:t>
            </a:r>
            <a:r>
              <a:rPr lang="hu-HU" dirty="0" err="1"/>
              <a:t>order</a:t>
            </a:r>
            <a:r>
              <a:rPr lang="hu-HU" dirty="0"/>
              <a:t>.</a:t>
            </a:r>
          </a:p>
          <a:p>
            <a:pPr lvl="1"/>
            <a:r>
              <a:rPr lang="hu-HU" dirty="0" err="1"/>
              <a:t>For</a:t>
            </a:r>
            <a:r>
              <a:rPr lang="hu-HU" dirty="0"/>
              <a:t> </a:t>
            </a:r>
            <a:r>
              <a:rPr lang="hu-HU" dirty="0" err="1"/>
              <a:t>each</a:t>
            </a:r>
            <a:r>
              <a:rPr lang="hu-HU" dirty="0"/>
              <a:t> System, </a:t>
            </a:r>
            <a:r>
              <a:rPr lang="hu-HU" dirty="0" err="1"/>
              <a:t>please</a:t>
            </a:r>
            <a:r>
              <a:rPr lang="hu-HU" dirty="0"/>
              <a:t> </a:t>
            </a:r>
            <a:r>
              <a:rPr lang="hu-HU" dirty="0" err="1"/>
              <a:t>read</a:t>
            </a:r>
            <a:r>
              <a:rPr lang="hu-HU" dirty="0"/>
              <a:t> </a:t>
            </a:r>
            <a:r>
              <a:rPr lang="hu-HU" dirty="0" err="1"/>
              <a:t>the</a:t>
            </a:r>
            <a:r>
              <a:rPr lang="hu-HU" dirty="0"/>
              <a:t> System </a:t>
            </a:r>
            <a:r>
              <a:rPr lang="hu-HU" dirty="0" err="1"/>
              <a:t>Description</a:t>
            </a:r>
            <a:r>
              <a:rPr lang="hu-HU" dirty="0"/>
              <a:t> (</a:t>
            </a:r>
            <a:r>
              <a:rPr lang="hu-HU" dirty="0" err="1"/>
              <a:t>SysDD</a:t>
            </a:r>
            <a:r>
              <a:rPr lang="hu-HU" dirty="0"/>
              <a:t>) </a:t>
            </a:r>
            <a:r>
              <a:rPr lang="hu-HU" dirty="0" err="1"/>
              <a:t>first</a:t>
            </a:r>
            <a:endParaRPr lang="hu-HU" dirty="0"/>
          </a:p>
          <a:p>
            <a:pPr lvl="1"/>
            <a:r>
              <a:rPr lang="hu-HU" dirty="0" err="1"/>
              <a:t>Then</a:t>
            </a:r>
            <a:r>
              <a:rPr lang="hu-HU" dirty="0"/>
              <a:t> </a:t>
            </a:r>
            <a:r>
              <a:rPr lang="hu-HU" dirty="0" err="1"/>
              <a:t>read</a:t>
            </a:r>
            <a:r>
              <a:rPr lang="hu-HU" dirty="0"/>
              <a:t> </a:t>
            </a:r>
            <a:r>
              <a:rPr lang="hu-HU" dirty="0" err="1"/>
              <a:t>the</a:t>
            </a:r>
            <a:r>
              <a:rPr lang="hu-HU" dirty="0"/>
              <a:t> </a:t>
            </a:r>
            <a:r>
              <a:rPr lang="hu-HU" dirty="0" err="1"/>
              <a:t>appropriate</a:t>
            </a:r>
            <a:r>
              <a:rPr lang="hu-HU" dirty="0"/>
              <a:t> Service </a:t>
            </a:r>
            <a:r>
              <a:rPr lang="hu-HU" dirty="0" err="1"/>
              <a:t>Descriptions</a:t>
            </a:r>
            <a:r>
              <a:rPr lang="hu-HU" dirty="0"/>
              <a:t> (SD) and </a:t>
            </a:r>
            <a:r>
              <a:rPr lang="hu-HU" dirty="0" err="1"/>
              <a:t>finally</a:t>
            </a:r>
            <a:r>
              <a:rPr lang="hu-HU" dirty="0"/>
              <a:t> </a:t>
            </a:r>
            <a:r>
              <a:rPr lang="hu-HU" dirty="0" err="1"/>
              <a:t>the</a:t>
            </a:r>
            <a:r>
              <a:rPr lang="hu-HU" dirty="0"/>
              <a:t> </a:t>
            </a:r>
            <a:r>
              <a:rPr lang="hu-HU" dirty="0" err="1"/>
              <a:t>Interface</a:t>
            </a:r>
            <a:r>
              <a:rPr lang="hu-HU" dirty="0"/>
              <a:t> </a:t>
            </a:r>
            <a:r>
              <a:rPr lang="hu-HU" dirty="0" err="1"/>
              <a:t>Descriptions</a:t>
            </a:r>
            <a:r>
              <a:rPr lang="hu-HU" dirty="0"/>
              <a:t> (IDD)</a:t>
            </a:r>
          </a:p>
          <a:p>
            <a:pPr marL="0" indent="0">
              <a:buNone/>
            </a:pPr>
            <a:endParaRPr lang="en-US" dirty="0"/>
          </a:p>
        </p:txBody>
      </p:sp>
    </p:spTree>
    <p:extLst>
      <p:ext uri="{BB962C8B-B14F-4D97-AF65-F5344CB8AC3E}">
        <p14:creationId xmlns:p14="http://schemas.microsoft.com/office/powerpoint/2010/main" val="1433056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a:t>Local </a:t>
            </a:r>
            <a:r>
              <a:rPr lang="hu-HU" sz="2400" b="1" err="1"/>
              <a:t>dynamical</a:t>
            </a:r>
            <a:r>
              <a:rPr lang="hu-HU" sz="2400" b="1"/>
              <a:t> </a:t>
            </a:r>
            <a:r>
              <a:rPr lang="hu-HU" sz="2400" b="1" err="1"/>
              <a:t>orchestration</a:t>
            </a:r>
            <a:r>
              <a:rPr lang="hu-HU" sz="2400" b="1"/>
              <a:t> (no preferences or matchmaking) </a:t>
            </a:r>
            <a:endParaRPr lang="en-US" sz="2400" b="1"/>
          </a:p>
        </p:txBody>
      </p:sp>
      <p:sp>
        <p:nvSpPr>
          <p:cNvPr id="4" name="Tartalom helye 3"/>
          <p:cNvSpPr>
            <a:spLocks noGrp="1"/>
          </p:cNvSpPr>
          <p:nvPr>
            <p:ph sz="half" idx="1"/>
          </p:nvPr>
        </p:nvSpPr>
        <p:spPr>
          <a:xfrm>
            <a:off x="0" y="603684"/>
            <a:ext cx="4692589" cy="3996892"/>
          </a:xfrm>
          <a:ln>
            <a:solidFill>
              <a:srgbClr val="00B050"/>
            </a:solidFill>
          </a:ln>
        </p:spPr>
        <p:txBody>
          <a:bodyPr>
            <a:normAutofit fontScale="70000" lnSpcReduction="20000"/>
          </a:bodyPr>
          <a:lstStyle/>
          <a:p>
            <a:pPr marL="0" indent="0">
              <a:buNone/>
            </a:pPr>
            <a:r>
              <a:rPr lang="hu-HU" sz="2600"/>
              <a:t>Service </a:t>
            </a:r>
            <a:r>
              <a:rPr lang="hu-HU" sz="2600" err="1"/>
              <a:t>Request</a:t>
            </a:r>
            <a:r>
              <a:rPr lang="hu-HU" sz="2600"/>
              <a:t> </a:t>
            </a:r>
            <a:r>
              <a:rPr lang="hu-HU" sz="2600" err="1"/>
              <a:t>Form</a:t>
            </a:r>
            <a:endParaRPr lang="hu-HU" sz="2600"/>
          </a:p>
          <a:p>
            <a:pPr marL="0" indent="0">
              <a:lnSpc>
                <a:spcPct val="120000"/>
              </a:lnSpc>
              <a:spcBef>
                <a:spcPts val="0"/>
              </a:spcBef>
              <a:buNone/>
            </a:pPr>
            <a:r>
              <a:rPr lang="hu-HU" sz="1500"/>
              <a:t>{</a:t>
            </a:r>
          </a:p>
          <a:p>
            <a:pPr marL="0" indent="0">
              <a:lnSpc>
                <a:spcPct val="120000"/>
              </a:lnSpc>
              <a:spcBef>
                <a:spcPts val="0"/>
              </a:spcBef>
              <a:buNone/>
            </a:pPr>
            <a:r>
              <a:rPr lang="hu-HU" sz="1500"/>
              <a:t>  "requesterSystem":</a:t>
            </a:r>
          </a:p>
          <a:p>
            <a:pPr marL="0" indent="0">
              <a:lnSpc>
                <a:spcPct val="120000"/>
              </a:lnSpc>
              <a:spcBef>
                <a:spcPts val="0"/>
              </a:spcBef>
              <a:buNone/>
            </a:pPr>
            <a:r>
              <a:rPr lang="hu-HU" sz="1500"/>
              <a:t>  {</a:t>
            </a:r>
          </a:p>
          <a:p>
            <a:pPr marL="0" indent="0">
              <a:lnSpc>
                <a:spcPct val="120000"/>
              </a:lnSpc>
              <a:spcBef>
                <a:spcPts val="0"/>
              </a:spcBef>
              <a:buNone/>
            </a:pPr>
            <a:r>
              <a:rPr lang="hu-HU" sz="1500"/>
              <a:t>      "systemGroup": "SmartGrid",</a:t>
            </a:r>
          </a:p>
          <a:p>
            <a:pPr marL="0" indent="0">
              <a:lnSpc>
                <a:spcPct val="120000"/>
              </a:lnSpc>
              <a:spcBef>
                <a:spcPts val="0"/>
              </a:spcBef>
              <a:buNone/>
            </a:pPr>
            <a:r>
              <a:rPr lang="hu-HU" sz="1500"/>
              <a:t>      "systemName": "ChargePointSystem",</a:t>
            </a:r>
          </a:p>
          <a:p>
            <a:pPr marL="0" indent="0">
              <a:lnSpc>
                <a:spcPct val="120000"/>
              </a:lnSpc>
              <a:spcBef>
                <a:spcPts val="0"/>
              </a:spcBef>
              <a:buNone/>
            </a:pPr>
            <a:r>
              <a:rPr lang="hu-HU" sz="1500"/>
              <a:t>      "address": "dummy_address_2"</a:t>
            </a:r>
          </a:p>
          <a:p>
            <a:pPr marL="0" indent="0">
              <a:lnSpc>
                <a:spcPct val="120000"/>
              </a:lnSpc>
              <a:spcBef>
                <a:spcPts val="0"/>
              </a:spcBef>
              <a:buNone/>
            </a:pPr>
            <a:r>
              <a:rPr lang="hu-HU" sz="1500"/>
              <a:t>  },</a:t>
            </a:r>
          </a:p>
          <a:p>
            <a:pPr marL="0" indent="0">
              <a:lnSpc>
                <a:spcPct val="120000"/>
              </a:lnSpc>
              <a:spcBef>
                <a:spcPts val="0"/>
              </a:spcBef>
              <a:buNone/>
            </a:pPr>
            <a:r>
              <a:rPr lang="hu-HU" sz="1500"/>
              <a:t>  "requestedService":</a:t>
            </a:r>
          </a:p>
          <a:p>
            <a:pPr marL="0" indent="0">
              <a:lnSpc>
                <a:spcPct val="120000"/>
              </a:lnSpc>
              <a:spcBef>
                <a:spcPts val="0"/>
              </a:spcBef>
              <a:buNone/>
            </a:pPr>
            <a:r>
              <a:rPr lang="hu-HU" sz="1500"/>
              <a:t>  {</a:t>
            </a:r>
          </a:p>
          <a:p>
            <a:pPr marL="0" indent="0">
              <a:lnSpc>
                <a:spcPct val="120000"/>
              </a:lnSpc>
              <a:spcBef>
                <a:spcPts val="0"/>
              </a:spcBef>
              <a:buNone/>
            </a:pPr>
            <a:r>
              <a:rPr lang="hu-HU" sz="1500"/>
              <a:t>      "serviceGroup": "Charging",</a:t>
            </a:r>
          </a:p>
          <a:p>
            <a:pPr marL="0" indent="0">
              <a:lnSpc>
                <a:spcPct val="120000"/>
              </a:lnSpc>
              <a:spcBef>
                <a:spcPts val="0"/>
              </a:spcBef>
              <a:buNone/>
            </a:pPr>
            <a:r>
              <a:rPr lang="hu-HU" sz="1500"/>
              <a:t>      "serviceDefinition": "ChargingReservation",</a:t>
            </a:r>
          </a:p>
          <a:p>
            <a:pPr marL="0" indent="0">
              <a:lnSpc>
                <a:spcPct val="120000"/>
              </a:lnSpc>
              <a:spcBef>
                <a:spcPts val="0"/>
              </a:spcBef>
              <a:buNone/>
            </a:pPr>
            <a:r>
              <a:rPr lang="hu-HU" sz="1500"/>
              <a:t>      "interfaces": ["JSON"]</a:t>
            </a:r>
          </a:p>
          <a:p>
            <a:pPr marL="0" indent="0">
              <a:lnSpc>
                <a:spcPct val="120000"/>
              </a:lnSpc>
              <a:spcBef>
                <a:spcPts val="0"/>
              </a:spcBef>
              <a:buNone/>
            </a:pPr>
            <a:r>
              <a:rPr lang="hu-HU" sz="1500"/>
              <a:t>  },</a:t>
            </a:r>
          </a:p>
          <a:p>
            <a:pPr marL="0" indent="0">
              <a:lnSpc>
                <a:spcPct val="120000"/>
              </a:lnSpc>
              <a:spcBef>
                <a:spcPts val="0"/>
              </a:spcBef>
              <a:buNone/>
            </a:pPr>
            <a:r>
              <a:rPr lang="hu-HU" sz="1500"/>
              <a:t>  "orchestrationFlags": {</a:t>
            </a:r>
          </a:p>
          <a:p>
            <a:pPr marL="0" indent="0">
              <a:lnSpc>
                <a:spcPct val="120000"/>
              </a:lnSpc>
              <a:spcBef>
                <a:spcPts val="0"/>
              </a:spcBef>
              <a:buNone/>
            </a:pPr>
            <a:r>
              <a:rPr lang="hu-HU" sz="1500"/>
              <a:t>    "entry": [</a:t>
            </a:r>
          </a:p>
          <a:p>
            <a:pPr marL="0" indent="0">
              <a:lnSpc>
                <a:spcPct val="120000"/>
              </a:lnSpc>
              <a:spcBef>
                <a:spcPts val="0"/>
              </a:spcBef>
              <a:buNone/>
            </a:pPr>
            <a:r>
              <a:rPr lang="hu-HU" sz="1500"/>
              <a:t>      {</a:t>
            </a:r>
          </a:p>
          <a:p>
            <a:pPr marL="0" indent="0">
              <a:lnSpc>
                <a:spcPct val="120000"/>
              </a:lnSpc>
              <a:spcBef>
                <a:spcPts val="0"/>
              </a:spcBef>
              <a:buNone/>
            </a:pPr>
            <a:r>
              <a:rPr lang="hu-HU" sz="1500"/>
              <a:t>        "key": "overrideStore",</a:t>
            </a:r>
          </a:p>
          <a:p>
            <a:pPr marL="0" indent="0">
              <a:lnSpc>
                <a:spcPct val="120000"/>
              </a:lnSpc>
              <a:spcBef>
                <a:spcPts val="0"/>
              </a:spcBef>
              <a:buNone/>
            </a:pPr>
            <a:r>
              <a:rPr lang="hu-HU" sz="1500"/>
              <a:t>        "value": true</a:t>
            </a:r>
          </a:p>
          <a:p>
            <a:pPr marL="0" indent="0">
              <a:lnSpc>
                <a:spcPct val="120000"/>
              </a:lnSpc>
              <a:spcBef>
                <a:spcPts val="0"/>
              </a:spcBef>
              <a:buNone/>
            </a:pPr>
            <a:r>
              <a:rPr lang="hu-HU" sz="1500"/>
              <a:t>      }</a:t>
            </a:r>
          </a:p>
          <a:p>
            <a:pPr marL="0" indent="0">
              <a:lnSpc>
                <a:spcPct val="120000"/>
              </a:lnSpc>
              <a:spcBef>
                <a:spcPts val="0"/>
              </a:spcBef>
              <a:buNone/>
            </a:pPr>
            <a:r>
              <a:rPr lang="hu-HU" sz="1500"/>
              <a:t>    ]</a:t>
            </a:r>
          </a:p>
          <a:p>
            <a:pPr marL="0" indent="0">
              <a:lnSpc>
                <a:spcPct val="120000"/>
              </a:lnSpc>
              <a:spcBef>
                <a:spcPts val="0"/>
              </a:spcBef>
              <a:buNone/>
            </a:pPr>
            <a:r>
              <a:rPr lang="hu-HU" sz="1500"/>
              <a:t>  }</a:t>
            </a:r>
          </a:p>
          <a:p>
            <a:pPr marL="0" indent="0">
              <a:lnSpc>
                <a:spcPct val="120000"/>
              </a:lnSpc>
              <a:spcBef>
                <a:spcPts val="0"/>
              </a:spcBef>
              <a:buNone/>
            </a:pPr>
            <a:r>
              <a:rPr lang="hu-HU" sz="1500"/>
              <a:t>}</a:t>
            </a:r>
            <a:endParaRPr lang="en-US" sz="1300"/>
          </a:p>
        </p:txBody>
      </p:sp>
      <p:sp>
        <p:nvSpPr>
          <p:cNvPr id="5" name="Tartalom helye 4"/>
          <p:cNvSpPr>
            <a:spLocks noGrp="1"/>
          </p:cNvSpPr>
          <p:nvPr>
            <p:ph sz="half" idx="2"/>
          </p:nvPr>
        </p:nvSpPr>
        <p:spPr>
          <a:xfrm>
            <a:off x="7810500" y="438152"/>
            <a:ext cx="3967370" cy="6048374"/>
          </a:xfrm>
          <a:ln>
            <a:solidFill>
              <a:srgbClr val="00B050"/>
            </a:solidFill>
          </a:ln>
        </p:spPr>
        <p:txBody>
          <a:bodyPr>
            <a:normAutofit fontScale="32500" lnSpcReduction="20000"/>
          </a:bodyPr>
          <a:lstStyle/>
          <a:p>
            <a:pPr marL="0" indent="0">
              <a:buNone/>
            </a:pPr>
            <a:r>
              <a:rPr lang="hu-HU" sz="6200" err="1"/>
              <a:t>Orchestration</a:t>
            </a:r>
            <a:r>
              <a:rPr lang="hu-HU" sz="6200"/>
              <a:t> </a:t>
            </a:r>
            <a:r>
              <a:rPr lang="hu-HU" sz="6200" err="1"/>
              <a:t>Response</a:t>
            </a:r>
            <a:r>
              <a:rPr lang="hu-HU" sz="6200"/>
              <a:t> (</a:t>
            </a:r>
            <a:r>
              <a:rPr lang="hu-HU" sz="6200" err="1"/>
              <a:t>expected</a:t>
            </a:r>
            <a:r>
              <a:rPr lang="hu-HU" sz="6200"/>
              <a:t>)</a:t>
            </a:r>
          </a:p>
          <a:p>
            <a:pPr marL="0" indent="0">
              <a:lnSpc>
                <a:spcPct val="120000"/>
              </a:lnSpc>
              <a:spcBef>
                <a:spcPts val="0"/>
              </a:spcBef>
              <a:buNone/>
            </a:pPr>
            <a:r>
              <a:rPr lang="hu-HU" sz="3700"/>
              <a:t>{</a:t>
            </a:r>
          </a:p>
          <a:p>
            <a:pPr marL="0" indent="0">
              <a:lnSpc>
                <a:spcPct val="120000"/>
              </a:lnSpc>
              <a:spcBef>
                <a:spcPts val="0"/>
              </a:spcBef>
              <a:buNone/>
            </a:pPr>
            <a:r>
              <a:rPr lang="hu-HU" sz="3700"/>
              <a:t>    "response": [{</a:t>
            </a:r>
          </a:p>
          <a:p>
            <a:pPr marL="0" indent="0">
              <a:lnSpc>
                <a:spcPct val="120000"/>
              </a:lnSpc>
              <a:spcBef>
                <a:spcPts val="0"/>
              </a:spcBef>
              <a:buNone/>
            </a:pPr>
            <a:r>
              <a:rPr lang="hu-HU" sz="3700"/>
              <a:t>        "provider": {</a:t>
            </a:r>
          </a:p>
          <a:p>
            <a:pPr marL="0" indent="0">
              <a:lnSpc>
                <a:spcPct val="120000"/>
              </a:lnSpc>
              <a:spcBef>
                <a:spcPts val="0"/>
              </a:spcBef>
              <a:buNone/>
            </a:pPr>
            <a:r>
              <a:rPr lang="hu-HU" sz="3700"/>
              <a:t>            "address": "dummy_address_3",</a:t>
            </a:r>
          </a:p>
          <a:p>
            <a:pPr marL="0" indent="0">
              <a:lnSpc>
                <a:spcPct val="120000"/>
              </a:lnSpc>
              <a:spcBef>
                <a:spcPts val="0"/>
              </a:spcBef>
              <a:buNone/>
            </a:pPr>
            <a:r>
              <a:rPr lang="hu-HU" sz="3700"/>
              <a:t>            "authenticationInfo": "Base64 coded Public Key",</a:t>
            </a:r>
          </a:p>
          <a:p>
            <a:pPr marL="0" indent="0">
              <a:lnSpc>
                <a:spcPct val="120000"/>
              </a:lnSpc>
              <a:spcBef>
                <a:spcPts val="0"/>
              </a:spcBef>
              <a:buNone/>
            </a:pPr>
            <a:r>
              <a:rPr lang="hu-HU" sz="3700"/>
              <a:t>            "port": 8083,</a:t>
            </a:r>
          </a:p>
          <a:p>
            <a:pPr marL="0" indent="0">
              <a:lnSpc>
                <a:spcPct val="120000"/>
              </a:lnSpc>
              <a:spcBef>
                <a:spcPts val="0"/>
              </a:spcBef>
              <a:buNone/>
            </a:pPr>
            <a:r>
              <a:rPr lang="hu-HU" sz="3700"/>
              <a:t>            "systemGroup": "SmartGrid",</a:t>
            </a:r>
          </a:p>
          <a:p>
            <a:pPr marL="0" indent="0">
              <a:lnSpc>
                <a:spcPct val="120000"/>
              </a:lnSpc>
              <a:spcBef>
                <a:spcPts val="0"/>
              </a:spcBef>
              <a:buNone/>
            </a:pPr>
            <a:r>
              <a:rPr lang="hu-HU" sz="3700"/>
              <a:t>            "systemName": "SmartGridManagerSystem3"</a:t>
            </a:r>
          </a:p>
          <a:p>
            <a:pPr marL="0" indent="0">
              <a:lnSpc>
                <a:spcPct val="120000"/>
              </a:lnSpc>
              <a:spcBef>
                <a:spcPts val="0"/>
              </a:spcBef>
              <a:buNone/>
            </a:pPr>
            <a:r>
              <a:rPr lang="hu-HU" sz="3700"/>
              <a:t>        },</a:t>
            </a:r>
          </a:p>
          <a:p>
            <a:pPr marL="0" indent="0">
              <a:lnSpc>
                <a:spcPct val="120000"/>
              </a:lnSpc>
              <a:spcBef>
                <a:spcPts val="0"/>
              </a:spcBef>
              <a:buNone/>
            </a:pPr>
            <a:r>
              <a:rPr lang="hu-HU" sz="3700"/>
              <a:t>        "service": {</a:t>
            </a:r>
          </a:p>
          <a:p>
            <a:pPr marL="0" indent="0">
              <a:lnSpc>
                <a:spcPct val="120000"/>
              </a:lnSpc>
              <a:spcBef>
                <a:spcPts val="0"/>
              </a:spcBef>
              <a:buNone/>
            </a:pPr>
            <a:r>
              <a:rPr lang="hu-HU" sz="3700"/>
              <a:t>            "interfaces": [</a:t>
            </a:r>
          </a:p>
          <a:p>
            <a:pPr marL="0" indent="0">
              <a:lnSpc>
                <a:spcPct val="120000"/>
              </a:lnSpc>
              <a:spcBef>
                <a:spcPts val="0"/>
              </a:spcBef>
              <a:buNone/>
            </a:pPr>
            <a:r>
              <a:rPr lang="hu-HU" sz="3700"/>
              <a:t>                "JSON"</a:t>
            </a:r>
          </a:p>
          <a:p>
            <a:pPr marL="0" indent="0">
              <a:lnSpc>
                <a:spcPct val="120000"/>
              </a:lnSpc>
              <a:spcBef>
                <a:spcPts val="0"/>
              </a:spcBef>
              <a:buNone/>
            </a:pPr>
            <a:r>
              <a:rPr lang="hu-HU" sz="3700"/>
              <a:t>            ],</a:t>
            </a:r>
          </a:p>
          <a:p>
            <a:pPr marL="0" indent="0">
              <a:lnSpc>
                <a:spcPct val="120000"/>
              </a:lnSpc>
              <a:spcBef>
                <a:spcPts val="0"/>
              </a:spcBef>
              <a:buNone/>
            </a:pPr>
            <a:r>
              <a:rPr lang="hu-HU" sz="3700"/>
              <a:t>            "serviceDefinition": "ChargingReservation",</a:t>
            </a:r>
          </a:p>
          <a:p>
            <a:pPr marL="0" indent="0">
              <a:lnSpc>
                <a:spcPct val="120000"/>
              </a:lnSpc>
              <a:spcBef>
                <a:spcPts val="0"/>
              </a:spcBef>
              <a:buNone/>
            </a:pPr>
            <a:r>
              <a:rPr lang="hu-HU" sz="3700"/>
              <a:t>            "serviceGroup": "Charging",</a:t>
            </a:r>
          </a:p>
          <a:p>
            <a:pPr marL="0" indent="0">
              <a:lnSpc>
                <a:spcPct val="120000"/>
              </a:lnSpc>
              <a:spcBef>
                <a:spcPts val="0"/>
              </a:spcBef>
              <a:buNone/>
            </a:pPr>
            <a:r>
              <a:rPr lang="hu-HU" sz="3700"/>
              <a:t>            "serviceMetadata": {</a:t>
            </a:r>
          </a:p>
          <a:p>
            <a:pPr marL="0" indent="0">
              <a:lnSpc>
                <a:spcPct val="120000"/>
              </a:lnSpc>
              <a:spcBef>
                <a:spcPts val="0"/>
              </a:spcBef>
              <a:buNone/>
            </a:pPr>
            <a:r>
              <a:rPr lang="hu-HU" sz="3700"/>
              <a:t>                "entry": [{</a:t>
            </a:r>
          </a:p>
          <a:p>
            <a:pPr marL="0" indent="0">
              <a:lnSpc>
                <a:spcPct val="120000"/>
              </a:lnSpc>
              <a:spcBef>
                <a:spcPts val="0"/>
              </a:spcBef>
              <a:buNone/>
            </a:pPr>
            <a:r>
              <a:rPr lang="hu-HU" sz="3700"/>
              <a:t>                        "key": "security",</a:t>
            </a:r>
          </a:p>
          <a:p>
            <a:pPr marL="0" indent="0">
              <a:lnSpc>
                <a:spcPct val="120000"/>
              </a:lnSpc>
              <a:spcBef>
                <a:spcPts val="0"/>
              </a:spcBef>
              <a:buNone/>
            </a:pPr>
            <a:r>
              <a:rPr lang="hu-HU" sz="3700"/>
              <a:t>                        "value": "token"</a:t>
            </a:r>
          </a:p>
          <a:p>
            <a:pPr marL="0" indent="0">
              <a:lnSpc>
                <a:spcPct val="120000"/>
              </a:lnSpc>
              <a:spcBef>
                <a:spcPts val="0"/>
              </a:spcBef>
              <a:buNone/>
            </a:pPr>
            <a:r>
              <a:rPr lang="hu-HU" sz="3700"/>
              <a:t>                    },</a:t>
            </a:r>
          </a:p>
          <a:p>
            <a:pPr marL="0" indent="0">
              <a:lnSpc>
                <a:spcPct val="120000"/>
              </a:lnSpc>
              <a:spcBef>
                <a:spcPts val="0"/>
              </a:spcBef>
              <a:buNone/>
            </a:pPr>
            <a:r>
              <a:rPr lang="hu-HU" sz="3700"/>
              <a:t>                    {</a:t>
            </a:r>
          </a:p>
          <a:p>
            <a:pPr marL="0" indent="0">
              <a:lnSpc>
                <a:spcPct val="120000"/>
              </a:lnSpc>
              <a:spcBef>
                <a:spcPts val="0"/>
              </a:spcBef>
              <a:buNone/>
            </a:pPr>
            <a:r>
              <a:rPr lang="hu-HU" sz="3700"/>
              <a:t>                        "key": "carID",</a:t>
            </a:r>
          </a:p>
          <a:p>
            <a:pPr marL="0" indent="0">
              <a:lnSpc>
                <a:spcPct val="120000"/>
              </a:lnSpc>
              <a:spcBef>
                <a:spcPts val="0"/>
              </a:spcBef>
              <a:buNone/>
            </a:pPr>
            <a:r>
              <a:rPr lang="hu-HU" sz="3700"/>
              <a:t>                        "value": "ID"</a:t>
            </a:r>
          </a:p>
          <a:p>
            <a:pPr marL="0" indent="0">
              <a:lnSpc>
                <a:spcPct val="120000"/>
              </a:lnSpc>
              <a:spcBef>
                <a:spcPts val="0"/>
              </a:spcBef>
              <a:buNone/>
            </a:pPr>
            <a:r>
              <a:rPr lang="hu-HU" sz="3700"/>
              <a:t>                    }</a:t>
            </a:r>
          </a:p>
          <a:p>
            <a:pPr marL="0" indent="0">
              <a:lnSpc>
                <a:spcPct val="120000"/>
              </a:lnSpc>
              <a:spcBef>
                <a:spcPts val="0"/>
              </a:spcBef>
              <a:buNone/>
            </a:pPr>
            <a:r>
              <a:rPr lang="hu-HU" sz="3700"/>
              <a:t>                ]</a:t>
            </a:r>
          </a:p>
          <a:p>
            <a:pPr marL="0" indent="0">
              <a:lnSpc>
                <a:spcPct val="120000"/>
              </a:lnSpc>
              <a:spcBef>
                <a:spcPts val="0"/>
              </a:spcBef>
              <a:buNone/>
            </a:pPr>
            <a:r>
              <a:rPr lang="hu-HU" sz="3700"/>
              <a:t>            }</a:t>
            </a:r>
          </a:p>
          <a:p>
            <a:pPr marL="0" indent="0">
              <a:lnSpc>
                <a:spcPct val="120000"/>
              </a:lnSpc>
              <a:spcBef>
                <a:spcPts val="0"/>
              </a:spcBef>
              <a:buNone/>
            </a:pPr>
            <a:r>
              <a:rPr lang="hu-HU" sz="3700"/>
              <a:t>        },</a:t>
            </a:r>
          </a:p>
          <a:p>
            <a:pPr marL="0" indent="0">
              <a:lnSpc>
                <a:spcPct val="120000"/>
              </a:lnSpc>
              <a:spcBef>
                <a:spcPts val="0"/>
              </a:spcBef>
              <a:buNone/>
            </a:pPr>
            <a:r>
              <a:rPr lang="hu-HU" sz="3700"/>
              <a:t>        "serviceURI": "reserve_charging"</a:t>
            </a:r>
          </a:p>
          <a:p>
            <a:pPr marL="0" indent="0">
              <a:lnSpc>
                <a:spcPct val="120000"/>
              </a:lnSpc>
              <a:spcBef>
                <a:spcPts val="0"/>
              </a:spcBef>
              <a:buNone/>
            </a:pPr>
            <a:r>
              <a:rPr lang="hu-HU" sz="3700"/>
              <a:t>    }]</a:t>
            </a:r>
          </a:p>
          <a:p>
            <a:pPr marL="0" indent="0">
              <a:lnSpc>
                <a:spcPct val="120000"/>
              </a:lnSpc>
              <a:spcBef>
                <a:spcPts val="0"/>
              </a:spcBef>
              <a:buNone/>
            </a:pPr>
            <a:r>
              <a:rPr lang="hu-HU" sz="3700"/>
              <a:t>}</a:t>
            </a:r>
            <a:endParaRPr lang="en-US" sz="3700"/>
          </a:p>
        </p:txBody>
      </p:sp>
      <p:sp>
        <p:nvSpPr>
          <p:cNvPr id="6" name="Jobbra nyíl 5"/>
          <p:cNvSpPr/>
          <p:nvPr/>
        </p:nvSpPr>
        <p:spPr>
          <a:xfrm>
            <a:off x="4785064" y="2128904"/>
            <a:ext cx="2853986" cy="663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övegdoboz 7"/>
          <p:cNvSpPr txBox="1"/>
          <p:nvPr/>
        </p:nvSpPr>
        <p:spPr>
          <a:xfrm>
            <a:off x="0" y="4794801"/>
            <a:ext cx="7639050" cy="1200329"/>
          </a:xfrm>
          <a:prstGeom prst="rect">
            <a:avLst/>
          </a:prstGeom>
          <a:noFill/>
          <a:ln>
            <a:solidFill>
              <a:srgbClr val="FF0000"/>
            </a:solidFill>
          </a:ln>
        </p:spPr>
        <p:txBody>
          <a:bodyPr wrap="square" rtlCol="0">
            <a:spAutoFit/>
          </a:bodyPr>
          <a:lstStyle/>
          <a:p>
            <a:pPr algn="just"/>
            <a:r>
              <a:rPr lang="hu-HU"/>
              <a:t>Here </a:t>
            </a:r>
            <a:r>
              <a:rPr lang="hu-HU" err="1"/>
              <a:t>the</a:t>
            </a:r>
            <a:r>
              <a:rPr lang="hu-HU"/>
              <a:t> </a:t>
            </a:r>
            <a:r>
              <a:rPr lang="hu-HU" err="1"/>
              <a:t>contents</a:t>
            </a:r>
            <a:r>
              <a:rPr lang="hu-HU"/>
              <a:t> of </a:t>
            </a:r>
            <a:r>
              <a:rPr lang="hu-HU" err="1"/>
              <a:t>the</a:t>
            </a:r>
            <a:r>
              <a:rPr lang="hu-HU"/>
              <a:t> </a:t>
            </a:r>
            <a:r>
              <a:rPr lang="hu-HU" err="1"/>
              <a:t>Orchestration</a:t>
            </a:r>
            <a:r>
              <a:rPr lang="hu-HU"/>
              <a:t> </a:t>
            </a:r>
            <a:r>
              <a:rPr lang="hu-HU" err="1"/>
              <a:t>Store</a:t>
            </a:r>
            <a:r>
              <a:rPr lang="hu-HU"/>
              <a:t> is </a:t>
            </a:r>
            <a:r>
              <a:rPr lang="hu-HU" err="1"/>
              <a:t>ignored</a:t>
            </a:r>
            <a:r>
              <a:rPr lang="hu-HU"/>
              <a:t>, and </a:t>
            </a:r>
            <a:r>
              <a:rPr lang="hu-HU" err="1"/>
              <a:t>since</a:t>
            </a:r>
            <a:r>
              <a:rPr lang="hu-HU"/>
              <a:t> </a:t>
            </a:r>
            <a:r>
              <a:rPr lang="hu-HU" err="1"/>
              <a:t>the</a:t>
            </a:r>
            <a:r>
              <a:rPr lang="hu-HU"/>
              <a:t> </a:t>
            </a:r>
            <a:r>
              <a:rPr lang="hu-HU" err="1"/>
              <a:t>requester</a:t>
            </a:r>
            <a:r>
              <a:rPr lang="hu-HU"/>
              <a:t> </a:t>
            </a:r>
            <a:r>
              <a:rPr lang="hu-HU" err="1"/>
              <a:t>system</a:t>
            </a:r>
            <a:r>
              <a:rPr lang="hu-HU"/>
              <a:t> </a:t>
            </a:r>
            <a:r>
              <a:rPr lang="hu-HU" err="1"/>
              <a:t>did</a:t>
            </a:r>
            <a:r>
              <a:rPr lang="hu-HU"/>
              <a:t> </a:t>
            </a:r>
            <a:r>
              <a:rPr lang="hu-HU" err="1"/>
              <a:t>not</a:t>
            </a:r>
            <a:r>
              <a:rPr lang="hu-HU"/>
              <a:t> </a:t>
            </a:r>
            <a:r>
              <a:rPr lang="hu-HU" err="1"/>
              <a:t>have</a:t>
            </a:r>
            <a:r>
              <a:rPr lang="hu-HU"/>
              <a:t> </a:t>
            </a:r>
            <a:r>
              <a:rPr lang="hu-HU" err="1"/>
              <a:t>preferred</a:t>
            </a:r>
            <a:r>
              <a:rPr lang="hu-HU"/>
              <a:t> </a:t>
            </a:r>
            <a:r>
              <a:rPr lang="hu-HU" err="1"/>
              <a:t>providers</a:t>
            </a:r>
            <a:r>
              <a:rPr lang="hu-HU"/>
              <a:t> and </a:t>
            </a:r>
            <a:r>
              <a:rPr lang="hu-HU" err="1"/>
              <a:t>did</a:t>
            </a:r>
            <a:r>
              <a:rPr lang="hu-HU"/>
              <a:t> </a:t>
            </a:r>
            <a:r>
              <a:rPr lang="hu-HU" err="1"/>
              <a:t>not</a:t>
            </a:r>
            <a:r>
              <a:rPr lang="hu-HU"/>
              <a:t> </a:t>
            </a:r>
            <a:r>
              <a:rPr lang="hu-HU" err="1"/>
              <a:t>ask</a:t>
            </a:r>
            <a:r>
              <a:rPr lang="hu-HU"/>
              <a:t> </a:t>
            </a:r>
            <a:r>
              <a:rPr lang="hu-HU" err="1"/>
              <a:t>for</a:t>
            </a:r>
            <a:r>
              <a:rPr lang="hu-HU"/>
              <a:t> </a:t>
            </a:r>
            <a:r>
              <a:rPr lang="hu-HU" err="1"/>
              <a:t>matchmaking</a:t>
            </a:r>
            <a:r>
              <a:rPr lang="hu-HU"/>
              <a:t> (</a:t>
            </a:r>
            <a:r>
              <a:rPr lang="hu-HU" err="1"/>
              <a:t>via</a:t>
            </a:r>
            <a:r>
              <a:rPr lang="hu-HU"/>
              <a:t> </a:t>
            </a:r>
            <a:r>
              <a:rPr lang="hu-HU" err="1"/>
              <a:t>orchestration</a:t>
            </a:r>
            <a:r>
              <a:rPr lang="hu-HU"/>
              <a:t> </a:t>
            </a:r>
            <a:r>
              <a:rPr lang="hu-HU" err="1"/>
              <a:t>flag</a:t>
            </a:r>
            <a:r>
              <a:rPr lang="hu-HU"/>
              <a:t>), </a:t>
            </a:r>
            <a:r>
              <a:rPr lang="hu-HU" err="1"/>
              <a:t>all</a:t>
            </a:r>
            <a:r>
              <a:rPr lang="hu-HU"/>
              <a:t> </a:t>
            </a:r>
            <a:r>
              <a:rPr lang="hu-HU" err="1"/>
              <a:t>the</a:t>
            </a:r>
            <a:r>
              <a:rPr lang="hu-HU"/>
              <a:t> </a:t>
            </a:r>
            <a:r>
              <a:rPr lang="hu-HU" err="1"/>
              <a:t>providers</a:t>
            </a:r>
            <a:r>
              <a:rPr lang="hu-HU"/>
              <a:t> </a:t>
            </a:r>
            <a:r>
              <a:rPr lang="hu-HU" err="1"/>
              <a:t>will</a:t>
            </a:r>
            <a:r>
              <a:rPr lang="hu-HU"/>
              <a:t> be </a:t>
            </a:r>
            <a:r>
              <a:rPr lang="hu-HU" err="1"/>
              <a:t>returned</a:t>
            </a:r>
            <a:r>
              <a:rPr lang="hu-HU"/>
              <a:t> </a:t>
            </a:r>
            <a:r>
              <a:rPr lang="hu-HU" err="1"/>
              <a:t>which</a:t>
            </a:r>
            <a:r>
              <a:rPr lang="hu-HU"/>
              <a:t> </a:t>
            </a:r>
            <a:r>
              <a:rPr lang="hu-HU" err="1"/>
              <a:t>can</a:t>
            </a:r>
            <a:r>
              <a:rPr lang="hu-HU"/>
              <a:t> </a:t>
            </a:r>
            <a:r>
              <a:rPr lang="hu-HU" err="1"/>
              <a:t>serve</a:t>
            </a:r>
            <a:r>
              <a:rPr lang="hu-HU"/>
              <a:t> </a:t>
            </a:r>
            <a:r>
              <a:rPr lang="hu-HU" err="1"/>
              <a:t>the</a:t>
            </a:r>
            <a:r>
              <a:rPr lang="hu-HU"/>
              <a:t> </a:t>
            </a:r>
            <a:r>
              <a:rPr lang="hu-HU" err="1"/>
              <a:t>requester</a:t>
            </a:r>
            <a:r>
              <a:rPr lang="hu-HU"/>
              <a:t> </a:t>
            </a:r>
            <a:r>
              <a:rPr lang="hu-HU" err="1"/>
              <a:t>system</a:t>
            </a:r>
            <a:r>
              <a:rPr lang="hu-HU"/>
              <a:t> </a:t>
            </a:r>
            <a:r>
              <a:rPr lang="hu-HU" err="1"/>
              <a:t>at</a:t>
            </a:r>
            <a:r>
              <a:rPr lang="hu-HU"/>
              <a:t> </a:t>
            </a:r>
            <a:r>
              <a:rPr lang="hu-HU" err="1"/>
              <a:t>the</a:t>
            </a:r>
            <a:r>
              <a:rPr lang="hu-HU"/>
              <a:t> </a:t>
            </a:r>
            <a:r>
              <a:rPr lang="hu-HU" err="1"/>
              <a:t>moment</a:t>
            </a:r>
            <a:r>
              <a:rPr lang="hu-HU"/>
              <a:t> (online and is </a:t>
            </a:r>
            <a:r>
              <a:rPr lang="hu-HU" err="1"/>
              <a:t>authorized</a:t>
            </a:r>
            <a:r>
              <a:rPr lang="hu-HU"/>
              <a:t>).</a:t>
            </a:r>
          </a:p>
        </p:txBody>
      </p:sp>
    </p:spTree>
    <p:extLst>
      <p:ext uri="{BB962C8B-B14F-4D97-AF65-F5344CB8AC3E}">
        <p14:creationId xmlns:p14="http://schemas.microsoft.com/office/powerpoint/2010/main" val="9002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err="1"/>
              <a:t>Inter-Cloud</a:t>
            </a:r>
            <a:r>
              <a:rPr lang="hu-HU" sz="2400" b="1"/>
              <a:t> </a:t>
            </a:r>
            <a:r>
              <a:rPr lang="hu-HU" sz="2400" b="1" err="1"/>
              <a:t>dynamical</a:t>
            </a:r>
            <a:r>
              <a:rPr lang="hu-HU" sz="2400" b="1"/>
              <a:t> </a:t>
            </a:r>
            <a:r>
              <a:rPr lang="hu-HU" sz="2400" b="1" err="1"/>
              <a:t>orchestration</a:t>
            </a:r>
            <a:r>
              <a:rPr lang="hu-HU" sz="2400" b="1"/>
              <a:t> (</a:t>
            </a:r>
            <a:r>
              <a:rPr lang="hu-HU" sz="2400" b="1" err="1"/>
              <a:t>with</a:t>
            </a:r>
            <a:r>
              <a:rPr lang="hu-HU" sz="2400" b="1"/>
              <a:t> </a:t>
            </a:r>
            <a:r>
              <a:rPr lang="hu-HU" sz="2400" b="1" err="1"/>
              <a:t>triggerInterCloud</a:t>
            </a:r>
            <a:r>
              <a:rPr lang="hu-HU" sz="2400" b="1"/>
              <a:t> </a:t>
            </a:r>
            <a:r>
              <a:rPr lang="hu-HU" sz="2400" b="1" err="1"/>
              <a:t>flag</a:t>
            </a:r>
            <a:r>
              <a:rPr lang="hu-HU" sz="2400" b="1"/>
              <a:t>)</a:t>
            </a:r>
            <a:endParaRPr lang="en-US" sz="2400" b="1"/>
          </a:p>
        </p:txBody>
      </p:sp>
      <p:sp>
        <p:nvSpPr>
          <p:cNvPr id="4" name="Tartalom helye 3"/>
          <p:cNvSpPr>
            <a:spLocks noGrp="1"/>
          </p:cNvSpPr>
          <p:nvPr>
            <p:ph sz="half" idx="1"/>
          </p:nvPr>
        </p:nvSpPr>
        <p:spPr>
          <a:xfrm>
            <a:off x="0" y="603684"/>
            <a:ext cx="4692589" cy="4930341"/>
          </a:xfrm>
          <a:ln>
            <a:solidFill>
              <a:srgbClr val="00B050"/>
            </a:solidFill>
          </a:ln>
        </p:spPr>
        <p:txBody>
          <a:bodyPr>
            <a:normAutofit fontScale="25000" lnSpcReduction="20000"/>
          </a:bodyPr>
          <a:lstStyle/>
          <a:p>
            <a:pPr marL="0" indent="0">
              <a:buNone/>
            </a:pPr>
            <a:r>
              <a:rPr lang="hu-HU" sz="7200"/>
              <a:t>Service </a:t>
            </a:r>
            <a:r>
              <a:rPr lang="hu-HU" sz="7200" err="1"/>
              <a:t>Request</a:t>
            </a:r>
            <a:r>
              <a:rPr lang="hu-HU" sz="7200"/>
              <a:t> </a:t>
            </a:r>
            <a:r>
              <a:rPr lang="hu-HU" sz="7200" err="1"/>
              <a:t>Form</a:t>
            </a:r>
            <a:endParaRPr lang="hu-HU" sz="7200"/>
          </a:p>
          <a:p>
            <a:pPr marL="0" indent="0">
              <a:lnSpc>
                <a:spcPct val="120000"/>
              </a:lnSpc>
              <a:spcBef>
                <a:spcPts val="0"/>
              </a:spcBef>
              <a:buNone/>
            </a:pPr>
            <a:r>
              <a:rPr lang="hu-HU" sz="5600"/>
              <a:t>{</a:t>
            </a:r>
          </a:p>
          <a:p>
            <a:pPr marL="0" indent="0">
              <a:lnSpc>
                <a:spcPct val="120000"/>
              </a:lnSpc>
              <a:spcBef>
                <a:spcPts val="0"/>
              </a:spcBef>
              <a:buNone/>
            </a:pPr>
            <a:r>
              <a:rPr lang="hu-HU" sz="5600"/>
              <a:t>  "requesterSystem":</a:t>
            </a:r>
          </a:p>
          <a:p>
            <a:pPr marL="0" indent="0">
              <a:lnSpc>
                <a:spcPct val="120000"/>
              </a:lnSpc>
              <a:spcBef>
                <a:spcPts val="0"/>
              </a:spcBef>
              <a:buNone/>
            </a:pPr>
            <a:r>
              <a:rPr lang="hu-HU" sz="5600"/>
              <a:t>  {</a:t>
            </a:r>
          </a:p>
          <a:p>
            <a:pPr marL="0" indent="0">
              <a:lnSpc>
                <a:spcPct val="120000"/>
              </a:lnSpc>
              <a:spcBef>
                <a:spcPts val="0"/>
              </a:spcBef>
              <a:buNone/>
            </a:pPr>
            <a:r>
              <a:rPr lang="hu-HU" sz="5600"/>
              <a:t>      "systemGroup": "EVManufacturer",</a:t>
            </a:r>
          </a:p>
          <a:p>
            <a:pPr marL="0" indent="0">
              <a:lnSpc>
                <a:spcPct val="120000"/>
              </a:lnSpc>
              <a:spcBef>
                <a:spcPts val="0"/>
              </a:spcBef>
              <a:buNone/>
            </a:pPr>
            <a:r>
              <a:rPr lang="hu-HU" sz="5600"/>
              <a:t>      "systemName": "ElectricVehicle",</a:t>
            </a:r>
          </a:p>
          <a:p>
            <a:pPr marL="0" indent="0">
              <a:lnSpc>
                <a:spcPct val="120000"/>
              </a:lnSpc>
              <a:spcBef>
                <a:spcPts val="0"/>
              </a:spcBef>
              <a:buNone/>
            </a:pPr>
            <a:r>
              <a:rPr lang="hu-HU" sz="5600"/>
              <a:t>      "address": "dummy_address_4"</a:t>
            </a:r>
          </a:p>
          <a:p>
            <a:pPr marL="0" indent="0">
              <a:lnSpc>
                <a:spcPct val="120000"/>
              </a:lnSpc>
              <a:spcBef>
                <a:spcPts val="0"/>
              </a:spcBef>
              <a:buNone/>
            </a:pPr>
            <a:r>
              <a:rPr lang="hu-HU" sz="5600"/>
              <a:t>  },</a:t>
            </a:r>
          </a:p>
          <a:p>
            <a:pPr marL="0" indent="0">
              <a:lnSpc>
                <a:spcPct val="120000"/>
              </a:lnSpc>
              <a:spcBef>
                <a:spcPts val="0"/>
              </a:spcBef>
              <a:buNone/>
            </a:pPr>
            <a:r>
              <a:rPr lang="hu-HU" sz="5600"/>
              <a:t>  "requestedService":</a:t>
            </a:r>
          </a:p>
          <a:p>
            <a:pPr marL="0" indent="0">
              <a:lnSpc>
                <a:spcPct val="120000"/>
              </a:lnSpc>
              <a:spcBef>
                <a:spcPts val="0"/>
              </a:spcBef>
              <a:buNone/>
            </a:pPr>
            <a:r>
              <a:rPr lang="hu-HU" sz="5600"/>
              <a:t>  {</a:t>
            </a:r>
          </a:p>
          <a:p>
            <a:pPr marL="0" indent="0">
              <a:lnSpc>
                <a:spcPct val="120000"/>
              </a:lnSpc>
              <a:spcBef>
                <a:spcPts val="0"/>
              </a:spcBef>
              <a:buNone/>
            </a:pPr>
            <a:r>
              <a:rPr lang="hu-HU" sz="5600"/>
              <a:t>      "serviceGroup": "Charging",</a:t>
            </a:r>
          </a:p>
          <a:p>
            <a:pPr marL="0" indent="0">
              <a:lnSpc>
                <a:spcPct val="120000"/>
              </a:lnSpc>
              <a:spcBef>
                <a:spcPts val="0"/>
              </a:spcBef>
              <a:buNone/>
            </a:pPr>
            <a:r>
              <a:rPr lang="hu-HU" sz="5600"/>
              <a:t>      "serviceDefinition": "DCCharging",</a:t>
            </a:r>
          </a:p>
          <a:p>
            <a:pPr marL="0" indent="0">
              <a:lnSpc>
                <a:spcPct val="120000"/>
              </a:lnSpc>
              <a:spcBef>
                <a:spcPts val="0"/>
              </a:spcBef>
              <a:buNone/>
            </a:pPr>
            <a:r>
              <a:rPr lang="hu-HU" sz="5600"/>
              <a:t>      "interfaces": ["JSON"]</a:t>
            </a:r>
          </a:p>
          <a:p>
            <a:pPr marL="0" indent="0">
              <a:lnSpc>
                <a:spcPct val="120000"/>
              </a:lnSpc>
              <a:spcBef>
                <a:spcPts val="0"/>
              </a:spcBef>
              <a:buNone/>
            </a:pPr>
            <a:r>
              <a:rPr lang="hu-HU" sz="5600"/>
              <a:t>  },</a:t>
            </a:r>
          </a:p>
          <a:p>
            <a:pPr marL="0" indent="0">
              <a:lnSpc>
                <a:spcPct val="120000"/>
              </a:lnSpc>
              <a:spcBef>
                <a:spcPts val="0"/>
              </a:spcBef>
              <a:buNone/>
            </a:pPr>
            <a:r>
              <a:rPr lang="hu-HU" sz="5600"/>
              <a:t>  "orchestrationFlags": {</a:t>
            </a:r>
          </a:p>
          <a:p>
            <a:pPr marL="0" indent="0">
              <a:lnSpc>
                <a:spcPct val="120000"/>
              </a:lnSpc>
              <a:spcBef>
                <a:spcPts val="0"/>
              </a:spcBef>
              <a:buNone/>
            </a:pPr>
            <a:r>
              <a:rPr lang="hu-HU" sz="5600"/>
              <a:t>    "entry": [</a:t>
            </a:r>
          </a:p>
          <a:p>
            <a:pPr marL="0" indent="0">
              <a:lnSpc>
                <a:spcPct val="120000"/>
              </a:lnSpc>
              <a:spcBef>
                <a:spcPts val="0"/>
              </a:spcBef>
              <a:buNone/>
            </a:pPr>
            <a:r>
              <a:rPr lang="hu-HU" sz="5600"/>
              <a:t>      {</a:t>
            </a:r>
          </a:p>
          <a:p>
            <a:pPr marL="0" indent="0">
              <a:lnSpc>
                <a:spcPct val="120000"/>
              </a:lnSpc>
              <a:spcBef>
                <a:spcPts val="0"/>
              </a:spcBef>
              <a:buNone/>
            </a:pPr>
            <a:r>
              <a:rPr lang="hu-HU" sz="5600"/>
              <a:t>        "key": "triggerInterCloud",</a:t>
            </a:r>
          </a:p>
          <a:p>
            <a:pPr marL="0" indent="0">
              <a:lnSpc>
                <a:spcPct val="120000"/>
              </a:lnSpc>
              <a:spcBef>
                <a:spcPts val="0"/>
              </a:spcBef>
              <a:buNone/>
            </a:pPr>
            <a:r>
              <a:rPr lang="hu-HU" sz="5600"/>
              <a:t>        "value": true</a:t>
            </a:r>
          </a:p>
          <a:p>
            <a:pPr marL="0" indent="0">
              <a:lnSpc>
                <a:spcPct val="120000"/>
              </a:lnSpc>
              <a:spcBef>
                <a:spcPts val="0"/>
              </a:spcBef>
              <a:buNone/>
            </a:pPr>
            <a:r>
              <a:rPr lang="hu-HU" sz="5600"/>
              <a:t>      }</a:t>
            </a:r>
          </a:p>
          <a:p>
            <a:pPr marL="0" indent="0">
              <a:lnSpc>
                <a:spcPct val="120000"/>
              </a:lnSpc>
              <a:spcBef>
                <a:spcPts val="0"/>
              </a:spcBef>
              <a:buNone/>
            </a:pPr>
            <a:r>
              <a:rPr lang="hu-HU" sz="5600"/>
              <a:t>    ]</a:t>
            </a:r>
          </a:p>
          <a:p>
            <a:pPr marL="0" indent="0">
              <a:lnSpc>
                <a:spcPct val="120000"/>
              </a:lnSpc>
              <a:spcBef>
                <a:spcPts val="0"/>
              </a:spcBef>
              <a:buNone/>
            </a:pPr>
            <a:r>
              <a:rPr lang="hu-HU" sz="5600"/>
              <a:t>  }</a:t>
            </a:r>
          </a:p>
          <a:p>
            <a:pPr marL="0" indent="0">
              <a:lnSpc>
                <a:spcPct val="120000"/>
              </a:lnSpc>
              <a:spcBef>
                <a:spcPts val="0"/>
              </a:spcBef>
              <a:buNone/>
            </a:pPr>
            <a:r>
              <a:rPr lang="hu-HU" sz="5600"/>
              <a:t>}</a:t>
            </a:r>
            <a:endParaRPr lang="en-US"/>
          </a:p>
        </p:txBody>
      </p:sp>
      <p:sp>
        <p:nvSpPr>
          <p:cNvPr id="5" name="Tartalom helye 4"/>
          <p:cNvSpPr>
            <a:spLocks noGrp="1"/>
          </p:cNvSpPr>
          <p:nvPr>
            <p:ph sz="half" idx="2"/>
          </p:nvPr>
        </p:nvSpPr>
        <p:spPr>
          <a:xfrm>
            <a:off x="6565221" y="565581"/>
            <a:ext cx="4178979" cy="4492193"/>
          </a:xfrm>
          <a:ln>
            <a:solidFill>
              <a:srgbClr val="00B050"/>
            </a:solidFill>
          </a:ln>
        </p:spPr>
        <p:txBody>
          <a:bodyPr>
            <a:normAutofit fontScale="25000" lnSpcReduction="20000"/>
          </a:bodyPr>
          <a:lstStyle/>
          <a:p>
            <a:pPr marL="0" indent="0">
              <a:buNone/>
            </a:pPr>
            <a:r>
              <a:rPr lang="hu-HU" sz="7200" err="1"/>
              <a:t>Orchestration</a:t>
            </a:r>
            <a:r>
              <a:rPr lang="hu-HU" sz="7200"/>
              <a:t> </a:t>
            </a:r>
            <a:r>
              <a:rPr lang="hu-HU" sz="7200" err="1"/>
              <a:t>Response</a:t>
            </a:r>
            <a:r>
              <a:rPr lang="hu-HU" sz="7200"/>
              <a:t> (</a:t>
            </a:r>
            <a:r>
              <a:rPr lang="hu-HU" sz="7200" err="1"/>
              <a:t>expected</a:t>
            </a:r>
            <a:r>
              <a:rPr lang="hu-HU" sz="7200"/>
              <a:t>)</a:t>
            </a:r>
            <a:endParaRPr lang="hu-HU" sz="3600"/>
          </a:p>
          <a:p>
            <a:pPr marL="0" indent="0">
              <a:lnSpc>
                <a:spcPct val="120000"/>
              </a:lnSpc>
              <a:spcBef>
                <a:spcPts val="0"/>
              </a:spcBef>
              <a:buNone/>
            </a:pPr>
            <a:r>
              <a:rPr lang="hu-HU" sz="3400"/>
              <a:t>{</a:t>
            </a:r>
          </a:p>
          <a:p>
            <a:pPr marL="0" indent="0">
              <a:lnSpc>
                <a:spcPct val="120000"/>
              </a:lnSpc>
              <a:spcBef>
                <a:spcPts val="0"/>
              </a:spcBef>
              <a:buNone/>
            </a:pPr>
            <a:r>
              <a:rPr lang="hu-HU" sz="3400"/>
              <a:t>    "response": [{</a:t>
            </a:r>
          </a:p>
          <a:p>
            <a:pPr marL="0" indent="0">
              <a:lnSpc>
                <a:spcPct val="120000"/>
              </a:lnSpc>
              <a:spcBef>
                <a:spcPts val="0"/>
              </a:spcBef>
              <a:buNone/>
            </a:pPr>
            <a:r>
              <a:rPr lang="hu-HU" sz="3400"/>
              <a:t>        "provider": {</a:t>
            </a:r>
          </a:p>
          <a:p>
            <a:pPr marL="0" indent="0">
              <a:lnSpc>
                <a:spcPct val="120000"/>
              </a:lnSpc>
              <a:spcBef>
                <a:spcPts val="0"/>
              </a:spcBef>
              <a:buNone/>
            </a:pPr>
            <a:r>
              <a:rPr lang="hu-HU" sz="3400"/>
              <a:t>            "address": "dummy_address_4",</a:t>
            </a:r>
          </a:p>
          <a:p>
            <a:pPr marL="0" indent="0">
              <a:lnSpc>
                <a:spcPct val="120000"/>
              </a:lnSpc>
              <a:spcBef>
                <a:spcPts val="0"/>
              </a:spcBef>
              <a:buNone/>
            </a:pPr>
            <a:r>
              <a:rPr lang="hu-HU" sz="3400"/>
              <a:t>            "authenticationInfo": "Base64 coded Public Key",</a:t>
            </a:r>
          </a:p>
          <a:p>
            <a:pPr marL="0" indent="0">
              <a:lnSpc>
                <a:spcPct val="120000"/>
              </a:lnSpc>
              <a:spcBef>
                <a:spcPts val="0"/>
              </a:spcBef>
              <a:buNone/>
            </a:pPr>
            <a:r>
              <a:rPr lang="hu-HU" sz="3400"/>
              <a:t>            "port": 8084,</a:t>
            </a:r>
          </a:p>
          <a:p>
            <a:pPr marL="0" indent="0">
              <a:lnSpc>
                <a:spcPct val="120000"/>
              </a:lnSpc>
              <a:spcBef>
                <a:spcPts val="0"/>
              </a:spcBef>
              <a:buNone/>
            </a:pPr>
            <a:r>
              <a:rPr lang="hu-HU" sz="3400"/>
              <a:t>            "systemGroup": "SmartGrid",</a:t>
            </a:r>
          </a:p>
          <a:p>
            <a:pPr marL="0" indent="0">
              <a:lnSpc>
                <a:spcPct val="120000"/>
              </a:lnSpc>
              <a:spcBef>
                <a:spcPts val="0"/>
              </a:spcBef>
              <a:buNone/>
            </a:pPr>
            <a:r>
              <a:rPr lang="hu-HU" sz="3400"/>
              <a:t>            "systemName": "ChargePointSystem"</a:t>
            </a:r>
          </a:p>
          <a:p>
            <a:pPr marL="0" indent="0">
              <a:lnSpc>
                <a:spcPct val="120000"/>
              </a:lnSpc>
              <a:spcBef>
                <a:spcPts val="0"/>
              </a:spcBef>
              <a:buNone/>
            </a:pPr>
            <a:r>
              <a:rPr lang="hu-HU" sz="3400"/>
              <a:t>        },</a:t>
            </a:r>
          </a:p>
          <a:p>
            <a:pPr marL="0" indent="0">
              <a:lnSpc>
                <a:spcPct val="120000"/>
              </a:lnSpc>
              <a:spcBef>
                <a:spcPts val="0"/>
              </a:spcBef>
              <a:buNone/>
            </a:pPr>
            <a:r>
              <a:rPr lang="hu-HU" sz="3400"/>
              <a:t>        "service": {</a:t>
            </a:r>
          </a:p>
          <a:p>
            <a:pPr marL="0" indent="0">
              <a:lnSpc>
                <a:spcPct val="120000"/>
              </a:lnSpc>
              <a:spcBef>
                <a:spcPts val="0"/>
              </a:spcBef>
              <a:buNone/>
            </a:pPr>
            <a:r>
              <a:rPr lang="hu-HU" sz="3400"/>
              <a:t>            "interfaces": [</a:t>
            </a:r>
          </a:p>
          <a:p>
            <a:pPr marL="0" indent="0">
              <a:lnSpc>
                <a:spcPct val="120000"/>
              </a:lnSpc>
              <a:spcBef>
                <a:spcPts val="0"/>
              </a:spcBef>
              <a:buNone/>
            </a:pPr>
            <a:r>
              <a:rPr lang="hu-HU" sz="3400"/>
              <a:t>                "JSON"</a:t>
            </a:r>
          </a:p>
          <a:p>
            <a:pPr marL="0" indent="0">
              <a:lnSpc>
                <a:spcPct val="120000"/>
              </a:lnSpc>
              <a:spcBef>
                <a:spcPts val="0"/>
              </a:spcBef>
              <a:buNone/>
            </a:pPr>
            <a:r>
              <a:rPr lang="hu-HU" sz="3400"/>
              <a:t>            ],</a:t>
            </a:r>
          </a:p>
          <a:p>
            <a:pPr marL="0" indent="0">
              <a:lnSpc>
                <a:spcPct val="120000"/>
              </a:lnSpc>
              <a:spcBef>
                <a:spcPts val="0"/>
              </a:spcBef>
              <a:buNone/>
            </a:pPr>
            <a:r>
              <a:rPr lang="hu-HU" sz="3400"/>
              <a:t>            "serviceDefinition": "DCCharging",</a:t>
            </a:r>
          </a:p>
          <a:p>
            <a:pPr marL="0" indent="0">
              <a:lnSpc>
                <a:spcPct val="120000"/>
              </a:lnSpc>
              <a:spcBef>
                <a:spcPts val="0"/>
              </a:spcBef>
              <a:buNone/>
            </a:pPr>
            <a:r>
              <a:rPr lang="hu-HU" sz="3400"/>
              <a:t>            "serviceGroup": "Charging",</a:t>
            </a:r>
          </a:p>
          <a:p>
            <a:pPr marL="0" indent="0">
              <a:lnSpc>
                <a:spcPct val="120000"/>
              </a:lnSpc>
              <a:spcBef>
                <a:spcPts val="0"/>
              </a:spcBef>
              <a:buNone/>
            </a:pPr>
            <a:r>
              <a:rPr lang="hu-HU" sz="3400"/>
              <a:t>            "serviceMetadata": {</a:t>
            </a:r>
          </a:p>
          <a:p>
            <a:pPr marL="0" indent="0">
              <a:lnSpc>
                <a:spcPct val="120000"/>
              </a:lnSpc>
              <a:spcBef>
                <a:spcPts val="0"/>
              </a:spcBef>
              <a:buNone/>
            </a:pPr>
            <a:r>
              <a:rPr lang="hu-HU" sz="3400"/>
              <a:t>                "entry": [{</a:t>
            </a:r>
          </a:p>
          <a:p>
            <a:pPr marL="0" indent="0">
              <a:lnSpc>
                <a:spcPct val="120000"/>
              </a:lnSpc>
              <a:spcBef>
                <a:spcPts val="0"/>
              </a:spcBef>
              <a:buNone/>
            </a:pPr>
            <a:r>
              <a:rPr lang="hu-HU" sz="3400"/>
              <a:t>                        "key": "security",</a:t>
            </a:r>
          </a:p>
          <a:p>
            <a:pPr marL="0" indent="0">
              <a:lnSpc>
                <a:spcPct val="120000"/>
              </a:lnSpc>
              <a:spcBef>
                <a:spcPts val="0"/>
              </a:spcBef>
              <a:buNone/>
            </a:pPr>
            <a:r>
              <a:rPr lang="hu-HU" sz="3400"/>
              <a:t>                        "value": "token"</a:t>
            </a:r>
          </a:p>
          <a:p>
            <a:pPr marL="0" indent="0">
              <a:lnSpc>
                <a:spcPct val="120000"/>
              </a:lnSpc>
              <a:spcBef>
                <a:spcPts val="0"/>
              </a:spcBef>
              <a:buNone/>
            </a:pPr>
            <a:r>
              <a:rPr lang="hu-HU" sz="3400"/>
              <a:t>                    },</a:t>
            </a:r>
          </a:p>
          <a:p>
            <a:pPr marL="0" indent="0">
              <a:lnSpc>
                <a:spcPct val="120000"/>
              </a:lnSpc>
              <a:spcBef>
                <a:spcPts val="0"/>
              </a:spcBef>
              <a:buNone/>
            </a:pPr>
            <a:r>
              <a:rPr lang="hu-HU" sz="3400"/>
              <a:t>                    {</a:t>
            </a:r>
          </a:p>
          <a:p>
            <a:pPr marL="0" indent="0">
              <a:lnSpc>
                <a:spcPct val="120000"/>
              </a:lnSpc>
              <a:spcBef>
                <a:spcPts val="0"/>
              </a:spcBef>
              <a:buNone/>
            </a:pPr>
            <a:r>
              <a:rPr lang="hu-HU" sz="3400"/>
              <a:t>                        "key": "amper",</a:t>
            </a:r>
          </a:p>
          <a:p>
            <a:pPr marL="0" indent="0">
              <a:lnSpc>
                <a:spcPct val="120000"/>
              </a:lnSpc>
              <a:spcBef>
                <a:spcPts val="0"/>
              </a:spcBef>
              <a:buNone/>
            </a:pPr>
            <a:r>
              <a:rPr lang="hu-HU" sz="3400"/>
              <a:t>                        "value": "15"</a:t>
            </a:r>
          </a:p>
          <a:p>
            <a:pPr marL="0" indent="0">
              <a:lnSpc>
                <a:spcPct val="120000"/>
              </a:lnSpc>
              <a:spcBef>
                <a:spcPts val="0"/>
              </a:spcBef>
              <a:buNone/>
            </a:pPr>
            <a:r>
              <a:rPr lang="hu-HU" sz="3400"/>
              <a:t>                    }</a:t>
            </a:r>
          </a:p>
          <a:p>
            <a:pPr marL="0" indent="0">
              <a:lnSpc>
                <a:spcPct val="120000"/>
              </a:lnSpc>
              <a:spcBef>
                <a:spcPts val="0"/>
              </a:spcBef>
              <a:buNone/>
            </a:pPr>
            <a:r>
              <a:rPr lang="hu-HU" sz="3400"/>
              <a:t>                ]</a:t>
            </a:r>
          </a:p>
          <a:p>
            <a:pPr marL="0" indent="0">
              <a:lnSpc>
                <a:spcPct val="120000"/>
              </a:lnSpc>
              <a:spcBef>
                <a:spcPts val="0"/>
              </a:spcBef>
              <a:buNone/>
            </a:pPr>
            <a:r>
              <a:rPr lang="hu-HU" sz="3400"/>
              <a:t>            }</a:t>
            </a:r>
          </a:p>
          <a:p>
            <a:pPr marL="0" indent="0">
              <a:lnSpc>
                <a:spcPct val="120000"/>
              </a:lnSpc>
              <a:spcBef>
                <a:spcPts val="0"/>
              </a:spcBef>
              <a:buNone/>
            </a:pPr>
            <a:r>
              <a:rPr lang="hu-HU" sz="3400"/>
              <a:t>        },</a:t>
            </a:r>
          </a:p>
          <a:p>
            <a:pPr marL="0" indent="0">
              <a:lnSpc>
                <a:spcPct val="120000"/>
              </a:lnSpc>
              <a:spcBef>
                <a:spcPts val="0"/>
              </a:spcBef>
              <a:buNone/>
            </a:pPr>
            <a:r>
              <a:rPr lang="hu-HU" sz="3400"/>
              <a:t>        "serviceURI": "charging/dc"</a:t>
            </a:r>
          </a:p>
          <a:p>
            <a:pPr marL="0" indent="0">
              <a:lnSpc>
                <a:spcPct val="120000"/>
              </a:lnSpc>
              <a:spcBef>
                <a:spcPts val="0"/>
              </a:spcBef>
              <a:buNone/>
            </a:pPr>
            <a:r>
              <a:rPr lang="hu-HU" sz="3400"/>
              <a:t>    }]</a:t>
            </a:r>
          </a:p>
          <a:p>
            <a:pPr marL="0" indent="0">
              <a:lnSpc>
                <a:spcPct val="120000"/>
              </a:lnSpc>
              <a:spcBef>
                <a:spcPts val="0"/>
              </a:spcBef>
              <a:buNone/>
            </a:pPr>
            <a:r>
              <a:rPr lang="hu-HU" sz="3400"/>
              <a:t>}</a:t>
            </a:r>
            <a:endParaRPr lang="en-US" sz="3400"/>
          </a:p>
        </p:txBody>
      </p:sp>
      <p:sp>
        <p:nvSpPr>
          <p:cNvPr id="3" name="Jobbra nyíl 2"/>
          <p:cNvSpPr/>
          <p:nvPr/>
        </p:nvSpPr>
        <p:spPr>
          <a:xfrm>
            <a:off x="5198338" y="2592211"/>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0" y="5623354"/>
            <a:ext cx="10866614" cy="1200329"/>
          </a:xfrm>
          <a:prstGeom prst="rect">
            <a:avLst/>
          </a:prstGeom>
          <a:noFill/>
          <a:ln>
            <a:solidFill>
              <a:srgbClr val="FF0000"/>
            </a:solidFill>
          </a:ln>
        </p:spPr>
        <p:txBody>
          <a:bodyPr wrap="square" rtlCol="0">
            <a:spAutoFit/>
          </a:bodyPr>
          <a:lstStyle/>
          <a:p>
            <a:pPr algn="just"/>
            <a:r>
              <a:rPr lang="hu-HU" err="1"/>
              <a:t>This</a:t>
            </a:r>
            <a:r>
              <a:rPr lang="hu-HU"/>
              <a:t> is </a:t>
            </a:r>
            <a:r>
              <a:rPr lang="hu-HU" err="1"/>
              <a:t>the</a:t>
            </a:r>
            <a:r>
              <a:rPr lang="hu-HU"/>
              <a:t> </a:t>
            </a:r>
            <a:r>
              <a:rPr lang="hu-HU" err="1"/>
              <a:t>only</a:t>
            </a:r>
            <a:r>
              <a:rPr lang="hu-HU"/>
              <a:t> </a:t>
            </a:r>
            <a:r>
              <a:rPr lang="hu-HU" err="1"/>
              <a:t>example</a:t>
            </a:r>
            <a:r>
              <a:rPr lang="hu-HU"/>
              <a:t> out of </a:t>
            </a:r>
            <a:r>
              <a:rPr lang="hu-HU" err="1"/>
              <a:t>the</a:t>
            </a:r>
            <a:r>
              <a:rPr lang="hu-HU"/>
              <a:t> 4 </a:t>
            </a:r>
            <a:r>
              <a:rPr lang="hu-HU" err="1"/>
              <a:t>which</a:t>
            </a:r>
            <a:r>
              <a:rPr lang="hu-HU"/>
              <a:t> </a:t>
            </a:r>
            <a:r>
              <a:rPr lang="hu-HU" b="1"/>
              <a:t>has </a:t>
            </a:r>
            <a:r>
              <a:rPr lang="hu-HU" b="1" err="1"/>
              <a:t>to</a:t>
            </a:r>
            <a:r>
              <a:rPr lang="hu-HU" b="1"/>
              <a:t> be </a:t>
            </a:r>
            <a:r>
              <a:rPr lang="hu-HU" b="1" err="1"/>
              <a:t>sent</a:t>
            </a:r>
            <a:r>
              <a:rPr lang="hu-HU" b="1"/>
              <a:t> </a:t>
            </a:r>
            <a:r>
              <a:rPr lang="hu-HU" b="1" err="1"/>
              <a:t>to</a:t>
            </a:r>
            <a:r>
              <a:rPr lang="hu-HU" b="1"/>
              <a:t> </a:t>
            </a:r>
            <a:r>
              <a:rPr lang="hu-HU" b="1" err="1"/>
              <a:t>the</a:t>
            </a:r>
            <a:r>
              <a:rPr lang="hu-HU" b="1"/>
              <a:t> </a:t>
            </a:r>
            <a:r>
              <a:rPr lang="hu-HU" b="1" err="1"/>
              <a:t>Orchestrator</a:t>
            </a:r>
            <a:r>
              <a:rPr lang="hu-HU" b="1"/>
              <a:t> in </a:t>
            </a:r>
            <a:r>
              <a:rPr lang="hu-HU" b="1" err="1"/>
              <a:t>the</a:t>
            </a:r>
            <a:r>
              <a:rPr lang="hu-HU" b="1"/>
              <a:t> 2nd </a:t>
            </a:r>
            <a:r>
              <a:rPr lang="hu-HU" b="1" err="1"/>
              <a:t>cloud</a:t>
            </a:r>
            <a:r>
              <a:rPr lang="hu-HU" b="1"/>
              <a:t> </a:t>
            </a:r>
            <a:r>
              <a:rPr lang="hu-HU"/>
              <a:t>(test server URL is </a:t>
            </a:r>
            <a:r>
              <a:rPr lang="en-US">
                <a:hlinkClick r:id="rId2"/>
              </a:rPr>
              <a:t>http://arrowhead2.tmit.bme.hu:8440/orchestrator/orchestration</a:t>
            </a:r>
            <a:r>
              <a:rPr lang="hu-HU"/>
              <a:t>) </a:t>
            </a:r>
            <a:r>
              <a:rPr lang="hu-HU" err="1"/>
              <a:t>since</a:t>
            </a:r>
            <a:r>
              <a:rPr lang="hu-HU"/>
              <a:t> </a:t>
            </a:r>
            <a:r>
              <a:rPr lang="hu-HU" err="1"/>
              <a:t>the</a:t>
            </a:r>
            <a:r>
              <a:rPr lang="hu-HU"/>
              <a:t> </a:t>
            </a:r>
            <a:r>
              <a:rPr lang="hu-HU" err="1"/>
              <a:t>requester</a:t>
            </a:r>
            <a:r>
              <a:rPr lang="hu-HU"/>
              <a:t> </a:t>
            </a:r>
            <a:r>
              <a:rPr lang="hu-HU" err="1"/>
              <a:t>system</a:t>
            </a:r>
            <a:r>
              <a:rPr lang="hu-HU"/>
              <a:t> is in </a:t>
            </a:r>
            <a:r>
              <a:rPr lang="hu-HU" err="1"/>
              <a:t>this</a:t>
            </a:r>
            <a:r>
              <a:rPr lang="hu-HU"/>
              <a:t> </a:t>
            </a:r>
            <a:r>
              <a:rPr lang="hu-HU" err="1"/>
              <a:t>cloud</a:t>
            </a:r>
            <a:r>
              <a:rPr lang="hu-HU"/>
              <a:t> </a:t>
            </a:r>
            <a:r>
              <a:rPr lang="hu-HU" err="1"/>
              <a:t>this</a:t>
            </a:r>
            <a:r>
              <a:rPr lang="hu-HU"/>
              <a:t> </a:t>
            </a:r>
            <a:r>
              <a:rPr lang="hu-HU" err="1"/>
              <a:t>time</a:t>
            </a:r>
            <a:r>
              <a:rPr lang="hu-HU"/>
              <a:t>. The </a:t>
            </a:r>
            <a:r>
              <a:rPr lang="hu-HU" err="1"/>
              <a:t>requester</a:t>
            </a:r>
            <a:r>
              <a:rPr lang="hu-HU"/>
              <a:t> </a:t>
            </a:r>
            <a:r>
              <a:rPr lang="hu-HU" err="1"/>
              <a:t>system</a:t>
            </a:r>
            <a:r>
              <a:rPr lang="hu-HU"/>
              <a:t> </a:t>
            </a:r>
            <a:r>
              <a:rPr lang="hu-HU" err="1"/>
              <a:t>knows</a:t>
            </a:r>
            <a:r>
              <a:rPr lang="hu-HU"/>
              <a:t> a </a:t>
            </a:r>
            <a:r>
              <a:rPr lang="hu-HU" err="1"/>
              <a:t>suitable</a:t>
            </a:r>
            <a:r>
              <a:rPr lang="hu-HU"/>
              <a:t> </a:t>
            </a:r>
            <a:r>
              <a:rPr lang="hu-HU" err="1"/>
              <a:t>provider</a:t>
            </a:r>
            <a:r>
              <a:rPr lang="hu-HU"/>
              <a:t> (a </a:t>
            </a:r>
            <a:r>
              <a:rPr lang="hu-HU" err="1"/>
              <a:t>charging</a:t>
            </a:r>
            <a:r>
              <a:rPr lang="hu-HU"/>
              <a:t> </a:t>
            </a:r>
            <a:r>
              <a:rPr lang="hu-HU" err="1"/>
              <a:t>station</a:t>
            </a:r>
            <a:r>
              <a:rPr lang="hu-HU"/>
              <a:t>) </a:t>
            </a:r>
            <a:r>
              <a:rPr lang="hu-HU" err="1"/>
              <a:t>can</a:t>
            </a:r>
            <a:r>
              <a:rPr lang="hu-HU"/>
              <a:t> </a:t>
            </a:r>
            <a:r>
              <a:rPr lang="hu-HU" err="1"/>
              <a:t>only</a:t>
            </a:r>
            <a:r>
              <a:rPr lang="hu-HU"/>
              <a:t> be </a:t>
            </a:r>
            <a:r>
              <a:rPr lang="hu-HU" err="1"/>
              <a:t>found</a:t>
            </a:r>
            <a:r>
              <a:rPr lang="hu-HU"/>
              <a:t> in </a:t>
            </a:r>
            <a:r>
              <a:rPr lang="hu-HU" err="1"/>
              <a:t>the</a:t>
            </a:r>
            <a:r>
              <a:rPr lang="hu-HU"/>
              <a:t> </a:t>
            </a:r>
            <a:r>
              <a:rPr lang="hu-HU" err="1"/>
              <a:t>other</a:t>
            </a:r>
            <a:r>
              <a:rPr lang="hu-HU"/>
              <a:t> </a:t>
            </a:r>
            <a:r>
              <a:rPr lang="hu-HU" err="1"/>
              <a:t>cloud</a:t>
            </a:r>
            <a:r>
              <a:rPr lang="hu-HU"/>
              <a:t>, </a:t>
            </a:r>
            <a:r>
              <a:rPr lang="hu-HU" err="1"/>
              <a:t>so</a:t>
            </a:r>
            <a:r>
              <a:rPr lang="hu-HU"/>
              <a:t> it </a:t>
            </a:r>
            <a:r>
              <a:rPr lang="hu-HU" err="1"/>
              <a:t>triggers</a:t>
            </a:r>
            <a:r>
              <a:rPr lang="hu-HU"/>
              <a:t> </a:t>
            </a:r>
            <a:r>
              <a:rPr lang="hu-HU" err="1"/>
              <a:t>Inter-Cloud</a:t>
            </a:r>
            <a:r>
              <a:rPr lang="hu-HU"/>
              <a:t> </a:t>
            </a:r>
            <a:r>
              <a:rPr lang="hu-HU" err="1"/>
              <a:t>orchestration</a:t>
            </a:r>
            <a:r>
              <a:rPr lang="hu-HU"/>
              <a:t> </a:t>
            </a:r>
            <a:r>
              <a:rPr lang="hu-HU" err="1"/>
              <a:t>right</a:t>
            </a:r>
            <a:r>
              <a:rPr lang="hu-HU"/>
              <a:t> </a:t>
            </a:r>
            <a:r>
              <a:rPr lang="hu-HU" err="1"/>
              <a:t>away</a:t>
            </a:r>
            <a:r>
              <a:rPr lang="hu-HU"/>
              <a:t> </a:t>
            </a:r>
            <a:r>
              <a:rPr lang="hu-HU" err="1"/>
              <a:t>with</a:t>
            </a:r>
            <a:r>
              <a:rPr lang="hu-HU"/>
              <a:t> a </a:t>
            </a:r>
            <a:r>
              <a:rPr lang="hu-HU" err="1"/>
              <a:t>flag</a:t>
            </a:r>
            <a:r>
              <a:rPr lang="hu-HU"/>
              <a:t>, </a:t>
            </a:r>
            <a:r>
              <a:rPr lang="hu-HU" err="1"/>
              <a:t>skipping</a:t>
            </a:r>
            <a:r>
              <a:rPr lang="hu-HU"/>
              <a:t> </a:t>
            </a:r>
            <a:r>
              <a:rPr lang="hu-HU" err="1"/>
              <a:t>the</a:t>
            </a:r>
            <a:r>
              <a:rPr lang="hu-HU"/>
              <a:t> local </a:t>
            </a:r>
            <a:r>
              <a:rPr lang="hu-HU" err="1"/>
              <a:t>cloud</a:t>
            </a:r>
            <a:r>
              <a:rPr lang="hu-HU"/>
              <a:t> </a:t>
            </a:r>
            <a:r>
              <a:rPr lang="hu-HU" err="1"/>
              <a:t>checks</a:t>
            </a:r>
            <a:r>
              <a:rPr lang="hu-HU"/>
              <a:t>.</a:t>
            </a:r>
          </a:p>
        </p:txBody>
      </p:sp>
    </p:spTree>
    <p:extLst>
      <p:ext uri="{BB962C8B-B14F-4D97-AF65-F5344CB8AC3E}">
        <p14:creationId xmlns:p14="http://schemas.microsoft.com/office/powerpoint/2010/main" val="25565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 y="1"/>
            <a:ext cx="12064753" cy="603682"/>
          </a:xfrm>
        </p:spPr>
        <p:txBody>
          <a:bodyPr>
            <a:normAutofit/>
          </a:bodyPr>
          <a:lstStyle/>
          <a:p>
            <a:r>
              <a:rPr lang="hu-HU" sz="2400" b="1" err="1"/>
              <a:t>Dynamical</a:t>
            </a:r>
            <a:r>
              <a:rPr lang="hu-HU" sz="2400" b="1"/>
              <a:t> </a:t>
            </a:r>
            <a:r>
              <a:rPr lang="hu-HU" sz="2400" b="1" err="1"/>
              <a:t>o</a:t>
            </a:r>
            <a:r>
              <a:rPr lang="hu-HU" sz="2400" b="1"/>
              <a:t>rchestration </a:t>
            </a:r>
            <a:r>
              <a:rPr lang="hu-HU" sz="2400" b="1" err="1"/>
              <a:t>with</a:t>
            </a:r>
            <a:r>
              <a:rPr lang="hu-HU" sz="2400" b="1"/>
              <a:t> </a:t>
            </a:r>
            <a:r>
              <a:rPr lang="hu-HU" sz="2400" b="1" err="1"/>
              <a:t>I</a:t>
            </a:r>
            <a:r>
              <a:rPr lang="hu-HU" sz="2400" b="1"/>
              <a:t>nter-Cloud enabled</a:t>
            </a:r>
            <a:endParaRPr lang="en-US" sz="2400" b="1"/>
          </a:p>
        </p:txBody>
      </p:sp>
      <p:sp>
        <p:nvSpPr>
          <p:cNvPr id="4" name="Tartalom helye 3"/>
          <p:cNvSpPr>
            <a:spLocks noGrp="1"/>
          </p:cNvSpPr>
          <p:nvPr>
            <p:ph sz="half" idx="1"/>
          </p:nvPr>
        </p:nvSpPr>
        <p:spPr>
          <a:xfrm>
            <a:off x="0" y="603684"/>
            <a:ext cx="4692589" cy="5073216"/>
          </a:xfrm>
          <a:ln>
            <a:solidFill>
              <a:srgbClr val="00B050"/>
            </a:solidFill>
          </a:ln>
        </p:spPr>
        <p:txBody>
          <a:bodyPr>
            <a:normAutofit fontScale="32500" lnSpcReduction="20000"/>
          </a:bodyPr>
          <a:lstStyle/>
          <a:p>
            <a:pPr marL="0" indent="0">
              <a:buNone/>
            </a:pPr>
            <a:r>
              <a:rPr lang="hu-HU" sz="5500"/>
              <a:t>Service </a:t>
            </a:r>
            <a:r>
              <a:rPr lang="hu-HU" sz="5500" err="1"/>
              <a:t>Request</a:t>
            </a:r>
            <a:r>
              <a:rPr lang="hu-HU" sz="5500"/>
              <a:t> </a:t>
            </a:r>
            <a:r>
              <a:rPr lang="hu-HU" sz="5500" err="1"/>
              <a:t>Form</a:t>
            </a:r>
            <a:endParaRPr lang="hu-HU" sz="5500"/>
          </a:p>
          <a:p>
            <a:pPr marL="0" indent="0">
              <a:lnSpc>
                <a:spcPct val="120000"/>
              </a:lnSpc>
              <a:spcBef>
                <a:spcPts val="0"/>
              </a:spcBef>
              <a:buNone/>
            </a:pPr>
            <a:r>
              <a:rPr lang="hu-HU" sz="3700"/>
              <a:t>{</a:t>
            </a:r>
          </a:p>
          <a:p>
            <a:pPr marL="0" indent="0">
              <a:lnSpc>
                <a:spcPct val="120000"/>
              </a:lnSpc>
              <a:spcBef>
                <a:spcPts val="0"/>
              </a:spcBef>
              <a:buNone/>
            </a:pPr>
            <a:r>
              <a:rPr lang="hu-HU" sz="3700"/>
              <a:t>  "requesterSystem":</a:t>
            </a:r>
          </a:p>
          <a:p>
            <a:pPr marL="0" indent="0">
              <a:lnSpc>
                <a:spcPct val="120000"/>
              </a:lnSpc>
              <a:spcBef>
                <a:spcPts val="0"/>
              </a:spcBef>
              <a:buNone/>
            </a:pPr>
            <a:r>
              <a:rPr lang="hu-HU" sz="3700"/>
              <a:t>  {</a:t>
            </a:r>
          </a:p>
          <a:p>
            <a:pPr marL="0" indent="0">
              <a:lnSpc>
                <a:spcPct val="120000"/>
              </a:lnSpc>
              <a:spcBef>
                <a:spcPts val="0"/>
              </a:spcBef>
              <a:buNone/>
            </a:pPr>
            <a:r>
              <a:rPr lang="hu-HU" sz="3700"/>
              <a:t>      "systemGroup": "SmartGrid",</a:t>
            </a:r>
          </a:p>
          <a:p>
            <a:pPr marL="0" indent="0">
              <a:lnSpc>
                <a:spcPct val="120000"/>
              </a:lnSpc>
              <a:spcBef>
                <a:spcPts val="0"/>
              </a:spcBef>
              <a:buNone/>
            </a:pPr>
            <a:r>
              <a:rPr lang="hu-HU" sz="3700"/>
              <a:t>      "systemName": "ChargePointSystem",</a:t>
            </a:r>
          </a:p>
          <a:p>
            <a:pPr marL="0" indent="0">
              <a:lnSpc>
                <a:spcPct val="120000"/>
              </a:lnSpc>
              <a:spcBef>
                <a:spcPts val="0"/>
              </a:spcBef>
              <a:buNone/>
            </a:pPr>
            <a:r>
              <a:rPr lang="hu-HU" sz="3700"/>
              <a:t>      "address": "dummy_address_2"</a:t>
            </a:r>
          </a:p>
          <a:p>
            <a:pPr marL="0" indent="0">
              <a:lnSpc>
                <a:spcPct val="120000"/>
              </a:lnSpc>
              <a:spcBef>
                <a:spcPts val="0"/>
              </a:spcBef>
              <a:buNone/>
            </a:pPr>
            <a:r>
              <a:rPr lang="hu-HU" sz="3700"/>
              <a:t>  },</a:t>
            </a:r>
          </a:p>
          <a:p>
            <a:pPr marL="0" indent="0">
              <a:lnSpc>
                <a:spcPct val="120000"/>
              </a:lnSpc>
              <a:spcBef>
                <a:spcPts val="0"/>
              </a:spcBef>
              <a:buNone/>
            </a:pPr>
            <a:r>
              <a:rPr lang="hu-HU" sz="3700"/>
              <a:t>  "requestedService":</a:t>
            </a:r>
          </a:p>
          <a:p>
            <a:pPr marL="0" indent="0">
              <a:lnSpc>
                <a:spcPct val="120000"/>
              </a:lnSpc>
              <a:spcBef>
                <a:spcPts val="0"/>
              </a:spcBef>
              <a:buNone/>
            </a:pPr>
            <a:r>
              <a:rPr lang="hu-HU" sz="3700"/>
              <a:t>  {</a:t>
            </a:r>
          </a:p>
          <a:p>
            <a:pPr marL="0" indent="0">
              <a:lnSpc>
                <a:spcPct val="120000"/>
              </a:lnSpc>
              <a:spcBef>
                <a:spcPts val="0"/>
              </a:spcBef>
              <a:buNone/>
            </a:pPr>
            <a:r>
              <a:rPr lang="hu-HU" sz="3700"/>
              <a:t>      "serviceGroup": "Charging",</a:t>
            </a:r>
          </a:p>
          <a:p>
            <a:pPr marL="0" indent="0">
              <a:lnSpc>
                <a:spcPct val="120000"/>
              </a:lnSpc>
              <a:spcBef>
                <a:spcPts val="0"/>
              </a:spcBef>
              <a:buNone/>
            </a:pPr>
            <a:r>
              <a:rPr lang="hu-HU" sz="3700"/>
              <a:t>      "serviceDefinition": "ChargingProfile",</a:t>
            </a:r>
          </a:p>
          <a:p>
            <a:pPr marL="0" indent="0">
              <a:lnSpc>
                <a:spcPct val="120000"/>
              </a:lnSpc>
              <a:spcBef>
                <a:spcPts val="0"/>
              </a:spcBef>
              <a:buNone/>
            </a:pPr>
            <a:r>
              <a:rPr lang="hu-HU" sz="3700"/>
              <a:t>      "interfaces": ["JSON"]</a:t>
            </a:r>
          </a:p>
          <a:p>
            <a:pPr marL="0" indent="0">
              <a:lnSpc>
                <a:spcPct val="120000"/>
              </a:lnSpc>
              <a:spcBef>
                <a:spcPts val="0"/>
              </a:spcBef>
              <a:buNone/>
            </a:pPr>
            <a:r>
              <a:rPr lang="hu-HU" sz="3700"/>
              <a:t>  },</a:t>
            </a:r>
          </a:p>
          <a:p>
            <a:pPr marL="0" indent="0">
              <a:lnSpc>
                <a:spcPct val="120000"/>
              </a:lnSpc>
              <a:spcBef>
                <a:spcPts val="0"/>
              </a:spcBef>
              <a:buNone/>
            </a:pPr>
            <a:r>
              <a:rPr lang="hu-HU" sz="3700"/>
              <a:t>  "orchestrationFlags": {</a:t>
            </a:r>
          </a:p>
          <a:p>
            <a:pPr marL="0" indent="0">
              <a:lnSpc>
                <a:spcPct val="120000"/>
              </a:lnSpc>
              <a:spcBef>
                <a:spcPts val="0"/>
              </a:spcBef>
              <a:buNone/>
            </a:pPr>
            <a:r>
              <a:rPr lang="hu-HU" sz="3700"/>
              <a:t>    "entry": [</a:t>
            </a:r>
          </a:p>
          <a:p>
            <a:pPr marL="0" indent="0">
              <a:lnSpc>
                <a:spcPct val="120000"/>
              </a:lnSpc>
              <a:spcBef>
                <a:spcPts val="0"/>
              </a:spcBef>
              <a:buNone/>
            </a:pPr>
            <a:r>
              <a:rPr lang="hu-HU" sz="3700"/>
              <a:t>      {</a:t>
            </a:r>
          </a:p>
          <a:p>
            <a:pPr marL="0" indent="0">
              <a:lnSpc>
                <a:spcPct val="120000"/>
              </a:lnSpc>
              <a:spcBef>
                <a:spcPts val="0"/>
              </a:spcBef>
              <a:buNone/>
            </a:pPr>
            <a:r>
              <a:rPr lang="hu-HU" sz="3700"/>
              <a:t>        "key": "overrideStore",</a:t>
            </a:r>
          </a:p>
          <a:p>
            <a:pPr marL="0" indent="0">
              <a:lnSpc>
                <a:spcPct val="120000"/>
              </a:lnSpc>
              <a:spcBef>
                <a:spcPts val="0"/>
              </a:spcBef>
              <a:buNone/>
            </a:pPr>
            <a:r>
              <a:rPr lang="hu-HU" sz="3700"/>
              <a:t>        "value": true</a:t>
            </a:r>
          </a:p>
          <a:p>
            <a:pPr marL="0" indent="0">
              <a:lnSpc>
                <a:spcPct val="120000"/>
              </a:lnSpc>
              <a:spcBef>
                <a:spcPts val="0"/>
              </a:spcBef>
              <a:buNone/>
            </a:pPr>
            <a:r>
              <a:rPr lang="hu-HU" sz="3700"/>
              <a:t>      },</a:t>
            </a:r>
          </a:p>
          <a:p>
            <a:pPr marL="0" indent="0">
              <a:lnSpc>
                <a:spcPct val="120000"/>
              </a:lnSpc>
              <a:spcBef>
                <a:spcPts val="0"/>
              </a:spcBef>
              <a:buNone/>
            </a:pPr>
            <a:r>
              <a:rPr lang="hu-HU" sz="3700"/>
              <a:t>      {</a:t>
            </a:r>
          </a:p>
          <a:p>
            <a:pPr marL="0" indent="0">
              <a:lnSpc>
                <a:spcPct val="120000"/>
              </a:lnSpc>
              <a:spcBef>
                <a:spcPts val="0"/>
              </a:spcBef>
              <a:buNone/>
            </a:pPr>
            <a:r>
              <a:rPr lang="hu-HU" sz="3700"/>
              <a:t>        "key": "enableInterCloud",</a:t>
            </a:r>
          </a:p>
          <a:p>
            <a:pPr marL="0" indent="0">
              <a:lnSpc>
                <a:spcPct val="120000"/>
              </a:lnSpc>
              <a:spcBef>
                <a:spcPts val="0"/>
              </a:spcBef>
              <a:buNone/>
            </a:pPr>
            <a:r>
              <a:rPr lang="hu-HU" sz="3700"/>
              <a:t>        "value": true</a:t>
            </a:r>
          </a:p>
          <a:p>
            <a:pPr marL="0" indent="0">
              <a:lnSpc>
                <a:spcPct val="120000"/>
              </a:lnSpc>
              <a:spcBef>
                <a:spcPts val="0"/>
              </a:spcBef>
              <a:buNone/>
            </a:pPr>
            <a:r>
              <a:rPr lang="hu-HU" sz="3700"/>
              <a:t>      }</a:t>
            </a:r>
          </a:p>
          <a:p>
            <a:pPr marL="0" indent="0">
              <a:lnSpc>
                <a:spcPct val="120000"/>
              </a:lnSpc>
              <a:spcBef>
                <a:spcPts val="0"/>
              </a:spcBef>
              <a:buNone/>
            </a:pPr>
            <a:r>
              <a:rPr lang="hu-HU" sz="3700"/>
              <a:t>    ]</a:t>
            </a:r>
          </a:p>
          <a:p>
            <a:pPr marL="0" indent="0">
              <a:lnSpc>
                <a:spcPct val="120000"/>
              </a:lnSpc>
              <a:spcBef>
                <a:spcPts val="0"/>
              </a:spcBef>
              <a:buNone/>
            </a:pPr>
            <a:r>
              <a:rPr lang="hu-HU" sz="3700"/>
              <a:t>  }</a:t>
            </a:r>
          </a:p>
          <a:p>
            <a:pPr marL="0" indent="0">
              <a:lnSpc>
                <a:spcPct val="120000"/>
              </a:lnSpc>
              <a:spcBef>
                <a:spcPts val="0"/>
              </a:spcBef>
              <a:buNone/>
            </a:pPr>
            <a:r>
              <a:rPr lang="hu-HU" sz="3700"/>
              <a:t>}</a:t>
            </a:r>
            <a:endParaRPr lang="en-US" sz="3700"/>
          </a:p>
        </p:txBody>
      </p:sp>
      <p:sp>
        <p:nvSpPr>
          <p:cNvPr id="5" name="Tartalom helye 4"/>
          <p:cNvSpPr>
            <a:spLocks noGrp="1"/>
          </p:cNvSpPr>
          <p:nvPr>
            <p:ph sz="half" idx="2"/>
          </p:nvPr>
        </p:nvSpPr>
        <p:spPr>
          <a:xfrm>
            <a:off x="5787870" y="541538"/>
            <a:ext cx="5181600" cy="5249662"/>
          </a:xfrm>
          <a:ln>
            <a:solidFill>
              <a:srgbClr val="00B050"/>
            </a:solidFill>
          </a:ln>
        </p:spPr>
        <p:txBody>
          <a:bodyPr>
            <a:normAutofit fontScale="25000" lnSpcReduction="20000"/>
          </a:bodyPr>
          <a:lstStyle/>
          <a:p>
            <a:pPr marL="0" indent="0">
              <a:buNone/>
            </a:pPr>
            <a:r>
              <a:rPr lang="hu-HU" sz="5600" err="1"/>
              <a:t>Orchestration</a:t>
            </a:r>
            <a:r>
              <a:rPr lang="hu-HU" sz="5600"/>
              <a:t> </a:t>
            </a:r>
            <a:r>
              <a:rPr lang="hu-HU" sz="5600" err="1"/>
              <a:t>Response</a:t>
            </a:r>
            <a:r>
              <a:rPr lang="hu-HU" sz="5600"/>
              <a:t> (</a:t>
            </a:r>
            <a:r>
              <a:rPr lang="hu-HU" sz="5600" err="1"/>
              <a:t>expected</a:t>
            </a:r>
            <a:r>
              <a:rPr lang="hu-HU" sz="5600"/>
              <a:t>)</a:t>
            </a:r>
          </a:p>
          <a:p>
            <a:pPr marL="0" indent="0">
              <a:lnSpc>
                <a:spcPct val="120000"/>
              </a:lnSpc>
              <a:spcBef>
                <a:spcPts val="0"/>
              </a:spcBef>
              <a:buNone/>
            </a:pPr>
            <a:r>
              <a:rPr lang="hu-HU" sz="4400"/>
              <a:t>{</a:t>
            </a:r>
          </a:p>
          <a:p>
            <a:pPr marL="0" indent="0">
              <a:lnSpc>
                <a:spcPct val="120000"/>
              </a:lnSpc>
              <a:spcBef>
                <a:spcPts val="0"/>
              </a:spcBef>
              <a:buNone/>
            </a:pPr>
            <a:r>
              <a:rPr lang="hu-HU" sz="4400"/>
              <a:t>    "response": [{</a:t>
            </a:r>
          </a:p>
          <a:p>
            <a:pPr marL="0" indent="0">
              <a:lnSpc>
                <a:spcPct val="120000"/>
              </a:lnSpc>
              <a:spcBef>
                <a:spcPts val="0"/>
              </a:spcBef>
              <a:buNone/>
            </a:pPr>
            <a:r>
              <a:rPr lang="hu-HU" sz="4400"/>
              <a:t>        "provider": {</a:t>
            </a:r>
          </a:p>
          <a:p>
            <a:pPr marL="0" indent="0">
              <a:lnSpc>
                <a:spcPct val="120000"/>
              </a:lnSpc>
              <a:spcBef>
                <a:spcPts val="0"/>
              </a:spcBef>
              <a:buNone/>
            </a:pPr>
            <a:r>
              <a:rPr lang="hu-HU" sz="4400"/>
              <a:t>            "address": "dummy_address_1",</a:t>
            </a:r>
          </a:p>
          <a:p>
            <a:pPr marL="0" indent="0">
              <a:lnSpc>
                <a:spcPct val="120000"/>
              </a:lnSpc>
              <a:spcBef>
                <a:spcPts val="0"/>
              </a:spcBef>
              <a:buNone/>
            </a:pPr>
            <a:r>
              <a:rPr lang="hu-HU" sz="4400"/>
              <a:t>            "authenticationInfo": "Base64 coded Public Key",</a:t>
            </a:r>
          </a:p>
          <a:p>
            <a:pPr marL="0" indent="0">
              <a:lnSpc>
                <a:spcPct val="120000"/>
              </a:lnSpc>
              <a:spcBef>
                <a:spcPts val="0"/>
              </a:spcBef>
              <a:buNone/>
            </a:pPr>
            <a:r>
              <a:rPr lang="hu-HU" sz="4400"/>
              <a:t>            "port": 8081,</a:t>
            </a:r>
          </a:p>
          <a:p>
            <a:pPr marL="0" indent="0">
              <a:lnSpc>
                <a:spcPct val="120000"/>
              </a:lnSpc>
              <a:spcBef>
                <a:spcPts val="0"/>
              </a:spcBef>
              <a:buNone/>
            </a:pPr>
            <a:r>
              <a:rPr lang="hu-HU" sz="4400"/>
              <a:t>            "systemGroup": "EVManufacturer",</a:t>
            </a:r>
          </a:p>
          <a:p>
            <a:pPr marL="0" indent="0">
              <a:lnSpc>
                <a:spcPct val="120000"/>
              </a:lnSpc>
              <a:spcBef>
                <a:spcPts val="0"/>
              </a:spcBef>
              <a:buNone/>
            </a:pPr>
            <a:r>
              <a:rPr lang="hu-HU" sz="4400"/>
              <a:t>            "systemName": "BatteryProfiles"</a:t>
            </a:r>
          </a:p>
          <a:p>
            <a:pPr marL="0" indent="0">
              <a:lnSpc>
                <a:spcPct val="120000"/>
              </a:lnSpc>
              <a:spcBef>
                <a:spcPts val="0"/>
              </a:spcBef>
              <a:buNone/>
            </a:pPr>
            <a:r>
              <a:rPr lang="hu-HU" sz="4400"/>
              <a:t>        },</a:t>
            </a:r>
          </a:p>
          <a:p>
            <a:pPr marL="0" indent="0">
              <a:lnSpc>
                <a:spcPct val="120000"/>
              </a:lnSpc>
              <a:spcBef>
                <a:spcPts val="0"/>
              </a:spcBef>
              <a:buNone/>
            </a:pPr>
            <a:r>
              <a:rPr lang="hu-HU" sz="4400"/>
              <a:t>        "service": {</a:t>
            </a:r>
          </a:p>
          <a:p>
            <a:pPr marL="0" indent="0">
              <a:lnSpc>
                <a:spcPct val="120000"/>
              </a:lnSpc>
              <a:spcBef>
                <a:spcPts val="0"/>
              </a:spcBef>
              <a:buNone/>
            </a:pPr>
            <a:r>
              <a:rPr lang="hu-HU" sz="4400"/>
              <a:t>            "interfaces": [</a:t>
            </a:r>
          </a:p>
          <a:p>
            <a:pPr marL="0" indent="0">
              <a:lnSpc>
                <a:spcPct val="120000"/>
              </a:lnSpc>
              <a:spcBef>
                <a:spcPts val="0"/>
              </a:spcBef>
              <a:buNone/>
            </a:pPr>
            <a:r>
              <a:rPr lang="hu-HU" sz="4400"/>
              <a:t>                "JSON"</a:t>
            </a:r>
          </a:p>
          <a:p>
            <a:pPr marL="0" indent="0">
              <a:lnSpc>
                <a:spcPct val="120000"/>
              </a:lnSpc>
              <a:spcBef>
                <a:spcPts val="0"/>
              </a:spcBef>
              <a:buNone/>
            </a:pPr>
            <a:r>
              <a:rPr lang="hu-HU" sz="4400"/>
              <a:t>            ],</a:t>
            </a:r>
          </a:p>
          <a:p>
            <a:pPr marL="0" indent="0">
              <a:lnSpc>
                <a:spcPct val="120000"/>
              </a:lnSpc>
              <a:spcBef>
                <a:spcPts val="0"/>
              </a:spcBef>
              <a:buNone/>
            </a:pPr>
            <a:r>
              <a:rPr lang="hu-HU" sz="4400"/>
              <a:t>            "serviceDefinition": "ChargingProfile",</a:t>
            </a:r>
          </a:p>
          <a:p>
            <a:pPr marL="0" indent="0">
              <a:lnSpc>
                <a:spcPct val="120000"/>
              </a:lnSpc>
              <a:spcBef>
                <a:spcPts val="0"/>
              </a:spcBef>
              <a:buNone/>
            </a:pPr>
            <a:r>
              <a:rPr lang="hu-HU" sz="4400"/>
              <a:t>            "serviceGroup": "Charging",</a:t>
            </a:r>
          </a:p>
          <a:p>
            <a:pPr marL="0" indent="0">
              <a:lnSpc>
                <a:spcPct val="120000"/>
              </a:lnSpc>
              <a:spcBef>
                <a:spcPts val="0"/>
              </a:spcBef>
              <a:buNone/>
            </a:pPr>
            <a:r>
              <a:rPr lang="hu-HU" sz="4400"/>
              <a:t>            "serviceMetadata": {</a:t>
            </a:r>
          </a:p>
          <a:p>
            <a:pPr marL="0" indent="0">
              <a:lnSpc>
                <a:spcPct val="120000"/>
              </a:lnSpc>
              <a:spcBef>
                <a:spcPts val="0"/>
              </a:spcBef>
              <a:buNone/>
            </a:pPr>
            <a:r>
              <a:rPr lang="hu-HU" sz="4400"/>
              <a:t>                "entry": [{</a:t>
            </a:r>
          </a:p>
          <a:p>
            <a:pPr marL="0" indent="0">
              <a:lnSpc>
                <a:spcPct val="120000"/>
              </a:lnSpc>
              <a:spcBef>
                <a:spcPts val="0"/>
              </a:spcBef>
              <a:buNone/>
            </a:pPr>
            <a:r>
              <a:rPr lang="hu-HU" sz="4400"/>
              <a:t>                        "key": "security",</a:t>
            </a:r>
          </a:p>
          <a:p>
            <a:pPr marL="0" indent="0">
              <a:lnSpc>
                <a:spcPct val="120000"/>
              </a:lnSpc>
              <a:spcBef>
                <a:spcPts val="0"/>
              </a:spcBef>
              <a:buNone/>
            </a:pPr>
            <a:r>
              <a:rPr lang="hu-HU" sz="4400"/>
              <a:t>                        "value": "token"</a:t>
            </a:r>
          </a:p>
          <a:p>
            <a:pPr marL="0" indent="0">
              <a:lnSpc>
                <a:spcPct val="120000"/>
              </a:lnSpc>
              <a:spcBef>
                <a:spcPts val="0"/>
              </a:spcBef>
              <a:buNone/>
            </a:pPr>
            <a:r>
              <a:rPr lang="hu-HU" sz="4400"/>
              <a:t>                    },</a:t>
            </a:r>
          </a:p>
          <a:p>
            <a:pPr marL="0" indent="0">
              <a:lnSpc>
                <a:spcPct val="120000"/>
              </a:lnSpc>
              <a:spcBef>
                <a:spcPts val="0"/>
              </a:spcBef>
              <a:buNone/>
            </a:pPr>
            <a:r>
              <a:rPr lang="hu-HU" sz="4400"/>
              <a:t>                    {</a:t>
            </a:r>
          </a:p>
          <a:p>
            <a:pPr marL="0" indent="0">
              <a:lnSpc>
                <a:spcPct val="120000"/>
              </a:lnSpc>
              <a:spcBef>
                <a:spcPts val="0"/>
              </a:spcBef>
              <a:buNone/>
            </a:pPr>
            <a:r>
              <a:rPr lang="hu-HU" sz="4400"/>
              <a:t>                        "key": "maxDuration",</a:t>
            </a:r>
          </a:p>
          <a:p>
            <a:pPr marL="0" indent="0">
              <a:lnSpc>
                <a:spcPct val="120000"/>
              </a:lnSpc>
              <a:spcBef>
                <a:spcPts val="0"/>
              </a:spcBef>
              <a:buNone/>
            </a:pPr>
            <a:r>
              <a:rPr lang="hu-HU" sz="4400"/>
              <a:t>                        "value": "3600"</a:t>
            </a:r>
          </a:p>
          <a:p>
            <a:pPr marL="0" indent="0">
              <a:lnSpc>
                <a:spcPct val="120000"/>
              </a:lnSpc>
              <a:spcBef>
                <a:spcPts val="0"/>
              </a:spcBef>
              <a:buNone/>
            </a:pPr>
            <a:r>
              <a:rPr lang="hu-HU" sz="4400"/>
              <a:t>                    }</a:t>
            </a:r>
          </a:p>
          <a:p>
            <a:pPr marL="0" indent="0">
              <a:lnSpc>
                <a:spcPct val="120000"/>
              </a:lnSpc>
              <a:spcBef>
                <a:spcPts val="0"/>
              </a:spcBef>
              <a:buNone/>
            </a:pPr>
            <a:r>
              <a:rPr lang="hu-HU" sz="4400"/>
              <a:t>                ]</a:t>
            </a:r>
          </a:p>
          <a:p>
            <a:pPr marL="0" indent="0">
              <a:lnSpc>
                <a:spcPct val="120000"/>
              </a:lnSpc>
              <a:spcBef>
                <a:spcPts val="0"/>
              </a:spcBef>
              <a:buNone/>
            </a:pPr>
            <a:r>
              <a:rPr lang="hu-HU" sz="4400"/>
              <a:t>            }</a:t>
            </a:r>
          </a:p>
          <a:p>
            <a:pPr marL="0" indent="0">
              <a:lnSpc>
                <a:spcPct val="120000"/>
              </a:lnSpc>
              <a:spcBef>
                <a:spcPts val="0"/>
              </a:spcBef>
              <a:buNone/>
            </a:pPr>
            <a:r>
              <a:rPr lang="hu-HU" sz="4400"/>
              <a:t>        },</a:t>
            </a:r>
          </a:p>
          <a:p>
            <a:pPr marL="0" indent="0">
              <a:lnSpc>
                <a:spcPct val="120000"/>
              </a:lnSpc>
              <a:spcBef>
                <a:spcPts val="0"/>
              </a:spcBef>
              <a:buNone/>
            </a:pPr>
            <a:r>
              <a:rPr lang="hu-HU" sz="4400"/>
              <a:t>        "serviceURI": "charging_profile"</a:t>
            </a:r>
          </a:p>
          <a:p>
            <a:pPr marL="0" indent="0">
              <a:lnSpc>
                <a:spcPct val="120000"/>
              </a:lnSpc>
              <a:spcBef>
                <a:spcPts val="0"/>
              </a:spcBef>
              <a:buNone/>
            </a:pPr>
            <a:r>
              <a:rPr lang="hu-HU" sz="4400"/>
              <a:t>    }]</a:t>
            </a:r>
          </a:p>
          <a:p>
            <a:pPr marL="0" indent="0">
              <a:lnSpc>
                <a:spcPct val="120000"/>
              </a:lnSpc>
              <a:spcBef>
                <a:spcPts val="0"/>
              </a:spcBef>
              <a:buNone/>
            </a:pPr>
            <a:r>
              <a:rPr lang="hu-HU" sz="4400"/>
              <a:t>}</a:t>
            </a:r>
            <a:endParaRPr lang="en-US" sz="4400"/>
          </a:p>
        </p:txBody>
      </p:sp>
      <p:sp>
        <p:nvSpPr>
          <p:cNvPr id="3" name="Jobbra nyíl 2"/>
          <p:cNvSpPr/>
          <p:nvPr/>
        </p:nvSpPr>
        <p:spPr>
          <a:xfrm>
            <a:off x="4809662" y="3029806"/>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0" y="5868339"/>
            <a:ext cx="11182350" cy="923330"/>
          </a:xfrm>
          <a:prstGeom prst="rect">
            <a:avLst/>
          </a:prstGeom>
          <a:noFill/>
          <a:ln>
            <a:solidFill>
              <a:srgbClr val="FF0000"/>
            </a:solidFill>
          </a:ln>
        </p:spPr>
        <p:txBody>
          <a:bodyPr wrap="square" rtlCol="0">
            <a:spAutoFit/>
          </a:bodyPr>
          <a:lstStyle/>
          <a:p>
            <a:pPr algn="just"/>
            <a:r>
              <a:rPr lang="hu-HU"/>
              <a:t>In </a:t>
            </a:r>
            <a:r>
              <a:rPr lang="hu-HU" err="1"/>
              <a:t>the</a:t>
            </a:r>
            <a:r>
              <a:rPr lang="hu-HU"/>
              <a:t> </a:t>
            </a:r>
            <a:r>
              <a:rPr lang="hu-HU" err="1"/>
              <a:t>final</a:t>
            </a:r>
            <a:r>
              <a:rPr lang="hu-HU"/>
              <a:t> </a:t>
            </a:r>
            <a:r>
              <a:rPr lang="hu-HU" err="1"/>
              <a:t>example</a:t>
            </a:r>
            <a:r>
              <a:rPr lang="hu-HU"/>
              <a:t>, a </a:t>
            </a:r>
            <a:r>
              <a:rPr lang="hu-HU" err="1"/>
              <a:t>charging</a:t>
            </a:r>
            <a:r>
              <a:rPr lang="hu-HU"/>
              <a:t> </a:t>
            </a:r>
            <a:r>
              <a:rPr lang="hu-HU" err="1"/>
              <a:t>station</a:t>
            </a:r>
            <a:r>
              <a:rPr lang="hu-HU"/>
              <a:t> is </a:t>
            </a:r>
            <a:r>
              <a:rPr lang="hu-HU" err="1"/>
              <a:t>looking</a:t>
            </a:r>
            <a:r>
              <a:rPr lang="hu-HU"/>
              <a:t> </a:t>
            </a:r>
            <a:r>
              <a:rPr lang="hu-HU" err="1"/>
              <a:t>for</a:t>
            </a:r>
            <a:r>
              <a:rPr lang="hu-HU"/>
              <a:t> </a:t>
            </a:r>
            <a:r>
              <a:rPr lang="hu-HU" err="1"/>
              <a:t>the</a:t>
            </a:r>
            <a:r>
              <a:rPr lang="hu-HU"/>
              <a:t> </a:t>
            </a:r>
            <a:r>
              <a:rPr lang="hu-HU" err="1"/>
              <a:t>optimal</a:t>
            </a:r>
            <a:r>
              <a:rPr lang="hu-HU"/>
              <a:t> </a:t>
            </a:r>
            <a:r>
              <a:rPr lang="hu-HU" err="1"/>
              <a:t>charging</a:t>
            </a:r>
            <a:r>
              <a:rPr lang="hu-HU"/>
              <a:t> </a:t>
            </a:r>
            <a:r>
              <a:rPr lang="hu-HU" err="1"/>
              <a:t>profile</a:t>
            </a:r>
            <a:r>
              <a:rPr lang="hu-HU"/>
              <a:t> </a:t>
            </a:r>
            <a:r>
              <a:rPr lang="hu-HU" err="1"/>
              <a:t>for</a:t>
            </a:r>
            <a:r>
              <a:rPr lang="hu-HU"/>
              <a:t> a </a:t>
            </a:r>
            <a:r>
              <a:rPr lang="hu-HU" err="1"/>
              <a:t>car</a:t>
            </a:r>
            <a:r>
              <a:rPr lang="hu-HU"/>
              <a:t>, </a:t>
            </a:r>
            <a:r>
              <a:rPr lang="hu-HU" err="1"/>
              <a:t>before</a:t>
            </a:r>
            <a:r>
              <a:rPr lang="hu-HU"/>
              <a:t> starting </a:t>
            </a:r>
            <a:r>
              <a:rPr lang="hu-HU" err="1"/>
              <a:t>the</a:t>
            </a:r>
            <a:r>
              <a:rPr lang="hu-HU"/>
              <a:t> </a:t>
            </a:r>
            <a:r>
              <a:rPr lang="hu-HU" err="1"/>
              <a:t>charging</a:t>
            </a:r>
            <a:r>
              <a:rPr lang="hu-HU"/>
              <a:t>. It </a:t>
            </a:r>
            <a:r>
              <a:rPr lang="hu-HU" err="1"/>
              <a:t>initiates</a:t>
            </a:r>
            <a:r>
              <a:rPr lang="hu-HU"/>
              <a:t> </a:t>
            </a:r>
            <a:r>
              <a:rPr lang="hu-HU" err="1"/>
              <a:t>the</a:t>
            </a:r>
            <a:r>
              <a:rPr lang="hu-HU"/>
              <a:t> </a:t>
            </a:r>
            <a:r>
              <a:rPr lang="hu-HU" err="1"/>
              <a:t>dynamical</a:t>
            </a:r>
            <a:r>
              <a:rPr lang="hu-HU"/>
              <a:t> </a:t>
            </a:r>
            <a:r>
              <a:rPr lang="hu-HU" err="1"/>
              <a:t>orchestraion</a:t>
            </a:r>
            <a:r>
              <a:rPr lang="hu-HU"/>
              <a:t> </a:t>
            </a:r>
            <a:r>
              <a:rPr lang="hu-HU" err="1"/>
              <a:t>process</a:t>
            </a:r>
            <a:r>
              <a:rPr lang="hu-HU"/>
              <a:t>, and </a:t>
            </a:r>
            <a:r>
              <a:rPr lang="hu-HU" err="1"/>
              <a:t>accepts</a:t>
            </a:r>
            <a:r>
              <a:rPr lang="hu-HU"/>
              <a:t> </a:t>
            </a:r>
            <a:r>
              <a:rPr lang="hu-HU" err="1"/>
              <a:t>providers</a:t>
            </a:r>
            <a:r>
              <a:rPr lang="hu-HU"/>
              <a:t> </a:t>
            </a:r>
            <a:r>
              <a:rPr lang="hu-HU" err="1"/>
              <a:t>from</a:t>
            </a:r>
            <a:r>
              <a:rPr lang="hu-HU"/>
              <a:t> </a:t>
            </a:r>
            <a:r>
              <a:rPr lang="hu-HU" err="1"/>
              <a:t>other</a:t>
            </a:r>
            <a:r>
              <a:rPr lang="hu-HU"/>
              <a:t> </a:t>
            </a:r>
            <a:r>
              <a:rPr lang="hu-HU" err="1"/>
              <a:t>clouds</a:t>
            </a:r>
            <a:r>
              <a:rPr lang="hu-HU"/>
              <a:t> </a:t>
            </a:r>
            <a:r>
              <a:rPr lang="hu-HU" err="1"/>
              <a:t>too</a:t>
            </a:r>
            <a:r>
              <a:rPr lang="hu-HU"/>
              <a:t> </a:t>
            </a:r>
            <a:r>
              <a:rPr lang="hu-HU" err="1"/>
              <a:t>with</a:t>
            </a:r>
            <a:r>
              <a:rPr lang="hu-HU"/>
              <a:t> </a:t>
            </a:r>
            <a:r>
              <a:rPr lang="hu-HU" err="1"/>
              <a:t>the</a:t>
            </a:r>
            <a:r>
              <a:rPr lang="hu-HU"/>
              <a:t> „</a:t>
            </a:r>
            <a:r>
              <a:rPr lang="hu-HU" err="1"/>
              <a:t>enableInterCloud</a:t>
            </a:r>
            <a:r>
              <a:rPr lang="hu-HU"/>
              <a:t>” </a:t>
            </a:r>
            <a:r>
              <a:rPr lang="hu-HU" err="1"/>
              <a:t>flag</a:t>
            </a:r>
            <a:r>
              <a:rPr lang="hu-HU"/>
              <a:t> set. The local </a:t>
            </a:r>
            <a:r>
              <a:rPr lang="hu-HU" err="1"/>
              <a:t>search</a:t>
            </a:r>
            <a:r>
              <a:rPr lang="hu-HU"/>
              <a:t> </a:t>
            </a:r>
            <a:r>
              <a:rPr lang="hu-HU" err="1"/>
              <a:t>for</a:t>
            </a:r>
            <a:r>
              <a:rPr lang="hu-HU"/>
              <a:t> a </a:t>
            </a:r>
            <a:r>
              <a:rPr lang="hu-HU" err="1"/>
              <a:t>provider</a:t>
            </a:r>
            <a:r>
              <a:rPr lang="hu-HU"/>
              <a:t> </a:t>
            </a:r>
            <a:r>
              <a:rPr lang="hu-HU" err="1"/>
              <a:t>will</a:t>
            </a:r>
            <a:r>
              <a:rPr lang="hu-HU"/>
              <a:t> </a:t>
            </a:r>
            <a:r>
              <a:rPr lang="hu-HU" err="1"/>
              <a:t>yield</a:t>
            </a:r>
            <a:r>
              <a:rPr lang="hu-HU"/>
              <a:t> no </a:t>
            </a:r>
            <a:r>
              <a:rPr lang="hu-HU" err="1"/>
              <a:t>result</a:t>
            </a:r>
            <a:r>
              <a:rPr lang="hu-HU"/>
              <a:t>, </a:t>
            </a:r>
            <a:r>
              <a:rPr lang="hu-HU" err="1"/>
              <a:t>but</a:t>
            </a:r>
            <a:r>
              <a:rPr lang="hu-HU"/>
              <a:t> </a:t>
            </a:r>
            <a:r>
              <a:rPr lang="hu-HU" err="1"/>
              <a:t>the</a:t>
            </a:r>
            <a:r>
              <a:rPr lang="hu-HU"/>
              <a:t> 2nd </a:t>
            </a:r>
            <a:r>
              <a:rPr lang="hu-HU" err="1"/>
              <a:t>cloud</a:t>
            </a:r>
            <a:r>
              <a:rPr lang="hu-HU"/>
              <a:t> has a </a:t>
            </a:r>
            <a:r>
              <a:rPr lang="hu-HU" err="1"/>
              <a:t>provider</a:t>
            </a:r>
            <a:r>
              <a:rPr lang="hu-HU"/>
              <a:t>.</a:t>
            </a:r>
          </a:p>
        </p:txBody>
      </p:sp>
    </p:spTree>
    <p:extLst>
      <p:ext uri="{BB962C8B-B14F-4D97-AF65-F5344CB8AC3E}">
        <p14:creationId xmlns:p14="http://schemas.microsoft.com/office/powerpoint/2010/main" val="3571237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Getting</a:t>
            </a:r>
            <a:r>
              <a:rPr lang="hu-HU"/>
              <a:t> </a:t>
            </a:r>
            <a:r>
              <a:rPr lang="hu-HU" err="1"/>
              <a:t>started</a:t>
            </a:r>
            <a:r>
              <a:rPr lang="hu-HU"/>
              <a:t> </a:t>
            </a:r>
            <a:r>
              <a:rPr lang="hu-HU" err="1"/>
              <a:t>with</a:t>
            </a:r>
            <a:r>
              <a:rPr lang="hu-HU"/>
              <a:t> </a:t>
            </a:r>
            <a:r>
              <a:rPr lang="hu-HU" err="1"/>
              <a:t>the</a:t>
            </a:r>
            <a:r>
              <a:rPr lang="hu-HU"/>
              <a:t> </a:t>
            </a:r>
            <a:r>
              <a:rPr lang="hu-HU" err="1"/>
              <a:t>App</a:t>
            </a:r>
            <a:r>
              <a:rPr lang="hu-HU"/>
              <a:t>. System </a:t>
            </a:r>
            <a:r>
              <a:rPr lang="hu-HU" err="1"/>
              <a:t>skeleton</a:t>
            </a:r>
            <a:endParaRPr lang="hu-HU"/>
          </a:p>
        </p:txBody>
      </p:sp>
      <p:sp>
        <p:nvSpPr>
          <p:cNvPr id="3" name="Tartalom helye 2"/>
          <p:cNvSpPr>
            <a:spLocks noGrp="1"/>
          </p:cNvSpPr>
          <p:nvPr>
            <p:ph sz="half" idx="1"/>
          </p:nvPr>
        </p:nvSpPr>
        <p:spPr>
          <a:xfrm>
            <a:off x="838199" y="1825625"/>
            <a:ext cx="10850217" cy="4486398"/>
          </a:xfrm>
        </p:spPr>
        <p:txBody>
          <a:bodyPr>
            <a:normAutofit fontScale="85000" lnSpcReduction="20000"/>
          </a:bodyPr>
          <a:lstStyle/>
          <a:p>
            <a:r>
              <a:rPr lang="hu-HU" err="1"/>
              <a:t>There</a:t>
            </a:r>
            <a:r>
              <a:rPr lang="hu-HU"/>
              <a:t> </a:t>
            </a:r>
            <a:r>
              <a:rPr lang="hu-HU" err="1"/>
              <a:t>are</a:t>
            </a:r>
            <a:r>
              <a:rPr lang="hu-HU"/>
              <a:t> </a:t>
            </a:r>
            <a:r>
              <a:rPr lang="hu-HU" err="1"/>
              <a:t>three</a:t>
            </a:r>
            <a:r>
              <a:rPr lang="hu-HU"/>
              <a:t> </a:t>
            </a:r>
            <a:r>
              <a:rPr lang="hu-HU" err="1"/>
              <a:t>client</a:t>
            </a:r>
            <a:r>
              <a:rPr lang="hu-HU"/>
              <a:t> </a:t>
            </a:r>
            <a:r>
              <a:rPr lang="hu-HU" err="1"/>
              <a:t>skeletons</a:t>
            </a:r>
            <a:r>
              <a:rPr lang="hu-HU"/>
              <a:t> </a:t>
            </a:r>
            <a:r>
              <a:rPr lang="hu-HU" err="1"/>
              <a:t>available</a:t>
            </a:r>
            <a:r>
              <a:rPr lang="hu-HU"/>
              <a:t>:</a:t>
            </a:r>
          </a:p>
          <a:p>
            <a:pPr lvl="1"/>
            <a:r>
              <a:rPr lang="hu-HU"/>
              <a:t>Service </a:t>
            </a:r>
            <a:r>
              <a:rPr lang="hu-HU" err="1"/>
              <a:t>Provider</a:t>
            </a:r>
            <a:r>
              <a:rPr lang="hu-HU"/>
              <a:t> </a:t>
            </a:r>
            <a:r>
              <a:rPr lang="hu-HU" err="1"/>
              <a:t>module</a:t>
            </a:r>
            <a:r>
              <a:rPr lang="hu-HU"/>
              <a:t> (with SSL </a:t>
            </a:r>
            <a:r>
              <a:rPr lang="hu-HU" err="1"/>
              <a:t>support</a:t>
            </a:r>
            <a:r>
              <a:rPr lang="hu-HU"/>
              <a:t>): </a:t>
            </a:r>
            <a:r>
              <a:rPr lang="hu-HU" err="1"/>
              <a:t>registers</a:t>
            </a:r>
            <a:r>
              <a:rPr lang="hu-HU"/>
              <a:t> in SR, </a:t>
            </a:r>
            <a:r>
              <a:rPr lang="hu-HU" err="1"/>
              <a:t>offers</a:t>
            </a:r>
            <a:r>
              <a:rPr lang="hu-HU"/>
              <a:t> REST </a:t>
            </a:r>
            <a:r>
              <a:rPr lang="hu-HU" err="1"/>
              <a:t>resource</a:t>
            </a:r>
            <a:r>
              <a:rPr lang="hu-HU"/>
              <a:t>, </a:t>
            </a:r>
            <a:r>
              <a:rPr lang="hu-HU" err="1"/>
              <a:t>unregisters</a:t>
            </a:r>
            <a:r>
              <a:rPr lang="hu-HU"/>
              <a:t> </a:t>
            </a:r>
            <a:r>
              <a:rPr lang="hu-HU" err="1"/>
              <a:t>from</a:t>
            </a:r>
            <a:r>
              <a:rPr lang="hu-HU"/>
              <a:t> SR </a:t>
            </a:r>
            <a:r>
              <a:rPr lang="hu-HU" err="1"/>
              <a:t>upon</a:t>
            </a:r>
            <a:r>
              <a:rPr lang="hu-HU"/>
              <a:t> shutdown</a:t>
            </a:r>
          </a:p>
          <a:p>
            <a:pPr lvl="1"/>
            <a:r>
              <a:rPr lang="hu-HU"/>
              <a:t>Service Consumer module (with SSL support) based </a:t>
            </a:r>
            <a:r>
              <a:rPr lang="hu-HU" err="1"/>
              <a:t>on</a:t>
            </a:r>
            <a:r>
              <a:rPr lang="hu-HU"/>
              <a:t> the Jersey-client library: capable of requesting orchestration and based on that connecting to a running Service Provider skeleton to retrieve dummy temperature service information </a:t>
            </a:r>
          </a:p>
          <a:p>
            <a:pPr lvl="1"/>
            <a:r>
              <a:rPr lang="hu-HU"/>
              <a:t>Lightweight Service Consumer (basic) module (without Jersey-client library or SSL support): has the same capability as the other Consumer, but only uses JDK libraries and 2 small JARs for JSON parsing</a:t>
            </a:r>
          </a:p>
          <a:p>
            <a:pPr lvl="1"/>
            <a:r>
              <a:rPr lang="hu-HU"/>
              <a:t>All 3 can be also found at: </a:t>
            </a:r>
            <a:r>
              <a:rPr lang="hu-HU">
                <a:hlinkClick r:id="rId2"/>
              </a:rPr>
              <a:t>https://github.com/hegeduscs/arrowheadclient</a:t>
            </a:r>
            <a:endParaRPr lang="hu-HU"/>
          </a:p>
          <a:p>
            <a:r>
              <a:rPr lang="hu-HU"/>
              <a:t>The first 2 </a:t>
            </a:r>
            <a:r>
              <a:rPr lang="hu-HU" err="1"/>
              <a:t>are</a:t>
            </a:r>
            <a:r>
              <a:rPr lang="hu-HU"/>
              <a:t> </a:t>
            </a:r>
            <a:r>
              <a:rPr lang="hu-HU" err="1"/>
              <a:t>maven</a:t>
            </a:r>
            <a:r>
              <a:rPr lang="hu-HU"/>
              <a:t> </a:t>
            </a:r>
            <a:r>
              <a:rPr lang="hu-HU" err="1"/>
              <a:t>projects</a:t>
            </a:r>
            <a:r>
              <a:rPr lang="hu-HU"/>
              <a:t>, the basic Consumer is a plain Java project</a:t>
            </a:r>
          </a:p>
          <a:p>
            <a:pPr lvl="1"/>
            <a:r>
              <a:rPr lang="hu-HU"/>
              <a:t>These projects also have their own app.properties files to avoid hardcoded string variables</a:t>
            </a:r>
          </a:p>
          <a:p>
            <a:pPr lvl="1"/>
            <a:r>
              <a:rPr lang="hu-HU" err="1"/>
              <a:t>Simple</a:t>
            </a:r>
            <a:r>
              <a:rPr lang="hu-HU"/>
              <a:t> </a:t>
            </a:r>
            <a:r>
              <a:rPr lang="hu-HU" err="1"/>
              <a:t>runnable</a:t>
            </a:r>
            <a:r>
              <a:rPr lang="hu-HU"/>
              <a:t> projects, but JARs are also provided</a:t>
            </a:r>
          </a:p>
          <a:p>
            <a:r>
              <a:rPr lang="hu-HU" err="1"/>
              <a:t>Their</a:t>
            </a:r>
            <a:r>
              <a:rPr lang="hu-HU"/>
              <a:t> </a:t>
            </a:r>
            <a:r>
              <a:rPr lang="hu-HU" err="1"/>
              <a:t>demo</a:t>
            </a:r>
            <a:r>
              <a:rPr lang="hu-HU"/>
              <a:t> service </a:t>
            </a:r>
            <a:r>
              <a:rPr lang="hu-HU" err="1"/>
              <a:t>interactions</a:t>
            </a:r>
            <a:r>
              <a:rPr lang="hu-HU"/>
              <a:t> </a:t>
            </a:r>
            <a:r>
              <a:rPr lang="hu-HU" err="1"/>
              <a:t>are</a:t>
            </a:r>
            <a:r>
              <a:rPr lang="hu-HU"/>
              <a:t> also configured (</a:t>
            </a:r>
            <a:r>
              <a:rPr lang="hu-HU" err="1"/>
              <a:t>authorized</a:t>
            </a:r>
            <a:r>
              <a:rPr lang="hu-HU"/>
              <a:t>) in </a:t>
            </a:r>
            <a:r>
              <a:rPr lang="hu-HU" err="1"/>
              <a:t>the</a:t>
            </a:r>
            <a:r>
              <a:rPr lang="hu-HU"/>
              <a:t> first database script (</a:t>
            </a:r>
            <a:r>
              <a:rPr lang="en-US"/>
              <a:t>create_arrowhead_database</a:t>
            </a:r>
            <a:r>
              <a:rPr lang="hu-HU"/>
              <a:t>_1</a:t>
            </a:r>
            <a:r>
              <a:rPr lang="en-US"/>
              <a:t>.sql</a:t>
            </a:r>
            <a:r>
              <a:rPr lang="hu-HU"/>
              <a:t>). </a:t>
            </a:r>
            <a:r>
              <a:rPr lang="hu-HU" err="1"/>
              <a:t>Therefore</a:t>
            </a:r>
            <a:r>
              <a:rPr lang="hu-HU"/>
              <a:t>, </a:t>
            </a:r>
            <a:r>
              <a:rPr lang="hu-HU" err="1"/>
              <a:t>testable</a:t>
            </a:r>
            <a:r>
              <a:rPr lang="hu-HU"/>
              <a:t> </a:t>
            </a:r>
            <a:r>
              <a:rPr lang="hu-HU" err="1"/>
              <a:t>without</a:t>
            </a:r>
            <a:r>
              <a:rPr lang="hu-HU"/>
              <a:t> </a:t>
            </a:r>
            <a:r>
              <a:rPr lang="hu-HU" err="1"/>
              <a:t>further</a:t>
            </a:r>
            <a:r>
              <a:rPr lang="hu-HU"/>
              <a:t> </a:t>
            </a:r>
            <a:r>
              <a:rPr lang="hu-HU" err="1"/>
              <a:t>configuration</a:t>
            </a:r>
            <a:r>
              <a:rPr lang="hu-HU"/>
              <a:t>.</a:t>
            </a:r>
          </a:p>
        </p:txBody>
      </p:sp>
    </p:spTree>
    <p:extLst>
      <p:ext uri="{BB962C8B-B14F-4D97-AF65-F5344CB8AC3E}">
        <p14:creationId xmlns:p14="http://schemas.microsoft.com/office/powerpoint/2010/main" val="1565208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Known</a:t>
            </a:r>
            <a:r>
              <a:rPr lang="hu-HU"/>
              <a:t> </a:t>
            </a:r>
            <a:r>
              <a:rPr lang="hu-HU" err="1"/>
              <a:t>issues</a:t>
            </a:r>
            <a:r>
              <a:rPr lang="hu-HU"/>
              <a:t> and </a:t>
            </a:r>
            <a:r>
              <a:rPr lang="hu-HU" err="1"/>
              <a:t>shortcomings</a:t>
            </a:r>
            <a:endParaRPr lang="hu-HU"/>
          </a:p>
        </p:txBody>
      </p:sp>
      <p:sp>
        <p:nvSpPr>
          <p:cNvPr id="3" name="Tartalom helye 2"/>
          <p:cNvSpPr>
            <a:spLocks noGrp="1"/>
          </p:cNvSpPr>
          <p:nvPr>
            <p:ph idx="1"/>
          </p:nvPr>
        </p:nvSpPr>
        <p:spPr/>
        <p:txBody>
          <a:bodyPr/>
          <a:lstStyle/>
          <a:p>
            <a:r>
              <a:rPr lang="hu-HU" err="1"/>
              <a:t>n.a</a:t>
            </a:r>
            <a:r>
              <a:rPr lang="hu-HU"/>
              <a:t>.</a:t>
            </a:r>
          </a:p>
        </p:txBody>
      </p:sp>
    </p:spTree>
    <p:extLst>
      <p:ext uri="{BB962C8B-B14F-4D97-AF65-F5344CB8AC3E}">
        <p14:creationId xmlns:p14="http://schemas.microsoft.com/office/powerpoint/2010/main" val="4210396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ctrTitle"/>
          </p:nvPr>
        </p:nvSpPr>
        <p:spPr>
          <a:xfrm>
            <a:off x="1616364" y="4230254"/>
            <a:ext cx="9144000" cy="1059728"/>
          </a:xfrm>
        </p:spPr>
        <p:txBody>
          <a:bodyPr/>
          <a:lstStyle/>
          <a:p>
            <a:r>
              <a:rPr lang="hu-HU" err="1"/>
              <a:t>Thank</a:t>
            </a:r>
            <a:r>
              <a:rPr lang="hu-HU"/>
              <a:t> </a:t>
            </a:r>
            <a:r>
              <a:rPr lang="hu-HU" err="1"/>
              <a:t>you</a:t>
            </a:r>
            <a:r>
              <a:rPr lang="hu-HU"/>
              <a:t>!</a:t>
            </a:r>
          </a:p>
        </p:txBody>
      </p:sp>
      <p:sp>
        <p:nvSpPr>
          <p:cNvPr id="6" name="Alcím 5"/>
          <p:cNvSpPr>
            <a:spLocks noGrp="1"/>
          </p:cNvSpPr>
          <p:nvPr>
            <p:ph type="subTitle" idx="1"/>
          </p:nvPr>
        </p:nvSpPr>
        <p:spPr>
          <a:xfrm>
            <a:off x="1616364" y="1930256"/>
            <a:ext cx="9144000" cy="1655762"/>
          </a:xfrm>
        </p:spPr>
        <p:txBody>
          <a:bodyPr>
            <a:normAutofit lnSpcReduction="10000"/>
          </a:bodyPr>
          <a:lstStyle/>
          <a:p>
            <a:r>
              <a:rPr lang="hu-HU" err="1"/>
              <a:t>For</a:t>
            </a:r>
            <a:r>
              <a:rPr lang="hu-HU"/>
              <a:t> </a:t>
            </a:r>
            <a:r>
              <a:rPr lang="hu-HU" err="1"/>
              <a:t>technical</a:t>
            </a:r>
            <a:r>
              <a:rPr lang="hu-HU"/>
              <a:t> support or bug reporting please </a:t>
            </a:r>
            <a:r>
              <a:rPr lang="hu-HU" err="1"/>
              <a:t>contact</a:t>
            </a:r>
            <a:r>
              <a:rPr lang="hu-HU"/>
              <a:t>:</a:t>
            </a:r>
          </a:p>
          <a:p>
            <a:r>
              <a:rPr lang="hu-HU">
                <a:hlinkClick r:id="rId2"/>
              </a:rPr>
              <a:t>hegeduscs@aitia.ai</a:t>
            </a:r>
            <a:endParaRPr lang="hu-HU"/>
          </a:p>
          <a:p>
            <a:r>
              <a:rPr lang="hu-HU">
                <a:hlinkClick r:id="rId3"/>
              </a:rPr>
              <a:t>zumlauf@aitia.ai</a:t>
            </a:r>
            <a:endParaRPr lang="hu-HU"/>
          </a:p>
          <a:p>
            <a:r>
              <a:rPr lang="hu-HU">
                <a:hlinkClick r:id="rId4"/>
              </a:rPr>
              <a:t>pvarga@tmit.bme.hu</a:t>
            </a:r>
            <a:endParaRPr lang="hu-HU"/>
          </a:p>
          <a:p>
            <a:endParaRPr lang="hu-HU"/>
          </a:p>
        </p:txBody>
      </p:sp>
    </p:spTree>
    <p:extLst>
      <p:ext uri="{BB962C8B-B14F-4D97-AF65-F5344CB8AC3E}">
        <p14:creationId xmlns:p14="http://schemas.microsoft.com/office/powerpoint/2010/main" val="226653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a:t>Table of Contents</a:t>
            </a:r>
          </a:p>
        </p:txBody>
      </p:sp>
      <p:sp>
        <p:nvSpPr>
          <p:cNvPr id="3" name="Tartalom helye 2"/>
          <p:cNvSpPr>
            <a:spLocks noGrp="1"/>
          </p:cNvSpPr>
          <p:nvPr>
            <p:ph idx="1"/>
          </p:nvPr>
        </p:nvSpPr>
        <p:spPr>
          <a:xfrm>
            <a:off x="838200" y="1825625"/>
            <a:ext cx="11057878" cy="4351338"/>
          </a:xfrm>
        </p:spPr>
        <p:txBody>
          <a:bodyPr/>
          <a:lstStyle/>
          <a:p>
            <a:pPr marL="0" indent="0">
              <a:buNone/>
            </a:pPr>
            <a:r>
              <a:rPr lang="en-US" dirty="0"/>
              <a:t>This tutorial helps setting up the Arrowhead reference framework G3.2</a:t>
            </a:r>
            <a:r>
              <a:rPr lang="hu-HU" dirty="0"/>
              <a:t> </a:t>
            </a:r>
            <a:r>
              <a:rPr lang="hu-HU" dirty="0" err="1"/>
              <a:t>Milestone</a:t>
            </a:r>
            <a:r>
              <a:rPr lang="hu-HU" dirty="0"/>
              <a:t> 3</a:t>
            </a:r>
            <a:endParaRPr lang="en-US" dirty="0"/>
          </a:p>
          <a:p>
            <a:endParaRPr lang="en-US" dirty="0"/>
          </a:p>
          <a:p>
            <a:r>
              <a:rPr lang="en-US" dirty="0"/>
              <a:t>Setting up and configuring the database</a:t>
            </a:r>
            <a:r>
              <a:rPr lang="hu-HU" dirty="0"/>
              <a:t>s</a:t>
            </a:r>
            <a:endParaRPr lang="en-US" dirty="0"/>
          </a:p>
          <a:p>
            <a:r>
              <a:rPr lang="en-US" dirty="0"/>
              <a:t>Generating proper X.509 certificates</a:t>
            </a:r>
          </a:p>
          <a:p>
            <a:r>
              <a:rPr lang="en-US" dirty="0"/>
              <a:t>Setting up and starting the Core Systems</a:t>
            </a:r>
          </a:p>
          <a:p>
            <a:r>
              <a:rPr lang="en-US" dirty="0"/>
              <a:t>Getting started with the built-in manual</a:t>
            </a:r>
            <a:r>
              <a:rPr lang="hu-HU" dirty="0"/>
              <a:t> (</a:t>
            </a:r>
            <a:r>
              <a:rPr lang="hu-HU" dirty="0" err="1"/>
              <a:t>orchestration</a:t>
            </a:r>
            <a:r>
              <a:rPr lang="hu-HU" dirty="0"/>
              <a:t>)</a:t>
            </a:r>
            <a:r>
              <a:rPr lang="en-US" dirty="0"/>
              <a:t> examples </a:t>
            </a:r>
          </a:p>
          <a:p>
            <a:r>
              <a:rPr lang="en-US" dirty="0"/>
              <a:t>Getting started with the Application System skeleton</a:t>
            </a:r>
            <a:r>
              <a:rPr lang="hu-HU" dirty="0"/>
              <a:t>s</a:t>
            </a:r>
            <a:endParaRPr lang="en-US" dirty="0"/>
          </a:p>
          <a:p>
            <a:endParaRPr lang="en-US" dirty="0"/>
          </a:p>
          <a:p>
            <a:endParaRPr lang="en-US" dirty="0"/>
          </a:p>
          <a:p>
            <a:endParaRPr lang="en-US" dirty="0"/>
          </a:p>
          <a:p>
            <a:endParaRPr lang="hu-HU" dirty="0"/>
          </a:p>
        </p:txBody>
      </p:sp>
    </p:spTree>
    <p:extLst>
      <p:ext uri="{BB962C8B-B14F-4D97-AF65-F5344CB8AC3E}">
        <p14:creationId xmlns:p14="http://schemas.microsoft.com/office/powerpoint/2010/main" val="253272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12560" y="0"/>
            <a:ext cx="10515600" cy="855785"/>
          </a:xfrm>
        </p:spPr>
        <p:txBody>
          <a:bodyPr/>
          <a:lstStyle/>
          <a:p>
            <a:r>
              <a:rPr lang="en-US" dirty="0"/>
              <a:t>Core modules - overview</a:t>
            </a:r>
          </a:p>
        </p:txBody>
      </p:sp>
      <p:sp>
        <p:nvSpPr>
          <p:cNvPr id="3" name="Tartalom helye 2"/>
          <p:cNvSpPr>
            <a:spLocks noGrp="1"/>
          </p:cNvSpPr>
          <p:nvPr>
            <p:ph idx="1"/>
          </p:nvPr>
        </p:nvSpPr>
        <p:spPr>
          <a:xfrm>
            <a:off x="394316" y="762000"/>
            <a:ext cx="11599415" cy="5896708"/>
          </a:xfrm>
        </p:spPr>
        <p:txBody>
          <a:bodyPr>
            <a:normAutofit lnSpcReduction="10000"/>
          </a:bodyPr>
          <a:lstStyle/>
          <a:p>
            <a:pPr algn="just"/>
            <a:r>
              <a:rPr lang="en-US" sz="2500" b="1" dirty="0"/>
              <a:t>Service Registry:</a:t>
            </a:r>
            <a:r>
              <a:rPr lang="en-US" sz="2500" dirty="0"/>
              <a:t> Arrowhead Systems register and revoke the Services they offer. </a:t>
            </a:r>
            <a:r>
              <a:rPr lang="hu-HU" sz="2500" dirty="0" err="1"/>
              <a:t>Such</a:t>
            </a:r>
            <a:r>
              <a:rPr lang="hu-HU" sz="2500" dirty="0"/>
              <a:t> an</a:t>
            </a:r>
            <a:r>
              <a:rPr lang="en-US" sz="2500" dirty="0"/>
              <a:t> entry also includes the http endpoint where the</a:t>
            </a:r>
            <a:r>
              <a:rPr lang="hu-HU" sz="2500" dirty="0"/>
              <a:t> </a:t>
            </a:r>
            <a:r>
              <a:rPr lang="hu-HU" sz="2500" dirty="0" err="1"/>
              <a:t>offered</a:t>
            </a:r>
            <a:r>
              <a:rPr lang="en-US" sz="2500" dirty="0"/>
              <a:t> Service is accessible.</a:t>
            </a:r>
          </a:p>
          <a:p>
            <a:pPr algn="just"/>
            <a:r>
              <a:rPr lang="en-US" sz="2500" b="1" dirty="0"/>
              <a:t>Orchestrator:</a:t>
            </a:r>
            <a:r>
              <a:rPr lang="en-US" sz="2500" dirty="0"/>
              <a:t> Arrowhead Systems turn to the Orchestrator with Service requests if they wish to consume </a:t>
            </a:r>
            <a:r>
              <a:rPr lang="hu-HU" sz="2500" dirty="0" err="1"/>
              <a:t>various</a:t>
            </a:r>
            <a:r>
              <a:rPr lang="hu-HU" sz="2500" dirty="0"/>
              <a:t> </a:t>
            </a:r>
            <a:r>
              <a:rPr lang="en-US" sz="2500" dirty="0"/>
              <a:t>Services. The initiated orchestration process </a:t>
            </a:r>
            <a:r>
              <a:rPr lang="en-US" sz="2500" dirty="0" err="1"/>
              <a:t>retu</a:t>
            </a:r>
            <a:r>
              <a:rPr lang="hu-HU" sz="2500" dirty="0"/>
              <a:t>r</a:t>
            </a:r>
            <a:r>
              <a:rPr lang="en-US" sz="2500" dirty="0"/>
              <a:t>ns with a single one or a list of Service Providers</a:t>
            </a:r>
            <a:r>
              <a:rPr lang="hu-HU" sz="2500" dirty="0"/>
              <a:t> </a:t>
            </a:r>
            <a:r>
              <a:rPr lang="hu-HU" sz="2500" dirty="0" err="1"/>
              <a:t>that</a:t>
            </a:r>
            <a:r>
              <a:rPr lang="hu-HU" sz="2500" dirty="0"/>
              <a:t> </a:t>
            </a:r>
            <a:r>
              <a:rPr lang="hu-HU" sz="2500" dirty="0" err="1"/>
              <a:t>are</a:t>
            </a:r>
            <a:r>
              <a:rPr lang="hu-HU" sz="2500" dirty="0"/>
              <a:t> </a:t>
            </a:r>
            <a:r>
              <a:rPr lang="hu-HU" sz="2500" dirty="0" err="1"/>
              <a:t>suitable</a:t>
            </a:r>
            <a:r>
              <a:rPr lang="hu-HU" sz="2500" dirty="0"/>
              <a:t> </a:t>
            </a:r>
            <a:r>
              <a:rPr lang="hu-HU" sz="2500" dirty="0" err="1"/>
              <a:t>to</a:t>
            </a:r>
            <a:r>
              <a:rPr lang="hu-HU" sz="2500" dirty="0"/>
              <a:t> </a:t>
            </a:r>
            <a:r>
              <a:rPr lang="hu-HU" sz="2500" dirty="0" err="1"/>
              <a:t>the</a:t>
            </a:r>
            <a:r>
              <a:rPr lang="hu-HU" sz="2500" dirty="0"/>
              <a:t> </a:t>
            </a:r>
            <a:r>
              <a:rPr lang="hu-HU" sz="2500" dirty="0" err="1"/>
              <a:t>request</a:t>
            </a:r>
            <a:r>
              <a:rPr lang="en-US" sz="2500" dirty="0"/>
              <a:t>. After orchestration, the requester System has to consume the specified Service from the specified Provider(s).</a:t>
            </a:r>
          </a:p>
          <a:p>
            <a:pPr algn="just"/>
            <a:r>
              <a:rPr lang="en-US" sz="2500" b="1" dirty="0"/>
              <a:t>Authorization System:</a:t>
            </a:r>
            <a:r>
              <a:rPr lang="en-US" sz="2500" dirty="0"/>
              <a:t> the Orchestrator queries this </a:t>
            </a:r>
            <a:r>
              <a:rPr lang="hu-HU" sz="2500" dirty="0"/>
              <a:t>C</a:t>
            </a:r>
            <a:r>
              <a:rPr lang="en-US" sz="2500" dirty="0"/>
              <a:t>ore </a:t>
            </a:r>
            <a:r>
              <a:rPr lang="hu-HU" sz="2500" dirty="0"/>
              <a:t>S</a:t>
            </a:r>
            <a:r>
              <a:rPr lang="en-US" sz="2500" dirty="0" err="1"/>
              <a:t>ystem</a:t>
            </a:r>
            <a:r>
              <a:rPr lang="en-US" sz="2500" dirty="0"/>
              <a:t> for</a:t>
            </a:r>
            <a:r>
              <a:rPr lang="hu-HU" sz="2500" dirty="0"/>
              <a:t> </a:t>
            </a:r>
            <a:r>
              <a:rPr lang="hu-HU" sz="2500" dirty="0" err="1"/>
              <a:t>checking</a:t>
            </a:r>
            <a:r>
              <a:rPr lang="hu-HU" sz="2500" dirty="0"/>
              <a:t> </a:t>
            </a:r>
            <a:r>
              <a:rPr lang="hu-HU" sz="2500" dirty="0" err="1"/>
              <a:t>authorization</a:t>
            </a:r>
            <a:r>
              <a:rPr lang="en-US" sz="2500" dirty="0"/>
              <a:t> information</a:t>
            </a:r>
            <a:r>
              <a:rPr lang="hu-HU" sz="2500" dirty="0"/>
              <a:t>. </a:t>
            </a:r>
            <a:r>
              <a:rPr lang="hu-HU" sz="2500" dirty="0" err="1"/>
              <a:t>This</a:t>
            </a:r>
            <a:r>
              <a:rPr lang="hu-HU" sz="2500" dirty="0"/>
              <a:t> System </a:t>
            </a:r>
            <a:r>
              <a:rPr lang="hu-HU" sz="2500" dirty="0" err="1"/>
              <a:t>stores</a:t>
            </a:r>
            <a:r>
              <a:rPr lang="hu-HU" sz="2500" dirty="0"/>
              <a:t> </a:t>
            </a:r>
            <a:r>
              <a:rPr lang="hu-HU" sz="2500" dirty="0" err="1"/>
              <a:t>the</a:t>
            </a:r>
            <a:r>
              <a:rPr lang="hu-HU" sz="2500" dirty="0"/>
              <a:t> </a:t>
            </a:r>
            <a:r>
              <a:rPr lang="en-US" sz="2500" dirty="0"/>
              <a:t>intra-cloud and inter-cloud access rights.</a:t>
            </a:r>
            <a:r>
              <a:rPr lang="hu-HU" sz="2500" dirty="0"/>
              <a:t> </a:t>
            </a:r>
            <a:r>
              <a:rPr lang="hu-HU" sz="2500" dirty="0" err="1"/>
              <a:t>It</a:t>
            </a:r>
            <a:r>
              <a:rPr lang="hu-HU" sz="2500" dirty="0"/>
              <a:t> is </a:t>
            </a:r>
            <a:r>
              <a:rPr lang="hu-HU" sz="2500" dirty="0" err="1"/>
              <a:t>also</a:t>
            </a:r>
            <a:r>
              <a:rPr lang="hu-HU" sz="2500" dirty="0"/>
              <a:t> </a:t>
            </a:r>
            <a:r>
              <a:rPr lang="hu-HU" sz="2500" dirty="0" err="1"/>
              <a:t>responsible</a:t>
            </a:r>
            <a:r>
              <a:rPr lang="hu-HU" sz="2500" dirty="0"/>
              <a:t> </a:t>
            </a:r>
            <a:r>
              <a:rPr lang="hu-HU" sz="2500" dirty="0" err="1"/>
              <a:t>for</a:t>
            </a:r>
            <a:r>
              <a:rPr lang="hu-HU" sz="2500" dirty="0"/>
              <a:t> </a:t>
            </a:r>
            <a:r>
              <a:rPr lang="hu-HU" sz="2500" dirty="0" err="1"/>
              <a:t>issuing</a:t>
            </a:r>
            <a:r>
              <a:rPr lang="hu-HU" sz="2500" dirty="0"/>
              <a:t> </a:t>
            </a:r>
            <a:r>
              <a:rPr lang="hu-HU" sz="2500" dirty="0" err="1"/>
              <a:t>authorization</a:t>
            </a:r>
            <a:r>
              <a:rPr lang="hu-HU" sz="2500" dirty="0"/>
              <a:t> </a:t>
            </a:r>
            <a:r>
              <a:rPr lang="hu-HU" sz="2500" dirty="0" err="1"/>
              <a:t>token</a:t>
            </a:r>
            <a:r>
              <a:rPr lang="hu-HU" sz="2500" dirty="0"/>
              <a:t> – </a:t>
            </a:r>
            <a:r>
              <a:rPr lang="hu-HU" sz="2500" dirty="0" err="1"/>
              <a:t>if</a:t>
            </a:r>
            <a:r>
              <a:rPr lang="hu-HU" sz="2500" dirty="0"/>
              <a:t> </a:t>
            </a:r>
            <a:r>
              <a:rPr lang="hu-HU" sz="2500" dirty="0" err="1"/>
              <a:t>needed</a:t>
            </a:r>
            <a:r>
              <a:rPr lang="hu-HU" sz="2500" dirty="0"/>
              <a:t>. </a:t>
            </a:r>
          </a:p>
          <a:p>
            <a:pPr algn="just"/>
            <a:r>
              <a:rPr lang="hu-HU" sz="2500" b="1" dirty="0" err="1"/>
              <a:t>Gatekeeper</a:t>
            </a:r>
            <a:r>
              <a:rPr lang="hu-HU" sz="2500" b="1" dirty="0"/>
              <a:t>: </a:t>
            </a:r>
            <a:r>
              <a:rPr lang="en-US" sz="2500" dirty="0"/>
              <a:t>this Core System </a:t>
            </a:r>
            <a:r>
              <a:rPr lang="hu-HU" sz="2500" dirty="0" err="1"/>
              <a:t>assists</a:t>
            </a:r>
            <a:r>
              <a:rPr lang="hu-HU" sz="2500" dirty="0"/>
              <a:t> in </a:t>
            </a:r>
            <a:r>
              <a:rPr lang="hu-HU" sz="2500" dirty="0" err="1"/>
              <a:t>handling</a:t>
            </a:r>
            <a:r>
              <a:rPr lang="en-US" sz="2500" dirty="0"/>
              <a:t> all the inter-cloud </a:t>
            </a:r>
            <a:r>
              <a:rPr lang="en-US" sz="2500" dirty="0" err="1"/>
              <a:t>orchestrational</a:t>
            </a:r>
            <a:r>
              <a:rPr lang="en-US" sz="2500" dirty="0"/>
              <a:t> tasks among Arrowhead Local Clouds. They provide two Services for their Orchestrators: the Global Service Discovery and Inter-Cloud Negotiations services.</a:t>
            </a:r>
            <a:endParaRPr lang="hu-HU" sz="2500" dirty="0"/>
          </a:p>
          <a:p>
            <a:pPr algn="just"/>
            <a:r>
              <a:rPr lang="hu-HU" sz="2500" b="1" dirty="0" err="1"/>
              <a:t>Gateway</a:t>
            </a:r>
            <a:r>
              <a:rPr lang="hu-HU" sz="2500" b="1" dirty="0"/>
              <a:t>: </a:t>
            </a:r>
            <a:r>
              <a:rPr lang="hu-HU" sz="2500" dirty="0" err="1"/>
              <a:t>this</a:t>
            </a:r>
            <a:r>
              <a:rPr lang="hu-HU" sz="2500" dirty="0"/>
              <a:t> </a:t>
            </a:r>
            <a:r>
              <a:rPr lang="hu-HU" sz="2500" dirty="0" err="1"/>
              <a:t>Core</a:t>
            </a:r>
            <a:r>
              <a:rPr lang="hu-HU" sz="2500" dirty="0"/>
              <a:t> System is </a:t>
            </a:r>
            <a:r>
              <a:rPr lang="hu-HU" sz="2500" dirty="0" err="1"/>
              <a:t>responsible</a:t>
            </a:r>
            <a:r>
              <a:rPr lang="hu-HU" sz="2500" dirty="0"/>
              <a:t> </a:t>
            </a:r>
            <a:r>
              <a:rPr lang="hu-HU" sz="2500" dirty="0" err="1"/>
              <a:t>for</a:t>
            </a:r>
            <a:r>
              <a:rPr lang="hu-HU" sz="2500" dirty="0"/>
              <a:t> </a:t>
            </a:r>
            <a:r>
              <a:rPr lang="hu-HU" sz="2500" dirty="0" err="1"/>
              <a:t>creating</a:t>
            </a:r>
            <a:r>
              <a:rPr lang="hu-HU" sz="2500" dirty="0"/>
              <a:t> a </a:t>
            </a:r>
            <a:r>
              <a:rPr lang="hu-HU" sz="2500" dirty="0" err="1"/>
              <a:t>data</a:t>
            </a:r>
            <a:r>
              <a:rPr lang="hu-HU" sz="2500" dirty="0"/>
              <a:t> </a:t>
            </a:r>
            <a:r>
              <a:rPr lang="hu-HU" sz="2500" dirty="0" err="1"/>
              <a:t>path</a:t>
            </a:r>
            <a:r>
              <a:rPr lang="hu-HU" sz="2500" dirty="0"/>
              <a:t> </a:t>
            </a:r>
            <a:r>
              <a:rPr lang="hu-HU" sz="2500" dirty="0" err="1"/>
              <a:t>between</a:t>
            </a:r>
            <a:r>
              <a:rPr lang="hu-HU" sz="2500" dirty="0"/>
              <a:t> </a:t>
            </a:r>
            <a:r>
              <a:rPr lang="hu-HU" sz="2500" dirty="0" err="1"/>
              <a:t>the</a:t>
            </a:r>
            <a:r>
              <a:rPr lang="hu-HU" sz="2500" dirty="0"/>
              <a:t> </a:t>
            </a:r>
            <a:r>
              <a:rPr lang="hu-HU" sz="2500" dirty="0" err="1"/>
              <a:t>provider</a:t>
            </a:r>
            <a:r>
              <a:rPr lang="hu-HU" sz="2500" dirty="0"/>
              <a:t> and consumer </a:t>
            </a:r>
            <a:r>
              <a:rPr lang="hu-HU" sz="2500" dirty="0" err="1"/>
              <a:t>Arrowhead</a:t>
            </a:r>
            <a:r>
              <a:rPr lang="hu-HU" sz="2500" dirty="0"/>
              <a:t> Systems, </a:t>
            </a:r>
            <a:r>
              <a:rPr lang="hu-HU" sz="2500" dirty="0" err="1"/>
              <a:t>when</a:t>
            </a:r>
            <a:r>
              <a:rPr lang="hu-HU" sz="2500" dirty="0"/>
              <a:t> </a:t>
            </a:r>
            <a:r>
              <a:rPr lang="hu-HU" sz="2500" dirty="0" err="1"/>
              <a:t>these</a:t>
            </a:r>
            <a:r>
              <a:rPr lang="hu-HU" sz="2500" dirty="0"/>
              <a:t> </a:t>
            </a:r>
            <a:r>
              <a:rPr lang="hu-HU" sz="2500" dirty="0" err="1"/>
              <a:t>systems</a:t>
            </a:r>
            <a:r>
              <a:rPr lang="hu-HU" sz="2500" dirty="0"/>
              <a:t> </a:t>
            </a:r>
            <a:r>
              <a:rPr lang="hu-HU" sz="2500" dirty="0" err="1"/>
              <a:t>are</a:t>
            </a:r>
            <a:r>
              <a:rPr lang="hu-HU" sz="2500" dirty="0"/>
              <a:t> in </a:t>
            </a:r>
            <a:r>
              <a:rPr lang="hu-HU" sz="2500" dirty="0" err="1"/>
              <a:t>different</a:t>
            </a:r>
            <a:r>
              <a:rPr lang="hu-HU" sz="2500" dirty="0"/>
              <a:t> Local </a:t>
            </a:r>
            <a:r>
              <a:rPr lang="hu-HU" sz="2500" dirty="0" err="1"/>
              <a:t>Clouds</a:t>
            </a:r>
            <a:r>
              <a:rPr lang="hu-HU" sz="2500" dirty="0"/>
              <a:t>. The </a:t>
            </a:r>
            <a:r>
              <a:rPr lang="hu-HU" sz="2500" dirty="0" err="1"/>
              <a:t>Gateway</a:t>
            </a:r>
            <a:r>
              <a:rPr lang="hu-HU" sz="2500" dirty="0"/>
              <a:t> </a:t>
            </a:r>
            <a:r>
              <a:rPr lang="hu-HU" sz="2500" dirty="0" err="1"/>
              <a:t>services</a:t>
            </a:r>
            <a:r>
              <a:rPr lang="hu-HU" sz="2500" dirty="0"/>
              <a:t> </a:t>
            </a:r>
            <a:r>
              <a:rPr lang="hu-HU" sz="2500" dirty="0" err="1"/>
              <a:t>are</a:t>
            </a:r>
            <a:r>
              <a:rPr lang="hu-HU" sz="2500" dirty="0"/>
              <a:t> </a:t>
            </a:r>
            <a:r>
              <a:rPr lang="hu-HU" sz="2500" dirty="0" err="1"/>
              <a:t>used</a:t>
            </a:r>
            <a:r>
              <a:rPr lang="hu-HU" sz="2500" dirty="0"/>
              <a:t> </a:t>
            </a:r>
            <a:r>
              <a:rPr lang="hu-HU" sz="2500" dirty="0" err="1"/>
              <a:t>by</a:t>
            </a:r>
            <a:r>
              <a:rPr lang="hu-HU" sz="2500" dirty="0"/>
              <a:t> </a:t>
            </a:r>
            <a:r>
              <a:rPr lang="hu-HU" sz="2500" dirty="0" err="1"/>
              <a:t>the</a:t>
            </a:r>
            <a:r>
              <a:rPr lang="hu-HU" sz="2500" dirty="0"/>
              <a:t> </a:t>
            </a:r>
            <a:r>
              <a:rPr lang="hu-HU" sz="2500" dirty="0" err="1"/>
              <a:t>Gatekeeper</a:t>
            </a:r>
            <a:r>
              <a:rPr lang="hu-HU" sz="2500" dirty="0"/>
              <a:t>. </a:t>
            </a:r>
            <a:r>
              <a:rPr lang="hu-HU" sz="2500" dirty="0" err="1"/>
              <a:t>This</a:t>
            </a:r>
            <a:r>
              <a:rPr lang="hu-HU" sz="2500" dirty="0"/>
              <a:t> </a:t>
            </a:r>
            <a:r>
              <a:rPr lang="hu-HU" sz="2500" dirty="0" err="1"/>
              <a:t>Core</a:t>
            </a:r>
            <a:r>
              <a:rPr lang="hu-HU" sz="2500" dirty="0"/>
              <a:t> System </a:t>
            </a:r>
            <a:r>
              <a:rPr lang="hu-HU" sz="2500" dirty="0" err="1"/>
              <a:t>can</a:t>
            </a:r>
            <a:r>
              <a:rPr lang="hu-HU" sz="2500" dirty="0"/>
              <a:t> </a:t>
            </a:r>
            <a:r>
              <a:rPr lang="hu-HU" sz="2500" dirty="0" err="1"/>
              <a:t>also</a:t>
            </a:r>
            <a:r>
              <a:rPr lang="hu-HU" sz="2500" dirty="0"/>
              <a:t> </a:t>
            </a:r>
            <a:r>
              <a:rPr lang="hu-HU" sz="2500" dirty="0" err="1"/>
              <a:t>provide</a:t>
            </a:r>
            <a:r>
              <a:rPr lang="hu-HU" sz="2500" dirty="0"/>
              <a:t> </a:t>
            </a:r>
            <a:r>
              <a:rPr lang="hu-HU" sz="2500" dirty="0" err="1"/>
              <a:t>payload</a:t>
            </a:r>
            <a:r>
              <a:rPr lang="hu-HU" sz="2500" dirty="0"/>
              <a:t> </a:t>
            </a:r>
            <a:r>
              <a:rPr lang="hu-HU" sz="2500" dirty="0" err="1"/>
              <a:t>encryption</a:t>
            </a:r>
            <a:r>
              <a:rPr lang="hu-HU" sz="2500" dirty="0"/>
              <a:t>.</a:t>
            </a:r>
            <a:endParaRPr lang="en-US" sz="2500" b="1" dirty="0"/>
          </a:p>
        </p:txBody>
      </p:sp>
    </p:spTree>
    <p:extLst>
      <p:ext uri="{BB962C8B-B14F-4D97-AF65-F5344CB8AC3E}">
        <p14:creationId xmlns:p14="http://schemas.microsoft.com/office/powerpoint/2010/main" val="346322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C9FF708-4E49-4018-8110-DD4B1F19B3EE}"/>
              </a:ext>
            </a:extLst>
          </p:cNvPr>
          <p:cNvSpPr>
            <a:spLocks noGrp="1"/>
          </p:cNvSpPr>
          <p:nvPr>
            <p:ph type="title"/>
          </p:nvPr>
        </p:nvSpPr>
        <p:spPr/>
        <p:txBody>
          <a:bodyPr/>
          <a:lstStyle/>
          <a:p>
            <a:r>
              <a:rPr lang="hu-HU" err="1"/>
              <a:t>Arrowhead</a:t>
            </a:r>
            <a:r>
              <a:rPr lang="hu-HU"/>
              <a:t> G3.2 code bases / testbed servers</a:t>
            </a:r>
            <a:endParaRPr lang="en-US" dirty="0"/>
          </a:p>
        </p:txBody>
      </p:sp>
      <p:sp>
        <p:nvSpPr>
          <p:cNvPr id="3" name="Tartalom helye 2">
            <a:extLst>
              <a:ext uri="{FF2B5EF4-FFF2-40B4-BE49-F238E27FC236}">
                <a16:creationId xmlns:a16="http://schemas.microsoft.com/office/drawing/2014/main" id="{553070F8-BCD2-4E00-B508-445648F63FAD}"/>
              </a:ext>
            </a:extLst>
          </p:cNvPr>
          <p:cNvSpPr>
            <a:spLocks noGrp="1"/>
          </p:cNvSpPr>
          <p:nvPr>
            <p:ph idx="1"/>
          </p:nvPr>
        </p:nvSpPr>
        <p:spPr/>
        <p:txBody>
          <a:bodyPr/>
          <a:lstStyle/>
          <a:p>
            <a:r>
              <a:rPr lang="hu-HU" dirty="0"/>
              <a:t>The </a:t>
            </a:r>
            <a:r>
              <a:rPr lang="hu-HU" dirty="0" err="1"/>
              <a:t>core</a:t>
            </a:r>
            <a:r>
              <a:rPr lang="hu-HU" dirty="0"/>
              <a:t> </a:t>
            </a:r>
            <a:r>
              <a:rPr lang="hu-HU" dirty="0" err="1"/>
              <a:t>framework</a:t>
            </a:r>
            <a:r>
              <a:rPr lang="hu-HU" dirty="0"/>
              <a:t> </a:t>
            </a:r>
            <a:r>
              <a:rPr lang="hu-HU" dirty="0" err="1"/>
              <a:t>source</a:t>
            </a:r>
            <a:r>
              <a:rPr lang="hu-HU" dirty="0"/>
              <a:t> </a:t>
            </a:r>
            <a:r>
              <a:rPr lang="hu-HU" dirty="0" err="1"/>
              <a:t>codes</a:t>
            </a:r>
            <a:r>
              <a:rPr lang="hu-HU" dirty="0"/>
              <a:t> </a:t>
            </a:r>
            <a:r>
              <a:rPr lang="hu-HU" dirty="0" err="1"/>
              <a:t>can</a:t>
            </a:r>
            <a:r>
              <a:rPr lang="hu-HU" dirty="0"/>
              <a:t> be </a:t>
            </a:r>
            <a:r>
              <a:rPr lang="hu-HU" dirty="0" err="1"/>
              <a:t>found</a:t>
            </a:r>
            <a:r>
              <a:rPr lang="hu-HU" dirty="0"/>
              <a:t> </a:t>
            </a:r>
            <a:r>
              <a:rPr lang="hu-HU" dirty="0" err="1"/>
              <a:t>at</a:t>
            </a:r>
            <a:r>
              <a:rPr lang="hu-HU" dirty="0"/>
              <a:t>:</a:t>
            </a:r>
          </a:p>
          <a:p>
            <a:pPr marL="0" indent="0">
              <a:buNone/>
            </a:pPr>
            <a:r>
              <a:rPr lang="hu-HU" dirty="0">
                <a:hlinkClick r:id="rId2"/>
              </a:rPr>
              <a:t>https://github.com/hegeduscs/arrowhead</a:t>
            </a:r>
            <a:endParaRPr lang="hu-HU" dirty="0"/>
          </a:p>
          <a:p>
            <a:r>
              <a:rPr lang="hu-HU" dirty="0"/>
              <a:t>The </a:t>
            </a:r>
            <a:r>
              <a:rPr lang="hu-HU" dirty="0" err="1"/>
              <a:t>client</a:t>
            </a:r>
            <a:r>
              <a:rPr lang="hu-HU" dirty="0"/>
              <a:t> </a:t>
            </a:r>
            <a:r>
              <a:rPr lang="hu-HU" dirty="0" err="1"/>
              <a:t>skeletons</a:t>
            </a:r>
            <a:r>
              <a:rPr lang="hu-HU" dirty="0"/>
              <a:t> </a:t>
            </a:r>
            <a:r>
              <a:rPr lang="hu-HU" dirty="0" err="1"/>
              <a:t>are</a:t>
            </a:r>
            <a:r>
              <a:rPr lang="hu-HU" dirty="0"/>
              <a:t> </a:t>
            </a:r>
            <a:r>
              <a:rPr lang="hu-HU" dirty="0" err="1"/>
              <a:t>developed</a:t>
            </a:r>
            <a:r>
              <a:rPr lang="hu-HU" dirty="0"/>
              <a:t> </a:t>
            </a:r>
            <a:r>
              <a:rPr lang="hu-HU" dirty="0" err="1"/>
              <a:t>at</a:t>
            </a:r>
            <a:r>
              <a:rPr lang="hu-HU" dirty="0"/>
              <a:t>:</a:t>
            </a:r>
          </a:p>
          <a:p>
            <a:pPr marL="0" indent="0">
              <a:buNone/>
            </a:pPr>
            <a:r>
              <a:rPr lang="en-US" dirty="0">
                <a:hlinkClick r:id="rId3"/>
              </a:rPr>
              <a:t>https://github.com/hegeduscs/</a:t>
            </a:r>
            <a:r>
              <a:rPr lang="en-US">
                <a:hlinkClick r:id="rId3"/>
              </a:rPr>
              <a:t>arrowheadclient</a:t>
            </a:r>
            <a:r>
              <a:rPr lang="hu-HU"/>
              <a:t> </a:t>
            </a:r>
          </a:p>
          <a:p>
            <a:r>
              <a:rPr lang="hu-HU"/>
              <a:t>Cloud 1 test server to try out the examples:</a:t>
            </a:r>
          </a:p>
          <a:p>
            <a:pPr marL="0" indent="0">
              <a:buNone/>
            </a:pPr>
            <a:r>
              <a:rPr lang="hu-HU">
                <a:hlinkClick r:id="rId4"/>
              </a:rPr>
              <a:t>http://arrowhead.tmit.bme.hu</a:t>
            </a:r>
            <a:endParaRPr lang="hu-HU"/>
          </a:p>
          <a:p>
            <a:r>
              <a:rPr lang="hu-HU"/>
              <a:t>Cloud 2 test server to try out the examples:</a:t>
            </a:r>
          </a:p>
          <a:p>
            <a:pPr marL="0" indent="0">
              <a:buNone/>
            </a:pPr>
            <a:r>
              <a:rPr lang="hu-HU">
                <a:hlinkClick r:id="rId5"/>
              </a:rPr>
              <a:t>http://arrowhead2.tmit.bme.hu</a:t>
            </a:r>
            <a:endParaRPr lang="hu-HU"/>
          </a:p>
          <a:p>
            <a:pPr marL="0" indent="0">
              <a:buNone/>
            </a:pPr>
            <a:endParaRPr lang="en-US" dirty="0"/>
          </a:p>
        </p:txBody>
      </p:sp>
    </p:spTree>
    <p:extLst>
      <p:ext uri="{BB962C8B-B14F-4D97-AF65-F5344CB8AC3E}">
        <p14:creationId xmlns:p14="http://schemas.microsoft.com/office/powerpoint/2010/main" val="181114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03681" y="0"/>
            <a:ext cx="10515600" cy="1325563"/>
          </a:xfrm>
        </p:spPr>
        <p:txBody>
          <a:bodyPr/>
          <a:lstStyle/>
          <a:p>
            <a:r>
              <a:rPr lang="en-US"/>
              <a:t>Setting up a database</a:t>
            </a:r>
          </a:p>
        </p:txBody>
      </p:sp>
      <p:sp>
        <p:nvSpPr>
          <p:cNvPr id="3" name="Tartalom helye 2"/>
          <p:cNvSpPr>
            <a:spLocks noGrp="1"/>
          </p:cNvSpPr>
          <p:nvPr>
            <p:ph idx="1"/>
          </p:nvPr>
        </p:nvSpPr>
        <p:spPr>
          <a:xfrm>
            <a:off x="186431" y="1145219"/>
            <a:ext cx="12005569" cy="5610688"/>
          </a:xfrm>
        </p:spPr>
        <p:txBody>
          <a:bodyPr>
            <a:normAutofit/>
          </a:bodyPr>
          <a:lstStyle/>
          <a:p>
            <a:r>
              <a:rPr lang="en-US" dirty="0"/>
              <a:t>This framework uses MySQL server through the Java Hibernate ORM </a:t>
            </a:r>
            <a:r>
              <a:rPr lang="hu-HU" dirty="0"/>
              <a:t>(</a:t>
            </a:r>
            <a:r>
              <a:rPr lang="hu-HU" dirty="0" err="1"/>
              <a:t>via</a:t>
            </a:r>
            <a:r>
              <a:rPr lang="hu-HU" dirty="0"/>
              <a:t> JDBC)</a:t>
            </a:r>
            <a:endParaRPr lang="en-US" dirty="0"/>
          </a:p>
          <a:p>
            <a:pPr lvl="1"/>
            <a:r>
              <a:rPr lang="en-US" dirty="0">
                <a:hlinkClick r:id="rId3"/>
              </a:rPr>
              <a:t>https://dev.mysql.com/downloads/installer/</a:t>
            </a:r>
            <a:endParaRPr lang="en-US" dirty="0"/>
          </a:p>
          <a:p>
            <a:pPr lvl="1"/>
            <a:r>
              <a:rPr lang="en-US" dirty="0"/>
              <a:t>It is recommended to use </a:t>
            </a:r>
            <a:r>
              <a:rPr lang="hu-HU" dirty="0"/>
              <a:t>a </a:t>
            </a:r>
            <a:r>
              <a:rPr lang="en-US" dirty="0"/>
              <a:t>database manager GUI</a:t>
            </a:r>
            <a:r>
              <a:rPr lang="hu-HU" dirty="0"/>
              <a:t> (</a:t>
            </a:r>
            <a:r>
              <a:rPr lang="hu-HU" dirty="0" err="1"/>
              <a:t>e.g</a:t>
            </a:r>
            <a:r>
              <a:rPr lang="hu-HU" dirty="0"/>
              <a:t>. </a:t>
            </a:r>
            <a:r>
              <a:rPr lang="hu-HU" dirty="0" err="1"/>
              <a:t>the</a:t>
            </a:r>
            <a:r>
              <a:rPr lang="hu-HU" dirty="0"/>
              <a:t> </a:t>
            </a:r>
            <a:r>
              <a:rPr lang="hu-HU" dirty="0" err="1"/>
              <a:t>built</a:t>
            </a:r>
            <a:r>
              <a:rPr lang="hu-HU" dirty="0"/>
              <a:t>-in </a:t>
            </a:r>
            <a:r>
              <a:rPr lang="en-US" dirty="0"/>
              <a:t>MySQL Workbench</a:t>
            </a:r>
            <a:r>
              <a:rPr lang="hu-HU" dirty="0"/>
              <a:t>)</a:t>
            </a:r>
            <a:r>
              <a:rPr lang="en-US" dirty="0"/>
              <a:t> </a:t>
            </a:r>
          </a:p>
          <a:p>
            <a:pPr lvl="1"/>
            <a:r>
              <a:rPr lang="en-US" dirty="0"/>
              <a:t>User</a:t>
            </a:r>
            <a:r>
              <a:rPr lang="hu-HU" dirty="0" err="1"/>
              <a:t>name</a:t>
            </a:r>
            <a:r>
              <a:rPr lang="en-US" dirty="0"/>
              <a:t> and password is arbitrary</a:t>
            </a:r>
            <a:endParaRPr lang="hu-HU" dirty="0"/>
          </a:p>
          <a:p>
            <a:pPr lvl="1"/>
            <a:r>
              <a:rPr lang="hu-HU" dirty="0" err="1"/>
              <a:t>Remote</a:t>
            </a:r>
            <a:r>
              <a:rPr lang="hu-HU" dirty="0"/>
              <a:t> </a:t>
            </a:r>
            <a:r>
              <a:rPr lang="hu-HU" dirty="0" err="1"/>
              <a:t>access</a:t>
            </a:r>
            <a:r>
              <a:rPr lang="hu-HU" dirty="0"/>
              <a:t> </a:t>
            </a:r>
            <a:r>
              <a:rPr lang="hu-HU" dirty="0" err="1"/>
              <a:t>for</a:t>
            </a:r>
            <a:r>
              <a:rPr lang="hu-HU" dirty="0"/>
              <a:t> </a:t>
            </a:r>
            <a:r>
              <a:rPr lang="hu-HU" dirty="0" err="1"/>
              <a:t>the</a:t>
            </a:r>
            <a:r>
              <a:rPr lang="hu-HU" dirty="0"/>
              <a:t> account is </a:t>
            </a:r>
            <a:r>
              <a:rPr lang="hu-HU" dirty="0" err="1"/>
              <a:t>needed</a:t>
            </a:r>
            <a:r>
              <a:rPr lang="hu-HU" dirty="0"/>
              <a:t>, </a:t>
            </a:r>
            <a:r>
              <a:rPr lang="hu-HU" dirty="0" err="1"/>
              <a:t>if</a:t>
            </a:r>
            <a:r>
              <a:rPr lang="hu-HU" dirty="0"/>
              <a:t> </a:t>
            </a:r>
            <a:r>
              <a:rPr lang="hu-HU" dirty="0" err="1"/>
              <a:t>the</a:t>
            </a:r>
            <a:r>
              <a:rPr lang="hu-HU" dirty="0"/>
              <a:t> </a:t>
            </a:r>
            <a:r>
              <a:rPr lang="hu-HU" dirty="0" err="1"/>
              <a:t>Core</a:t>
            </a:r>
            <a:r>
              <a:rPr lang="hu-HU" dirty="0"/>
              <a:t> Systems </a:t>
            </a:r>
            <a:r>
              <a:rPr lang="hu-HU" dirty="0" err="1"/>
              <a:t>will</a:t>
            </a:r>
            <a:r>
              <a:rPr lang="hu-HU" dirty="0"/>
              <a:t> </a:t>
            </a:r>
            <a:r>
              <a:rPr lang="hu-HU" dirty="0" err="1"/>
              <a:t>run</a:t>
            </a:r>
            <a:r>
              <a:rPr lang="hu-HU" dirty="0"/>
              <a:t> </a:t>
            </a:r>
            <a:r>
              <a:rPr lang="hu-HU" dirty="0" err="1"/>
              <a:t>on</a:t>
            </a:r>
            <a:r>
              <a:rPr lang="hu-HU" dirty="0"/>
              <a:t> </a:t>
            </a:r>
            <a:r>
              <a:rPr lang="hu-HU" dirty="0" err="1"/>
              <a:t>different</a:t>
            </a:r>
            <a:r>
              <a:rPr lang="hu-HU" dirty="0"/>
              <a:t> </a:t>
            </a:r>
            <a:r>
              <a:rPr lang="hu-HU" dirty="0" err="1"/>
              <a:t>machines</a:t>
            </a:r>
            <a:endParaRPr lang="en-US" dirty="0"/>
          </a:p>
          <a:p>
            <a:r>
              <a:rPr lang="en-US" dirty="0"/>
              <a:t>Please import the </a:t>
            </a:r>
            <a:r>
              <a:rPr lang="en-US" b="1" i="1" dirty="0" err="1"/>
              <a:t>create_arrowhead_database</a:t>
            </a:r>
            <a:r>
              <a:rPr lang="hu-HU" b="1" i="1" dirty="0"/>
              <a:t>_1</a:t>
            </a:r>
            <a:r>
              <a:rPr lang="en-US" b="1" i="1" dirty="0"/>
              <a:t>.</a:t>
            </a:r>
            <a:r>
              <a:rPr lang="en-US" b="1" i="1" dirty="0" err="1"/>
              <a:t>sql</a:t>
            </a:r>
            <a:r>
              <a:rPr lang="en-US" dirty="0"/>
              <a:t> </a:t>
            </a:r>
            <a:r>
              <a:rPr lang="hu-HU" dirty="0"/>
              <a:t> script</a:t>
            </a:r>
            <a:endParaRPr lang="en-US" dirty="0"/>
          </a:p>
          <a:p>
            <a:pPr lvl="1"/>
            <a:r>
              <a:rPr lang="en-US" dirty="0"/>
              <a:t>This will create the database schema </a:t>
            </a:r>
            <a:r>
              <a:rPr lang="hu-HU" dirty="0"/>
              <a:t>„</a:t>
            </a:r>
            <a:r>
              <a:rPr lang="hu-HU" dirty="0" err="1"/>
              <a:t>arrowhead</a:t>
            </a:r>
            <a:r>
              <a:rPr lang="hu-HU" dirty="0"/>
              <a:t>” </a:t>
            </a:r>
            <a:r>
              <a:rPr lang="en-US" dirty="0"/>
              <a:t>with all the tables and inserts dummy entries for the examples showed later in this guide</a:t>
            </a:r>
            <a:endParaRPr lang="hu-HU" dirty="0"/>
          </a:p>
          <a:p>
            <a:r>
              <a:rPr lang="hu-HU" dirty="0" err="1"/>
              <a:t>Please</a:t>
            </a:r>
            <a:r>
              <a:rPr lang="hu-HU" dirty="0"/>
              <a:t> import </a:t>
            </a:r>
            <a:r>
              <a:rPr lang="hu-HU" dirty="0" err="1"/>
              <a:t>the</a:t>
            </a:r>
            <a:r>
              <a:rPr lang="hu-HU" dirty="0"/>
              <a:t> </a:t>
            </a:r>
            <a:r>
              <a:rPr lang="en-US" b="1" i="1" dirty="0" err="1"/>
              <a:t>create_log_db_empty.sql</a:t>
            </a:r>
            <a:r>
              <a:rPr lang="hu-HU" b="1" i="1" dirty="0"/>
              <a:t> </a:t>
            </a:r>
            <a:r>
              <a:rPr lang="hu-HU" dirty="0"/>
              <a:t>script</a:t>
            </a:r>
          </a:p>
          <a:p>
            <a:pPr lvl="1"/>
            <a:r>
              <a:rPr lang="hu-HU" dirty="0" err="1"/>
              <a:t>This</a:t>
            </a:r>
            <a:r>
              <a:rPr lang="hu-HU" dirty="0"/>
              <a:t> </a:t>
            </a:r>
            <a:r>
              <a:rPr lang="hu-HU" dirty="0" err="1"/>
              <a:t>will</a:t>
            </a:r>
            <a:r>
              <a:rPr lang="hu-HU" dirty="0"/>
              <a:t> </a:t>
            </a:r>
            <a:r>
              <a:rPr lang="hu-HU" dirty="0" err="1"/>
              <a:t>create</a:t>
            </a:r>
            <a:r>
              <a:rPr lang="hu-HU" dirty="0"/>
              <a:t> </a:t>
            </a:r>
            <a:r>
              <a:rPr lang="en-US" dirty="0"/>
              <a:t>the database schema</a:t>
            </a:r>
            <a:r>
              <a:rPr lang="hu-HU" dirty="0"/>
              <a:t> „log” and </a:t>
            </a:r>
            <a:r>
              <a:rPr lang="hu-HU" dirty="0" err="1"/>
              <a:t>the</a:t>
            </a:r>
            <a:r>
              <a:rPr lang="hu-HU" dirty="0"/>
              <a:t> „logs” </a:t>
            </a:r>
            <a:r>
              <a:rPr lang="hu-HU" dirty="0" err="1"/>
              <a:t>table</a:t>
            </a:r>
            <a:r>
              <a:rPr lang="hu-HU" dirty="0"/>
              <a:t> </a:t>
            </a:r>
            <a:r>
              <a:rPr lang="hu-HU" dirty="0" err="1"/>
              <a:t>inside</a:t>
            </a:r>
            <a:r>
              <a:rPr lang="hu-HU" dirty="0"/>
              <a:t> </a:t>
            </a:r>
            <a:r>
              <a:rPr lang="hu-HU" dirty="0" err="1"/>
              <a:t>it</a:t>
            </a:r>
            <a:r>
              <a:rPr lang="hu-HU" dirty="0"/>
              <a:t>; and </a:t>
            </a:r>
            <a:r>
              <a:rPr lang="hu-HU" dirty="0" err="1"/>
              <a:t>will</a:t>
            </a:r>
            <a:r>
              <a:rPr lang="hu-HU" dirty="0"/>
              <a:t> be </a:t>
            </a:r>
            <a:r>
              <a:rPr lang="hu-HU" dirty="0" err="1"/>
              <a:t>used</a:t>
            </a:r>
            <a:r>
              <a:rPr lang="hu-HU" dirty="0"/>
              <a:t> </a:t>
            </a:r>
            <a:r>
              <a:rPr lang="hu-HU" dirty="0" err="1"/>
              <a:t>by</a:t>
            </a:r>
            <a:r>
              <a:rPr lang="hu-HU" dirty="0"/>
              <a:t> </a:t>
            </a:r>
            <a:r>
              <a:rPr lang="hu-HU" dirty="0" err="1"/>
              <a:t>the</a:t>
            </a:r>
            <a:r>
              <a:rPr lang="hu-HU" dirty="0"/>
              <a:t> </a:t>
            </a:r>
            <a:r>
              <a:rPr lang="hu-HU" dirty="0" err="1"/>
              <a:t>Core</a:t>
            </a:r>
            <a:r>
              <a:rPr lang="hu-HU" dirty="0"/>
              <a:t> Systems </a:t>
            </a:r>
            <a:r>
              <a:rPr lang="hu-HU" dirty="0" err="1"/>
              <a:t>for</a:t>
            </a:r>
            <a:r>
              <a:rPr lang="hu-HU" dirty="0"/>
              <a:t> </a:t>
            </a:r>
            <a:r>
              <a:rPr lang="hu-HU" dirty="0" err="1"/>
              <a:t>joint</a:t>
            </a:r>
            <a:r>
              <a:rPr lang="hu-HU" dirty="0"/>
              <a:t> </a:t>
            </a:r>
            <a:r>
              <a:rPr lang="hu-HU" dirty="0" err="1"/>
              <a:t>logging</a:t>
            </a:r>
            <a:endParaRPr lang="hu-HU" dirty="0"/>
          </a:p>
          <a:p>
            <a:pPr lvl="1"/>
            <a:r>
              <a:rPr lang="hu-HU" dirty="0" err="1"/>
              <a:t>Separate</a:t>
            </a:r>
            <a:r>
              <a:rPr lang="hu-HU" dirty="0"/>
              <a:t> </a:t>
            </a:r>
            <a:r>
              <a:rPr lang="hu-HU" dirty="0" err="1"/>
              <a:t>instances</a:t>
            </a:r>
            <a:r>
              <a:rPr lang="hu-HU" dirty="0"/>
              <a:t> of </a:t>
            </a:r>
            <a:r>
              <a:rPr lang="hu-HU" dirty="0" err="1"/>
              <a:t>logging</a:t>
            </a:r>
            <a:r>
              <a:rPr lang="hu-HU" dirty="0"/>
              <a:t> </a:t>
            </a:r>
            <a:r>
              <a:rPr lang="hu-HU" dirty="0" err="1"/>
              <a:t>for</a:t>
            </a:r>
            <a:r>
              <a:rPr lang="hu-HU" dirty="0"/>
              <a:t> </a:t>
            </a:r>
            <a:r>
              <a:rPr lang="hu-HU" dirty="0" err="1"/>
              <a:t>each</a:t>
            </a:r>
            <a:r>
              <a:rPr lang="hu-HU" dirty="0"/>
              <a:t> </a:t>
            </a:r>
            <a:r>
              <a:rPr lang="hu-HU" dirty="0" err="1"/>
              <a:t>Core</a:t>
            </a:r>
            <a:r>
              <a:rPr lang="hu-HU" dirty="0"/>
              <a:t> System </a:t>
            </a:r>
            <a:r>
              <a:rPr lang="hu-HU" dirty="0" err="1"/>
              <a:t>can</a:t>
            </a:r>
            <a:r>
              <a:rPr lang="hu-HU" dirty="0"/>
              <a:t> be </a:t>
            </a:r>
            <a:r>
              <a:rPr lang="hu-HU" dirty="0" err="1"/>
              <a:t>achieved</a:t>
            </a:r>
            <a:r>
              <a:rPr lang="hu-HU" dirty="0"/>
              <a:t> </a:t>
            </a:r>
            <a:r>
              <a:rPr lang="hu-HU" dirty="0" err="1"/>
              <a:t>by</a:t>
            </a:r>
            <a:r>
              <a:rPr lang="hu-HU" dirty="0"/>
              <a:t> </a:t>
            </a:r>
            <a:r>
              <a:rPr lang="hu-HU" dirty="0" err="1"/>
              <a:t>modifying</a:t>
            </a:r>
            <a:r>
              <a:rPr lang="hu-HU" dirty="0"/>
              <a:t> </a:t>
            </a:r>
            <a:r>
              <a:rPr lang="hu-HU" dirty="0" err="1"/>
              <a:t>its</a:t>
            </a:r>
            <a:r>
              <a:rPr lang="hu-HU" dirty="0"/>
              <a:t> log4j.properties file</a:t>
            </a:r>
          </a:p>
        </p:txBody>
      </p:sp>
    </p:spTree>
    <p:extLst>
      <p:ext uri="{BB962C8B-B14F-4D97-AF65-F5344CB8AC3E}">
        <p14:creationId xmlns:p14="http://schemas.microsoft.com/office/powerpoint/2010/main" val="31476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97276" y="0"/>
            <a:ext cx="10515600" cy="1325563"/>
          </a:xfrm>
        </p:spPr>
        <p:txBody>
          <a:bodyPr/>
          <a:lstStyle/>
          <a:p>
            <a:r>
              <a:rPr lang="en-US"/>
              <a:t>Generating Certificates (optional)</a:t>
            </a:r>
          </a:p>
        </p:txBody>
      </p:sp>
      <p:sp>
        <p:nvSpPr>
          <p:cNvPr id="3" name="Tartalom helye 2"/>
          <p:cNvSpPr>
            <a:spLocks noGrp="1"/>
          </p:cNvSpPr>
          <p:nvPr>
            <p:ph idx="1"/>
          </p:nvPr>
        </p:nvSpPr>
        <p:spPr>
          <a:xfrm>
            <a:off x="397276" y="1230820"/>
            <a:ext cx="11794724" cy="5351971"/>
          </a:xfrm>
        </p:spPr>
        <p:txBody>
          <a:bodyPr>
            <a:normAutofit fontScale="92500"/>
          </a:bodyPr>
          <a:lstStyle/>
          <a:p>
            <a:pPr marL="0" indent="0" algn="just">
              <a:buNone/>
            </a:pPr>
            <a:r>
              <a:rPr lang="en-US" dirty="0"/>
              <a:t>If secure connections are required (</a:t>
            </a:r>
            <a:r>
              <a:rPr lang="en-US"/>
              <a:t>using </a:t>
            </a:r>
            <a:r>
              <a:rPr lang="hu-HU"/>
              <a:t>SSL</a:t>
            </a:r>
            <a:r>
              <a:rPr lang="en-US"/>
              <a:t>), </a:t>
            </a:r>
            <a:r>
              <a:rPr lang="en-US" dirty="0"/>
              <a:t>the Core Systems have to be installed with the appropriately created X.509 certificates stemming from the master Arrowhead CA. There are two options:</a:t>
            </a:r>
          </a:p>
          <a:p>
            <a:pPr lvl="1" algn="just"/>
            <a:r>
              <a:rPr lang="en-US" dirty="0"/>
              <a:t>Using the </a:t>
            </a:r>
            <a:r>
              <a:rPr lang="hu-HU" dirty="0" err="1"/>
              <a:t>provided</a:t>
            </a:r>
            <a:r>
              <a:rPr lang="hu-HU" dirty="0"/>
              <a:t> </a:t>
            </a:r>
            <a:r>
              <a:rPr lang="en-US" dirty="0" err="1"/>
              <a:t>testcloud</a:t>
            </a:r>
            <a:r>
              <a:rPr lang="en-US" dirty="0"/>
              <a:t> certificate sets (testcloud1 and testcloud2) </a:t>
            </a:r>
          </a:p>
          <a:p>
            <a:pPr lvl="1" algn="just"/>
            <a:r>
              <a:rPr lang="en-US" dirty="0"/>
              <a:t>Creating an own set of certificates </a:t>
            </a:r>
          </a:p>
          <a:p>
            <a:pPr marL="0" indent="0">
              <a:buNone/>
            </a:pPr>
            <a:r>
              <a:rPr lang="en-US" dirty="0"/>
              <a:t>For the latter scenario, </a:t>
            </a:r>
            <a:r>
              <a:rPr lang="hu-HU" dirty="0"/>
              <a:t>a </a:t>
            </a:r>
            <a:r>
              <a:rPr lang="hu-HU" dirty="0" err="1"/>
              <a:t>detailed</a:t>
            </a:r>
            <a:r>
              <a:rPr lang="hu-HU" dirty="0"/>
              <a:t> 10 </a:t>
            </a:r>
            <a:r>
              <a:rPr lang="hu-HU" dirty="0" err="1"/>
              <a:t>step</a:t>
            </a:r>
            <a:r>
              <a:rPr lang="hu-HU" dirty="0"/>
              <a:t> </a:t>
            </a:r>
            <a:r>
              <a:rPr lang="hu-HU" dirty="0" err="1"/>
              <a:t>guide</a:t>
            </a:r>
            <a:r>
              <a:rPr lang="hu-HU" dirty="0"/>
              <a:t> is </a:t>
            </a:r>
            <a:r>
              <a:rPr lang="hu-HU" dirty="0" err="1"/>
              <a:t>provided</a:t>
            </a:r>
            <a:r>
              <a:rPr lang="hu-HU" dirty="0"/>
              <a:t> </a:t>
            </a:r>
            <a:r>
              <a:rPr lang="hu-HU" dirty="0" err="1"/>
              <a:t>inside</a:t>
            </a:r>
            <a:r>
              <a:rPr lang="hu-HU" dirty="0"/>
              <a:t> </a:t>
            </a:r>
            <a:r>
              <a:rPr lang="hu-HU" dirty="0" err="1"/>
              <a:t>certificates</a:t>
            </a:r>
            <a:r>
              <a:rPr lang="hu-HU" dirty="0"/>
              <a:t>/dev_notes.txt </a:t>
            </a:r>
            <a:r>
              <a:rPr lang="hu-HU" dirty="0" err="1"/>
              <a:t>on</a:t>
            </a:r>
            <a:r>
              <a:rPr lang="hu-HU" dirty="0"/>
              <a:t> </a:t>
            </a:r>
            <a:r>
              <a:rPr lang="hu-HU" dirty="0" err="1"/>
              <a:t>how</a:t>
            </a:r>
            <a:r>
              <a:rPr lang="hu-HU" dirty="0"/>
              <a:t> </a:t>
            </a:r>
            <a:r>
              <a:rPr lang="hu-HU" dirty="0" err="1"/>
              <a:t>to</a:t>
            </a:r>
            <a:r>
              <a:rPr lang="hu-HU" dirty="0"/>
              <a:t> </a:t>
            </a:r>
            <a:r>
              <a:rPr lang="hu-HU" dirty="0" err="1"/>
              <a:t>create</a:t>
            </a:r>
            <a:r>
              <a:rPr lang="hu-HU" dirty="0"/>
              <a:t> </a:t>
            </a:r>
            <a:r>
              <a:rPr lang="hu-HU" dirty="0" err="1"/>
              <a:t>new</a:t>
            </a:r>
            <a:r>
              <a:rPr lang="hu-HU" dirty="0"/>
              <a:t>, </a:t>
            </a:r>
            <a:r>
              <a:rPr lang="hu-HU" dirty="0" err="1"/>
              <a:t>Arrowhead</a:t>
            </a:r>
            <a:r>
              <a:rPr lang="hu-HU" dirty="0"/>
              <a:t> </a:t>
            </a:r>
            <a:r>
              <a:rPr lang="hu-HU" dirty="0" err="1"/>
              <a:t>complient</a:t>
            </a:r>
            <a:r>
              <a:rPr lang="hu-HU" dirty="0"/>
              <a:t> </a:t>
            </a:r>
            <a:r>
              <a:rPr lang="hu-HU" dirty="0" err="1"/>
              <a:t>certificates</a:t>
            </a:r>
            <a:r>
              <a:rPr lang="en-US" dirty="0"/>
              <a:t>. </a:t>
            </a:r>
          </a:p>
          <a:p>
            <a:pPr lvl="1"/>
            <a:r>
              <a:rPr lang="en-US" dirty="0"/>
              <a:t>A freeware certificate manager tool is recommended here: </a:t>
            </a:r>
            <a:r>
              <a:rPr lang="en-US" dirty="0" err="1"/>
              <a:t>KeyTool</a:t>
            </a:r>
            <a:r>
              <a:rPr lang="en-US" dirty="0"/>
              <a:t> Explorer</a:t>
            </a:r>
          </a:p>
          <a:p>
            <a:pPr lvl="1"/>
            <a:r>
              <a:rPr lang="en-US" dirty="0">
                <a:hlinkClick r:id="rId2"/>
              </a:rPr>
              <a:t>http://keystore-explorer.org/downloads.html</a:t>
            </a:r>
            <a:r>
              <a:rPr lang="hu-HU" dirty="0"/>
              <a:t> </a:t>
            </a:r>
            <a:r>
              <a:rPr lang="en-US" dirty="0"/>
              <a:t>available for all platforms	</a:t>
            </a:r>
            <a:endParaRPr lang="hu-HU" dirty="0"/>
          </a:p>
          <a:p>
            <a:r>
              <a:rPr lang="hu-HU" dirty="0" err="1"/>
              <a:t>However</a:t>
            </a:r>
            <a:r>
              <a:rPr lang="hu-HU" dirty="0"/>
              <a:t>, </a:t>
            </a:r>
            <a:r>
              <a:rPr lang="hu-HU" dirty="0" err="1"/>
              <a:t>all</a:t>
            </a:r>
            <a:r>
              <a:rPr lang="hu-HU" dirty="0"/>
              <a:t> </a:t>
            </a:r>
            <a:r>
              <a:rPr lang="hu-HU" dirty="0" err="1"/>
              <a:t>Core</a:t>
            </a:r>
            <a:r>
              <a:rPr lang="hu-HU" dirty="0"/>
              <a:t> Systems </a:t>
            </a:r>
            <a:r>
              <a:rPr lang="hu-HU" dirty="0" err="1"/>
              <a:t>can</a:t>
            </a:r>
            <a:r>
              <a:rPr lang="hu-HU" dirty="0"/>
              <a:t> be </a:t>
            </a:r>
            <a:r>
              <a:rPr lang="hu-HU" dirty="0" err="1"/>
              <a:t>started</a:t>
            </a:r>
            <a:r>
              <a:rPr lang="hu-HU" dirty="0"/>
              <a:t> in an </a:t>
            </a:r>
            <a:r>
              <a:rPr lang="hu-HU" dirty="0" err="1"/>
              <a:t>insecure</a:t>
            </a:r>
            <a:r>
              <a:rPr lang="hu-HU" dirty="0"/>
              <a:t> </a:t>
            </a:r>
            <a:r>
              <a:rPr lang="hu-HU" dirty="0" err="1"/>
              <a:t>manner</a:t>
            </a:r>
            <a:r>
              <a:rPr lang="hu-HU" dirty="0"/>
              <a:t>, </a:t>
            </a:r>
            <a:r>
              <a:rPr lang="hu-HU" dirty="0" err="1"/>
              <a:t>using</a:t>
            </a:r>
            <a:r>
              <a:rPr lang="hu-HU" dirty="0"/>
              <a:t> </a:t>
            </a:r>
            <a:r>
              <a:rPr lang="hu-HU" dirty="0" err="1"/>
              <a:t>simple</a:t>
            </a:r>
            <a:r>
              <a:rPr lang="hu-HU" dirty="0"/>
              <a:t> HTTP. </a:t>
            </a:r>
          </a:p>
          <a:p>
            <a:r>
              <a:rPr lang="hu-HU" dirty="0" err="1"/>
              <a:t>For</a:t>
            </a:r>
            <a:r>
              <a:rPr lang="hu-HU" dirty="0"/>
              <a:t> </a:t>
            </a:r>
            <a:r>
              <a:rPr lang="hu-HU" dirty="0" err="1"/>
              <a:t>this</a:t>
            </a:r>
            <a:r>
              <a:rPr lang="hu-HU" dirty="0"/>
              <a:t> </a:t>
            </a:r>
            <a:r>
              <a:rPr lang="hu-HU" dirty="0" err="1"/>
              <a:t>quick</a:t>
            </a:r>
            <a:r>
              <a:rPr lang="hu-HU" dirty="0"/>
              <a:t> start </a:t>
            </a:r>
            <a:r>
              <a:rPr lang="hu-HU" dirty="0" err="1"/>
              <a:t>guide</a:t>
            </a:r>
            <a:r>
              <a:rPr lang="hu-HU" dirty="0"/>
              <a:t>, </a:t>
            </a:r>
            <a:r>
              <a:rPr lang="hu-HU" dirty="0" err="1"/>
              <a:t>it</a:t>
            </a:r>
            <a:r>
              <a:rPr lang="hu-HU" dirty="0"/>
              <a:t> is </a:t>
            </a:r>
            <a:r>
              <a:rPr lang="hu-HU" dirty="0" err="1"/>
              <a:t>recommended</a:t>
            </a:r>
            <a:r>
              <a:rPr lang="hu-HU" dirty="0"/>
              <a:t> </a:t>
            </a:r>
            <a:r>
              <a:rPr lang="hu-HU" dirty="0" err="1"/>
              <a:t>to</a:t>
            </a:r>
            <a:r>
              <a:rPr lang="hu-HU" dirty="0"/>
              <a:t> start </a:t>
            </a:r>
            <a:r>
              <a:rPr lang="hu-HU" dirty="0" err="1"/>
              <a:t>with</a:t>
            </a:r>
            <a:r>
              <a:rPr lang="hu-HU" dirty="0"/>
              <a:t> </a:t>
            </a:r>
            <a:r>
              <a:rPr lang="hu-HU" dirty="0" err="1"/>
              <a:t>the</a:t>
            </a:r>
            <a:r>
              <a:rPr lang="hu-HU" dirty="0"/>
              <a:t> </a:t>
            </a:r>
            <a:r>
              <a:rPr lang="hu-HU" dirty="0" err="1"/>
              <a:t>insecure</a:t>
            </a:r>
            <a:r>
              <a:rPr lang="hu-HU" dirty="0"/>
              <a:t> </a:t>
            </a:r>
            <a:r>
              <a:rPr lang="hu-HU" dirty="0" err="1"/>
              <a:t>mode</a:t>
            </a:r>
            <a:r>
              <a:rPr lang="hu-HU" dirty="0"/>
              <a:t> </a:t>
            </a:r>
            <a:r>
              <a:rPr lang="hu-HU" dirty="0" err="1"/>
              <a:t>first</a:t>
            </a:r>
            <a:r>
              <a:rPr lang="hu-HU" dirty="0"/>
              <a:t>. </a:t>
            </a:r>
            <a:r>
              <a:rPr lang="hu-HU" dirty="0" err="1"/>
              <a:t>Using</a:t>
            </a:r>
            <a:r>
              <a:rPr lang="hu-HU" dirty="0"/>
              <a:t> </a:t>
            </a:r>
            <a:r>
              <a:rPr lang="hu-HU" dirty="0" err="1"/>
              <a:t>certificates</a:t>
            </a:r>
            <a:r>
              <a:rPr lang="hu-HU" dirty="0"/>
              <a:t> and </a:t>
            </a:r>
            <a:r>
              <a:rPr lang="hu-HU" dirty="0" err="1"/>
              <a:t>the</a:t>
            </a:r>
            <a:r>
              <a:rPr lang="hu-HU" dirty="0"/>
              <a:t> </a:t>
            </a:r>
            <a:r>
              <a:rPr lang="hu-HU" dirty="0" err="1"/>
              <a:t>secured</a:t>
            </a:r>
            <a:r>
              <a:rPr lang="hu-HU" dirty="0"/>
              <a:t> </a:t>
            </a:r>
            <a:r>
              <a:rPr lang="hu-HU" dirty="0" err="1"/>
              <a:t>versions</a:t>
            </a:r>
            <a:r>
              <a:rPr lang="hu-HU" dirty="0"/>
              <a:t> </a:t>
            </a:r>
            <a:r>
              <a:rPr lang="hu-HU" dirty="0" err="1"/>
              <a:t>are</a:t>
            </a:r>
            <a:r>
              <a:rPr lang="hu-HU" dirty="0"/>
              <a:t> </a:t>
            </a:r>
            <a:r>
              <a:rPr lang="hu-HU" dirty="0" err="1"/>
              <a:t>advised</a:t>
            </a:r>
            <a:r>
              <a:rPr lang="hu-HU" dirty="0"/>
              <a:t>, </a:t>
            </a:r>
            <a:r>
              <a:rPr lang="hu-HU" dirty="0" err="1"/>
              <a:t>but</a:t>
            </a:r>
            <a:r>
              <a:rPr lang="hu-HU" dirty="0"/>
              <a:t> </a:t>
            </a:r>
            <a:r>
              <a:rPr lang="hu-HU" dirty="0" err="1"/>
              <a:t>later</a:t>
            </a:r>
            <a:r>
              <a:rPr lang="hu-HU" dirty="0"/>
              <a:t> </a:t>
            </a:r>
            <a:r>
              <a:rPr lang="hu-HU" dirty="0" err="1"/>
              <a:t>on</a:t>
            </a:r>
            <a:r>
              <a:rPr lang="hu-HU" dirty="0"/>
              <a:t> – </a:t>
            </a:r>
            <a:r>
              <a:rPr lang="hu-HU" dirty="0" err="1"/>
              <a:t>for</a:t>
            </a:r>
            <a:r>
              <a:rPr lang="hu-HU" dirty="0"/>
              <a:t> </a:t>
            </a:r>
            <a:r>
              <a:rPr lang="hu-HU" dirty="0" err="1"/>
              <a:t>development</a:t>
            </a:r>
            <a:r>
              <a:rPr lang="hu-HU" dirty="0"/>
              <a:t>. </a:t>
            </a:r>
          </a:p>
        </p:txBody>
      </p:sp>
    </p:spTree>
    <p:extLst>
      <p:ext uri="{BB962C8B-B14F-4D97-AF65-F5344CB8AC3E}">
        <p14:creationId xmlns:p14="http://schemas.microsoft.com/office/powerpoint/2010/main" val="359179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87280" y="1"/>
            <a:ext cx="10515600" cy="1118586"/>
          </a:xfrm>
        </p:spPr>
        <p:txBody>
          <a:bodyPr/>
          <a:lstStyle/>
          <a:p>
            <a:r>
              <a:rPr lang="hu-HU" err="1"/>
              <a:t>Configuring</a:t>
            </a:r>
            <a:r>
              <a:rPr lang="hu-HU"/>
              <a:t> </a:t>
            </a:r>
            <a:r>
              <a:rPr lang="hu-HU" err="1"/>
              <a:t>the</a:t>
            </a:r>
            <a:r>
              <a:rPr lang="hu-HU"/>
              <a:t> </a:t>
            </a:r>
            <a:r>
              <a:rPr lang="hu-HU" err="1"/>
              <a:t>core</a:t>
            </a:r>
            <a:r>
              <a:rPr lang="hu-HU"/>
              <a:t> </a:t>
            </a:r>
            <a:r>
              <a:rPr lang="hu-HU" err="1"/>
              <a:t>modules</a:t>
            </a:r>
            <a:endParaRPr lang="hu-HU"/>
          </a:p>
        </p:txBody>
      </p:sp>
      <p:sp>
        <p:nvSpPr>
          <p:cNvPr id="3" name="Tartalom helye 2"/>
          <p:cNvSpPr>
            <a:spLocks noGrp="1"/>
          </p:cNvSpPr>
          <p:nvPr>
            <p:ph idx="1"/>
          </p:nvPr>
        </p:nvSpPr>
        <p:spPr>
          <a:xfrm>
            <a:off x="687280" y="1017756"/>
            <a:ext cx="10515600" cy="5498453"/>
          </a:xfrm>
        </p:spPr>
        <p:txBody>
          <a:bodyPr/>
          <a:lstStyle/>
          <a:p>
            <a:r>
              <a:rPr lang="hu-HU" sz="2400" dirty="0" err="1"/>
              <a:t>Every</a:t>
            </a:r>
            <a:r>
              <a:rPr lang="hu-HU" sz="2400" dirty="0"/>
              <a:t> </a:t>
            </a:r>
            <a:r>
              <a:rPr lang="hu-HU" sz="2400" dirty="0" err="1"/>
              <a:t>module</a:t>
            </a:r>
            <a:r>
              <a:rPr lang="hu-HU" sz="2400" dirty="0"/>
              <a:t> is a </a:t>
            </a:r>
            <a:r>
              <a:rPr lang="hu-HU" sz="2400" dirty="0" err="1"/>
              <a:t>runnable</a:t>
            </a:r>
            <a:r>
              <a:rPr lang="hu-HU" sz="2400" dirty="0"/>
              <a:t> Java </a:t>
            </a:r>
            <a:r>
              <a:rPr lang="hu-HU" sz="2400" dirty="0" err="1"/>
              <a:t>executable</a:t>
            </a:r>
            <a:r>
              <a:rPr lang="hu-HU" sz="2400" dirty="0"/>
              <a:t> </a:t>
            </a:r>
            <a:r>
              <a:rPr lang="hu-HU" sz="2400" dirty="0" err="1"/>
              <a:t>jar</a:t>
            </a:r>
            <a:r>
              <a:rPr lang="hu-HU" sz="2400" dirty="0"/>
              <a:t> file and has </a:t>
            </a:r>
            <a:r>
              <a:rPr lang="hu-HU" sz="2400" dirty="0" err="1"/>
              <a:t>two</a:t>
            </a:r>
            <a:r>
              <a:rPr lang="hu-HU" sz="2400" dirty="0"/>
              <a:t> </a:t>
            </a:r>
            <a:r>
              <a:rPr lang="hu-HU" sz="2400" dirty="0" err="1"/>
              <a:t>properties</a:t>
            </a:r>
            <a:r>
              <a:rPr lang="hu-HU" sz="2400" dirty="0"/>
              <a:t> file:</a:t>
            </a:r>
          </a:p>
          <a:p>
            <a:pPr lvl="1"/>
            <a:r>
              <a:rPr lang="hu-HU" sz="2000" dirty="0"/>
              <a:t>The „</a:t>
            </a:r>
            <a:r>
              <a:rPr lang="hu-HU" sz="2000" dirty="0" err="1"/>
              <a:t>config</a:t>
            </a:r>
            <a:r>
              <a:rPr lang="hu-HU" sz="2000" dirty="0"/>
              <a:t>/</a:t>
            </a:r>
            <a:r>
              <a:rPr lang="hu-HU" sz="2000" dirty="0" err="1"/>
              <a:t>app.properties</a:t>
            </a:r>
            <a:r>
              <a:rPr lang="hu-HU" sz="2000" dirty="0"/>
              <a:t>” </a:t>
            </a:r>
            <a:r>
              <a:rPr lang="hu-HU" sz="2000" dirty="0" err="1"/>
              <a:t>includes</a:t>
            </a:r>
            <a:r>
              <a:rPr lang="hu-HU" sz="2000" dirty="0"/>
              <a:t> </a:t>
            </a:r>
            <a:r>
              <a:rPr lang="hu-HU" sz="2000" dirty="0" err="1"/>
              <a:t>general</a:t>
            </a:r>
            <a:r>
              <a:rPr lang="hu-HU" sz="2000" dirty="0"/>
              <a:t> </a:t>
            </a:r>
            <a:r>
              <a:rPr lang="hu-HU" sz="2000" dirty="0" err="1"/>
              <a:t>configuration</a:t>
            </a:r>
            <a:endParaRPr lang="hu-HU" sz="2000" dirty="0"/>
          </a:p>
          <a:p>
            <a:pPr lvl="1"/>
            <a:r>
              <a:rPr lang="hu-HU" sz="2000" dirty="0"/>
              <a:t>The „</a:t>
            </a:r>
            <a:r>
              <a:rPr lang="hu-HU" sz="2000" dirty="0" err="1"/>
              <a:t>config</a:t>
            </a:r>
            <a:r>
              <a:rPr lang="hu-HU" sz="2000" dirty="0"/>
              <a:t>/log4j.properties” </a:t>
            </a:r>
            <a:r>
              <a:rPr lang="hu-HU" sz="2000" dirty="0" err="1"/>
              <a:t>configures</a:t>
            </a:r>
            <a:r>
              <a:rPr lang="hu-HU" sz="2000" dirty="0"/>
              <a:t> </a:t>
            </a:r>
            <a:r>
              <a:rPr lang="hu-HU" sz="2000" dirty="0" err="1"/>
              <a:t>the</a:t>
            </a:r>
            <a:r>
              <a:rPr lang="hu-HU" sz="2000" dirty="0"/>
              <a:t> </a:t>
            </a:r>
            <a:r>
              <a:rPr lang="hu-HU" sz="2000" dirty="0" err="1"/>
              <a:t>logging</a:t>
            </a:r>
            <a:r>
              <a:rPr lang="hu-HU" sz="2000" dirty="0"/>
              <a:t>.</a:t>
            </a:r>
          </a:p>
          <a:p>
            <a:r>
              <a:rPr lang="hu-HU" sz="2400" dirty="0" err="1"/>
              <a:t>Logging</a:t>
            </a:r>
            <a:r>
              <a:rPr lang="hu-HU" sz="2400" dirty="0"/>
              <a:t> </a:t>
            </a:r>
            <a:r>
              <a:rPr lang="hu-HU" sz="2400" dirty="0" err="1"/>
              <a:t>levels</a:t>
            </a:r>
            <a:r>
              <a:rPr lang="hu-HU" sz="2400" dirty="0"/>
              <a:t>:</a:t>
            </a:r>
          </a:p>
          <a:p>
            <a:pPr lvl="1"/>
            <a:r>
              <a:rPr lang="hu-HU" sz="2000" dirty="0" err="1"/>
              <a:t>By</a:t>
            </a:r>
            <a:r>
              <a:rPr lang="hu-HU" sz="2000" dirty="0"/>
              <a:t> </a:t>
            </a:r>
            <a:r>
              <a:rPr lang="hu-HU" sz="2000" dirty="0" err="1"/>
              <a:t>default</a:t>
            </a:r>
            <a:r>
              <a:rPr lang="hu-HU" sz="2000" dirty="0"/>
              <a:t> </a:t>
            </a:r>
            <a:r>
              <a:rPr lang="hu-HU" sz="2000" dirty="0" err="1"/>
              <a:t>everything</a:t>
            </a:r>
            <a:r>
              <a:rPr lang="hu-HU" sz="2000" dirty="0"/>
              <a:t> is </a:t>
            </a:r>
            <a:r>
              <a:rPr lang="hu-HU" sz="2000" dirty="0" err="1"/>
              <a:t>logged</a:t>
            </a:r>
            <a:r>
              <a:rPr lang="hu-HU" sz="2000" dirty="0"/>
              <a:t> in a </a:t>
            </a:r>
            <a:r>
              <a:rPr lang="hu-HU" sz="2000" dirty="0" err="1"/>
              <a:t>verbose</a:t>
            </a:r>
            <a:r>
              <a:rPr lang="hu-HU" sz="2000" dirty="0"/>
              <a:t> </a:t>
            </a:r>
            <a:r>
              <a:rPr lang="hu-HU" sz="2000" dirty="0" err="1"/>
              <a:t>manner</a:t>
            </a:r>
            <a:r>
              <a:rPr lang="hu-HU" sz="2000" dirty="0"/>
              <a:t>. </a:t>
            </a:r>
          </a:p>
          <a:p>
            <a:pPr lvl="1"/>
            <a:r>
              <a:rPr lang="hu-HU" sz="2000" dirty="0" err="1"/>
              <a:t>To</a:t>
            </a:r>
            <a:r>
              <a:rPr lang="hu-HU" sz="2000" dirty="0"/>
              <a:t> </a:t>
            </a:r>
            <a:r>
              <a:rPr lang="hu-HU" sz="2000" dirty="0" err="1"/>
              <a:t>disable</a:t>
            </a:r>
            <a:r>
              <a:rPr lang="hu-HU" sz="2000" dirty="0"/>
              <a:t> </a:t>
            </a:r>
            <a:r>
              <a:rPr lang="hu-HU" sz="2000" dirty="0" err="1"/>
              <a:t>the</a:t>
            </a:r>
            <a:r>
              <a:rPr lang="hu-HU" sz="2000" dirty="0"/>
              <a:t> </a:t>
            </a:r>
            <a:r>
              <a:rPr lang="hu-HU" sz="2000" dirty="0" err="1"/>
              <a:t>verbose</a:t>
            </a:r>
            <a:r>
              <a:rPr lang="hu-HU" sz="2000" dirty="0"/>
              <a:t>, </a:t>
            </a:r>
            <a:r>
              <a:rPr lang="hu-HU" sz="2000" dirty="0" err="1"/>
              <a:t>replace</a:t>
            </a:r>
            <a:r>
              <a:rPr lang="hu-HU" sz="2000" dirty="0"/>
              <a:t> </a:t>
            </a:r>
            <a:r>
              <a:rPr lang="hu-HU" sz="2000" dirty="0" err="1"/>
              <a:t>the</a:t>
            </a:r>
            <a:r>
              <a:rPr lang="hu-HU" sz="2000" dirty="0"/>
              <a:t> „INFO” </a:t>
            </a:r>
            <a:r>
              <a:rPr lang="hu-HU" sz="2000" dirty="0" err="1"/>
              <a:t>field</a:t>
            </a:r>
            <a:r>
              <a:rPr lang="hu-HU" sz="2000" dirty="0"/>
              <a:t> in </a:t>
            </a:r>
            <a:r>
              <a:rPr lang="hu-HU" sz="2000" dirty="0" err="1"/>
              <a:t>the</a:t>
            </a:r>
            <a:r>
              <a:rPr lang="hu-HU" sz="2000" dirty="0"/>
              <a:t> </a:t>
            </a:r>
            <a:r>
              <a:rPr lang="hu-HU" sz="2000" dirty="0" err="1"/>
              <a:t>rootLogger</a:t>
            </a:r>
            <a:r>
              <a:rPr lang="hu-HU" sz="2000" dirty="0"/>
              <a:t> </a:t>
            </a:r>
            <a:r>
              <a:rPr lang="hu-HU" sz="2000" dirty="0" err="1"/>
              <a:t>property</a:t>
            </a:r>
            <a:r>
              <a:rPr lang="hu-HU" sz="2000" dirty="0"/>
              <a:t> </a:t>
            </a:r>
            <a:r>
              <a:rPr lang="hu-HU" sz="2000" dirty="0" err="1"/>
              <a:t>to</a:t>
            </a:r>
            <a:r>
              <a:rPr lang="hu-HU" sz="2000" dirty="0"/>
              <a:t> a </a:t>
            </a:r>
            <a:r>
              <a:rPr lang="hu-HU" sz="2000" dirty="0" err="1"/>
              <a:t>higher</a:t>
            </a:r>
            <a:r>
              <a:rPr lang="hu-HU" sz="2000" dirty="0"/>
              <a:t> </a:t>
            </a:r>
            <a:r>
              <a:rPr lang="hu-HU" sz="2000" dirty="0" err="1"/>
              <a:t>level</a:t>
            </a:r>
            <a:r>
              <a:rPr lang="hu-HU" sz="2000" dirty="0"/>
              <a:t>: OFF&gt; FATAL &gt; ERROR &gt; WARN &gt; INFO &gt; DEBUG	</a:t>
            </a:r>
          </a:p>
          <a:p>
            <a:pPr marL="0" indent="0">
              <a:buNone/>
            </a:pPr>
            <a:endParaRPr lang="hu-HU" sz="2400" dirty="0"/>
          </a:p>
          <a:p>
            <a:pPr marL="0" indent="0">
              <a:buNone/>
            </a:pPr>
            <a:r>
              <a:rPr lang="hu-HU" sz="2400" dirty="0"/>
              <a:t>          The </a:t>
            </a:r>
            <a:r>
              <a:rPr lang="hu-HU" sz="2400" dirty="0" err="1"/>
              <a:t>app.properties</a:t>
            </a:r>
            <a:r>
              <a:rPr lang="hu-HU" sz="2400" dirty="0"/>
              <a:t> file:			    The log4j.properties:</a:t>
            </a:r>
          </a:p>
          <a:p>
            <a:endParaRPr lang="hu-HU" dirty="0"/>
          </a:p>
        </p:txBody>
      </p:sp>
      <p:pic>
        <p:nvPicPr>
          <p:cNvPr id="8" name="Kép 7">
            <a:extLst>
              <a:ext uri="{FF2B5EF4-FFF2-40B4-BE49-F238E27FC236}">
                <a16:creationId xmlns:a16="http://schemas.microsoft.com/office/drawing/2014/main" id="{E887B445-E106-45AC-9645-9989E86B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80" y="4379918"/>
            <a:ext cx="10515600" cy="2478081"/>
          </a:xfrm>
          <a:prstGeom prst="rect">
            <a:avLst/>
          </a:prstGeom>
        </p:spPr>
      </p:pic>
    </p:spTree>
    <p:extLst>
      <p:ext uri="{BB962C8B-B14F-4D97-AF65-F5344CB8AC3E}">
        <p14:creationId xmlns:p14="http://schemas.microsoft.com/office/powerpoint/2010/main" val="92361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68171" y="71711"/>
            <a:ext cx="10515600" cy="1086281"/>
          </a:xfrm>
        </p:spPr>
        <p:txBody>
          <a:bodyPr/>
          <a:lstStyle/>
          <a:p>
            <a:r>
              <a:rPr lang="hu-HU"/>
              <a:t>The </a:t>
            </a:r>
            <a:r>
              <a:rPr lang="hu-HU" err="1"/>
              <a:t>Arrowhead</a:t>
            </a:r>
            <a:r>
              <a:rPr lang="hu-HU"/>
              <a:t> </a:t>
            </a:r>
            <a:r>
              <a:rPr lang="hu-HU" err="1"/>
              <a:t>core</a:t>
            </a:r>
            <a:r>
              <a:rPr lang="hu-HU"/>
              <a:t> </a:t>
            </a:r>
            <a:r>
              <a:rPr lang="hu-HU" err="1"/>
              <a:t>database</a:t>
            </a:r>
            <a:r>
              <a:rPr lang="hu-HU"/>
              <a:t> </a:t>
            </a:r>
            <a:r>
              <a:rPr lang="hu-HU" err="1"/>
              <a:t>structure</a:t>
            </a:r>
            <a:endParaRPr lang="hu-HU"/>
          </a:p>
        </p:txBody>
      </p:sp>
      <p:sp>
        <p:nvSpPr>
          <p:cNvPr id="3" name="Tartalom helye 2"/>
          <p:cNvSpPr>
            <a:spLocks noGrp="1"/>
          </p:cNvSpPr>
          <p:nvPr>
            <p:ph idx="1"/>
          </p:nvPr>
        </p:nvSpPr>
        <p:spPr>
          <a:xfrm>
            <a:off x="568171" y="1037614"/>
            <a:ext cx="10515600" cy="4849353"/>
          </a:xfrm>
        </p:spPr>
        <p:txBody>
          <a:bodyPr>
            <a:normAutofit/>
          </a:bodyPr>
          <a:lstStyle/>
          <a:p>
            <a:r>
              <a:rPr lang="hu-HU" sz="2400" dirty="0" err="1"/>
              <a:t>Each</a:t>
            </a:r>
            <a:r>
              <a:rPr lang="hu-HU" sz="2400" dirty="0"/>
              <a:t> </a:t>
            </a:r>
            <a:r>
              <a:rPr lang="hu-HU" sz="2400" dirty="0" err="1"/>
              <a:t>core</a:t>
            </a:r>
            <a:r>
              <a:rPr lang="hu-HU" sz="2400" dirty="0"/>
              <a:t> </a:t>
            </a:r>
            <a:r>
              <a:rPr lang="hu-HU" sz="2400" dirty="0" err="1"/>
              <a:t>system</a:t>
            </a:r>
            <a:r>
              <a:rPr lang="hu-HU" sz="2400" dirty="0"/>
              <a:t> </a:t>
            </a:r>
            <a:r>
              <a:rPr lang="hu-HU" sz="2400" dirty="0" err="1"/>
              <a:t>can</a:t>
            </a:r>
            <a:r>
              <a:rPr lang="hu-HU" sz="2400" dirty="0"/>
              <a:t> </a:t>
            </a:r>
            <a:r>
              <a:rPr lang="hu-HU" sz="2400" dirty="0" err="1"/>
              <a:t>have</a:t>
            </a:r>
            <a:r>
              <a:rPr lang="hu-HU" sz="2400" dirty="0"/>
              <a:t> </a:t>
            </a:r>
            <a:r>
              <a:rPr lang="hu-HU" sz="2400" dirty="0" err="1"/>
              <a:t>its</a:t>
            </a:r>
            <a:r>
              <a:rPr lang="hu-HU" sz="2400" dirty="0"/>
              <a:t> </a:t>
            </a:r>
            <a:r>
              <a:rPr lang="hu-HU" sz="2400" dirty="0" err="1"/>
              <a:t>own</a:t>
            </a:r>
            <a:r>
              <a:rPr lang="hu-HU" sz="2400" dirty="0"/>
              <a:t> </a:t>
            </a:r>
            <a:r>
              <a:rPr lang="hu-HU" sz="2400" err="1"/>
              <a:t>separate</a:t>
            </a:r>
            <a:r>
              <a:rPr lang="hu-HU" sz="2400"/>
              <a:t> database, or core systems can use 1 joint core database.</a:t>
            </a:r>
            <a:endParaRPr lang="hu-HU" sz="2400" dirty="0"/>
          </a:p>
          <a:p>
            <a:r>
              <a:rPr lang="hu-HU" sz="2400" dirty="0"/>
              <a:t>The </a:t>
            </a:r>
            <a:r>
              <a:rPr lang="hu-HU" sz="2400" dirty="0" err="1"/>
              <a:t>joint</a:t>
            </a:r>
            <a:r>
              <a:rPr lang="hu-HU" sz="2400" dirty="0"/>
              <a:t> </a:t>
            </a:r>
            <a:r>
              <a:rPr lang="hu-HU" sz="2400" dirty="0" err="1"/>
              <a:t>core</a:t>
            </a:r>
            <a:r>
              <a:rPr lang="hu-HU" sz="2400" dirty="0"/>
              <a:t> </a:t>
            </a:r>
            <a:r>
              <a:rPr lang="hu-HU" sz="2400" dirty="0" err="1"/>
              <a:t>database</a:t>
            </a:r>
            <a:r>
              <a:rPr lang="hu-HU" sz="2400" dirty="0"/>
              <a:t> </a:t>
            </a:r>
            <a:r>
              <a:rPr lang="hu-HU" sz="2400" dirty="0" err="1"/>
              <a:t>contains</a:t>
            </a:r>
            <a:r>
              <a:rPr lang="hu-HU" sz="2400" dirty="0"/>
              <a:t> </a:t>
            </a:r>
            <a:r>
              <a:rPr lang="hu-HU" sz="2400" dirty="0" err="1"/>
              <a:t>the</a:t>
            </a:r>
            <a:r>
              <a:rPr lang="hu-HU" sz="2400" dirty="0"/>
              <a:t> </a:t>
            </a:r>
            <a:r>
              <a:rPr lang="hu-HU" sz="2400" dirty="0" err="1"/>
              <a:t>following</a:t>
            </a:r>
            <a:r>
              <a:rPr lang="hu-HU" sz="2400" dirty="0"/>
              <a:t> </a:t>
            </a:r>
            <a:r>
              <a:rPr lang="hu-HU" sz="2400" dirty="0" err="1"/>
              <a:t>tables</a:t>
            </a:r>
            <a:r>
              <a:rPr lang="hu-HU" sz="2400" dirty="0"/>
              <a:t>:</a:t>
            </a:r>
          </a:p>
        </p:txBody>
      </p:sp>
      <p:grpSp>
        <p:nvGrpSpPr>
          <p:cNvPr id="5" name="Csoportba foglalás 4">
            <a:extLst>
              <a:ext uri="{FF2B5EF4-FFF2-40B4-BE49-F238E27FC236}">
                <a16:creationId xmlns:a16="http://schemas.microsoft.com/office/drawing/2014/main" id="{EA224DFF-0743-4EA2-92CF-5E7084A35771}"/>
              </a:ext>
            </a:extLst>
          </p:cNvPr>
          <p:cNvGrpSpPr/>
          <p:nvPr/>
        </p:nvGrpSpPr>
        <p:grpSpPr>
          <a:xfrm>
            <a:off x="4410057" y="2781411"/>
            <a:ext cx="6570283" cy="4064558"/>
            <a:chOff x="3745568" y="1766328"/>
            <a:chExt cx="6570283" cy="4064558"/>
          </a:xfrm>
        </p:grpSpPr>
        <p:sp>
          <p:nvSpPr>
            <p:cNvPr id="8" name="Szövegdoboz 7"/>
            <p:cNvSpPr txBox="1"/>
            <p:nvPr/>
          </p:nvSpPr>
          <p:spPr>
            <a:xfrm>
              <a:off x="3745568" y="1766328"/>
              <a:ext cx="5132102" cy="646331"/>
            </a:xfrm>
            <a:prstGeom prst="rect">
              <a:avLst/>
            </a:prstGeom>
            <a:noFill/>
            <a:ln>
              <a:solidFill>
                <a:srgbClr val="FF0000"/>
              </a:solidFill>
            </a:ln>
          </p:spPr>
          <p:txBody>
            <a:bodyPr wrap="square" rtlCol="0">
              <a:spAutoFit/>
            </a:bodyPr>
            <a:lstStyle/>
            <a:p>
              <a:r>
                <a:rPr lang="hu-HU" dirty="0" err="1"/>
                <a:t>These</a:t>
              </a:r>
              <a:r>
                <a:rPr lang="hu-HU" dirty="0"/>
                <a:t> </a:t>
              </a:r>
              <a:r>
                <a:rPr lang="hu-HU" dirty="0" err="1"/>
                <a:t>tables</a:t>
              </a:r>
              <a:r>
                <a:rPr lang="hu-HU" dirty="0"/>
                <a:t> </a:t>
              </a:r>
              <a:r>
                <a:rPr lang="hu-HU" dirty="0" err="1"/>
                <a:t>contain</a:t>
              </a:r>
              <a:r>
                <a:rPr lang="hu-HU" dirty="0"/>
                <a:t> </a:t>
              </a:r>
              <a:r>
                <a:rPr lang="hu-HU" dirty="0" err="1"/>
                <a:t>the</a:t>
              </a:r>
              <a:r>
                <a:rPr lang="hu-HU" dirty="0"/>
                <a:t> </a:t>
              </a:r>
              <a:r>
                <a:rPr lang="hu-HU" dirty="0" err="1"/>
                <a:t>common</a:t>
              </a:r>
              <a:r>
                <a:rPr lang="hu-HU" dirty="0"/>
                <a:t> </a:t>
              </a:r>
              <a:r>
                <a:rPr lang="hu-HU" dirty="0" err="1"/>
                <a:t>descriptors</a:t>
              </a:r>
              <a:r>
                <a:rPr lang="hu-HU" dirty="0"/>
                <a:t>. </a:t>
              </a:r>
              <a:r>
                <a:rPr lang="hu-HU" dirty="0" err="1"/>
                <a:t>They</a:t>
              </a:r>
              <a:r>
                <a:rPr lang="hu-HU" dirty="0"/>
                <a:t> </a:t>
              </a:r>
              <a:r>
                <a:rPr lang="hu-HU" dirty="0" err="1"/>
                <a:t>are</a:t>
              </a:r>
              <a:r>
                <a:rPr lang="hu-HU" dirty="0"/>
                <a:t> </a:t>
              </a:r>
              <a:r>
                <a:rPr lang="hu-HU" dirty="0" err="1"/>
                <a:t>referenced</a:t>
              </a:r>
              <a:r>
                <a:rPr lang="hu-HU" dirty="0"/>
                <a:t> </a:t>
              </a:r>
              <a:r>
                <a:rPr lang="hu-HU" dirty="0" err="1"/>
                <a:t>by</a:t>
              </a:r>
              <a:r>
                <a:rPr lang="hu-HU" dirty="0"/>
                <a:t> </a:t>
              </a:r>
              <a:r>
                <a:rPr lang="hu-HU" dirty="0" err="1"/>
                <a:t>other</a:t>
              </a:r>
              <a:r>
                <a:rPr lang="hu-HU" dirty="0"/>
                <a:t> </a:t>
              </a:r>
              <a:r>
                <a:rPr lang="hu-HU" dirty="0" err="1"/>
                <a:t>tables</a:t>
              </a:r>
              <a:r>
                <a:rPr lang="hu-HU" dirty="0"/>
                <a:t>.  </a:t>
              </a:r>
              <a:endParaRPr lang="en-US" dirty="0"/>
            </a:p>
          </p:txBody>
        </p:sp>
        <p:sp>
          <p:nvSpPr>
            <p:cNvPr id="9" name="Szövegdoboz 8"/>
            <p:cNvSpPr txBox="1"/>
            <p:nvPr/>
          </p:nvSpPr>
          <p:spPr>
            <a:xfrm>
              <a:off x="3758549" y="3570555"/>
              <a:ext cx="4998128" cy="369332"/>
            </a:xfrm>
            <a:prstGeom prst="rect">
              <a:avLst/>
            </a:prstGeom>
            <a:noFill/>
            <a:ln>
              <a:solidFill>
                <a:srgbClr val="FF0000"/>
              </a:solidFill>
            </a:ln>
          </p:spPr>
          <p:txBody>
            <a:bodyPr wrap="square" rtlCol="0">
              <a:spAutoFit/>
            </a:bodyPr>
            <a:lstStyle/>
            <a:p>
              <a:r>
                <a:rPr lang="hu-HU" err="1"/>
                <a:t>These</a:t>
              </a:r>
              <a:r>
                <a:rPr lang="hu-HU"/>
                <a:t> </a:t>
              </a:r>
              <a:r>
                <a:rPr lang="hu-HU" err="1"/>
                <a:t>tables</a:t>
              </a:r>
              <a:r>
                <a:rPr lang="hu-HU"/>
                <a:t> </a:t>
              </a:r>
              <a:r>
                <a:rPr lang="hu-HU" err="1"/>
                <a:t>store</a:t>
              </a:r>
              <a:r>
                <a:rPr lang="hu-HU"/>
                <a:t> </a:t>
              </a:r>
              <a:r>
                <a:rPr lang="hu-HU" err="1"/>
                <a:t>the</a:t>
              </a:r>
              <a:r>
                <a:rPr lang="hu-HU"/>
                <a:t> </a:t>
              </a:r>
              <a:r>
                <a:rPr lang="hu-HU" err="1"/>
                <a:t>authorization</a:t>
              </a:r>
              <a:r>
                <a:rPr lang="hu-HU"/>
                <a:t> </a:t>
              </a:r>
              <a:r>
                <a:rPr lang="hu-HU" err="1"/>
                <a:t>access</a:t>
              </a:r>
              <a:r>
                <a:rPr lang="hu-HU"/>
                <a:t> </a:t>
              </a:r>
              <a:r>
                <a:rPr lang="hu-HU" err="1"/>
                <a:t>rights</a:t>
              </a:r>
              <a:r>
                <a:rPr lang="hu-HU"/>
                <a:t>.</a:t>
              </a:r>
              <a:endParaRPr lang="en-US"/>
            </a:p>
          </p:txBody>
        </p:sp>
        <p:sp>
          <p:nvSpPr>
            <p:cNvPr id="27" name="Szövegdoboz 26"/>
            <p:cNvSpPr txBox="1"/>
            <p:nvPr/>
          </p:nvSpPr>
          <p:spPr>
            <a:xfrm>
              <a:off x="3758548" y="4035945"/>
              <a:ext cx="6557303" cy="369332"/>
            </a:xfrm>
            <a:prstGeom prst="rect">
              <a:avLst/>
            </a:prstGeom>
            <a:noFill/>
            <a:ln>
              <a:solidFill>
                <a:srgbClr val="FF0000"/>
              </a:solidFill>
            </a:ln>
          </p:spPr>
          <p:txBody>
            <a:bodyPr wrap="square" rtlCol="0">
              <a:spAutoFit/>
            </a:bodyPr>
            <a:lstStyle/>
            <a:p>
              <a:r>
                <a:rPr lang="hu-HU"/>
                <a:t>These tables store </a:t>
              </a:r>
              <a:r>
                <a:rPr lang="hu-HU" err="1"/>
                <a:t>the</a:t>
              </a:r>
              <a:r>
                <a:rPr lang="hu-HU"/>
                <a:t> </a:t>
              </a:r>
              <a:r>
                <a:rPr lang="hu-HU" err="1"/>
                <a:t>orchestration</a:t>
              </a:r>
              <a:r>
                <a:rPr lang="hu-HU"/>
                <a:t> </a:t>
              </a:r>
              <a:r>
                <a:rPr lang="hu-HU" err="1"/>
                <a:t>rules</a:t>
              </a:r>
              <a:r>
                <a:rPr lang="hu-HU"/>
                <a:t> per </a:t>
              </a:r>
              <a:r>
                <a:rPr lang="hu-HU" err="1"/>
                <a:t>Application</a:t>
              </a:r>
              <a:r>
                <a:rPr lang="hu-HU"/>
                <a:t> Systems.</a:t>
              </a:r>
              <a:endParaRPr lang="en-US"/>
            </a:p>
          </p:txBody>
        </p:sp>
        <p:sp>
          <p:nvSpPr>
            <p:cNvPr id="40" name="Szövegdoboz 39"/>
            <p:cNvSpPr txBox="1"/>
            <p:nvPr/>
          </p:nvSpPr>
          <p:spPr>
            <a:xfrm>
              <a:off x="3765210" y="4473386"/>
              <a:ext cx="4677356" cy="646331"/>
            </a:xfrm>
            <a:prstGeom prst="rect">
              <a:avLst/>
            </a:prstGeom>
            <a:noFill/>
            <a:ln>
              <a:solidFill>
                <a:srgbClr val="FF0000"/>
              </a:solidFill>
            </a:ln>
          </p:spPr>
          <p:txBody>
            <a:bodyPr wrap="square" rtlCol="0">
              <a:spAutoFit/>
            </a:bodyPr>
            <a:lstStyle/>
            <a:p>
              <a:r>
                <a:rPr lang="hu-HU" err="1"/>
                <a:t>These</a:t>
              </a:r>
              <a:r>
                <a:rPr lang="hu-HU"/>
                <a:t> </a:t>
              </a:r>
              <a:r>
                <a:rPr lang="hu-HU" err="1"/>
                <a:t>tables</a:t>
              </a:r>
              <a:r>
                <a:rPr lang="hu-HU"/>
                <a:t> </a:t>
              </a:r>
              <a:r>
                <a:rPr lang="hu-HU" err="1"/>
                <a:t>contain</a:t>
              </a:r>
              <a:r>
                <a:rPr lang="hu-HU"/>
                <a:t> ArrowheadCloud references about own and trusted Local Clouds.</a:t>
              </a:r>
              <a:endParaRPr lang="en-US" b="1"/>
            </a:p>
          </p:txBody>
        </p:sp>
        <p:sp>
          <p:nvSpPr>
            <p:cNvPr id="56" name="Szövegdoboz 55"/>
            <p:cNvSpPr txBox="1"/>
            <p:nvPr/>
          </p:nvSpPr>
          <p:spPr>
            <a:xfrm>
              <a:off x="3758549" y="3120984"/>
              <a:ext cx="6235694" cy="369332"/>
            </a:xfrm>
            <a:prstGeom prst="rect">
              <a:avLst/>
            </a:prstGeom>
            <a:noFill/>
            <a:ln>
              <a:solidFill>
                <a:srgbClr val="FF0000"/>
              </a:solidFill>
            </a:ln>
          </p:spPr>
          <p:txBody>
            <a:bodyPr wrap="square" rtlCol="0">
              <a:spAutoFit/>
            </a:bodyPr>
            <a:lstStyle/>
            <a:p>
              <a:r>
                <a:rPr lang="hu-HU" dirty="0" err="1"/>
                <a:t>This</a:t>
              </a:r>
              <a:r>
                <a:rPr lang="hu-HU" dirty="0"/>
                <a:t> </a:t>
              </a:r>
              <a:r>
                <a:rPr lang="hu-HU" dirty="0" err="1"/>
                <a:t>table</a:t>
              </a:r>
              <a:r>
                <a:rPr lang="hu-HU" dirty="0"/>
                <a:t> is </a:t>
              </a:r>
              <a:r>
                <a:rPr lang="hu-HU" dirty="0" err="1"/>
                <a:t>used</a:t>
              </a:r>
              <a:r>
                <a:rPr lang="hu-HU" dirty="0"/>
                <a:t> </a:t>
              </a:r>
              <a:r>
                <a:rPr lang="hu-HU" dirty="0" err="1"/>
                <a:t>by</a:t>
              </a:r>
              <a:r>
                <a:rPr lang="hu-HU" dirty="0"/>
                <a:t> </a:t>
              </a:r>
              <a:r>
                <a:rPr lang="hu-HU" dirty="0" err="1"/>
                <a:t>the</a:t>
              </a:r>
              <a:r>
                <a:rPr lang="hu-HU" dirty="0"/>
                <a:t> ORM </a:t>
              </a:r>
              <a:r>
                <a:rPr lang="hu-HU" dirty="0" err="1"/>
                <a:t>engine</a:t>
              </a:r>
              <a:r>
                <a:rPr lang="hu-HU" dirty="0"/>
                <a:t>, </a:t>
              </a:r>
              <a:r>
                <a:rPr lang="hu-HU" dirty="0" err="1"/>
                <a:t>not</a:t>
              </a:r>
              <a:r>
                <a:rPr lang="hu-HU" dirty="0"/>
                <a:t> </a:t>
              </a:r>
              <a:r>
                <a:rPr lang="hu-HU" dirty="0" err="1"/>
                <a:t>to</a:t>
              </a:r>
              <a:r>
                <a:rPr lang="hu-HU" dirty="0"/>
                <a:t> be </a:t>
              </a:r>
              <a:r>
                <a:rPr lang="hu-HU" dirty="0" err="1"/>
                <a:t>changed</a:t>
              </a:r>
              <a:r>
                <a:rPr lang="hu-HU" dirty="0"/>
                <a:t>. </a:t>
              </a:r>
              <a:endParaRPr lang="en-US" dirty="0"/>
            </a:p>
          </p:txBody>
        </p:sp>
        <p:sp>
          <p:nvSpPr>
            <p:cNvPr id="55" name="Szövegdoboz 54"/>
            <p:cNvSpPr txBox="1"/>
            <p:nvPr/>
          </p:nvSpPr>
          <p:spPr>
            <a:xfrm>
              <a:off x="3765210" y="5184555"/>
              <a:ext cx="4482145" cy="646331"/>
            </a:xfrm>
            <a:prstGeom prst="rect">
              <a:avLst/>
            </a:prstGeom>
            <a:noFill/>
            <a:ln>
              <a:solidFill>
                <a:srgbClr val="FF0000"/>
              </a:solidFill>
            </a:ln>
          </p:spPr>
          <p:txBody>
            <a:bodyPr wrap="square" rtlCol="0">
              <a:spAutoFit/>
            </a:bodyPr>
            <a:lstStyle/>
            <a:p>
              <a:r>
                <a:rPr lang="hu-HU"/>
                <a:t>This table stores the available Services and their provider Systems. </a:t>
              </a:r>
            </a:p>
          </p:txBody>
        </p:sp>
      </p:grpSp>
      <p:pic>
        <p:nvPicPr>
          <p:cNvPr id="7" name="Kép 6">
            <a:extLst>
              <a:ext uri="{FF2B5EF4-FFF2-40B4-BE49-F238E27FC236}">
                <a16:creationId xmlns:a16="http://schemas.microsoft.com/office/drawing/2014/main" id="{C1A439F2-51B1-4837-96C7-33C194B4F9E9}"/>
              </a:ext>
            </a:extLst>
          </p:cNvPr>
          <p:cNvPicPr>
            <a:picLocks noChangeAspect="1"/>
          </p:cNvPicPr>
          <p:nvPr/>
        </p:nvPicPr>
        <p:blipFill>
          <a:blip r:embed="rId2"/>
          <a:stretch>
            <a:fillRect/>
          </a:stretch>
        </p:blipFill>
        <p:spPr>
          <a:xfrm>
            <a:off x="178196" y="2994803"/>
            <a:ext cx="3087571" cy="2907363"/>
          </a:xfrm>
          <a:prstGeom prst="rect">
            <a:avLst/>
          </a:prstGeom>
        </p:spPr>
      </p:pic>
      <p:cxnSp>
        <p:nvCxnSpPr>
          <p:cNvPr id="12" name="Egyenes összekötő nyíllal 11">
            <a:extLst>
              <a:ext uri="{FF2B5EF4-FFF2-40B4-BE49-F238E27FC236}">
                <a16:creationId xmlns:a16="http://schemas.microsoft.com/office/drawing/2014/main" id="{91010D7E-45E5-4D04-A412-6FDAC7E4106A}"/>
              </a:ext>
            </a:extLst>
          </p:cNvPr>
          <p:cNvCxnSpPr>
            <a:endCxn id="8" idx="1"/>
          </p:cNvCxnSpPr>
          <p:nvPr/>
        </p:nvCxnSpPr>
        <p:spPr>
          <a:xfrm flipV="1">
            <a:off x="2289103" y="3104577"/>
            <a:ext cx="2120954" cy="3231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gyenes összekötő nyíllal 14">
            <a:extLst>
              <a:ext uri="{FF2B5EF4-FFF2-40B4-BE49-F238E27FC236}">
                <a16:creationId xmlns:a16="http://schemas.microsoft.com/office/drawing/2014/main" id="{E2F54201-879F-4C10-BC0C-59529DC39AAC}"/>
              </a:ext>
            </a:extLst>
          </p:cNvPr>
          <p:cNvCxnSpPr/>
          <p:nvPr/>
        </p:nvCxnSpPr>
        <p:spPr>
          <a:xfrm flipV="1">
            <a:off x="2336800" y="3251200"/>
            <a:ext cx="2050473" cy="406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gyenes összekötő nyíllal 27">
            <a:extLst>
              <a:ext uri="{FF2B5EF4-FFF2-40B4-BE49-F238E27FC236}">
                <a16:creationId xmlns:a16="http://schemas.microsoft.com/office/drawing/2014/main" id="{90DD9C08-D127-431F-86AD-86F21DAC3248}"/>
              </a:ext>
            </a:extLst>
          </p:cNvPr>
          <p:cNvCxnSpPr/>
          <p:nvPr/>
        </p:nvCxnSpPr>
        <p:spPr>
          <a:xfrm flipV="1">
            <a:off x="2289103" y="3352800"/>
            <a:ext cx="2098170" cy="7000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gyenes összekötő nyíllal 29">
            <a:extLst>
              <a:ext uri="{FF2B5EF4-FFF2-40B4-BE49-F238E27FC236}">
                <a16:creationId xmlns:a16="http://schemas.microsoft.com/office/drawing/2014/main" id="{D0E1F8E6-86A0-49E5-8DF1-F705BF529530}"/>
              </a:ext>
            </a:extLst>
          </p:cNvPr>
          <p:cNvCxnSpPr/>
          <p:nvPr/>
        </p:nvCxnSpPr>
        <p:spPr>
          <a:xfrm flipV="1">
            <a:off x="3185747" y="3462290"/>
            <a:ext cx="1201526" cy="405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Szövegdoboz 44">
            <a:extLst>
              <a:ext uri="{FF2B5EF4-FFF2-40B4-BE49-F238E27FC236}">
                <a16:creationId xmlns:a16="http://schemas.microsoft.com/office/drawing/2014/main" id="{EDC28471-E815-4451-B79C-8C0B0E890B4A}"/>
              </a:ext>
            </a:extLst>
          </p:cNvPr>
          <p:cNvSpPr txBox="1"/>
          <p:nvPr/>
        </p:nvSpPr>
        <p:spPr>
          <a:xfrm>
            <a:off x="4424217" y="3634793"/>
            <a:ext cx="6317674" cy="369332"/>
          </a:xfrm>
          <a:prstGeom prst="rect">
            <a:avLst/>
          </a:prstGeom>
          <a:noFill/>
          <a:ln>
            <a:solidFill>
              <a:srgbClr val="FF0000"/>
            </a:solidFill>
          </a:ln>
        </p:spPr>
        <p:txBody>
          <a:bodyPr wrap="square" rtlCol="0">
            <a:spAutoFit/>
          </a:bodyPr>
          <a:lstStyle/>
          <a:p>
            <a:r>
              <a:rPr lang="hu-HU" dirty="0" err="1"/>
              <a:t>This</a:t>
            </a:r>
            <a:r>
              <a:rPr lang="hu-HU" dirty="0"/>
              <a:t> </a:t>
            </a:r>
            <a:r>
              <a:rPr lang="hu-HU" err="1"/>
              <a:t>table</a:t>
            </a:r>
            <a:r>
              <a:rPr lang="hu-HU"/>
              <a:t> stores the AMQP message brokers the gateway can use.</a:t>
            </a:r>
            <a:endParaRPr lang="en-US" dirty="0"/>
          </a:p>
        </p:txBody>
      </p:sp>
      <p:cxnSp>
        <p:nvCxnSpPr>
          <p:cNvPr id="34" name="Egyenes összekötő nyíllal 33">
            <a:extLst>
              <a:ext uri="{FF2B5EF4-FFF2-40B4-BE49-F238E27FC236}">
                <a16:creationId xmlns:a16="http://schemas.microsoft.com/office/drawing/2014/main" id="{30656211-123A-44BB-84ED-6AE3293A8AD0}"/>
              </a:ext>
            </a:extLst>
          </p:cNvPr>
          <p:cNvCxnSpPr>
            <a:endCxn id="45" idx="1"/>
          </p:cNvCxnSpPr>
          <p:nvPr/>
        </p:nvCxnSpPr>
        <p:spPr>
          <a:xfrm flipV="1">
            <a:off x="1607127" y="3819459"/>
            <a:ext cx="2817090" cy="4107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gyenes összekötő nyíllal 36">
            <a:extLst>
              <a:ext uri="{FF2B5EF4-FFF2-40B4-BE49-F238E27FC236}">
                <a16:creationId xmlns:a16="http://schemas.microsoft.com/office/drawing/2014/main" id="{11535870-A617-477F-A306-3607D4E13B07}"/>
              </a:ext>
            </a:extLst>
          </p:cNvPr>
          <p:cNvCxnSpPr>
            <a:endCxn id="56" idx="1"/>
          </p:cNvCxnSpPr>
          <p:nvPr/>
        </p:nvCxnSpPr>
        <p:spPr>
          <a:xfrm flipV="1">
            <a:off x="2336800" y="4320733"/>
            <a:ext cx="2086238" cy="942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gyenes összekötő nyíllal 49">
            <a:extLst>
              <a:ext uri="{FF2B5EF4-FFF2-40B4-BE49-F238E27FC236}">
                <a16:creationId xmlns:a16="http://schemas.microsoft.com/office/drawing/2014/main" id="{1CE1CC5B-246C-4768-97F5-BC848BD62B10}"/>
              </a:ext>
            </a:extLst>
          </p:cNvPr>
          <p:cNvCxnSpPr/>
          <p:nvPr/>
        </p:nvCxnSpPr>
        <p:spPr>
          <a:xfrm>
            <a:off x="2669309" y="4585638"/>
            <a:ext cx="1717964" cy="1249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gyenes összekötő nyíllal 57">
            <a:extLst>
              <a:ext uri="{FF2B5EF4-FFF2-40B4-BE49-F238E27FC236}">
                <a16:creationId xmlns:a16="http://schemas.microsoft.com/office/drawing/2014/main" id="{75166B34-FAAB-428F-900A-1FEFD2C0BC49}"/>
              </a:ext>
            </a:extLst>
          </p:cNvPr>
          <p:cNvCxnSpPr/>
          <p:nvPr/>
        </p:nvCxnSpPr>
        <p:spPr>
          <a:xfrm>
            <a:off x="2660073" y="4839855"/>
            <a:ext cx="1727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gyenes összekötő nyíllal 59">
            <a:extLst>
              <a:ext uri="{FF2B5EF4-FFF2-40B4-BE49-F238E27FC236}">
                <a16:creationId xmlns:a16="http://schemas.microsoft.com/office/drawing/2014/main" id="{5CBD0CA9-EDCD-47CC-B543-0E68C3FA95CC}"/>
              </a:ext>
            </a:extLst>
          </p:cNvPr>
          <p:cNvCxnSpPr/>
          <p:nvPr/>
        </p:nvCxnSpPr>
        <p:spPr>
          <a:xfrm>
            <a:off x="2115127" y="5001150"/>
            <a:ext cx="2294930" cy="7253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gyenes összekötő nyíllal 62">
            <a:extLst>
              <a:ext uri="{FF2B5EF4-FFF2-40B4-BE49-F238E27FC236}">
                <a16:creationId xmlns:a16="http://schemas.microsoft.com/office/drawing/2014/main" id="{33E98515-6688-465E-AFA8-91422181585F}"/>
              </a:ext>
            </a:extLst>
          </p:cNvPr>
          <p:cNvCxnSpPr/>
          <p:nvPr/>
        </p:nvCxnSpPr>
        <p:spPr>
          <a:xfrm>
            <a:off x="1791855" y="5597236"/>
            <a:ext cx="2631182" cy="304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gyenes összekötő nyíllal 66">
            <a:extLst>
              <a:ext uri="{FF2B5EF4-FFF2-40B4-BE49-F238E27FC236}">
                <a16:creationId xmlns:a16="http://schemas.microsoft.com/office/drawing/2014/main" id="{AB3EE449-6B61-41C0-A517-74270DA7E909}"/>
              </a:ext>
            </a:extLst>
          </p:cNvPr>
          <p:cNvCxnSpPr/>
          <p:nvPr/>
        </p:nvCxnSpPr>
        <p:spPr>
          <a:xfrm>
            <a:off x="2115127" y="5818909"/>
            <a:ext cx="2294930" cy="581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gyenes összekötő nyíllal 68">
            <a:extLst>
              <a:ext uri="{FF2B5EF4-FFF2-40B4-BE49-F238E27FC236}">
                <a16:creationId xmlns:a16="http://schemas.microsoft.com/office/drawing/2014/main" id="{826E108A-28AB-4E98-989E-E711EEEE87B8}"/>
              </a:ext>
            </a:extLst>
          </p:cNvPr>
          <p:cNvCxnSpPr>
            <a:cxnSpLocks/>
          </p:cNvCxnSpPr>
          <p:nvPr/>
        </p:nvCxnSpPr>
        <p:spPr>
          <a:xfrm flipV="1">
            <a:off x="2918691" y="5244930"/>
            <a:ext cx="1504346"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gyenes összekötő nyíllal 70">
            <a:extLst>
              <a:ext uri="{FF2B5EF4-FFF2-40B4-BE49-F238E27FC236}">
                <a16:creationId xmlns:a16="http://schemas.microsoft.com/office/drawing/2014/main" id="{FFB6D28F-FD0F-4690-974C-B5463F90DD23}"/>
              </a:ext>
            </a:extLst>
          </p:cNvPr>
          <p:cNvCxnSpPr/>
          <p:nvPr/>
        </p:nvCxnSpPr>
        <p:spPr>
          <a:xfrm flipV="1">
            <a:off x="2289103" y="5126182"/>
            <a:ext cx="2098170" cy="73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734186"/>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2546</TotalTime>
  <Words>3291</Words>
  <Application>Microsoft Office PowerPoint</Application>
  <PresentationFormat>Szélesvásznú</PresentationFormat>
  <Paragraphs>363</Paragraphs>
  <Slides>25</Slides>
  <Notes>3</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25</vt:i4>
      </vt:variant>
    </vt:vector>
  </HeadingPairs>
  <TitlesOfParts>
    <vt:vector size="29" baseType="lpstr">
      <vt:lpstr>Arial</vt:lpstr>
      <vt:lpstr>Calibri</vt:lpstr>
      <vt:lpstr>Calibri Light</vt:lpstr>
      <vt:lpstr>Office-téma</vt:lpstr>
      <vt:lpstr>Getting Started</vt:lpstr>
      <vt:lpstr>Documentation structure – reading sequence</vt:lpstr>
      <vt:lpstr>Table of Contents</vt:lpstr>
      <vt:lpstr>Core modules - overview</vt:lpstr>
      <vt:lpstr>Arrowhead G3.2 code bases / testbed servers</vt:lpstr>
      <vt:lpstr>Setting up a database</vt:lpstr>
      <vt:lpstr>Generating Certificates (optional)</vt:lpstr>
      <vt:lpstr>Configuring the core modules</vt:lpstr>
      <vt:lpstr>The Arrowhead core database structure</vt:lpstr>
      <vt:lpstr>Configuration of the ArrowheadCloud table</vt:lpstr>
      <vt:lpstr>Deploying modules</vt:lpstr>
      <vt:lpstr>Setting up a secondary Local Cloud for testing inter-Cloud orchestration</vt:lpstr>
      <vt:lpstr>Using the Gateway module</vt:lpstr>
      <vt:lpstr>Using the examples</vt:lpstr>
      <vt:lpstr>Use case scenario for manual testing</vt:lpstr>
      <vt:lpstr>Electric Vehicle Use Case Scenario</vt:lpstr>
      <vt:lpstr>Store-based orchestration test</vt:lpstr>
      <vt:lpstr>Store-based orchestration</vt:lpstr>
      <vt:lpstr>Checking the dynamical orchestration process</vt:lpstr>
      <vt:lpstr>Local dynamical orchestration (no preferences or matchmaking) </vt:lpstr>
      <vt:lpstr>Inter-Cloud dynamical orchestration (with triggerInterCloud flag)</vt:lpstr>
      <vt:lpstr>Dynamical orchestration with Inter-Cloud enabled</vt:lpstr>
      <vt:lpstr>Getting started with the App. System skeleton</vt:lpstr>
      <vt:lpstr>Known issues and shortcomings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Hegedűs Csaba</dc:creator>
  <cp:lastModifiedBy>Umlauf Zoltán</cp:lastModifiedBy>
  <cp:revision>206</cp:revision>
  <dcterms:created xsi:type="dcterms:W3CDTF">2016-08-23T09:05:39Z</dcterms:created>
  <dcterms:modified xsi:type="dcterms:W3CDTF">2018-02-18T17:37:48Z</dcterms:modified>
</cp:coreProperties>
</file>