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6150E-0249-3359-54D5-F77DD60B8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DD12B-2BA8-C81A-2688-F657EFF25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C223F-139B-F60F-DF1F-01FF2709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3B3-9B0A-4E5D-8C9B-9A04E212775B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13AF9-D75A-DC2E-C6D2-098B66A2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133AA-04C6-0411-17B0-D3109ADD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D905-F5FA-4E3F-AD0C-0CACEF50934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823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ADD12-AE24-CC50-0A25-0150BC3B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DB0F7C-05F0-FE23-50D1-BDDE1F04C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22E361-541D-233B-18B6-88C63D7A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3B3-9B0A-4E5D-8C9B-9A04E212775B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6257F6-B5F8-2727-01B6-37C6CC35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10001-B416-B142-5B8C-36F8A6B5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D905-F5FA-4E3F-AD0C-0CACEF50934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327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28930D-D2F3-41F7-2CD6-1C8F304DE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157890-00B6-0D01-16F4-7CB6D143F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6A3BC-8447-FC8F-BD90-96B6F166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3B3-9B0A-4E5D-8C9B-9A04E212775B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FD14A-2B8C-5209-645C-C0B288C1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FB52C-6E5E-88FA-B3B3-F3303B87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D905-F5FA-4E3F-AD0C-0CACEF50934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718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5E5C0-B1CA-A9D3-EB69-8DF00D47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0BAF6-47CE-F50E-8533-505FF8E9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42E91C-9935-18B1-B593-51B29FC8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3B3-9B0A-4E5D-8C9B-9A04E212775B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D4CF84-F968-F269-787B-6CA529C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D7858C-019E-1108-B5B4-09D8F1C6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D905-F5FA-4E3F-AD0C-0CACEF50934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011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70B63-0D6C-DEC1-4455-ADED7C03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521783-9FF1-2253-2BC5-328DE05A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614B15-B703-155C-332F-8CF731CA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3B3-9B0A-4E5D-8C9B-9A04E212775B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84D4F-9126-2109-1879-E9ACFF60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28D1AC-DB49-70C2-A0C5-AD602B4D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D905-F5FA-4E3F-AD0C-0CACEF50934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6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8AE4A-CFF8-CC6C-8073-F623171E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76705-52CB-13B6-DF54-29D6DC7F6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8F37D3-1D76-7BC3-A9FD-631F4F6CA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56870E-9D61-5A20-A3C2-8AF6856D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3B3-9B0A-4E5D-8C9B-9A04E212775B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96E15-CAF1-7E1A-F921-8EEAA508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BC913D-ACF3-9DEF-F5B3-E17A06C4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D905-F5FA-4E3F-AD0C-0CACEF50934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639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D961-D8CE-ACD0-0821-DF7871BC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9A520D-EA60-00AF-D454-B0CD5D5B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38E67A-8754-E336-8B90-3D7A06C6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62F76C-83CB-610A-3358-429750FF1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A87ECC-2D3D-BBFF-5773-A7B20BEF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28787B-99FB-F016-D8BA-13BBFE81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3B3-9B0A-4E5D-8C9B-9A04E212775B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92B45B-E2BB-9E77-F059-56DD2F8B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CC74A9-BF17-1F69-ACFC-9E6A8029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D905-F5FA-4E3F-AD0C-0CACEF50934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738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82FE0-E363-5966-4593-4499A35C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E0F125-E037-A99D-D96C-2F3BA68B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3B3-9B0A-4E5D-8C9B-9A04E212775B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A7947A-A930-5890-1534-8D0B6ED5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8B4DA5-94D4-0720-7E87-2E1DA762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D905-F5FA-4E3F-AD0C-0CACEF50934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594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E8AD09-840A-E523-C44F-0723640E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3B3-9B0A-4E5D-8C9B-9A04E212775B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E756C4-6723-FAEE-5A39-98D1F1B4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6974F8-EEA0-85D1-7050-5FCD40A4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D905-F5FA-4E3F-AD0C-0CACEF50934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57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A645E-3B20-9052-9425-0B5A071A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E3A4A-B5E6-89DE-AB56-66F24F41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E1A471-3E8F-89BC-FDBE-4E99DA4A5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8A6F1B-10EA-CAAF-0A00-BF206D5D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3B3-9B0A-4E5D-8C9B-9A04E212775B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396402-A7C9-58D5-31DC-0190763D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6D870-790F-F4AB-5BEA-18B86BF7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D905-F5FA-4E3F-AD0C-0CACEF50934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157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A62C4-64C4-0A9F-D331-A95DC5AD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2FACE2-F6C1-DACD-AE76-2D9DAA1DA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9CB55-96BB-11C2-B6CB-8B401DF4A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553E92-C472-D06B-DC01-0111CF62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3B3-9B0A-4E5D-8C9B-9A04E212775B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E17341-91D6-EBC3-9F44-23CDAD90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24C8B9-BFE7-1D30-CAF0-676642C0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D905-F5FA-4E3F-AD0C-0CACEF50934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953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D9B670-C869-53EF-AF65-DE6FA18E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F26877-D91C-D0F5-586F-736D783B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5DE140-D507-E1F8-C4FD-FF2E7EC94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73B3-9B0A-4E5D-8C9B-9A04E212775B}" type="datetimeFigureOut">
              <a:rPr lang="es-ES" smtClean="0"/>
              <a:t>19/04/2024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33133-9B5A-42A2-41C0-AF3AB9AC8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E0D4B-2BAC-FB98-46AC-44EA0E714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D905-F5FA-4E3F-AD0C-0CACEF50934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12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hyperlink" Target="#DiagramaER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14CF3-B90D-972A-BC96-03E46279D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8416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Aplicaciones Web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08957"/>
            <a:ext cx="12192000" cy="47544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5349875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296608"/>
            <a:ext cx="12191999" cy="56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Autor: Carlos Martínez Ibáñez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783" y="1936102"/>
            <a:ext cx="5374432" cy="298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4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469879" y="945818"/>
            <a:ext cx="7244179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PLANIFICACIÓN - DAFO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8" y="1812245"/>
            <a:ext cx="3394155" cy="1616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Debilidades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Mercado competitivo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Poca experiencia en desarrollo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Vender el producto bien</a:t>
            </a:r>
          </a:p>
          <a:p>
            <a:pPr algn="just"/>
            <a:endParaRPr lang="es-ES" sz="1400" dirty="0"/>
          </a:p>
          <a:p>
            <a:pPr algn="just"/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4C673881-A20C-DC0E-181D-FFEAB49BCB35}"/>
              </a:ext>
            </a:extLst>
          </p:cNvPr>
          <p:cNvSpPr txBox="1">
            <a:spLocks/>
          </p:cNvSpPr>
          <p:nvPr/>
        </p:nvSpPr>
        <p:spPr>
          <a:xfrm>
            <a:off x="6091969" y="1812245"/>
            <a:ext cx="3394154" cy="1616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Amenazas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Mejores equipos de desarrollo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Mucho mercado de viajes</a:t>
            </a:r>
          </a:p>
          <a:p>
            <a:pPr algn="just"/>
            <a:endParaRPr lang="es-ES" sz="16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E16E736-F9FD-B1DD-19E8-EB1FDC094348}"/>
              </a:ext>
            </a:extLst>
          </p:cNvPr>
          <p:cNvSpPr txBox="1">
            <a:spLocks/>
          </p:cNvSpPr>
          <p:nvPr/>
        </p:nvSpPr>
        <p:spPr>
          <a:xfrm>
            <a:off x="2705878" y="3429000"/>
            <a:ext cx="3394155" cy="1616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Fortalezas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Control sobre la aplicación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Conocimiento del mercado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Motivación de mejora</a:t>
            </a:r>
            <a:endParaRPr lang="es-ES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781B291-0609-0739-CF3B-BFBB2B8F04A5}"/>
              </a:ext>
            </a:extLst>
          </p:cNvPr>
          <p:cNvSpPr txBox="1">
            <a:spLocks/>
          </p:cNvSpPr>
          <p:nvPr/>
        </p:nvSpPr>
        <p:spPr>
          <a:xfrm>
            <a:off x="6100033" y="3429000"/>
            <a:ext cx="3394155" cy="1616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Oportunidades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Amplio mercado por explotar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Intercambio de experiencias </a:t>
            </a:r>
          </a:p>
        </p:txBody>
      </p:sp>
    </p:spTree>
    <p:extLst>
      <p:ext uri="{BB962C8B-B14F-4D97-AF65-F5344CB8AC3E}">
        <p14:creationId xmlns:p14="http://schemas.microsoft.com/office/powerpoint/2010/main" val="321073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469879" y="945818"/>
            <a:ext cx="7244179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4299909" y="1803366"/>
            <a:ext cx="3584118" cy="3594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Mostrar la página web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Permitir registro usuarios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Inicio de sesión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Creación de colecciones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Edición y borrado colecciones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Edición y borrado usuarios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Contacto con administrador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Recuperación contraseña</a:t>
            </a:r>
          </a:p>
          <a:p>
            <a:pPr algn="just"/>
            <a:endParaRPr lang="en-US" sz="1600" dirty="0"/>
          </a:p>
          <a:p>
            <a:pPr algn="just"/>
            <a:endParaRPr lang="en-US" sz="2000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47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469879" y="945818"/>
            <a:ext cx="7244179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3867614" y="1838877"/>
            <a:ext cx="4448708" cy="22448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NO FUNCIONALES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Página atractiva, functional e intuitiva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Accesible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Compatible con Google Chrome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Diseño responsive</a:t>
            </a:r>
          </a:p>
          <a:p>
            <a:pPr algn="just"/>
            <a:endParaRPr lang="en-US" sz="2000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031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469879" y="945818"/>
            <a:ext cx="7244179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469879" y="2060819"/>
            <a:ext cx="6772183" cy="2138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Relacional</a:t>
            </a:r>
            <a:endParaRPr lang="en-US" dirty="0"/>
          </a:p>
          <a:p>
            <a:pPr algn="just"/>
            <a:r>
              <a:rPr lang="en-US" sz="2000" dirty="0"/>
              <a:t>Tenemos cuatro tablas, son las tablas usuarios, colecciones, avatar y recuperacion.</a:t>
            </a:r>
          </a:p>
          <a:p>
            <a:pPr algn="just"/>
            <a:r>
              <a:rPr lang="en-US" sz="2000" dirty="0"/>
              <a:t>La </a:t>
            </a:r>
            <a:r>
              <a:rPr lang="en-US" sz="2000" dirty="0" err="1"/>
              <a:t>tabla</a:t>
            </a:r>
            <a:r>
              <a:rPr lang="en-US" sz="2000" dirty="0"/>
              <a:t> usuarios se relaciona con su PK id con las tablas colecciones y avatar y con la tabla recuperación a traves de su fk email. </a:t>
            </a:r>
          </a:p>
          <a:p>
            <a:pPr algn="just"/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55766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469879" y="945818"/>
            <a:ext cx="7244179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8" y="1812244"/>
            <a:ext cx="6772183" cy="42245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1600" dirty="0"/>
          </a:p>
        </p:txBody>
      </p:sp>
      <p:pic>
        <p:nvPicPr>
          <p:cNvPr id="7" name="Imagen 6">
            <a:hlinkClick r:id="rId5"/>
            <a:extLst>
              <a:ext uri="{FF2B5EF4-FFF2-40B4-BE49-F238E27FC236}">
                <a16:creationId xmlns:a16="http://schemas.microsoft.com/office/drawing/2014/main" id="{DCEE1DB4-DBFF-D0AD-0BA2-5FC5BEFC2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39" y="1812244"/>
            <a:ext cx="6772183" cy="4224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71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307960" y="945818"/>
            <a:ext cx="7568018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– Casos de uso “Usuario”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8" y="1812244"/>
            <a:ext cx="6772183" cy="3233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1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5F28D4-B4DC-45D4-58EF-5CDBB2370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39" y="1818639"/>
            <a:ext cx="6764122" cy="322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61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1645487" y="976461"/>
            <a:ext cx="8892964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– Casos de uso “Administrador”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8" y="1812244"/>
            <a:ext cx="6772183" cy="3233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1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267365-6C48-6284-21E5-9D1F3FE1D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39" y="1812245"/>
            <a:ext cx="6764122" cy="3233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98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469879" y="945818"/>
            <a:ext cx="7244179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6" y="1812244"/>
            <a:ext cx="6772183" cy="3558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Modelo Vista Controlador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Controlador: Carpeta que contiene la lógica de la aplicación.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Modelo: Carpeta que interactua con la base de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Vistas: Carpeta que contiene la interfaz de usuario de la aplicación.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Otros: Carpeta con archivos CSS, JavaScript, imagenes e iconos.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Index: Nuestro punto de entrada a la aplicación.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2371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469879" y="945818"/>
            <a:ext cx="7244179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DESPLIEGUE Y PRUEBAS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8" y="1812244"/>
            <a:ext cx="6772183" cy="3233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Despliegue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Generaremos el despliegue mediante XAMPP y la instalación de sus componentes (MySQL y Apache)</a:t>
            </a:r>
          </a:p>
          <a:p>
            <a:pPr algn="just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Al implementar el modelo iterativo incremental las pruebas se han realizado durante el proceso de creación de la aplicación en cada iteración.</a:t>
            </a:r>
          </a:p>
        </p:txBody>
      </p:sp>
    </p:spTree>
    <p:extLst>
      <p:ext uri="{BB962C8B-B14F-4D97-AF65-F5344CB8AC3E}">
        <p14:creationId xmlns:p14="http://schemas.microsoft.com/office/powerpoint/2010/main" val="92427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469879" y="945818"/>
            <a:ext cx="7244179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8" y="1812244"/>
            <a:ext cx="6772183" cy="3233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Mejora en la aplicación de las tecnologías aprendidas en el Ciclo Formativo de Grado Superior.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Se han cumplido los objetivos inicialmente establecidos.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Mejora en la aplicación del modelo de programación orientado a objetos.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La importancia de la documentación y planificación.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Desafíos y obstáculos surgidos durante el desarrollo superados.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54636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3937050" y="945818"/>
            <a:ext cx="4309837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8" y="1812244"/>
            <a:ext cx="6772183" cy="3233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600" dirty="0"/>
          </a:p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Proyecto Viaja y Explora Administrador</a:t>
            </a:r>
            <a:r>
              <a:rPr lang="es-ES" sz="2000" dirty="0"/>
              <a:t>: </a:t>
            </a:r>
          </a:p>
          <a:p>
            <a:pPr algn="just"/>
            <a:endParaRPr lang="es-ES" sz="1600" dirty="0"/>
          </a:p>
          <a:p>
            <a:pPr algn="just"/>
            <a:r>
              <a:rPr lang="es-ES" sz="2000" dirty="0"/>
              <a:t>Es una aplicación donde crear colecciones de lugares donde hemos viajado y que nos va a facilitar la organización y el visionado de los viajes, además podremos dejar un comentario y darle una valoración a ese viaje realizado.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435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469879" y="945818"/>
            <a:ext cx="7244179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VIAS FUTURAS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8" y="1812244"/>
            <a:ext cx="6772183" cy="3233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Integración en redes sociales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Más funcionalidades para los usuarios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Sistema de contacto entre usuarios de modo privado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Comentarios públicos en perfil de usuario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Implementación forma de visitar perfiles de usuarios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Implementar descarga de colecciones</a:t>
            </a:r>
          </a:p>
        </p:txBody>
      </p:sp>
    </p:spTree>
    <p:extLst>
      <p:ext uri="{BB962C8B-B14F-4D97-AF65-F5344CB8AC3E}">
        <p14:creationId xmlns:p14="http://schemas.microsoft.com/office/powerpoint/2010/main" val="1136656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473910" y="3142514"/>
            <a:ext cx="7244179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 </a:t>
            </a:r>
          </a:p>
        </p:txBody>
      </p:sp>
    </p:spTree>
    <p:extLst>
      <p:ext uri="{BB962C8B-B14F-4D97-AF65-F5344CB8AC3E}">
        <p14:creationId xmlns:p14="http://schemas.microsoft.com/office/powerpoint/2010/main" val="3031318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473910" y="3142514"/>
            <a:ext cx="7244179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MUCHAS GRACIAS </a:t>
            </a:r>
          </a:p>
        </p:txBody>
      </p:sp>
    </p:spTree>
    <p:extLst>
      <p:ext uri="{BB962C8B-B14F-4D97-AF65-F5344CB8AC3E}">
        <p14:creationId xmlns:p14="http://schemas.microsoft.com/office/powerpoint/2010/main" val="187705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3937050" y="945818"/>
            <a:ext cx="4309837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6" y="1812244"/>
            <a:ext cx="6772183" cy="3233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general</a:t>
            </a:r>
            <a:r>
              <a:rPr lang="en-US" sz="2000" dirty="0"/>
              <a:t>:</a:t>
            </a:r>
          </a:p>
          <a:p>
            <a:pPr algn="just"/>
            <a:endParaRPr lang="es-ES_tradnl" sz="1600" dirty="0"/>
          </a:p>
          <a:p>
            <a:pPr algn="just"/>
            <a:r>
              <a:rPr lang="en-US" sz="2000" dirty="0"/>
              <a:t>Creación y Desarrollo de una </a:t>
            </a:r>
            <a:r>
              <a:rPr lang="en-US" sz="2000" dirty="0" err="1"/>
              <a:t>aplicación</a:t>
            </a:r>
            <a:r>
              <a:rPr lang="en-US" sz="2000" dirty="0"/>
              <a:t> </a:t>
            </a:r>
            <a:r>
              <a:rPr lang="en-US" sz="2000"/>
              <a:t>funcional</a:t>
            </a:r>
            <a:r>
              <a:rPr lang="en-US" sz="2000" dirty="0"/>
              <a:t>, </a:t>
            </a:r>
            <a:r>
              <a:rPr lang="en-US" sz="2000" dirty="0" err="1"/>
              <a:t>intuitiva</a:t>
            </a:r>
            <a:r>
              <a:rPr lang="en-US" sz="2000" dirty="0"/>
              <a:t> y atractiva para todo el mundo que acceda sin importar su nivel de experiencia con la tecnología</a:t>
            </a:r>
            <a:r>
              <a:rPr lang="en-US" sz="1800" dirty="0"/>
              <a:t>.</a:t>
            </a:r>
          </a:p>
          <a:p>
            <a:pPr algn="just"/>
            <a:endParaRPr lang="en-US" sz="1600" dirty="0"/>
          </a:p>
          <a:p>
            <a:pPr algn="just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08253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3937050" y="945818"/>
            <a:ext cx="4309837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8" y="1812244"/>
            <a:ext cx="6772183" cy="3233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_tradn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específicos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Creación de usuarios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Inicio</a:t>
            </a:r>
            <a:r>
              <a:rPr lang="en-US" sz="2000" dirty="0"/>
              <a:t> </a:t>
            </a:r>
            <a:r>
              <a:rPr lang="en-US" sz="2000" dirty="0" err="1"/>
              <a:t>sesion</a:t>
            </a:r>
            <a:r>
              <a:rPr lang="en-US" sz="2000" dirty="0"/>
              <a:t> usuarios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Recuperación contraseña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Perfiles de usuario y página de colecciones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Administrador gestion de usuarios y colección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Formulario de contacto con administrador</a:t>
            </a:r>
          </a:p>
          <a:p>
            <a:pPr marL="342900" indent="-342900" algn="just">
              <a:buFontTx/>
              <a:buChar char="-"/>
            </a:pPr>
            <a:endParaRPr lang="en-US" sz="2000" dirty="0"/>
          </a:p>
          <a:p>
            <a:pPr algn="just"/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3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3937050" y="945818"/>
            <a:ext cx="4309837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ESTADO DEL ARTE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CB29258F-67B6-D828-4162-E700010F79C1}"/>
              </a:ext>
            </a:extLst>
          </p:cNvPr>
          <p:cNvSpPr txBox="1">
            <a:spLocks/>
          </p:cNvSpPr>
          <p:nvPr/>
        </p:nvSpPr>
        <p:spPr>
          <a:xfrm>
            <a:off x="2705878" y="1812244"/>
            <a:ext cx="6772183" cy="35676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Evolución de los viajes</a:t>
            </a:r>
            <a:endParaRPr lang="es-ES" dirty="0"/>
          </a:p>
          <a:p>
            <a:pPr algn="just"/>
            <a:r>
              <a:rPr lang="es-ES" sz="2000" dirty="0"/>
              <a:t>A lo largo de la historia los viajes han evolucionado desde el s.XV con los viajes marítimos pasando por el ferrocarril en el s.XIX y la era de la aviación en el s.XX, todo esto ha llevado los viajes a una constante evolución y con ello a la forma de recordalos y de compartirlos</a:t>
            </a:r>
            <a:r>
              <a:rPr lang="es-ES" sz="1600" dirty="0"/>
              <a:t>.</a:t>
            </a:r>
          </a:p>
          <a:p>
            <a:pPr algn="just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Aplicaciones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</a:rPr>
              <a:t>Viviendo de viaje: www.viviendodeviaje.com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</a:rPr>
              <a:t>Con mochila: www.conmochila.com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Comiviajeros: www.comiviajeros.com</a:t>
            </a:r>
          </a:p>
          <a:p>
            <a:pPr algn="just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7019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3357881" y="945818"/>
            <a:ext cx="5468176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- TRELLO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8" y="1812244"/>
            <a:ext cx="6772183" cy="3233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1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5FD241F-0134-3889-6A29-706D79059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1812244"/>
            <a:ext cx="6772183" cy="32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4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3937050" y="945818"/>
            <a:ext cx="4309837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5" y="1812244"/>
            <a:ext cx="6772183" cy="32335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Iterativo incremental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32810D-EE12-FE2E-1837-1ED437D63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180" y="2874238"/>
            <a:ext cx="5743575" cy="169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70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469879" y="945818"/>
            <a:ext cx="7244179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Y HERRAMIENTAS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9" y="1812244"/>
            <a:ext cx="3114914" cy="3620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HTML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CSS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JavaScript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PHP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MySQL</a:t>
            </a:r>
          </a:p>
          <a:p>
            <a:pPr marL="285750" indent="-285750" algn="just">
              <a:buFontTx/>
              <a:buChar char="-"/>
            </a:pPr>
            <a:endParaRPr lang="es-ES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027F6B4-2955-491D-6D1D-E3E695E084E6}"/>
              </a:ext>
            </a:extLst>
          </p:cNvPr>
          <p:cNvSpPr txBox="1">
            <a:spLocks/>
          </p:cNvSpPr>
          <p:nvPr/>
        </p:nvSpPr>
        <p:spPr>
          <a:xfrm>
            <a:off x="5820792" y="1812243"/>
            <a:ext cx="3657269" cy="3620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Visual Studio Code Office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Office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Git y Github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Windows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Office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Trello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Draw 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OBS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89525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1A18C-AE6D-36CC-6491-54BAFE59E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2376"/>
            <a:ext cx="2705878" cy="26281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Viaja y Explora Administrador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B056A-5B79-BD60-99FD-9757FC34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97" y="0"/>
            <a:ext cx="2261603" cy="151878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183D9E29-0775-4DF4-7BA1-03D3692A6465}"/>
              </a:ext>
            </a:extLst>
          </p:cNvPr>
          <p:cNvSpPr txBox="1">
            <a:spLocks/>
          </p:cNvSpPr>
          <p:nvPr/>
        </p:nvSpPr>
        <p:spPr>
          <a:xfrm>
            <a:off x="0" y="6595188"/>
            <a:ext cx="2146040" cy="262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Martínez Ibáñez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1A0EB3-9A01-F69A-DF3B-4BA21C4C1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" y="4963885"/>
            <a:ext cx="875326" cy="587829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121A5A-E7E8-3CD8-78B6-3905FB8F3C27}"/>
              </a:ext>
            </a:extLst>
          </p:cNvPr>
          <p:cNvSpPr txBox="1">
            <a:spLocks/>
          </p:cNvSpPr>
          <p:nvPr/>
        </p:nvSpPr>
        <p:spPr>
          <a:xfrm>
            <a:off x="2469879" y="945818"/>
            <a:ext cx="7244179" cy="57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PLANIFICACIÓN</a:t>
            </a:r>
            <a:endParaRPr lang="es-E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14449C2-8BD2-05E8-9B26-D9114307C120}"/>
              </a:ext>
            </a:extLst>
          </p:cNvPr>
          <p:cNvSpPr txBox="1">
            <a:spLocks/>
          </p:cNvSpPr>
          <p:nvPr/>
        </p:nvSpPr>
        <p:spPr>
          <a:xfrm>
            <a:off x="2705876" y="1823339"/>
            <a:ext cx="6772183" cy="45090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/>
              <a:t>Diagrama de Gantt, planificación estimada.</a:t>
            </a:r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Diagrama de Gantt, planificación final.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EC0A102-BCA9-1696-69AF-A525107D6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6" y="2195596"/>
            <a:ext cx="6764117" cy="1781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CF43259-73FE-7DE3-FBE9-7BBC7E7C8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6" y="4550776"/>
            <a:ext cx="6772183" cy="17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79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760</Words>
  <Application>Microsoft Office PowerPoint</Application>
  <PresentationFormat>Panorámica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Desarrollo de Aplicaciones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CFGS Desarrollo de Aplicaciones Web</dc:title>
  <dc:creator>carlos m</dc:creator>
  <cp:lastModifiedBy>carlos m</cp:lastModifiedBy>
  <cp:revision>22</cp:revision>
  <dcterms:created xsi:type="dcterms:W3CDTF">2024-04-15T14:45:06Z</dcterms:created>
  <dcterms:modified xsi:type="dcterms:W3CDTF">2024-04-19T16:46:39Z</dcterms:modified>
</cp:coreProperties>
</file>