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9" r:id="rId6"/>
    <p:sldId id="314" r:id="rId7"/>
    <p:sldId id="303" r:id="rId8"/>
    <p:sldId id="316" r:id="rId9"/>
    <p:sldId id="312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67" autoAdjust="0"/>
  </p:normalViewPr>
  <p:slideViewPr>
    <p:cSldViewPr snapToGrid="0">
      <p:cViewPr varScale="1">
        <p:scale>
          <a:sx n="95" d="100"/>
          <a:sy n="95" d="100"/>
        </p:scale>
        <p:origin x="1134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訪客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49299C9-846E-4827-813A-349CCCE20782}">
      <dgm:prSet phldrT="[Text]" custT="1"/>
      <dgm:spPr/>
      <dgm:t>
        <a:bodyPr rtlCol="0" anchor="ctr"/>
        <a:lstStyle/>
        <a:p>
          <a:pPr rtl="0">
            <a:lnSpc>
              <a:spcPct val="100000"/>
            </a:lnSpc>
          </a:pPr>
          <a:endParaRPr lang="en-US" altLang="zh-TW" sz="1600" b="0" i="0" u="none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rtl="0">
            <a:lnSpc>
              <a:spcPct val="100000"/>
            </a:lnSpc>
          </a:pP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註冊會員</a:t>
          </a: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登入會員</a:t>
          </a: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檢視旅遊行程</a:t>
          </a: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寄送</a:t>
          </a:r>
          <a:r>
            <a:rPr lang="en-US" altLang="zh-TW" sz="1600" noProof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Email</a:t>
          </a: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AI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對話客服</a:t>
          </a:r>
          <a:endParaRPr lang="en-US" altLang="zh-TW" sz="16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會員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會員登入驗證、亂數驗證碼</a:t>
          </a: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忘記帳號密碼</a:t>
          </a: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修改會員資料</a:t>
          </a: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查詢訂單明細</a:t>
          </a: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加入</a:t>
          </a: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/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刪除收藏行程</a:t>
          </a: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報名行程</a:t>
          </a: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endParaRPr lang="zh-TW" altLang="en-US" sz="16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A6BB192-9983-4F48-BBC5-6E384EED7EC5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員工登入</a:t>
          </a: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旅遊行程新增、修改、刪除、查詢</a:t>
          </a: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旅遊訂單檢視、刪除</a:t>
          </a:r>
          <a:b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endParaRPr lang="zh-TW" altLang="en-US" sz="16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員工</a:t>
          </a:r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3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3" custLinFactY="15719" custLinFactNeighborX="0" custLinFactNeighborY="100000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3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3" custLinFactY="15719" custLinFactNeighborX="94" custLinFactNeighborY="100000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3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3" custLinFactY="15719" custLinFactNeighborX="94" custLinFactNeighborY="100000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</dgm:ptLst>
  <dgm:cxnLst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023657" y="2958192"/>
          <a:ext cx="2325147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4256" y="4255425"/>
          <a:ext cx="3366492" cy="775049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訪客</a:t>
          </a:r>
        </a:p>
      </dsp:txBody>
      <dsp:txXfrm>
        <a:off x="4256" y="4255425"/>
        <a:ext cx="3269611" cy="775049"/>
      </dsp:txXfrm>
    </dsp:sp>
    <dsp:sp modelId="{810D7AA7-A541-4507-BE7F-36CCF210089F}">
      <dsp:nvSpPr>
        <dsp:cNvPr id="0" name=""/>
        <dsp:cNvSpPr/>
      </dsp:nvSpPr>
      <dsp:spPr>
        <a:xfrm>
          <a:off x="273575" y="2091869"/>
          <a:ext cx="2733591" cy="168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600" b="0" i="0" u="none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註冊會員</a:t>
          </a: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登入會員</a:t>
          </a: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檢視旅遊行程</a:t>
          </a: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寄送</a:t>
          </a:r>
          <a:r>
            <a:rPr lang="en-US" altLang="zh-TW" sz="1600" kern="1200" noProof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Email</a:t>
          </a: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AI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對話客服</a:t>
          </a:r>
          <a:endParaRPr lang="en-US" altLang="zh-TW" sz="16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73575" y="2091869"/>
        <a:ext cx="2733591" cy="1688068"/>
      </dsp:txXfrm>
    </dsp:sp>
    <dsp:sp modelId="{E41E7729-FD3F-426D-804C-45BD60BD762D}">
      <dsp:nvSpPr>
        <dsp:cNvPr id="0" name=""/>
        <dsp:cNvSpPr/>
      </dsp:nvSpPr>
      <dsp:spPr>
        <a:xfrm rot="5400000">
          <a:off x="2245004" y="2958192"/>
          <a:ext cx="2325147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3272918" y="4255425"/>
          <a:ext cx="3366492" cy="775049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會員</a:t>
          </a:r>
        </a:p>
      </dsp:txBody>
      <dsp:txXfrm>
        <a:off x="3466680" y="4255425"/>
        <a:ext cx="2978968" cy="775049"/>
      </dsp:txXfrm>
    </dsp:sp>
    <dsp:sp modelId="{5E07F9E4-149C-4A89-848F-4ABDD305F0C5}">
      <dsp:nvSpPr>
        <dsp:cNvPr id="0" name=""/>
        <dsp:cNvSpPr/>
      </dsp:nvSpPr>
      <dsp:spPr>
        <a:xfrm>
          <a:off x="3542237" y="2091869"/>
          <a:ext cx="2733591" cy="168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會員登入驗證、亂數驗證碼</a:t>
          </a: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忘記帳號密碼</a:t>
          </a: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修改會員資料</a:t>
          </a: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查詢訂單明細</a:t>
          </a: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加入</a:t>
          </a: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/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刪除收藏行程</a:t>
          </a: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報名行程</a:t>
          </a: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endParaRPr lang="zh-TW" altLang="en-US" sz="16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542237" y="2091869"/>
        <a:ext cx="2733591" cy="1688068"/>
      </dsp:txXfrm>
    </dsp:sp>
    <dsp:sp modelId="{473F2067-7126-4D56-A328-5A8CFD3D8D52}">
      <dsp:nvSpPr>
        <dsp:cNvPr id="0" name=""/>
        <dsp:cNvSpPr/>
      </dsp:nvSpPr>
      <dsp:spPr>
        <a:xfrm rot="5400000">
          <a:off x="5510501" y="2958192"/>
          <a:ext cx="2325147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6538415" y="4255425"/>
          <a:ext cx="3366492" cy="775049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員工</a:t>
          </a:r>
        </a:p>
      </dsp:txBody>
      <dsp:txXfrm>
        <a:off x="6732177" y="4255425"/>
        <a:ext cx="2978968" cy="775049"/>
      </dsp:txXfrm>
    </dsp:sp>
    <dsp:sp modelId="{FD7B29F2-0D66-4B4B-BC8A-82DA23575305}">
      <dsp:nvSpPr>
        <dsp:cNvPr id="0" name=""/>
        <dsp:cNvSpPr/>
      </dsp:nvSpPr>
      <dsp:spPr>
        <a:xfrm>
          <a:off x="6807735" y="2091869"/>
          <a:ext cx="2733591" cy="168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員工登入</a:t>
          </a: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旅遊行程新增、修改、刪除、查詢</a:t>
          </a: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旅遊訂單檢視、刪除</a:t>
          </a:r>
          <a:b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endParaRPr lang="zh-TW" altLang="en-US" sz="16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807735" y="2091869"/>
        <a:ext cx="2733591" cy="1688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輔色起始＞形箭號流程圖"/>
  <dgm:desc val="用來顯示工作、流程或工作流程的進展、時間表、循序步驟，或強調移動或方向。第 1 層文字顯示在＞形箭號圖形內，但位於首頁圖形中的第一個圖形除外；而第 2 層文字則會顯示在隱藏的矩形圖形上方。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2024/7/16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2024/7/16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843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人員, 服裝, 人的臉孔, 傳統 的圖片&#10;&#10;自動產生的描述">
            <a:extLst>
              <a:ext uri="{FF2B5EF4-FFF2-40B4-BE49-F238E27FC236}">
                <a16:creationId xmlns:a16="http://schemas.microsoft.com/office/drawing/2014/main" id="{6F445D02-D6FA-4A8F-1BC0-49E9ADDCD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5" r="1" b="22626"/>
          <a:stretch/>
        </p:blipFill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zh-TW" altLang="en-US" spc="400" dirty="0"/>
              <a:t>江湖夢</a:t>
            </a:r>
            <a:r>
              <a:rPr lang="en-US" altLang="zh-TW" spc="400" dirty="0"/>
              <a:t>/</a:t>
            </a:r>
            <a:r>
              <a:rPr lang="zh-TW" altLang="en-US" spc="400" dirty="0"/>
              <a:t>漢旅</a:t>
            </a:r>
            <a:endParaRPr lang="zh-TW" alt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97FE97B-9E75-AF3A-D14E-C0F62EBE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noProof="0"/>
              <a:t>2024/5/28</a:t>
            </a:r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10AAE68-93CC-3CC1-5EE1-F212B43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vert="eaVert"/>
          <a:lstStyle/>
          <a:p>
            <a:pPr>
              <a:spcAft>
                <a:spcPts val="600"/>
              </a:spcAft>
            </a:pPr>
            <a:r>
              <a:rPr lang="zh-TW" altLang="en-US" spc="400"/>
              <a:t>江湖夢</a:t>
            </a:r>
            <a:r>
              <a:rPr lang="en-US" altLang="zh-TW" spc="400"/>
              <a:t>/</a:t>
            </a:r>
            <a:r>
              <a:rPr lang="zh-TW" altLang="en-US" spc="400"/>
              <a:t>漢旅</a:t>
            </a:r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4F669D-F7A4-0361-3537-52DD750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altLang="zh-TW" noProof="0" smtClean="0"/>
              <a:pPr>
                <a:spcAft>
                  <a:spcPts val="600"/>
                </a:spcAft>
              </a:pPr>
              <a:t>1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endParaRPr lang="zh-TW" altLang="en-US" dirty="0"/>
          </a:p>
          <a:p>
            <a:pPr rtl="0"/>
            <a:r>
              <a:rPr lang="zh-TW" altLang="en-US" dirty="0"/>
              <a:t>學員</a:t>
            </a:r>
            <a:r>
              <a:rPr lang="en-US" altLang="zh-TW" dirty="0"/>
              <a:t>:</a:t>
            </a:r>
            <a:r>
              <a:rPr lang="zh-TW" altLang="en-US" dirty="0"/>
              <a:t>陳羅合</a:t>
            </a:r>
            <a:endParaRPr lang="en-US" altLang="zh-TW" dirty="0"/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周季賢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t"/>
          <a:lstStyle/>
          <a:p>
            <a:pPr algn="l" rtl="0"/>
            <a:r>
              <a:rPr lang="zh-TW" altLang="en-US" b="1" cap="all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主題介紹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5728"/>
            <a:ext cx="9144000" cy="1325880"/>
          </a:xfrm>
        </p:spPr>
        <p:txBody>
          <a:bodyPr rtlCol="0">
            <a:noAutofit/>
          </a:bodyPr>
          <a:lstStyle/>
          <a:p>
            <a:pPr algn="l"/>
            <a:r>
              <a:rPr lang="zh-TW" altLang="en-US" sz="2400" dirty="0"/>
              <a:t>探險新天地，享受無限驚喜！作為一名熱愛旅行和古裝造型的愛好者，我喜歡探索不同的國度和文化，同時也沉浸在古裝的魅力中。無論是走在異國的街頭，還是穿上精緻的漢服、唐裝，每一刻都充滿了樂趣與感動。</a:t>
            </a:r>
          </a:p>
          <a:p>
            <a:pPr algn="l"/>
            <a:r>
              <a:rPr lang="zh-TW" altLang="en-US" sz="2400" dirty="0"/>
              <a:t>旅行讓我感受到了自然的壯麗、人文的深厚；古裝則讓我穿越時空，體驗歷史的風采。如果你也對旅行和古裝有著同樣的熱情，歡迎一起分享資訊、交流心得，讓我們在探索世界的同時，也能重溫古代的優雅與華美。讓我們一起踏上這段美妙的旅程，捕捉每一個精彩瞬間，讓每一次旅行和每一套古裝都成為我們美好的回憶！</a:t>
            </a:r>
          </a:p>
          <a:p>
            <a:pPr algn="l" rtl="0"/>
            <a:endParaRPr lang="zh-TW" altLang="en-US" sz="25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0BF47EC-9A08-D714-0E54-8FDC15E6EBB6}"/>
              </a:ext>
            </a:extLst>
          </p:cNvPr>
          <p:cNvSpPr txBox="1">
            <a:spLocks/>
          </p:cNvSpPr>
          <p:nvPr/>
        </p:nvSpPr>
        <p:spPr>
          <a:xfrm>
            <a:off x="8610600" y="201168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D8DA9DAA-006C-4F4B-980E-E3DF019B24E2}" type="slidenum">
              <a:rPr lang="en-US" altLang="zh-TW" sz="1200" b="1" cap="all" spc="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>
                <a:spcAft>
                  <a:spcPts val="600"/>
                </a:spcAft>
              </a:pPr>
              <a:t>2</a:t>
            </a:fld>
            <a:endParaRPr lang="zh-TW" altLang="en-US" sz="1200" b="1" cap="all" spc="1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64C54-1BC6-3074-6932-2AA54563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827" y="409856"/>
            <a:ext cx="9144000" cy="1325880"/>
          </a:xfrm>
        </p:spPr>
        <p:txBody>
          <a:bodyPr anchor="t"/>
          <a:lstStyle/>
          <a:p>
            <a:pPr algn="l"/>
            <a:r>
              <a:rPr lang="zh-TW" altLang="en-US" dirty="0"/>
              <a:t>開發技術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BD5361-0E36-DDF5-9C79-E8A2766B5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827" y="1362657"/>
            <a:ext cx="9144000" cy="1325880"/>
          </a:xfrm>
        </p:spPr>
        <p:txBody>
          <a:bodyPr>
            <a:noAutofit/>
          </a:bodyPr>
          <a:lstStyle/>
          <a:p>
            <a:pPr algn="l">
              <a:lnSpc>
                <a:spcPct val="250000"/>
              </a:lnSpc>
            </a:pPr>
            <a:r>
              <a:rPr lang="zh-TW" altLang="en-US" dirty="0"/>
              <a:t>前端技術</a:t>
            </a:r>
            <a:r>
              <a:rPr lang="en-US" altLang="zh-TW" dirty="0"/>
              <a:t>:JavaScript</a:t>
            </a:r>
            <a:r>
              <a:rPr lang="zh-TW" altLang="en-US" dirty="0"/>
              <a:t>、</a:t>
            </a:r>
            <a:r>
              <a:rPr lang="en-US" altLang="zh-TW" dirty="0"/>
              <a:t>BootStrap5</a:t>
            </a:r>
            <a:r>
              <a:rPr lang="zh-TW" altLang="en-US" dirty="0"/>
              <a:t>、</a:t>
            </a:r>
            <a:r>
              <a:rPr lang="en-US" altLang="zh-TW" dirty="0"/>
              <a:t>Ajax</a:t>
            </a:r>
            <a:r>
              <a:rPr lang="zh-TW" altLang="en-US" dirty="0"/>
              <a:t>、</a:t>
            </a:r>
            <a:r>
              <a:rPr lang="en-US" altLang="zh-TW" dirty="0"/>
              <a:t>jQuery</a:t>
            </a:r>
            <a:r>
              <a:rPr lang="zh-TW" altLang="en-US" dirty="0"/>
              <a:t>、</a:t>
            </a:r>
            <a:r>
              <a:rPr lang="en-US" altLang="zh-TW" dirty="0"/>
              <a:t>CSS3</a:t>
            </a:r>
            <a:r>
              <a:rPr lang="zh-TW" altLang="en-US" dirty="0"/>
              <a:t>、</a:t>
            </a:r>
            <a:r>
              <a:rPr lang="en-US" altLang="zh-TW" dirty="0"/>
              <a:t>HTML5</a:t>
            </a:r>
            <a:br>
              <a:rPr lang="en-US" altLang="zh-TW" dirty="0"/>
            </a:br>
            <a:r>
              <a:rPr lang="zh-TW" altLang="en-US" dirty="0"/>
              <a:t>後端技術</a:t>
            </a:r>
            <a:r>
              <a:rPr lang="en-US" altLang="zh-TW" dirty="0"/>
              <a:t>:C#</a:t>
            </a:r>
            <a:r>
              <a:rPr lang="zh-TW" altLang="en-US" dirty="0"/>
              <a:t>、</a:t>
            </a:r>
            <a:r>
              <a:rPr lang="en-US" altLang="zh-TW" dirty="0"/>
              <a:t>ASP.NET MVC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br>
              <a:rPr lang="en-US" altLang="zh-TW" dirty="0"/>
            </a:br>
            <a:r>
              <a:rPr lang="zh-TW" altLang="en-US" dirty="0"/>
              <a:t>資料庫存取</a:t>
            </a:r>
            <a:r>
              <a:rPr lang="en-US" altLang="zh-TW" dirty="0"/>
              <a:t>:ADO.NET</a:t>
            </a:r>
            <a:r>
              <a:rPr lang="zh-TW" altLang="en-US" dirty="0"/>
              <a:t>、</a:t>
            </a:r>
            <a:r>
              <a:rPr lang="en-US" altLang="zh-TW" dirty="0"/>
              <a:t>Entity Framework</a:t>
            </a:r>
            <a:r>
              <a:rPr lang="zh-TW" altLang="en-US" dirty="0"/>
              <a:t>、</a:t>
            </a:r>
            <a:r>
              <a:rPr lang="en-US" altLang="zh-TW" dirty="0"/>
              <a:t>T-SQL</a:t>
            </a:r>
            <a:r>
              <a:rPr lang="zh-TW" altLang="en-US" dirty="0"/>
              <a:t>、</a:t>
            </a:r>
            <a:r>
              <a:rPr lang="en-US" altLang="zh-TW" dirty="0"/>
              <a:t>LINQ</a:t>
            </a:r>
            <a:br>
              <a:rPr lang="en-US" altLang="zh-TW" dirty="0"/>
            </a:br>
            <a:r>
              <a:rPr lang="zh-TW" altLang="en-US" dirty="0"/>
              <a:t>資料庫</a:t>
            </a:r>
            <a:r>
              <a:rPr lang="en-US" altLang="zh-TW" dirty="0"/>
              <a:t>:SQL Server</a:t>
            </a:r>
          </a:p>
          <a:p>
            <a:pPr algn="l">
              <a:lnSpc>
                <a:spcPct val="250000"/>
              </a:lnSpc>
            </a:pPr>
            <a:r>
              <a:rPr lang="zh-TW" altLang="en-US" dirty="0"/>
              <a:t>套件</a:t>
            </a:r>
            <a:r>
              <a:rPr lang="en-US" altLang="zh-TW" dirty="0"/>
              <a:t>:Azure</a:t>
            </a:r>
            <a:r>
              <a:rPr lang="zh-TW" altLang="en-US" dirty="0"/>
              <a:t>、</a:t>
            </a:r>
            <a:r>
              <a:rPr lang="en-US" altLang="zh-TW" dirty="0"/>
              <a:t>Open AI Service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28A111-0325-0BF9-7F7B-B071BDD63D94}"/>
              </a:ext>
            </a:extLst>
          </p:cNvPr>
          <p:cNvSpPr txBox="1">
            <a:spLocks/>
          </p:cNvSpPr>
          <p:nvPr/>
        </p:nvSpPr>
        <p:spPr>
          <a:xfrm>
            <a:off x="8610600" y="201168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D8DA9DAA-006C-4F4B-980E-E3DF019B24E2}" type="slidenum">
              <a:rPr lang="en-US" altLang="zh-TW" sz="1200" b="1" cap="all" spc="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>
                <a:spcAft>
                  <a:spcPts val="600"/>
                </a:spcAft>
              </a:pPr>
              <a:t>3</a:t>
            </a:fld>
            <a:endParaRPr lang="zh-TW" altLang="en-US" sz="1200" b="1" cap="all" spc="1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95B70F-E1DC-4594-C4BF-100C43C92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996" y="3755230"/>
            <a:ext cx="1055517" cy="10555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D2E6336-F3EC-DA98-D013-5D4A267EC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96" y="2410173"/>
            <a:ext cx="1055517" cy="10555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E7147F9-F5A0-C403-1049-D6772319F36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3493" y="2407399"/>
            <a:ext cx="1055517" cy="105551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282A728-5194-20A1-C6B5-2FB1DB3AF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9295" y="3623184"/>
            <a:ext cx="1055517" cy="105551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A78C84B-3EF2-1B65-5522-DFC662DD1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4354" y="5130931"/>
            <a:ext cx="1272749" cy="127275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497DF68-7891-29AB-CE29-8BA8668A3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270" y="2025597"/>
            <a:ext cx="1161488" cy="116148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5C149B99-3C70-6F59-9373-52CC093E48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827" y="5338906"/>
            <a:ext cx="1199103" cy="110532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D077985-665F-8176-63D2-4A82960C9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2784" y="5321690"/>
            <a:ext cx="1199102" cy="110532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38A7BB2C-B62E-B1B7-7026-991DFE081E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4624" y="5298361"/>
            <a:ext cx="1199102" cy="110532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220BEFBE-86B0-D924-AEC3-2C5A4A4DF7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3222" y="5298361"/>
            <a:ext cx="1199101" cy="1105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0E117B3-1ACB-1BED-58B9-E955CA81F5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8996" y="5130931"/>
            <a:ext cx="1198769" cy="12727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0CB94F2-CAAC-1BDA-F91E-5A93B63AC5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4094" y="2171859"/>
            <a:ext cx="1448229" cy="115858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4EAB93D-500D-3DEE-2E67-8F306263E9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47426" y="5338906"/>
            <a:ext cx="1198769" cy="11053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5300EF6-6EE4-635D-188E-B1A6A36A4B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8583" y="3718713"/>
            <a:ext cx="1215708" cy="121570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269C96A-B503-AA22-E133-E5E52D29D14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07024" y="3703655"/>
            <a:ext cx="1209041" cy="12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功能說明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US" altLang="zh-TW" b="1" cap="all" spc="100" smtClean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>
                <a:spcAft>
                  <a:spcPts val="600"/>
                </a:spcAft>
              </a:pPr>
              <a:t>4</a:t>
            </a:fld>
            <a:endParaRPr lang="zh-TW" altLang="en-US" b="1" cap="all" spc="100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14" name="內容版面配置區 6" descr="時間表 SmartArt 圖形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57967"/>
              </p:ext>
            </p:extLst>
          </p:nvPr>
        </p:nvGraphicFramePr>
        <p:xfrm>
          <a:off x="1447800" y="682785"/>
          <a:ext cx="9906000" cy="5166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32A73-A156-CCEE-2C42-50FDD2954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網站操作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9A0C088-D4B3-B958-4FB0-B9CBD297764D}"/>
              </a:ext>
            </a:extLst>
          </p:cNvPr>
          <p:cNvSpPr txBox="1">
            <a:spLocks/>
          </p:cNvSpPr>
          <p:nvPr/>
        </p:nvSpPr>
        <p:spPr>
          <a:xfrm>
            <a:off x="8610600" y="201168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D8DA9DAA-006C-4F4B-980E-E3DF019B24E2}" type="slidenum">
              <a:rPr lang="en-US" altLang="zh-TW" sz="1200" b="1" cap="all" spc="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>
                <a:spcAft>
                  <a:spcPts val="600"/>
                </a:spcAft>
              </a:pPr>
              <a:t>5</a:t>
            </a:fld>
            <a:endParaRPr lang="zh-TW" altLang="en-US" sz="1200" b="1" cap="all" spc="1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987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2024/5/28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eaVert" rtlCol="0"/>
          <a:lstStyle/>
          <a:p>
            <a:r>
              <a:rPr lang="zh-TW" altLang="en-US" sz="1200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江湖夢</a:t>
            </a:r>
            <a:r>
              <a:rPr lang="en-US" altLang="zh-TW" sz="1200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TW" altLang="en-US" sz="1200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漢旅</a:t>
            </a:r>
            <a:endParaRPr lang="zh-TW" altLang="en-US" dirty="0"/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簡報者姓名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陳羅合</a:t>
            </a:r>
          </a:p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{DB53CF10-4095-448E-918C-FEF78E5E4FC7}tf89338750_win32</Template>
  <TotalTime>1040</TotalTime>
  <Words>335</Words>
  <Application>Microsoft Office PowerPoint</Application>
  <PresentationFormat>寬螢幕</PresentationFormat>
  <Paragraphs>36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Microsoft JhengHei UI</vt:lpstr>
      <vt:lpstr>Arial</vt:lpstr>
      <vt:lpstr>GradientUnivers</vt:lpstr>
      <vt:lpstr>江湖夢/漢旅</vt:lpstr>
      <vt:lpstr>主題介紹</vt:lpstr>
      <vt:lpstr>開發技術</vt:lpstr>
      <vt:lpstr>功能說明</vt:lpstr>
      <vt:lpstr>網站操作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合 陳羅</dc:creator>
  <cp:lastModifiedBy>Admin</cp:lastModifiedBy>
  <cp:revision>85</cp:revision>
  <dcterms:created xsi:type="dcterms:W3CDTF">2024-05-28T10:09:59Z</dcterms:created>
  <dcterms:modified xsi:type="dcterms:W3CDTF">2024-07-16T05:01:19Z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