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6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杰 王" initials="宇杰" lastIdx="1" clrIdx="0">
    <p:extLst>
      <p:ext uri="{19B8F6BF-5375-455C-9EA6-DF929625EA0E}">
        <p15:presenceInfo xmlns:p15="http://schemas.microsoft.com/office/powerpoint/2012/main" userId="e60ce466f5336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9E28-08C2-462B-A3B0-09F14E483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4CD440-1AE5-46B9-A94F-3A40D41A7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4EEA0-0E33-42B5-B3CC-13DE3A53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2DBB-90E6-4A6B-9CDE-A02151BF13C7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FAB00-3F1D-40DB-8560-AA81FA33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A8B2C-A9B0-4F57-9BA3-D3BB71A9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61-D647-41AE-8A69-1A1BEB2A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0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BE9E9-A8BB-408E-992A-FEC74548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ED640-02DA-4ABD-B970-47A7093D2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40F9C-7647-4A45-8AE9-A14021F2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2DBB-90E6-4A6B-9CDE-A02151BF13C7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4F0AB-762B-425C-BF6E-798B19AE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A1E32-5A01-42C2-8E7F-B3755348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61-D647-41AE-8A69-1A1BEB2A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A0A216-AAF4-44BA-8308-731FA74B0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4EE7CC-B9C1-4DCE-AA74-D87F82ABD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D79BB-469E-43FE-BD57-6D20B330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2DBB-90E6-4A6B-9CDE-A02151BF13C7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73B33-8551-4AA1-A7B8-276120CB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E1F03-CF2A-41FB-A5AB-184CD95F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61-D647-41AE-8A69-1A1BEB2A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4C8D6-5A09-4868-BAD6-593200C3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F4A14-7984-4CFB-AA94-08F4FE4F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F61D0-80A0-494F-85C1-7699B40E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2DBB-90E6-4A6B-9CDE-A02151BF13C7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77AB0-4B70-45CF-8F83-4E731C30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34021-B235-468B-8A14-21E378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61-D647-41AE-8A69-1A1BEB2A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3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F3664-B27A-4104-B748-FCE4FFF2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BC313-186D-431C-9DDA-69DEF5D49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B1E99-A37D-42B2-B234-0BE804E9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2DBB-90E6-4A6B-9CDE-A02151BF13C7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A5344-9B28-4DE8-B276-FDDE18C2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72EF5-ECF6-420A-BF10-569DB3C4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61-D647-41AE-8A69-1A1BEB2A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9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2272-242E-4370-B665-1C7E7993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FF330-660E-44B6-B1D9-CCDEC4B8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3D918-E268-4062-AE1B-566D759E5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60736-D5FA-4CB0-ADCC-B9DD39DA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2DBB-90E6-4A6B-9CDE-A02151BF13C7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21CDB-0153-4B18-9E32-1F6976AE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3B842-F457-4D43-95BE-00418F6B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61-D647-41AE-8A69-1A1BEB2A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3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0541C-B885-4919-B202-EE1D1EBA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2CB77-FDB5-4C2B-8F4D-9F057A6D9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6AA37-EC4F-403A-8DBC-4853BC8EB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33D791-9CDC-4F2A-84F2-D67A2DA61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F3908-9F2E-4D92-922C-D8B73D70D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F9726-EFAC-48E9-8960-5FE980A6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2DBB-90E6-4A6B-9CDE-A02151BF13C7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24BF81-CF42-4374-8E0B-09B2E091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F35813-098D-4763-BB47-273BCB41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61-D647-41AE-8A69-1A1BEB2A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1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4AC41-C298-4C14-A71D-D2630DC7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DB441C-A5ED-4BDC-86C5-00A920D6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2DBB-90E6-4A6B-9CDE-A02151BF13C7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E74022-1995-4CFA-B50F-4566D2DE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113EC7-2CEC-4C99-BD11-F9741F50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61-D647-41AE-8A69-1A1BEB2A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8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58CC00-4816-4A06-AD0C-9BAA54CC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2DBB-90E6-4A6B-9CDE-A02151BF13C7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E05183-C7C0-4CB1-A736-DCC00BDD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26B275-F43A-4344-8B37-974C42A6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61-D647-41AE-8A69-1A1BEB2A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96942-9916-49FB-838C-6E55AA2C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D53FC-AA96-4322-98B8-7C384B58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25613-75ED-4B65-A3B1-13D5E99C2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7BDF3-7BB2-4935-92A3-D5CBE625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2DBB-90E6-4A6B-9CDE-A02151BF13C7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2E6450-A116-40E4-B1F5-1D315A47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1387D-DDF0-4D19-A5D6-DEA6AEE9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61-D647-41AE-8A69-1A1BEB2A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6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28FA7-E3A7-4D39-8FB3-67D3D87B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9D6671-23CB-4CF5-B8F3-0FB6AE5D6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AAAA2B-F0E5-4BD2-88EF-9D2785257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4D0D1-DBF1-429C-94B8-39AE65C6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2DBB-90E6-4A6B-9CDE-A02151BF13C7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C62775-9DCD-42FA-ACF3-7A37B1CE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EA5B2-2C10-4005-9725-EC081CA8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61-D647-41AE-8A69-1A1BEB2AE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9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A641F6-8593-4447-878D-70897AC7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5C616-5FFC-46AC-BD0B-A40D1D081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C3982-3A5F-46B3-87B4-5B41885BA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2DBB-90E6-4A6B-9CDE-A02151BF13C7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C5AE6-F3A6-44D5-BC55-C5E1FB028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04BE2-A1F9-425F-9AC9-7D5477ED4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6061-D647-41AE-8A69-1A1BEB2AE79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6968447-572D-48AF-A894-CE7188E82D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210" y="148147"/>
            <a:ext cx="2809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A890B37-BD50-4169-AB3E-9E252753F011}"/>
              </a:ext>
            </a:extLst>
          </p:cNvPr>
          <p:cNvCxnSpPr>
            <a:cxnSpLocks/>
          </p:cNvCxnSpPr>
          <p:nvPr userDrawn="1"/>
        </p:nvCxnSpPr>
        <p:spPr>
          <a:xfrm>
            <a:off x="3346142" y="900838"/>
            <a:ext cx="8189650" cy="19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0">
            <a:extLst>
              <a:ext uri="{FF2B5EF4-FFF2-40B4-BE49-F238E27FC236}">
                <a16:creationId xmlns:a16="http://schemas.microsoft.com/office/drawing/2014/main" id="{5DD84B6D-E9D6-47E3-BF55-F9DF67588DE7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37007"/>
            <a:ext cx="8189650" cy="19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3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78767C-74AF-4CE9-80E7-BBBA4E78C0BD}"/>
              </a:ext>
            </a:extLst>
          </p:cNvPr>
          <p:cNvSpPr txBox="1"/>
          <p:nvPr/>
        </p:nvSpPr>
        <p:spPr>
          <a:xfrm>
            <a:off x="2904565" y="2290226"/>
            <a:ext cx="63918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latin typeface="仿宋" panose="02010609060101010101" pitchFamily="49" charset="-122"/>
                <a:ea typeface="仿宋" panose="02010609060101010101" pitchFamily="49" charset="-122"/>
              </a:rPr>
              <a:t>YOLO 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——You Only Look Once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AA07E3-70E6-4A23-9FBD-E5B458FAB68D}"/>
              </a:ext>
            </a:extLst>
          </p:cNvPr>
          <p:cNvSpPr txBox="1"/>
          <p:nvPr/>
        </p:nvSpPr>
        <p:spPr>
          <a:xfrm>
            <a:off x="5737412" y="3398222"/>
            <a:ext cx="355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/>
              <a:t>统一，实时的目标检测框架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66BD33-12FB-4FB5-8060-4C47E8FD2639}"/>
              </a:ext>
            </a:extLst>
          </p:cNvPr>
          <p:cNvSpPr txBox="1"/>
          <p:nvPr/>
        </p:nvSpPr>
        <p:spPr>
          <a:xfrm>
            <a:off x="3056965" y="3398222"/>
            <a:ext cx="1945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Joseph Redmon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01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326A48-BFCF-4E0B-B8C0-98D1573C46E8}"/>
              </a:ext>
            </a:extLst>
          </p:cNvPr>
          <p:cNvSpPr txBox="1"/>
          <p:nvPr/>
        </p:nvSpPr>
        <p:spPr>
          <a:xfrm>
            <a:off x="1922929" y="1185597"/>
            <a:ext cx="8346141" cy="4486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优点：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1.YOLO检测速度非常快。标准版本的YOLO可以每秒处理45张图像；YOLO的极速版本每秒可以处理150帧图像。这就意味着YOLO可以以小于25毫秒延迟，实时地处理视频。对于欠实时系统，在准确率保证的情况下，YOLO速度快于其他方法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2.YOLO实时检测的平均精度是其他实时监测系统的两倍。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3.迁移能力强，能运用到其他的新的领域（比如艺术品目标检测）。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局限：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.YOLO对相互靠近的物体，以及很小的群体检测效果不好，这是因为一个网格只预测了2个框，并且都只属于同一类。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.由于损失函数的问题，定位误差是影响检测效果的主要原因，尤其是大小物体的处理上，还有待加强。（因为对于小的bounding boxes, small error影响更大）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.YOLO对不常见的角度的目标泛化性能偏弱。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63C4CD-48F1-46F2-BE53-08A7B16146AA}"/>
              </a:ext>
            </a:extLst>
          </p:cNvPr>
          <p:cNvSpPr txBox="1"/>
          <p:nvPr/>
        </p:nvSpPr>
        <p:spPr>
          <a:xfrm>
            <a:off x="555811" y="250124"/>
            <a:ext cx="2232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性能表现</a:t>
            </a:r>
          </a:p>
        </p:txBody>
      </p:sp>
    </p:spTree>
    <p:extLst>
      <p:ext uri="{BB962C8B-B14F-4D97-AF65-F5344CB8AC3E}">
        <p14:creationId xmlns:p14="http://schemas.microsoft.com/office/powerpoint/2010/main" val="299151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6935A7-D3DC-4C03-BF99-48CD6D614575}"/>
              </a:ext>
            </a:extLst>
          </p:cNvPr>
          <p:cNvSpPr txBox="1"/>
          <p:nvPr/>
        </p:nvSpPr>
        <p:spPr>
          <a:xfrm>
            <a:off x="555811" y="250124"/>
            <a:ext cx="2232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后期展望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73C230-0CCD-4519-9A8C-F0C53EA1FD37}"/>
              </a:ext>
            </a:extLst>
          </p:cNvPr>
          <p:cNvSpPr txBox="1"/>
          <p:nvPr/>
        </p:nvSpPr>
        <p:spPr>
          <a:xfrm>
            <a:off x="1775012" y="1874728"/>
            <a:ext cx="86419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深入理解</a:t>
            </a:r>
            <a:r>
              <a:rPr lang="en-US" altLang="zh-CN" sz="2800" dirty="0"/>
              <a:t>YOLO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训练</a:t>
            </a:r>
            <a:r>
              <a:rPr lang="en-US" altLang="zh-CN" sz="2800" dirty="0"/>
              <a:t>YOLO</a:t>
            </a:r>
            <a:r>
              <a:rPr lang="zh-CN" altLang="en-US" sz="2800" dirty="0"/>
              <a:t>模型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了解嵌入式机器学习、算法在嵌入式领域的应用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查阅图像处理相关论文及书籍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660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19F0E9D-009D-4450-A227-BA0B470E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38" y="3164388"/>
            <a:ext cx="11300124" cy="36936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83D929-3A47-4530-A569-61C8F0E6A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01"/>
            <a:ext cx="5541367" cy="34110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FD272DB-1BFF-4481-8364-2B7FA3CF6753}"/>
              </a:ext>
            </a:extLst>
          </p:cNvPr>
          <p:cNvSpPr txBox="1"/>
          <p:nvPr/>
        </p:nvSpPr>
        <p:spPr>
          <a:xfrm>
            <a:off x="7162799" y="1823429"/>
            <a:ext cx="4652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单阶段经典模型</a:t>
            </a:r>
          </a:p>
        </p:txBody>
      </p:sp>
    </p:spTree>
    <p:extLst>
      <p:ext uri="{BB962C8B-B14F-4D97-AF65-F5344CB8AC3E}">
        <p14:creationId xmlns:p14="http://schemas.microsoft.com/office/powerpoint/2010/main" val="84775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0EE6BB-B4FB-4684-AAD2-579E8783A0B5}"/>
              </a:ext>
            </a:extLst>
          </p:cNvPr>
          <p:cNvSpPr txBox="1"/>
          <p:nvPr/>
        </p:nvSpPr>
        <p:spPr>
          <a:xfrm>
            <a:off x="555811" y="250124"/>
            <a:ext cx="2232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预测阶段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4EEDCB-C99F-4B89-90EC-694444F4FD91}"/>
              </a:ext>
            </a:extLst>
          </p:cNvPr>
          <p:cNvSpPr txBox="1"/>
          <p:nvPr/>
        </p:nvSpPr>
        <p:spPr>
          <a:xfrm>
            <a:off x="7180729" y="2631060"/>
            <a:ext cx="3783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S×S</a:t>
            </a:r>
            <a:r>
              <a:rPr lang="zh-CN" altLang="en-US" sz="2800" dirty="0"/>
              <a:t>个</a:t>
            </a:r>
            <a:r>
              <a:rPr lang="en-US" altLang="zh-CN" sz="2800" dirty="0"/>
              <a:t>grid cell</a:t>
            </a:r>
          </a:p>
          <a:p>
            <a:endParaRPr lang="en-US" altLang="zh-CN" sz="2800" dirty="0"/>
          </a:p>
          <a:p>
            <a:r>
              <a:rPr lang="en-US" altLang="zh-CN" sz="2800" dirty="0"/>
              <a:t>7×7=49</a:t>
            </a:r>
            <a:endParaRPr lang="zh-CN" altLang="en-US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7874914-67F8-481A-9FCE-6AE03CA82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40"/>
          <a:stretch/>
        </p:blipFill>
        <p:spPr>
          <a:xfrm>
            <a:off x="1450974" y="1151752"/>
            <a:ext cx="4305673" cy="43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7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D03A26-4FD6-468E-8D3D-3B1E3091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64" y="1318077"/>
            <a:ext cx="4183743" cy="42218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86BDF7-AE3E-4AEC-936F-7983CABD1F9F}"/>
              </a:ext>
            </a:extLst>
          </p:cNvPr>
          <p:cNvSpPr txBox="1"/>
          <p:nvPr/>
        </p:nvSpPr>
        <p:spPr>
          <a:xfrm>
            <a:off x="555811" y="250124"/>
            <a:ext cx="2232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预测阶段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57DA6A-9066-448A-9FD1-01372C8CC100}"/>
              </a:ext>
            </a:extLst>
          </p:cNvPr>
          <p:cNvSpPr txBox="1"/>
          <p:nvPr/>
        </p:nvSpPr>
        <p:spPr>
          <a:xfrm>
            <a:off x="7180730" y="2166192"/>
            <a:ext cx="3783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r>
              <a:rPr lang="zh-CN" altLang="en-US" sz="2800" dirty="0"/>
              <a:t>个</a:t>
            </a:r>
            <a:r>
              <a:rPr lang="en-US" altLang="zh-CN" sz="2800" dirty="0"/>
              <a:t>bounding box</a:t>
            </a:r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</a:p>
          <a:p>
            <a:endParaRPr lang="en-US" altLang="zh-CN" sz="2800" dirty="0"/>
          </a:p>
          <a:p>
            <a:r>
              <a:rPr lang="en-US" altLang="zh-CN" sz="2800" dirty="0"/>
              <a:t>(</a:t>
            </a:r>
            <a:r>
              <a:rPr lang="en-US" altLang="zh-CN" sz="2800" dirty="0" err="1"/>
              <a:t>x,y,h,w,c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064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677452-87A7-4248-BB8D-236DDC75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52" y="1310456"/>
            <a:ext cx="4198984" cy="42370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895D03-BCEC-46DD-B0B5-051B12506F85}"/>
              </a:ext>
            </a:extLst>
          </p:cNvPr>
          <p:cNvSpPr txBox="1"/>
          <p:nvPr/>
        </p:nvSpPr>
        <p:spPr>
          <a:xfrm>
            <a:off x="555811" y="250124"/>
            <a:ext cx="2232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预测阶段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118AF9-8B4A-4DE7-A735-4CFE05B0CB64}"/>
              </a:ext>
            </a:extLst>
          </p:cNvPr>
          <p:cNvSpPr txBox="1"/>
          <p:nvPr/>
        </p:nvSpPr>
        <p:spPr>
          <a:xfrm>
            <a:off x="6589060" y="2641322"/>
            <a:ext cx="46616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一组条件类别概率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每个</a:t>
            </a:r>
            <a:r>
              <a:rPr lang="en-US" altLang="zh-CN" sz="2800" dirty="0"/>
              <a:t>cell</a:t>
            </a:r>
            <a:r>
              <a:rPr lang="zh-CN" altLang="en-US" sz="2800" dirty="0"/>
              <a:t>至少预测出一个类别</a:t>
            </a:r>
          </a:p>
        </p:txBody>
      </p:sp>
    </p:spTree>
    <p:extLst>
      <p:ext uri="{BB962C8B-B14F-4D97-AF65-F5344CB8AC3E}">
        <p14:creationId xmlns:p14="http://schemas.microsoft.com/office/powerpoint/2010/main" val="246299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B20773-843F-4594-BF3E-57AF665039EC}"/>
              </a:ext>
            </a:extLst>
          </p:cNvPr>
          <p:cNvSpPr txBox="1"/>
          <p:nvPr/>
        </p:nvSpPr>
        <p:spPr>
          <a:xfrm>
            <a:off x="555811" y="250124"/>
            <a:ext cx="2232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预测阶段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C6ABDE-AF63-42E5-939E-0A373635C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87" y="1586752"/>
            <a:ext cx="3564301" cy="27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548610F-18D3-4BB8-9174-94EB58E96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402" y="1348558"/>
            <a:ext cx="4328535" cy="41608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CFEB69-42DA-4345-A291-2B0DF8FA07F6}"/>
              </a:ext>
            </a:extLst>
          </p:cNvPr>
          <p:cNvSpPr txBox="1"/>
          <p:nvPr/>
        </p:nvSpPr>
        <p:spPr>
          <a:xfrm>
            <a:off x="7207625" y="4748028"/>
            <a:ext cx="466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NMS </a:t>
            </a:r>
            <a:r>
              <a:rPr lang="zh-CN" altLang="en-US" sz="2800" dirty="0"/>
              <a:t>非极大值抑制</a:t>
            </a:r>
          </a:p>
        </p:txBody>
      </p:sp>
    </p:spTree>
    <p:extLst>
      <p:ext uri="{BB962C8B-B14F-4D97-AF65-F5344CB8AC3E}">
        <p14:creationId xmlns:p14="http://schemas.microsoft.com/office/powerpoint/2010/main" val="149374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6A3415-F3B0-4DF3-872E-4488292D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82" y="962135"/>
            <a:ext cx="6668234" cy="42344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F76AD7D-EAE2-4FA2-8366-C3A7EA996E58}"/>
              </a:ext>
            </a:extLst>
          </p:cNvPr>
          <p:cNvSpPr txBox="1"/>
          <p:nvPr/>
        </p:nvSpPr>
        <p:spPr>
          <a:xfrm>
            <a:off x="2084294" y="5535643"/>
            <a:ext cx="8023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7×7×</a:t>
            </a:r>
            <a:r>
              <a:rPr lang="zh-CN" altLang="en-US" sz="2800" dirty="0"/>
              <a:t>（</a:t>
            </a:r>
            <a:r>
              <a:rPr lang="en-US" altLang="zh-CN" sz="2800" dirty="0"/>
              <a:t>2×5+20</a:t>
            </a:r>
            <a:r>
              <a:rPr lang="zh-CN" altLang="en-US" sz="2800" dirty="0"/>
              <a:t>）</a:t>
            </a:r>
            <a:r>
              <a:rPr lang="en-US" altLang="zh-CN" sz="2800" dirty="0"/>
              <a:t>=7×7×30 tensor=1470 outputs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B38EC5-5A09-4A0D-9232-A8B2D7B1E019}"/>
              </a:ext>
            </a:extLst>
          </p:cNvPr>
          <p:cNvSpPr txBox="1"/>
          <p:nvPr/>
        </p:nvSpPr>
        <p:spPr>
          <a:xfrm>
            <a:off x="555811" y="250124"/>
            <a:ext cx="2232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预测阶段</a:t>
            </a:r>
          </a:p>
        </p:txBody>
      </p:sp>
    </p:spTree>
    <p:extLst>
      <p:ext uri="{BB962C8B-B14F-4D97-AF65-F5344CB8AC3E}">
        <p14:creationId xmlns:p14="http://schemas.microsoft.com/office/powerpoint/2010/main" val="346703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987C4F2-3A70-4DC4-839B-8E2C20C5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3" y="1092480"/>
            <a:ext cx="10040471" cy="41063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987949-6624-42E9-89C0-3D8C04339EF0}"/>
              </a:ext>
            </a:extLst>
          </p:cNvPr>
          <p:cNvSpPr txBox="1"/>
          <p:nvPr/>
        </p:nvSpPr>
        <p:spPr>
          <a:xfrm>
            <a:off x="802340" y="5510643"/>
            <a:ext cx="10587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24</a:t>
            </a:r>
            <a:r>
              <a:rPr lang="zh-CN" altLang="en-US" sz="2800" dirty="0"/>
              <a:t>层卷积层提取图像特征，</a:t>
            </a:r>
            <a:r>
              <a:rPr lang="en-US" altLang="zh-CN" sz="2800" dirty="0"/>
              <a:t>2</a:t>
            </a:r>
            <a:r>
              <a:rPr lang="zh-CN" altLang="en-US" sz="2800" dirty="0"/>
              <a:t>层全连接层回归得到</a:t>
            </a:r>
            <a:r>
              <a:rPr lang="en-US" altLang="zh-CN" sz="2800" dirty="0"/>
              <a:t>7×7×30</a:t>
            </a:r>
            <a:r>
              <a:rPr lang="zh-CN" altLang="en-US" sz="2800" dirty="0"/>
              <a:t>的</a:t>
            </a:r>
            <a:r>
              <a:rPr lang="en-US" altLang="zh-CN" sz="2800" dirty="0"/>
              <a:t>tensor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82B6DE-B553-4D3C-9051-9AF9364504FA}"/>
              </a:ext>
            </a:extLst>
          </p:cNvPr>
          <p:cNvSpPr txBox="1"/>
          <p:nvPr/>
        </p:nvSpPr>
        <p:spPr>
          <a:xfrm>
            <a:off x="555811" y="250124"/>
            <a:ext cx="2232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预测阶段</a:t>
            </a:r>
          </a:p>
        </p:txBody>
      </p:sp>
    </p:spTree>
    <p:extLst>
      <p:ext uri="{BB962C8B-B14F-4D97-AF65-F5344CB8AC3E}">
        <p14:creationId xmlns:p14="http://schemas.microsoft.com/office/powerpoint/2010/main" val="40794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8692A1-318F-4384-8FAE-A149D7ADE580}"/>
              </a:ext>
            </a:extLst>
          </p:cNvPr>
          <p:cNvSpPr txBox="1"/>
          <p:nvPr/>
        </p:nvSpPr>
        <p:spPr>
          <a:xfrm>
            <a:off x="555811" y="250124"/>
            <a:ext cx="2232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训练阶段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1B4DB4-799C-4431-B3C9-B827835A1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1"/>
          <a:stretch/>
        </p:blipFill>
        <p:spPr>
          <a:xfrm>
            <a:off x="205303" y="1030941"/>
            <a:ext cx="11781393" cy="57105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A089832-0F33-402D-AB58-1BE6F10555D1}"/>
              </a:ext>
            </a:extLst>
          </p:cNvPr>
          <p:cNvSpPr txBox="1"/>
          <p:nvPr/>
        </p:nvSpPr>
        <p:spPr>
          <a:xfrm>
            <a:off x="3348316" y="419401"/>
            <a:ext cx="54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目标损失函数</a:t>
            </a:r>
            <a:r>
              <a:rPr lang="en-US" altLang="zh-CN" dirty="0"/>
              <a:t>——</a:t>
            </a:r>
            <a:r>
              <a:rPr lang="zh-CN" altLang="en-US" dirty="0"/>
              <a:t>将目标检测问题当作回归问题</a:t>
            </a:r>
          </a:p>
        </p:txBody>
      </p:sp>
    </p:spTree>
    <p:extLst>
      <p:ext uri="{BB962C8B-B14F-4D97-AF65-F5344CB8AC3E}">
        <p14:creationId xmlns:p14="http://schemas.microsoft.com/office/powerpoint/2010/main" val="23756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340</Words>
  <Application>Microsoft Office PowerPoint</Application>
  <PresentationFormat>宽屏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等线</vt:lpstr>
      <vt:lpstr>等线 Light</vt:lpstr>
      <vt:lpstr>仿宋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越 越</dc:creator>
  <cp:lastModifiedBy>王 宇杰</cp:lastModifiedBy>
  <cp:revision>45</cp:revision>
  <dcterms:created xsi:type="dcterms:W3CDTF">2019-10-24T08:04:03Z</dcterms:created>
  <dcterms:modified xsi:type="dcterms:W3CDTF">2021-10-13T10:36:59Z</dcterms:modified>
</cp:coreProperties>
</file>