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62" r:id="rId4"/>
    <p:sldId id="269" r:id="rId5"/>
    <p:sldId id="270" r:id="rId6"/>
    <p:sldId id="259" r:id="rId7"/>
    <p:sldId id="260" r:id="rId8"/>
    <p:sldId id="261" r:id="rId9"/>
    <p:sldId id="263" r:id="rId10"/>
    <p:sldId id="264" r:id="rId11"/>
    <p:sldId id="266" r:id="rId12"/>
    <p:sldId id="267" r:id="rId13"/>
    <p:sldId id="272" r:id="rId14"/>
    <p:sldId id="273" r:id="rId15"/>
    <p:sldId id="274" r:id="rId16"/>
    <p:sldId id="275" r:id="rId17"/>
    <p:sldId id="27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F2"/>
    <a:srgbClr val="08F235"/>
    <a:srgbClr val="A6A6A6"/>
    <a:srgbClr val="3636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4660"/>
  </p:normalViewPr>
  <p:slideViewPr>
    <p:cSldViewPr snapToGrid="0">
      <p:cViewPr>
        <p:scale>
          <a:sx n="66" d="100"/>
          <a:sy n="66" d="100"/>
        </p:scale>
        <p:origin x="-4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C9FA4-F2E5-CB82-C81C-529ACCCDB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248F9E-1389-4C97-B06E-BAE6DFCD3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4B95AB-68EC-6CA0-0F68-5440CE49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202E-6994-41AD-945F-E82571DD9F09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DC136D-B306-354A-1280-EA22D7CF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A0D184-20D8-13FA-98AB-996518F7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3D3B-E4CF-4D35-950B-8754ADE79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3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90EA7-E8D7-5424-6AB1-D5B0888E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4D71D9-FDB3-F392-F3BA-9010FA4DD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4EF865-1B69-2EF9-1F02-39E7729A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202E-6994-41AD-945F-E82571DD9F09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640D8C-C64B-3C75-B624-B0A3C152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0265F-4603-438E-4CEF-97B62B8F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3D3B-E4CF-4D35-950B-8754ADE79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1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CDD480-F602-B22B-EB78-E9780CEE4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053463-510E-3C00-7415-0D8EFEA23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21AC90-DA95-CD75-8D68-9D0CFF5D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202E-6994-41AD-945F-E82571DD9F09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A6AB38-1935-C44A-9DB2-AC4F0086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611A0B-E23C-6B5C-380B-ED7E0E31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3D3B-E4CF-4D35-950B-8754ADE79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25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7F807-1D45-1365-3F33-F12E1577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FFC82C-1799-B4E9-2590-F2350E71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C5C764-D3DA-5E01-D84D-CF7B0A9C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202E-6994-41AD-945F-E82571DD9F09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04055F-CE62-0A71-23E8-9B34F538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C07E57-ACE6-F03B-81D1-F84CB1EF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3D3B-E4CF-4D35-950B-8754ADE79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6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F5F1D-56BF-61DD-0964-9C3467B2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D4FFF3-8654-ECB2-9EBE-1AE3CF5FA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194F44-D93B-63BE-C3C2-2AC2ED8F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202E-6994-41AD-945F-E82571DD9F09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C9C401-C6E5-7F6A-B15C-4FE204B6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E5054-3CD3-0AD9-A5AE-EABD77D9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3D3B-E4CF-4D35-950B-8754ADE79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94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34597-B2C3-0F1A-C2FF-B1949137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2334E5-F5A6-F2EF-5286-2C2EB7934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E0FA54-72C1-73F1-5CC0-CE2E6EE3B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7B9F7F-C66A-9F12-E79D-FB8B4A1A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202E-6994-41AD-945F-E82571DD9F09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0C4DF5-CAFE-AD37-E310-E2DBDBF2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7ECE10-7FF8-DC61-784B-0668D4EC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3D3B-E4CF-4D35-950B-8754ADE79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84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A5A5D-10CC-A12C-AB38-771013FD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761CDC-D3EA-172F-0CC4-52431A2BE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A391C4-9121-5B51-768D-CC1E82E36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A5D727-B376-06A6-360C-7CDC7583D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5BF64F-09AB-351D-71F9-7849F354A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7E1BB8-5E42-81A1-C4E0-D1C9C35E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202E-6994-41AD-945F-E82571DD9F09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58A15A-149B-B558-900B-1FA56D14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8F71E6-D414-DAFD-8455-3085BE8B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3D3B-E4CF-4D35-950B-8754ADE79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65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A22ED-E18E-1B89-A907-517F0315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EDB736-3A78-074F-0E93-D29DE84A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202E-6994-41AD-945F-E82571DD9F09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011A69-551B-9969-AA93-6A55108B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76C1F0-EE1E-A5EB-EA01-4994F971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3D3B-E4CF-4D35-950B-8754ADE79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16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824AAC-7BEF-CA95-9E2B-0BC986DF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202E-6994-41AD-945F-E82571DD9F09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48878C-90B3-A450-852B-0DE26F0A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A6CCC5-F7AF-B1E0-094A-9074E865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3D3B-E4CF-4D35-950B-8754ADE79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25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C43FD-6B63-1C6C-4610-7F654DE8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DA3587-D674-8E6E-4261-F202E0DE4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1B5DF1-DEED-5ADB-F3AA-BB4E44674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367AEA-97F6-0EB1-1578-0439CC15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202E-6994-41AD-945F-E82571DD9F09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6A356D-21B7-C072-5344-54E82CE2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129CE1-04B4-EE7B-EAFF-67608E5E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3D3B-E4CF-4D35-950B-8754ADE79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43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41C2E-661A-FB60-A41B-B906252A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05EC64-9382-57D4-1B48-FA8A2BE56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241135-DC2F-17B8-8D27-852A59936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355821-F38F-5671-F844-1D411CF6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202E-6994-41AD-945F-E82571DD9F09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793C94-BC6F-9419-F02C-9E099FDC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6752E8-B30E-F233-BFD9-5CA5FEDD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3D3B-E4CF-4D35-950B-8754ADE79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62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EB3410-5FAE-506F-36DB-3CD5C9C8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582D0D-7D4E-63CE-BD94-732CEE9A3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A377BB-A68D-3638-65F4-6B673FB13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202E-6994-41AD-945F-E82571DD9F09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DC1288-C469-460B-E29A-8A5077660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A4A19A-7C0B-D245-0D7D-C2C50A2CA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B3D3B-E4CF-4D35-950B-8754ADE79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0C7807-3282-713B-3247-D906C2B4A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F45F2763-20DC-2593-9EEC-9A924DDF53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06" b="12444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ln>
            <a:solidFill>
              <a:schemeClr val="bg1">
                <a:alpha val="57000"/>
              </a:schemeClr>
            </a:solidFill>
          </a:ln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8062822F-9570-8F21-C340-3A55DB4E6645}"/>
              </a:ext>
            </a:extLst>
          </p:cNvPr>
          <p:cNvSpPr txBox="1"/>
          <p:nvPr/>
        </p:nvSpPr>
        <p:spPr>
          <a:xfrm>
            <a:off x="1512869" y="2300237"/>
            <a:ext cx="4314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Tabulation</a:t>
            </a:r>
          </a:p>
          <a:p>
            <a:r>
              <a:rPr lang="pt-BR" sz="4000" dirty="0"/>
              <a:t>      	</a:t>
            </a:r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91BCD448-6244-143C-4D9C-2D6B48FCA1F9}"/>
              </a:ext>
            </a:extLst>
          </p:cNvPr>
          <p:cNvSpPr/>
          <p:nvPr/>
        </p:nvSpPr>
        <p:spPr>
          <a:xfrm>
            <a:off x="533400" y="520700"/>
            <a:ext cx="10553700" cy="56654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F7CEE45-4252-D816-4572-B6EC8BDAB110}"/>
              </a:ext>
            </a:extLst>
          </p:cNvPr>
          <p:cNvGrpSpPr/>
          <p:nvPr/>
        </p:nvGrpSpPr>
        <p:grpSpPr>
          <a:xfrm>
            <a:off x="1104900" y="1288079"/>
            <a:ext cx="4314241" cy="4281842"/>
            <a:chOff x="5810250" y="648285"/>
            <a:chExt cx="5008245" cy="5514390"/>
          </a:xfrm>
        </p:grpSpPr>
        <p:sp useBgFill="1"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A280A20C-BB0A-0B25-C5A3-CF4F10D61A99}"/>
                </a:ext>
              </a:extLst>
            </p:cNvPr>
            <p:cNvSpPr/>
            <p:nvPr/>
          </p:nvSpPr>
          <p:spPr>
            <a:xfrm>
              <a:off x="5810250" y="648285"/>
              <a:ext cx="5008245" cy="5514390"/>
            </a:xfrm>
            <a:prstGeom prst="roundRect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83A42A32-0379-5BF6-9488-0BC1CC2F37A1}"/>
                </a:ext>
              </a:extLst>
            </p:cNvPr>
            <p:cNvSpPr/>
            <p:nvPr/>
          </p:nvSpPr>
          <p:spPr>
            <a:xfrm>
              <a:off x="5810250" y="648285"/>
              <a:ext cx="5008245" cy="5514390"/>
            </a:xfrm>
            <a:prstGeom prst="roundRect">
              <a:avLst/>
            </a:prstGeom>
            <a:gradFill>
              <a:gsLst>
                <a:gs pos="70000">
                  <a:srgbClr val="FFFFFF">
                    <a:alpha val="10000"/>
                  </a:srgbClr>
                </a:gs>
                <a:gs pos="20000">
                  <a:srgbClr val="FFFFFF">
                    <a:alpha val="10000"/>
                  </a:srgbClr>
                </a:gs>
                <a:gs pos="0">
                  <a:schemeClr val="bg1"/>
                </a:gs>
                <a:gs pos="100000">
                  <a:schemeClr val="bg1"/>
                </a:gs>
              </a:gsLst>
              <a:lin ang="2700000" scaled="0"/>
            </a:gradFill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3E4C28-B483-F03E-0159-E27959F3CE48}"/>
              </a:ext>
            </a:extLst>
          </p:cNvPr>
          <p:cNvSpPr txBox="1"/>
          <p:nvPr/>
        </p:nvSpPr>
        <p:spPr>
          <a:xfrm>
            <a:off x="1217320" y="2647310"/>
            <a:ext cx="4089400" cy="18466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Tabulation </a:t>
            </a:r>
          </a:p>
          <a:p>
            <a:r>
              <a:rPr lang="pt-BR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Hash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67B8DF-3630-113C-0A8F-B6167C0C57B8}"/>
              </a:ext>
            </a:extLst>
          </p:cNvPr>
          <p:cNvSpPr txBox="1"/>
          <p:nvPr/>
        </p:nvSpPr>
        <p:spPr>
          <a:xfrm>
            <a:off x="6241506" y="5574643"/>
            <a:ext cx="4089400" cy="677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Aluno: Rafael Zaupa Uhdre</a:t>
            </a:r>
          </a:p>
          <a:p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4CD13A4-7B56-2673-0EFC-E55B93CD702B}"/>
              </a:ext>
            </a:extLst>
          </p:cNvPr>
          <p:cNvSpPr/>
          <p:nvPr/>
        </p:nvSpPr>
        <p:spPr>
          <a:xfrm>
            <a:off x="6142731" y="1355904"/>
            <a:ext cx="4188175" cy="4146191"/>
          </a:xfrm>
          <a:prstGeom prst="roundRect">
            <a:avLst/>
          </a:prstGeom>
          <a:solidFill>
            <a:srgbClr val="A6A6A6"/>
          </a:solidFill>
          <a:ln>
            <a:noFill/>
          </a:ln>
          <a:effectLst>
            <a:outerShdw blurRad="241300" dist="38100" dir="2700000" algn="tl" rotWithShape="0">
              <a:prstClr val="black">
                <a:alpha val="41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27599EC-9618-1304-36DD-AD73F6B41F82}"/>
              </a:ext>
            </a:extLst>
          </p:cNvPr>
          <p:cNvSpPr txBox="1"/>
          <p:nvPr/>
        </p:nvSpPr>
        <p:spPr>
          <a:xfrm>
            <a:off x="6555862" y="2105560"/>
            <a:ext cx="4327253" cy="28623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b="1" dirty="0"/>
              <a:t>SUMÁRIO</a:t>
            </a:r>
          </a:p>
          <a:p>
            <a:r>
              <a:rPr lang="pt-BR" dirty="0"/>
              <a:t>         1. O que é a Tabulation Hash</a:t>
            </a:r>
          </a:p>
          <a:p>
            <a:r>
              <a:rPr lang="pt-BR" dirty="0"/>
              <a:t>         2. Principais componentes</a:t>
            </a:r>
          </a:p>
          <a:p>
            <a:r>
              <a:rPr lang="pt-BR" dirty="0"/>
              <a:t>         3. Inicialização</a:t>
            </a:r>
          </a:p>
          <a:p>
            <a:r>
              <a:rPr lang="pt-BR" dirty="0"/>
              <a:t>         4. Inserção de chave/valor</a:t>
            </a:r>
          </a:p>
          <a:p>
            <a:r>
              <a:rPr lang="pt-BR" dirty="0"/>
              <a:t>         5. Busca </a:t>
            </a:r>
          </a:p>
          <a:p>
            <a:r>
              <a:rPr lang="pt-BR" dirty="0"/>
              <a:t>         6. Exibição</a:t>
            </a:r>
          </a:p>
          <a:p>
            <a:r>
              <a:rPr lang="pt-BR" dirty="0"/>
              <a:t>         7. Remoção</a:t>
            </a:r>
          </a:p>
          <a:p>
            <a:r>
              <a:rPr lang="pt-BR" dirty="0"/>
              <a:t>         8. Vantagens e Desvantagens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6570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A473B5-D245-6EDE-89D9-C3CEECD09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80C35AAC-807B-BDF9-9D78-7AA4BCA7E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06" b="12444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ln>
            <a:solidFill>
              <a:schemeClr val="bg1">
                <a:alpha val="57000"/>
              </a:schemeClr>
            </a:solidFill>
          </a:ln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01D220B9-E687-18F8-EE25-2C3C3B7E6E4B}"/>
              </a:ext>
            </a:extLst>
          </p:cNvPr>
          <p:cNvSpPr txBox="1"/>
          <p:nvPr/>
        </p:nvSpPr>
        <p:spPr>
          <a:xfrm>
            <a:off x="1512869" y="2300237"/>
            <a:ext cx="4314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Tabulation</a:t>
            </a:r>
          </a:p>
          <a:p>
            <a:r>
              <a:rPr lang="pt-BR" sz="4000" dirty="0"/>
              <a:t>      	</a:t>
            </a:r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0E15A07-6C9F-BDB2-2729-5737FB9ED57C}"/>
              </a:ext>
            </a:extLst>
          </p:cNvPr>
          <p:cNvSpPr/>
          <p:nvPr/>
        </p:nvSpPr>
        <p:spPr>
          <a:xfrm>
            <a:off x="533400" y="520700"/>
            <a:ext cx="10553700" cy="56654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E945AAB-B1AE-927E-E68A-21C5EB8D9571}"/>
              </a:ext>
            </a:extLst>
          </p:cNvPr>
          <p:cNvSpPr/>
          <p:nvPr/>
        </p:nvSpPr>
        <p:spPr>
          <a:xfrm>
            <a:off x="6327905" y="1475562"/>
            <a:ext cx="4141677" cy="4296228"/>
          </a:xfrm>
          <a:prstGeom prst="roundRect">
            <a:avLst/>
          </a:prstGeom>
          <a:solidFill>
            <a:srgbClr val="A6A6A6"/>
          </a:solidFill>
          <a:ln>
            <a:noFill/>
          </a:ln>
          <a:effectLst>
            <a:outerShdw blurRad="241300" dist="38100" dir="2700000" algn="tl" rotWithShape="0">
              <a:prstClr val="black">
                <a:alpha val="41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69BA577-02DF-03AE-8DBD-8FB1ABA483EC}"/>
              </a:ext>
            </a:extLst>
          </p:cNvPr>
          <p:cNvGrpSpPr/>
          <p:nvPr/>
        </p:nvGrpSpPr>
        <p:grpSpPr>
          <a:xfrm>
            <a:off x="812435" y="1637245"/>
            <a:ext cx="5137773" cy="3599543"/>
            <a:chOff x="5810250" y="648285"/>
            <a:chExt cx="5008245" cy="55143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 useBgFill="1"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F8AB568F-473F-DA75-7345-D42B9A01BDE9}"/>
                </a:ext>
              </a:extLst>
            </p:cNvPr>
            <p:cNvSpPr/>
            <p:nvPr/>
          </p:nvSpPr>
          <p:spPr>
            <a:xfrm>
              <a:off x="5810250" y="648285"/>
              <a:ext cx="5008245" cy="551439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49E15723-688E-EB37-71F9-F32F1A36EADA}"/>
                </a:ext>
              </a:extLst>
            </p:cNvPr>
            <p:cNvSpPr/>
            <p:nvPr/>
          </p:nvSpPr>
          <p:spPr>
            <a:xfrm>
              <a:off x="5810250" y="648285"/>
              <a:ext cx="5008245" cy="55143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D11704-CC41-4535-CD87-0C5373109A3F}"/>
              </a:ext>
            </a:extLst>
          </p:cNvPr>
          <p:cNvSpPr txBox="1"/>
          <p:nvPr/>
        </p:nvSpPr>
        <p:spPr>
          <a:xfrm>
            <a:off x="1880642" y="687125"/>
            <a:ext cx="813913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Remoção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82C89B-F712-76A0-C039-A44EA2643343}"/>
              </a:ext>
            </a:extLst>
          </p:cNvPr>
          <p:cNvSpPr txBox="1"/>
          <p:nvPr/>
        </p:nvSpPr>
        <p:spPr>
          <a:xfrm>
            <a:off x="6417543" y="2698352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 gaveta é localizada via hash.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/>
              <a:t>        A lista é percorrida até encontrar e remover o nó com a chave correspondente.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69DBBB-C6C4-9A19-8BD9-944D0799C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510" y="1929199"/>
            <a:ext cx="4625622" cy="29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26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EC34E2-EF13-3471-5DFD-EB535EAF5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6123FEBD-01E9-83A6-4837-D3A9D888F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06" b="12444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ln>
            <a:solidFill>
              <a:schemeClr val="bg1">
                <a:alpha val="57000"/>
              </a:schemeClr>
            </a:solidFill>
          </a:ln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C741CA0-E110-EBDB-D282-2C3FCF922C4B}"/>
              </a:ext>
            </a:extLst>
          </p:cNvPr>
          <p:cNvSpPr/>
          <p:nvPr/>
        </p:nvSpPr>
        <p:spPr>
          <a:xfrm>
            <a:off x="7288401" y="2719257"/>
            <a:ext cx="1915056" cy="1840444"/>
          </a:xfrm>
          <a:prstGeom prst="roundRect">
            <a:avLst/>
          </a:prstGeom>
          <a:solidFill>
            <a:srgbClr val="A6A6A6"/>
          </a:solidFill>
          <a:ln>
            <a:noFill/>
          </a:ln>
          <a:effectLst>
            <a:outerShdw blurRad="241300" dist="38100" dir="2700000" algn="tl" rotWithShape="0">
              <a:prstClr val="black">
                <a:alpha val="41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E5AD3310-D264-B572-3343-3153F936CC60}"/>
              </a:ext>
            </a:extLst>
          </p:cNvPr>
          <p:cNvSpPr/>
          <p:nvPr/>
        </p:nvSpPr>
        <p:spPr>
          <a:xfrm>
            <a:off x="533400" y="520700"/>
            <a:ext cx="10553700" cy="56654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533F5E6-BD13-1B19-CCAB-02ECE8429767}"/>
              </a:ext>
            </a:extLst>
          </p:cNvPr>
          <p:cNvGrpSpPr/>
          <p:nvPr/>
        </p:nvGrpSpPr>
        <p:grpSpPr>
          <a:xfrm>
            <a:off x="812435" y="1637245"/>
            <a:ext cx="5137773" cy="3599543"/>
            <a:chOff x="812435" y="1637245"/>
            <a:chExt cx="5137773" cy="35995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1D4668B1-983D-D187-70E7-1D2B3C463AE4}"/>
                </a:ext>
              </a:extLst>
            </p:cNvPr>
            <p:cNvGrpSpPr/>
            <p:nvPr/>
          </p:nvGrpSpPr>
          <p:grpSpPr>
            <a:xfrm>
              <a:off x="812435" y="1637245"/>
              <a:ext cx="5137773" cy="3599543"/>
              <a:chOff x="5810250" y="648285"/>
              <a:chExt cx="5008245" cy="5514390"/>
            </a:xfrm>
          </p:grpSpPr>
          <p:sp useBgFill="1"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414137C1-E33E-6917-5434-084F5DBBC813}"/>
                  </a:ext>
                </a:extLst>
              </p:cNvPr>
              <p:cNvSpPr/>
              <p:nvPr/>
            </p:nvSpPr>
            <p:spPr>
              <a:xfrm>
                <a:off x="5810250" y="648285"/>
                <a:ext cx="5008245" cy="551439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DEF156BC-4660-7A0B-6133-72906DAF3ED9}"/>
                  </a:ext>
                </a:extLst>
              </p:cNvPr>
              <p:cNvSpPr/>
              <p:nvPr/>
            </p:nvSpPr>
            <p:spPr>
              <a:xfrm>
                <a:off x="5810250" y="648285"/>
                <a:ext cx="5008245" cy="55143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 </a:t>
                </a:r>
              </a:p>
            </p:txBody>
          </p:sp>
        </p:grp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3DB9D708-EEE2-8D4C-3677-CCC17A5A1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8510" y="1929199"/>
              <a:ext cx="4625622" cy="299960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C21DB98-39FC-14B5-5FC3-A6F77730C9B9}"/>
              </a:ext>
            </a:extLst>
          </p:cNvPr>
          <p:cNvSpPr/>
          <p:nvPr/>
        </p:nvSpPr>
        <p:spPr>
          <a:xfrm>
            <a:off x="6327905" y="1475562"/>
            <a:ext cx="4141677" cy="4296228"/>
          </a:xfrm>
          <a:prstGeom prst="roundRect">
            <a:avLst/>
          </a:prstGeom>
          <a:solidFill>
            <a:srgbClr val="A6A6A6"/>
          </a:solidFill>
          <a:ln>
            <a:noFill/>
          </a:ln>
          <a:effectLst>
            <a:outerShdw blurRad="241300" dist="38100" dir="2700000" algn="tl" rotWithShape="0">
              <a:prstClr val="black">
                <a:alpha val="41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68B1DB-8278-8D66-27EA-1506307A5DE0}"/>
              </a:ext>
            </a:extLst>
          </p:cNvPr>
          <p:cNvSpPr txBox="1"/>
          <p:nvPr/>
        </p:nvSpPr>
        <p:spPr>
          <a:xfrm>
            <a:off x="1880642" y="687125"/>
            <a:ext cx="813913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Remoção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63D99C-6EF8-A5B7-00AE-26453EE99ACF}"/>
              </a:ext>
            </a:extLst>
          </p:cNvPr>
          <p:cNvSpPr txBox="1"/>
          <p:nvPr/>
        </p:nvSpPr>
        <p:spPr>
          <a:xfrm>
            <a:off x="6417543" y="2698352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 gaveta é localizada via hash.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/>
              <a:t>        A lista é percorrida até encontrar e remover o nó com a chave correspondente.</a:t>
            </a:r>
          </a:p>
        </p:txBody>
      </p:sp>
    </p:spTree>
    <p:extLst>
      <p:ext uri="{BB962C8B-B14F-4D97-AF65-F5344CB8AC3E}">
        <p14:creationId xmlns:p14="http://schemas.microsoft.com/office/powerpoint/2010/main" val="321333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DA9CAA-B0E8-ADD6-4807-C3E7700FE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A62E5AC-774B-8658-F1E5-B3C322056A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06" b="12444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ln>
            <a:solidFill>
              <a:schemeClr val="bg1">
                <a:alpha val="57000"/>
              </a:schemeClr>
            </a:solidFill>
          </a:ln>
        </p:spPr>
      </p:pic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84B7206-429C-ABFB-1B1F-F83901D2EA26}"/>
              </a:ext>
            </a:extLst>
          </p:cNvPr>
          <p:cNvSpPr/>
          <p:nvPr/>
        </p:nvSpPr>
        <p:spPr>
          <a:xfrm>
            <a:off x="533400" y="520700"/>
            <a:ext cx="10553700" cy="56654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264A1D2-8DCF-D9E3-5567-B421043F81D9}"/>
              </a:ext>
            </a:extLst>
          </p:cNvPr>
          <p:cNvSpPr/>
          <p:nvPr/>
        </p:nvSpPr>
        <p:spPr>
          <a:xfrm>
            <a:off x="979807" y="1288902"/>
            <a:ext cx="4141677" cy="4296228"/>
          </a:xfrm>
          <a:prstGeom prst="roundRect">
            <a:avLst/>
          </a:prstGeom>
          <a:solidFill>
            <a:srgbClr val="A6A6A6"/>
          </a:solidFill>
          <a:ln>
            <a:noFill/>
          </a:ln>
          <a:effectLst>
            <a:outerShdw blurRad="241300" dist="38100" dir="2700000" algn="tl" rotWithShape="0">
              <a:prstClr val="black">
                <a:alpha val="41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A1C844-373F-74D7-1DD8-2BFEE0FFC0D1}"/>
              </a:ext>
            </a:extLst>
          </p:cNvPr>
          <p:cNvSpPr txBox="1"/>
          <p:nvPr/>
        </p:nvSpPr>
        <p:spPr>
          <a:xfrm>
            <a:off x="1880642" y="687125"/>
            <a:ext cx="813913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Vantagens e Desvantagens</a:t>
            </a:r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33B936F-9E5A-D4AE-88F0-A4BF81FDCB2F}"/>
              </a:ext>
            </a:extLst>
          </p:cNvPr>
          <p:cNvGrpSpPr/>
          <p:nvPr/>
        </p:nvGrpSpPr>
        <p:grpSpPr>
          <a:xfrm>
            <a:off x="7348015" y="2593780"/>
            <a:ext cx="1915056" cy="1807788"/>
            <a:chOff x="812435" y="1637245"/>
            <a:chExt cx="5137773" cy="3599543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1CF344AA-A451-8FF5-00EC-05AF4C51553F}"/>
                </a:ext>
              </a:extLst>
            </p:cNvPr>
            <p:cNvGrpSpPr/>
            <p:nvPr/>
          </p:nvGrpSpPr>
          <p:grpSpPr>
            <a:xfrm>
              <a:off x="812435" y="1637245"/>
              <a:ext cx="5137773" cy="3599543"/>
              <a:chOff x="5810250" y="648285"/>
              <a:chExt cx="5008245" cy="5514390"/>
            </a:xfrm>
          </p:grpSpPr>
          <p:sp useBgFill="1"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2F7C1F82-457C-6176-057F-E1A91C24C033}"/>
                  </a:ext>
                </a:extLst>
              </p:cNvPr>
              <p:cNvSpPr/>
              <p:nvPr/>
            </p:nvSpPr>
            <p:spPr>
              <a:xfrm>
                <a:off x="5810250" y="648285"/>
                <a:ext cx="5008245" cy="5514390"/>
              </a:xfrm>
              <a:prstGeom prst="roundRect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D08E1F91-5A45-CA5F-5B01-E41479178AA2}"/>
                  </a:ext>
                </a:extLst>
              </p:cNvPr>
              <p:cNvSpPr/>
              <p:nvPr/>
            </p:nvSpPr>
            <p:spPr>
              <a:xfrm>
                <a:off x="5810250" y="648285"/>
                <a:ext cx="5008245" cy="55143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 </a:t>
                </a:r>
              </a:p>
            </p:txBody>
          </p:sp>
        </p:grp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0EA52B1C-E463-50FB-D908-748863830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8510" y="1929199"/>
              <a:ext cx="4625622" cy="2999601"/>
            </a:xfrm>
            <a:prstGeom prst="rect">
              <a:avLst/>
            </a:prstGeom>
          </p:spPr>
        </p:pic>
      </p:grp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E006774-EAC5-1709-0ACA-125A853FF298}"/>
              </a:ext>
            </a:extLst>
          </p:cNvPr>
          <p:cNvSpPr/>
          <p:nvPr/>
        </p:nvSpPr>
        <p:spPr>
          <a:xfrm>
            <a:off x="6537022" y="1410219"/>
            <a:ext cx="4015998" cy="4174911"/>
          </a:xfrm>
          <a:prstGeom prst="roundRect">
            <a:avLst/>
          </a:prstGeom>
          <a:solidFill>
            <a:srgbClr val="A6A6A6"/>
          </a:solidFill>
          <a:ln>
            <a:noFill/>
          </a:ln>
          <a:effectLst>
            <a:outerShdw blurRad="241300" dist="38100" dir="2700000" algn="tl" rotWithShape="0">
              <a:prstClr val="black">
                <a:alpha val="41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987853-462E-3B2F-D88D-199B20D26FE7}"/>
              </a:ext>
            </a:extLst>
          </p:cNvPr>
          <p:cNvSpPr txBox="1"/>
          <p:nvPr/>
        </p:nvSpPr>
        <p:spPr>
          <a:xfrm>
            <a:off x="1298448" y="1410219"/>
            <a:ext cx="352958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8F235"/>
                </a:solidFill>
              </a:rPr>
              <a:t>Vantagens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✅ Rápida para inserção, busca e remoção na média (O(1)).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   ✅ Tabulation hashing distribui melhor as chaves, reduzindo colisões.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 ✅ Encadeamento permite lidar com múltiplas colisões facilmente.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 ✅ Estrutura simples e elegante de implementar.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2F43E7-6B2A-34A7-43B6-C72F2344DB79}"/>
              </a:ext>
            </a:extLst>
          </p:cNvPr>
          <p:cNvSpPr txBox="1"/>
          <p:nvPr/>
        </p:nvSpPr>
        <p:spPr>
          <a:xfrm>
            <a:off x="6780229" y="1448838"/>
            <a:ext cx="352958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Desvantagens</a:t>
            </a:r>
          </a:p>
          <a:p>
            <a:pPr algn="ctr"/>
            <a:endParaRPr lang="pt-BR" dirty="0"/>
          </a:p>
          <a:p>
            <a:pPr algn="ctr"/>
            <a:r>
              <a:rPr lang="pt-BR" sz="1400" dirty="0"/>
              <a:t>❌ Ocupa mais memória por causa dos ponteiros e alocação dinâmica.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 ❌ Em caso de muitas colisões, a performance pode cair para O(n) em uma gaveta.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 ❌ Tabulation hashing exige pré-processamento, o que não é ideal para sistemas muito restritos em memória ou tempo de inicialização.</a:t>
            </a:r>
          </a:p>
          <a:p>
            <a:pPr algn="ctr"/>
            <a:endParaRPr lang="pt-BR" sz="1400" dirty="0"/>
          </a:p>
          <a:p>
            <a:pPr algn="ctr">
              <a:tabLst>
                <a:tab pos="2235200" algn="l"/>
              </a:tabLst>
            </a:pPr>
            <a:r>
              <a:rPr lang="pt-BR" sz="1400" dirty="0"/>
              <a:t> </a:t>
            </a:r>
            <a:r>
              <a:rPr lang="pt-BR" sz="1200" dirty="0"/>
              <a:t>❌</a:t>
            </a:r>
            <a:r>
              <a:rPr lang="pt-BR" sz="1400" dirty="0"/>
              <a:t> Difícil de redimensionar automaticamente a tabela sem reconstruí-la.</a:t>
            </a:r>
          </a:p>
        </p:txBody>
      </p:sp>
    </p:spTree>
    <p:extLst>
      <p:ext uri="{BB962C8B-B14F-4D97-AF65-F5344CB8AC3E}">
        <p14:creationId xmlns:p14="http://schemas.microsoft.com/office/powerpoint/2010/main" val="3407616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924470-BF44-E5C5-288C-A13C0152D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FBD91608-0DA9-133E-5DC2-614326EB92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06" b="12444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ln>
            <a:solidFill>
              <a:schemeClr val="bg1">
                <a:alpha val="57000"/>
              </a:schemeClr>
            </a:solidFill>
          </a:ln>
        </p:spPr>
      </p:pic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7EBA6A0-53E9-58CE-24F4-52CC4E18C23B}"/>
              </a:ext>
            </a:extLst>
          </p:cNvPr>
          <p:cNvSpPr/>
          <p:nvPr/>
        </p:nvSpPr>
        <p:spPr>
          <a:xfrm>
            <a:off x="533400" y="520700"/>
            <a:ext cx="10553700" cy="56654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6481BE4-D48A-1BEE-C4B2-8C2ECF94CB34}"/>
              </a:ext>
            </a:extLst>
          </p:cNvPr>
          <p:cNvSpPr/>
          <p:nvPr/>
        </p:nvSpPr>
        <p:spPr>
          <a:xfrm>
            <a:off x="979807" y="1288902"/>
            <a:ext cx="4141677" cy="4296228"/>
          </a:xfrm>
          <a:prstGeom prst="roundRect">
            <a:avLst/>
          </a:prstGeom>
          <a:solidFill>
            <a:srgbClr val="A6A6A6"/>
          </a:solidFill>
          <a:ln>
            <a:noFill/>
          </a:ln>
          <a:effectLst>
            <a:outerShdw blurRad="241300" dist="38100" dir="2700000" algn="tl" rotWithShape="0">
              <a:prstClr val="black">
                <a:alpha val="41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448089-C73C-FB1F-6D57-7952887732A2}"/>
              </a:ext>
            </a:extLst>
          </p:cNvPr>
          <p:cNvSpPr txBox="1"/>
          <p:nvPr/>
        </p:nvSpPr>
        <p:spPr>
          <a:xfrm>
            <a:off x="1880642" y="687125"/>
            <a:ext cx="813913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Vantagens e Desvantagens</a:t>
            </a:r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9DAA1F6-423C-A742-041F-EA91D3A54A3D}"/>
              </a:ext>
            </a:extLst>
          </p:cNvPr>
          <p:cNvSpPr/>
          <p:nvPr/>
        </p:nvSpPr>
        <p:spPr>
          <a:xfrm>
            <a:off x="6537022" y="1410219"/>
            <a:ext cx="4015998" cy="4174911"/>
          </a:xfrm>
          <a:prstGeom prst="roundRect">
            <a:avLst/>
          </a:prstGeom>
          <a:solidFill>
            <a:srgbClr val="A6A6A6"/>
          </a:solidFill>
          <a:ln>
            <a:noFill/>
          </a:ln>
          <a:effectLst>
            <a:outerShdw blurRad="241300" dist="38100" dir="2700000" algn="tl" rotWithShape="0">
              <a:prstClr val="black">
                <a:alpha val="41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5F49D75-ECAD-7A0B-989E-1F0BE48DD39F}"/>
              </a:ext>
            </a:extLst>
          </p:cNvPr>
          <p:cNvSpPr txBox="1"/>
          <p:nvPr/>
        </p:nvSpPr>
        <p:spPr>
          <a:xfrm>
            <a:off x="1298448" y="1410219"/>
            <a:ext cx="352958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8F235"/>
                </a:solidFill>
              </a:rPr>
              <a:t>Vantagens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✅ Rápida para inserção, busca e remoção na média (O(1)).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   ✅ Tabulation hashing distribui melhor as chaves, reduzindo colisões.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 ✅ Encadeamento permite lidar com múltiplas colisões facilmente.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 ✅ Estrutura simples e elegante de implementar.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554A013-9E85-4683-2133-F85C0D539E32}"/>
              </a:ext>
            </a:extLst>
          </p:cNvPr>
          <p:cNvSpPr txBox="1"/>
          <p:nvPr/>
        </p:nvSpPr>
        <p:spPr>
          <a:xfrm>
            <a:off x="6780229" y="1448838"/>
            <a:ext cx="352958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Desvantagens</a:t>
            </a:r>
          </a:p>
          <a:p>
            <a:pPr algn="ctr"/>
            <a:endParaRPr lang="pt-BR" dirty="0"/>
          </a:p>
          <a:p>
            <a:pPr algn="ctr"/>
            <a:r>
              <a:rPr lang="pt-BR" sz="1400" dirty="0"/>
              <a:t>❌ Ocupa mais memória por causa dos ponteiros e alocação dinâmica.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 ❌ Em caso de muitas colisões, a performance pode cair para O(n) em uma gaveta.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 ❌ Tabulation hashing exige pré-processamento, o que não é ideal para sistemas muito restritos em memória ou tempo de inicialização.</a:t>
            </a:r>
          </a:p>
          <a:p>
            <a:pPr algn="ctr"/>
            <a:endParaRPr lang="pt-BR" sz="1400" dirty="0"/>
          </a:p>
          <a:p>
            <a:pPr algn="ctr">
              <a:tabLst>
                <a:tab pos="2235200" algn="l"/>
              </a:tabLst>
            </a:pPr>
            <a:r>
              <a:rPr lang="pt-BR" sz="1400" dirty="0"/>
              <a:t> </a:t>
            </a:r>
            <a:r>
              <a:rPr lang="pt-BR" sz="1200" dirty="0"/>
              <a:t>❌</a:t>
            </a:r>
            <a:r>
              <a:rPr lang="pt-BR" sz="1400" dirty="0"/>
              <a:t> Difícil de redimensionar automaticamente a tabela sem reconstruí-la.</a:t>
            </a:r>
          </a:p>
        </p:txBody>
      </p:sp>
    </p:spTree>
    <p:extLst>
      <p:ext uri="{BB962C8B-B14F-4D97-AF65-F5344CB8AC3E}">
        <p14:creationId xmlns:p14="http://schemas.microsoft.com/office/powerpoint/2010/main" val="61740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1BCF63-C27F-D0A0-2B31-999968BF1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DB3DC2DA-047B-858C-C59E-91264E22C2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06" b="12444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ln>
            <a:solidFill>
              <a:schemeClr val="bg1">
                <a:alpha val="57000"/>
              </a:schemeClr>
            </a:solidFill>
          </a:ln>
        </p:spPr>
      </p:pic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897A987-471C-B454-B751-9F147342C6EA}"/>
              </a:ext>
            </a:extLst>
          </p:cNvPr>
          <p:cNvSpPr/>
          <p:nvPr/>
        </p:nvSpPr>
        <p:spPr>
          <a:xfrm>
            <a:off x="533400" y="520700"/>
            <a:ext cx="10553700" cy="56654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6CBE5AA-FBFF-C83E-2E36-0D4D84E584E1}"/>
              </a:ext>
            </a:extLst>
          </p:cNvPr>
          <p:cNvSpPr/>
          <p:nvPr/>
        </p:nvSpPr>
        <p:spPr>
          <a:xfrm>
            <a:off x="979807" y="1467245"/>
            <a:ext cx="5314008" cy="3939540"/>
          </a:xfrm>
          <a:prstGeom prst="roundRect">
            <a:avLst/>
          </a:prstGeom>
          <a:solidFill>
            <a:srgbClr val="F8F4F2"/>
          </a:solidFill>
          <a:ln>
            <a:noFill/>
          </a:ln>
          <a:effectLst>
            <a:outerShdw blurRad="241300" dist="38100" dir="2700000" algn="tl" rotWithShape="0">
              <a:prstClr val="black">
                <a:alpha val="41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3748B0-D57C-022B-F5F7-625A229DA7AF}"/>
              </a:ext>
            </a:extLst>
          </p:cNvPr>
          <p:cNvSpPr txBox="1"/>
          <p:nvPr/>
        </p:nvSpPr>
        <p:spPr>
          <a:xfrm>
            <a:off x="1880642" y="687125"/>
            <a:ext cx="813913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Vantagens e Desvantagens</a:t>
            </a:r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265186A-2B83-E155-308F-74F160E647D8}"/>
              </a:ext>
            </a:extLst>
          </p:cNvPr>
          <p:cNvSpPr/>
          <p:nvPr/>
        </p:nvSpPr>
        <p:spPr>
          <a:xfrm>
            <a:off x="6537022" y="1410219"/>
            <a:ext cx="4015998" cy="4174911"/>
          </a:xfrm>
          <a:prstGeom prst="roundRect">
            <a:avLst/>
          </a:prstGeom>
          <a:solidFill>
            <a:srgbClr val="A6A6A6"/>
          </a:solidFill>
          <a:ln>
            <a:noFill/>
          </a:ln>
          <a:effectLst>
            <a:outerShdw blurRad="241300" dist="38100" dir="2700000" algn="tl" rotWithShape="0">
              <a:prstClr val="black">
                <a:alpha val="41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35010B2-33A5-C8EA-AC7B-EFEB5BC62881}"/>
              </a:ext>
            </a:extLst>
          </p:cNvPr>
          <p:cNvSpPr txBox="1"/>
          <p:nvPr/>
        </p:nvSpPr>
        <p:spPr>
          <a:xfrm>
            <a:off x="6780229" y="1448838"/>
            <a:ext cx="352958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Desvantagens</a:t>
            </a:r>
          </a:p>
          <a:p>
            <a:pPr algn="ctr"/>
            <a:endParaRPr lang="pt-BR" dirty="0"/>
          </a:p>
          <a:p>
            <a:pPr algn="ctr"/>
            <a:r>
              <a:rPr lang="pt-BR" sz="1400" dirty="0"/>
              <a:t>❌ Ocupa mais memória por causa dos ponteiros e alocação dinâmica.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 ❌ Em caso de muitas colisões, a performance pode cair para O(n) em uma gaveta.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 ❌ Tabulation hashing exige pré-processamento, o que não é ideal para sistemas muito restritos em memória ou tempo de inicialização.</a:t>
            </a:r>
          </a:p>
          <a:p>
            <a:pPr algn="ctr"/>
            <a:endParaRPr lang="pt-BR" sz="1400" dirty="0"/>
          </a:p>
          <a:p>
            <a:pPr algn="ctr">
              <a:tabLst>
                <a:tab pos="2235200" algn="l"/>
              </a:tabLst>
            </a:pPr>
            <a:r>
              <a:rPr lang="pt-BR" sz="1400" dirty="0"/>
              <a:t> </a:t>
            </a:r>
            <a:r>
              <a:rPr lang="pt-BR" sz="1200" dirty="0"/>
              <a:t>❌</a:t>
            </a:r>
            <a:r>
              <a:rPr lang="pt-BR" sz="1400" dirty="0"/>
              <a:t> Difícil de redimensionar automaticamente a tabela sem reconstruí-la.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2DA532-31AD-2D96-00A8-2D9D66088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428" y="1731278"/>
            <a:ext cx="4808765" cy="341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06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6F19B7-D95C-4DF2-AA17-7126423AA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72A0F1AF-49A7-527E-5CC0-DF88C5540D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06" b="12444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ln>
            <a:solidFill>
              <a:schemeClr val="bg1">
                <a:alpha val="57000"/>
              </a:schemeClr>
            </a:solidFill>
          </a:ln>
        </p:spPr>
      </p:pic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A35E89E2-E5B9-A9ED-37E4-C7012936B150}"/>
              </a:ext>
            </a:extLst>
          </p:cNvPr>
          <p:cNvSpPr/>
          <p:nvPr/>
        </p:nvSpPr>
        <p:spPr>
          <a:xfrm>
            <a:off x="533400" y="520700"/>
            <a:ext cx="10553700" cy="56654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7F3E5AF-B24B-6FCE-D921-D38E98EF94AC}"/>
              </a:ext>
            </a:extLst>
          </p:cNvPr>
          <p:cNvGrpSpPr/>
          <p:nvPr/>
        </p:nvGrpSpPr>
        <p:grpSpPr>
          <a:xfrm>
            <a:off x="1538205" y="1288079"/>
            <a:ext cx="8544090" cy="4281842"/>
            <a:chOff x="5810250" y="648285"/>
            <a:chExt cx="5008245" cy="5514390"/>
          </a:xfrm>
        </p:grpSpPr>
        <p:sp useBgFill="1"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04BAADF6-1410-3099-0C5C-F379B30DEA5B}"/>
                </a:ext>
              </a:extLst>
            </p:cNvPr>
            <p:cNvSpPr/>
            <p:nvPr/>
          </p:nvSpPr>
          <p:spPr>
            <a:xfrm>
              <a:off x="5810250" y="648285"/>
              <a:ext cx="5008245" cy="5514390"/>
            </a:xfrm>
            <a:prstGeom prst="roundRect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9A08034-F053-C5CB-562C-7481EB050FE3}"/>
                </a:ext>
              </a:extLst>
            </p:cNvPr>
            <p:cNvSpPr/>
            <p:nvPr/>
          </p:nvSpPr>
          <p:spPr>
            <a:xfrm>
              <a:off x="5810250" y="648285"/>
              <a:ext cx="5008245" cy="5514390"/>
            </a:xfrm>
            <a:prstGeom prst="roundRect">
              <a:avLst/>
            </a:prstGeom>
            <a:gradFill>
              <a:gsLst>
                <a:gs pos="70000">
                  <a:srgbClr val="FFFFFF">
                    <a:alpha val="10000"/>
                  </a:srgbClr>
                </a:gs>
                <a:gs pos="20000">
                  <a:srgbClr val="FFFFFF">
                    <a:alpha val="10000"/>
                  </a:srgbClr>
                </a:gs>
                <a:gs pos="0">
                  <a:schemeClr val="bg1"/>
                </a:gs>
                <a:gs pos="100000">
                  <a:schemeClr val="bg1"/>
                </a:gs>
              </a:gsLst>
              <a:lin ang="2700000" scaled="0"/>
            </a:gradFill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FEFA145-9236-1AE7-AC73-1F5B6620B8FE}"/>
              </a:ext>
            </a:extLst>
          </p:cNvPr>
          <p:cNvSpPr txBox="1"/>
          <p:nvPr/>
        </p:nvSpPr>
        <p:spPr>
          <a:xfrm>
            <a:off x="2534041" y="2814838"/>
            <a:ext cx="7123916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Fim da apresentação !!</a:t>
            </a:r>
          </a:p>
          <a:p>
            <a:pPr algn="ctr"/>
            <a:r>
              <a:rPr 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Obrigado pela Atenção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07040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8F6823-3685-A94F-A0BC-F8E94029B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F0A15445-5F5D-A244-11E3-CE401C82C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06" b="12444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ln>
            <a:solidFill>
              <a:schemeClr val="bg1">
                <a:alpha val="57000"/>
              </a:schemeClr>
            </a:solidFill>
          </a:ln>
        </p:spPr>
      </p:pic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F417327-479E-8518-3066-349B8B5E86F2}"/>
              </a:ext>
            </a:extLst>
          </p:cNvPr>
          <p:cNvSpPr/>
          <p:nvPr/>
        </p:nvSpPr>
        <p:spPr>
          <a:xfrm>
            <a:off x="533400" y="520700"/>
            <a:ext cx="10553700" cy="56654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C43685D-10F6-916E-1C30-6F619AD4CC6E}"/>
              </a:ext>
            </a:extLst>
          </p:cNvPr>
          <p:cNvSpPr/>
          <p:nvPr/>
        </p:nvSpPr>
        <p:spPr>
          <a:xfrm>
            <a:off x="7498821" y="3327959"/>
            <a:ext cx="1800000" cy="180000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4FDEB5E-DD3D-89D4-A7BA-2D7A162BF0A4}"/>
              </a:ext>
            </a:extLst>
          </p:cNvPr>
          <p:cNvGrpSpPr/>
          <p:nvPr/>
        </p:nvGrpSpPr>
        <p:grpSpPr>
          <a:xfrm>
            <a:off x="1538205" y="1288079"/>
            <a:ext cx="8544090" cy="4281842"/>
            <a:chOff x="5810250" y="648285"/>
            <a:chExt cx="5008245" cy="5514390"/>
          </a:xfrm>
        </p:grpSpPr>
        <p:sp useBgFill="1"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764667D-27D4-AD5C-3A5E-8E5AE4B4C457}"/>
                </a:ext>
              </a:extLst>
            </p:cNvPr>
            <p:cNvSpPr/>
            <p:nvPr/>
          </p:nvSpPr>
          <p:spPr>
            <a:xfrm>
              <a:off x="5810250" y="648285"/>
              <a:ext cx="5008245" cy="5514390"/>
            </a:xfrm>
            <a:prstGeom prst="roundRect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28AEA4C-AE12-875A-6CEC-CFAFF3028BBE}"/>
                </a:ext>
              </a:extLst>
            </p:cNvPr>
            <p:cNvSpPr/>
            <p:nvPr/>
          </p:nvSpPr>
          <p:spPr>
            <a:xfrm>
              <a:off x="5810250" y="648285"/>
              <a:ext cx="5008245" cy="5514390"/>
            </a:xfrm>
            <a:prstGeom prst="roundRect">
              <a:avLst/>
            </a:prstGeom>
            <a:gradFill>
              <a:gsLst>
                <a:gs pos="70000">
                  <a:srgbClr val="FFFFFF">
                    <a:alpha val="10000"/>
                  </a:srgbClr>
                </a:gs>
                <a:gs pos="20000">
                  <a:srgbClr val="FFFFFF">
                    <a:alpha val="10000"/>
                  </a:srgbClr>
                </a:gs>
                <a:gs pos="0">
                  <a:schemeClr val="bg1"/>
                </a:gs>
                <a:gs pos="100000">
                  <a:schemeClr val="bg1"/>
                </a:gs>
              </a:gsLst>
              <a:lin ang="2700000" scaled="0"/>
            </a:gradFill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325243-FCE7-8C12-DF18-86CACC571E92}"/>
              </a:ext>
            </a:extLst>
          </p:cNvPr>
          <p:cNvSpPr txBox="1"/>
          <p:nvPr/>
        </p:nvSpPr>
        <p:spPr>
          <a:xfrm>
            <a:off x="2534041" y="2814838"/>
            <a:ext cx="7123916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Fim da apresentação !!</a:t>
            </a:r>
          </a:p>
          <a:p>
            <a:pPr algn="ctr"/>
            <a:r>
              <a:rPr 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Obrigado pela Atenção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29862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B4D789-AFD9-C42E-1E55-4A652CAD9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A9624E00-AEAB-0496-9EF1-72443B616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06" b="12444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ln>
            <a:solidFill>
              <a:schemeClr val="bg1">
                <a:alpha val="57000"/>
              </a:schemeClr>
            </a:solidFill>
          </a:ln>
        </p:spPr>
      </p:pic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D214FD3-4BF9-8FBC-24DD-D5031C7FD913}"/>
              </a:ext>
            </a:extLst>
          </p:cNvPr>
          <p:cNvSpPr/>
          <p:nvPr/>
        </p:nvSpPr>
        <p:spPr>
          <a:xfrm>
            <a:off x="533400" y="520700"/>
            <a:ext cx="10553700" cy="56654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4A303C0-F94D-BE7A-E0A5-391787F76A26}"/>
              </a:ext>
            </a:extLst>
          </p:cNvPr>
          <p:cNvSpPr/>
          <p:nvPr/>
        </p:nvSpPr>
        <p:spPr>
          <a:xfrm>
            <a:off x="8551140" y="3769921"/>
            <a:ext cx="1800000" cy="180000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4B96C52-9A38-94C9-1453-6544CA12B4A4}"/>
              </a:ext>
            </a:extLst>
          </p:cNvPr>
          <p:cNvGrpSpPr/>
          <p:nvPr/>
        </p:nvGrpSpPr>
        <p:grpSpPr>
          <a:xfrm>
            <a:off x="1427224" y="1288079"/>
            <a:ext cx="6662676" cy="4281842"/>
            <a:chOff x="5810250" y="648285"/>
            <a:chExt cx="5008245" cy="5514390"/>
          </a:xfrm>
        </p:grpSpPr>
        <p:sp useBgFill="1"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A16B7EE5-AC65-54B5-733C-272BCF381B5E}"/>
                </a:ext>
              </a:extLst>
            </p:cNvPr>
            <p:cNvSpPr/>
            <p:nvPr/>
          </p:nvSpPr>
          <p:spPr>
            <a:xfrm>
              <a:off x="5810250" y="648285"/>
              <a:ext cx="5008245" cy="5514390"/>
            </a:xfrm>
            <a:prstGeom prst="roundRect">
              <a:avLst/>
            </a:prstGeom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7B1A476F-9CC9-3C74-EA17-F2DF711EC9E1}"/>
                </a:ext>
              </a:extLst>
            </p:cNvPr>
            <p:cNvSpPr/>
            <p:nvPr/>
          </p:nvSpPr>
          <p:spPr>
            <a:xfrm>
              <a:off x="5810250" y="648285"/>
              <a:ext cx="5008245" cy="5514390"/>
            </a:xfrm>
            <a:prstGeom prst="roundRect">
              <a:avLst/>
            </a:prstGeom>
            <a:gradFill>
              <a:gsLst>
                <a:gs pos="70000">
                  <a:srgbClr val="FFFFFF">
                    <a:alpha val="10000"/>
                  </a:srgbClr>
                </a:gs>
                <a:gs pos="20000">
                  <a:srgbClr val="FFFFFF">
                    <a:alpha val="10000"/>
                  </a:srgbClr>
                </a:gs>
                <a:gs pos="0">
                  <a:schemeClr val="bg1"/>
                </a:gs>
                <a:gs pos="100000">
                  <a:schemeClr val="bg1"/>
                </a:gs>
              </a:gsLst>
              <a:lin ang="2700000" scaled="0"/>
            </a:gradFill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B552B3-E688-CC47-A9A0-5FA7773197F8}"/>
              </a:ext>
            </a:extLst>
          </p:cNvPr>
          <p:cNvSpPr txBox="1"/>
          <p:nvPr/>
        </p:nvSpPr>
        <p:spPr>
          <a:xfrm>
            <a:off x="1196604" y="2814838"/>
            <a:ext cx="7123916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Fim da apresentação !!</a:t>
            </a:r>
          </a:p>
          <a:p>
            <a:pPr algn="ctr"/>
            <a:r>
              <a:rPr lang="pt-B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Obrigado pela Atenção</a:t>
            </a:r>
            <a:endParaRPr lang="pt-BR" sz="32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1E806E5-2E76-354E-A1AE-4A46AF439673}"/>
              </a:ext>
            </a:extLst>
          </p:cNvPr>
          <p:cNvSpPr txBox="1"/>
          <p:nvPr/>
        </p:nvSpPr>
        <p:spPr>
          <a:xfrm>
            <a:off x="8320520" y="2836505"/>
            <a:ext cx="2183225" cy="7386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Leia para ter acesso ao material</a:t>
            </a:r>
          </a:p>
          <a:p>
            <a:pPr algn="ctr"/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⬇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26165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9782F-3984-6DAC-8DA9-B7EC898DC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6D3939DC-68E9-DB52-36F4-4806B428F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06" b="12444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ln>
            <a:solidFill>
              <a:schemeClr val="bg1">
                <a:alpha val="57000"/>
              </a:schemeClr>
            </a:solidFill>
          </a:ln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0442AF4F-1DFE-6AB6-032B-01C274A5CEA4}"/>
              </a:ext>
            </a:extLst>
          </p:cNvPr>
          <p:cNvSpPr txBox="1"/>
          <p:nvPr/>
        </p:nvSpPr>
        <p:spPr>
          <a:xfrm>
            <a:off x="1512869" y="2300237"/>
            <a:ext cx="4314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Tabulation</a:t>
            </a:r>
          </a:p>
          <a:p>
            <a:r>
              <a:rPr lang="pt-BR" sz="4000" dirty="0"/>
              <a:t>      	</a:t>
            </a:r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4D9D521-F823-76B1-16C1-1086956272DC}"/>
              </a:ext>
            </a:extLst>
          </p:cNvPr>
          <p:cNvSpPr/>
          <p:nvPr/>
        </p:nvSpPr>
        <p:spPr>
          <a:xfrm>
            <a:off x="533400" y="520700"/>
            <a:ext cx="10553700" cy="56654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C791A36-6AE3-E7F4-5B3D-AAED0B25C0EF}"/>
              </a:ext>
            </a:extLst>
          </p:cNvPr>
          <p:cNvSpPr/>
          <p:nvPr/>
        </p:nvSpPr>
        <p:spPr>
          <a:xfrm>
            <a:off x="2496455" y="1942051"/>
            <a:ext cx="7199085" cy="4002729"/>
          </a:xfrm>
          <a:prstGeom prst="roundRect">
            <a:avLst/>
          </a:prstGeom>
          <a:solidFill>
            <a:srgbClr val="A6A6A6"/>
          </a:solidFill>
          <a:ln>
            <a:noFill/>
          </a:ln>
          <a:effectLst>
            <a:outerShdw blurRad="241300" dist="38100" dir="2700000" algn="tl" rotWithShape="0">
              <a:prstClr val="black">
                <a:alpha val="41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76427C6-F312-9A34-52CE-B343FA4066AC}"/>
              </a:ext>
            </a:extLst>
          </p:cNvPr>
          <p:cNvSpPr txBox="1"/>
          <p:nvPr/>
        </p:nvSpPr>
        <p:spPr>
          <a:xfrm>
            <a:off x="3030766" y="2300237"/>
            <a:ext cx="583474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Essa é a função que transforma a chave em um número bem distribuído. Ela:</a:t>
            </a:r>
          </a:p>
          <a:p>
            <a:pPr algn="ctr"/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Divide a chave em partes (bytes).</a:t>
            </a:r>
          </a:p>
          <a:p>
            <a:pPr algn="ctr"/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Usa essas partes como índices para acessar uma tabela de números aleatórios.</a:t>
            </a:r>
          </a:p>
          <a:p>
            <a:pPr algn="ctr"/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Combina os resultados com XOR para gerar o valor final.</a:t>
            </a:r>
          </a:p>
          <a:p>
            <a:pPr algn="ctr"/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Isso ajuda a evitar colisões porque mistura bem os bits da chave com dados aleatórios.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8D8A0F-38C1-C94D-9540-4BE27112A467}"/>
              </a:ext>
            </a:extLst>
          </p:cNvPr>
          <p:cNvSpPr txBox="1"/>
          <p:nvPr/>
        </p:nvSpPr>
        <p:spPr>
          <a:xfrm>
            <a:off x="3497940" y="908210"/>
            <a:ext cx="51961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600" b="1" dirty="0"/>
              <a:t>O que é a Tabulation Hash</a:t>
            </a:r>
          </a:p>
        </p:txBody>
      </p:sp>
    </p:spTree>
    <p:extLst>
      <p:ext uri="{BB962C8B-B14F-4D97-AF65-F5344CB8AC3E}">
        <p14:creationId xmlns:p14="http://schemas.microsoft.com/office/powerpoint/2010/main" val="3023549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85D702-BF54-8A86-A29C-C715BA2FB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65D6FFA3-9E0A-0116-F7C7-B0A07E84F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06" b="12444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ln>
            <a:solidFill>
              <a:schemeClr val="bg1">
                <a:alpha val="57000"/>
              </a:schemeClr>
            </a:solidFill>
          </a:ln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415734-6E23-064A-A5FB-967D582AB77E}"/>
              </a:ext>
            </a:extLst>
          </p:cNvPr>
          <p:cNvSpPr txBox="1"/>
          <p:nvPr/>
        </p:nvSpPr>
        <p:spPr>
          <a:xfrm>
            <a:off x="1512869" y="2300237"/>
            <a:ext cx="4314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Tabulation</a:t>
            </a:r>
          </a:p>
          <a:p>
            <a:r>
              <a:rPr lang="pt-BR" sz="4000" dirty="0"/>
              <a:t>      	</a:t>
            </a:r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9642383-8D84-2F6A-7B00-3EA98F8DDF4E}"/>
              </a:ext>
            </a:extLst>
          </p:cNvPr>
          <p:cNvSpPr/>
          <p:nvPr/>
        </p:nvSpPr>
        <p:spPr>
          <a:xfrm>
            <a:off x="533400" y="520700"/>
            <a:ext cx="10553700" cy="56654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0D8CA3A-A023-D4DC-5D12-DB828FEF78C0}"/>
              </a:ext>
            </a:extLst>
          </p:cNvPr>
          <p:cNvSpPr/>
          <p:nvPr/>
        </p:nvSpPr>
        <p:spPr>
          <a:xfrm>
            <a:off x="2496455" y="1942051"/>
            <a:ext cx="7199085" cy="4002729"/>
          </a:xfrm>
          <a:prstGeom prst="roundRect">
            <a:avLst/>
          </a:prstGeom>
          <a:solidFill>
            <a:srgbClr val="A6A6A6"/>
          </a:solidFill>
          <a:ln>
            <a:noFill/>
          </a:ln>
          <a:effectLst>
            <a:outerShdw blurRad="241300" dist="38100" dir="2700000" algn="tl" rotWithShape="0">
              <a:prstClr val="black">
                <a:alpha val="41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55AD2A2-2056-6346-0F87-60E6D46E6FA6}"/>
              </a:ext>
            </a:extLst>
          </p:cNvPr>
          <p:cNvSpPr txBox="1"/>
          <p:nvPr/>
        </p:nvSpPr>
        <p:spPr>
          <a:xfrm>
            <a:off x="2977893" y="2159128"/>
            <a:ext cx="62362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 por tabulação (tabulation hashing)</a:t>
            </a:r>
          </a:p>
          <a:p>
            <a:pPr algn="ctr"/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Essa é a função que transforma a chave em um número bem distribuído.</a:t>
            </a:r>
          </a:p>
          <a:p>
            <a:pPr algn="ctr"/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Divide a chave em partes (bytes).</a:t>
            </a:r>
          </a:p>
          <a:p>
            <a:pPr algn="ctr"/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Usa essas partes como índices para acessar uma tabela de números aleatórios.</a:t>
            </a:r>
          </a:p>
          <a:p>
            <a:pPr algn="ctr"/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Combina os resultados com XOR para gerar o valor final.</a:t>
            </a:r>
          </a:p>
          <a:p>
            <a:pPr algn="ctr"/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Isso ajuda a evitar colisões porque mistura bem os bits da chave com dados aleatórios.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F52D7A-1174-A5ED-EA4F-436D7FA75FE9}"/>
              </a:ext>
            </a:extLst>
          </p:cNvPr>
          <p:cNvSpPr txBox="1"/>
          <p:nvPr/>
        </p:nvSpPr>
        <p:spPr>
          <a:xfrm>
            <a:off x="3598633" y="902000"/>
            <a:ext cx="499472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600" dirty="0"/>
              <a:t> </a:t>
            </a:r>
            <a:r>
              <a:rPr lang="pt-BR" sz="3600" b="1" dirty="0"/>
              <a:t>Principais</a:t>
            </a:r>
            <a:r>
              <a:rPr lang="pt-BR" sz="3600" dirty="0"/>
              <a:t> </a:t>
            </a:r>
            <a:r>
              <a:rPr lang="pt-BR" sz="3600" b="1" dirty="0"/>
              <a:t>componentes</a:t>
            </a:r>
          </a:p>
        </p:txBody>
      </p:sp>
    </p:spTree>
    <p:extLst>
      <p:ext uri="{BB962C8B-B14F-4D97-AF65-F5344CB8AC3E}">
        <p14:creationId xmlns:p14="http://schemas.microsoft.com/office/powerpoint/2010/main" val="4238636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DA2F87-B00F-2EB6-0E48-7F4A27012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CF5AEC62-F474-EEDA-DF2E-3564387D3B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06" b="12444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ln>
            <a:solidFill>
              <a:schemeClr val="bg1">
                <a:alpha val="57000"/>
              </a:schemeClr>
            </a:solidFill>
          </a:ln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54F4A1A7-0142-1CA5-907E-CC4DFE6A3D4E}"/>
              </a:ext>
            </a:extLst>
          </p:cNvPr>
          <p:cNvSpPr txBox="1"/>
          <p:nvPr/>
        </p:nvSpPr>
        <p:spPr>
          <a:xfrm>
            <a:off x="1512869" y="2300237"/>
            <a:ext cx="4314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Tabulation</a:t>
            </a:r>
          </a:p>
          <a:p>
            <a:r>
              <a:rPr lang="pt-BR" sz="4000" dirty="0"/>
              <a:t>      	</a:t>
            </a:r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69A990C-E81D-9AF6-A715-F25369DEE1C4}"/>
              </a:ext>
            </a:extLst>
          </p:cNvPr>
          <p:cNvSpPr/>
          <p:nvPr/>
        </p:nvSpPr>
        <p:spPr>
          <a:xfrm>
            <a:off x="533400" y="520700"/>
            <a:ext cx="10553700" cy="56654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180896C-38ED-7F4F-94FC-B774A680BD1D}"/>
              </a:ext>
            </a:extLst>
          </p:cNvPr>
          <p:cNvSpPr/>
          <p:nvPr/>
        </p:nvSpPr>
        <p:spPr>
          <a:xfrm>
            <a:off x="2496455" y="1942051"/>
            <a:ext cx="7199085" cy="4002729"/>
          </a:xfrm>
          <a:prstGeom prst="roundRect">
            <a:avLst/>
          </a:prstGeom>
          <a:solidFill>
            <a:srgbClr val="A6A6A6"/>
          </a:solidFill>
          <a:ln>
            <a:noFill/>
          </a:ln>
          <a:effectLst>
            <a:outerShdw blurRad="241300" dist="38100" dir="2700000" algn="tl" rotWithShape="0">
              <a:prstClr val="black">
                <a:alpha val="41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0700D85-9164-D300-782B-735976EC8D17}"/>
              </a:ext>
            </a:extLst>
          </p:cNvPr>
          <p:cNvSpPr txBox="1"/>
          <p:nvPr/>
        </p:nvSpPr>
        <p:spPr>
          <a:xfrm>
            <a:off x="2977893" y="2159128"/>
            <a:ext cx="62362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Encadeamento (separate chaining)</a:t>
            </a:r>
          </a:p>
          <a:p>
            <a:pPr algn="ctr"/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Quando duas chaves produzem o mesmo índice, a tabela mantém uma lista ligada naquela posição:</a:t>
            </a:r>
          </a:p>
          <a:p>
            <a:pPr algn="ctr"/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Cada célula da tabela aponta para o primeiro nó da lista (ou NULL se estiver vazia).</a:t>
            </a:r>
          </a:p>
          <a:p>
            <a:pPr algn="ctr"/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Os nós são ligados em cadeia com um ponteiro próximo.</a:t>
            </a:r>
          </a:p>
          <a:p>
            <a:pPr algn="ctr"/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Isso evita que os dados sejam sobrescritos em caso de colisão.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2D3186-43C5-854E-7868-9ED95BBB5F4F}"/>
              </a:ext>
            </a:extLst>
          </p:cNvPr>
          <p:cNvSpPr txBox="1"/>
          <p:nvPr/>
        </p:nvSpPr>
        <p:spPr>
          <a:xfrm>
            <a:off x="3598633" y="902000"/>
            <a:ext cx="499472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600" dirty="0"/>
              <a:t> </a:t>
            </a:r>
            <a:r>
              <a:rPr lang="pt-BR" sz="3600" b="1" dirty="0"/>
              <a:t>Principais</a:t>
            </a:r>
            <a:r>
              <a:rPr lang="pt-BR" sz="3600" dirty="0"/>
              <a:t> </a:t>
            </a:r>
            <a:r>
              <a:rPr lang="pt-BR" sz="3600" b="1" dirty="0"/>
              <a:t>componentes</a:t>
            </a:r>
          </a:p>
        </p:txBody>
      </p:sp>
    </p:spTree>
    <p:extLst>
      <p:ext uri="{BB962C8B-B14F-4D97-AF65-F5344CB8AC3E}">
        <p14:creationId xmlns:p14="http://schemas.microsoft.com/office/powerpoint/2010/main" val="2954087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039908-29E9-B426-DCE7-74935EC94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8530EA1B-B2A9-E7B5-AB46-99F7453CC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06" b="12444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ln>
            <a:solidFill>
              <a:schemeClr val="bg1">
                <a:alpha val="57000"/>
              </a:schemeClr>
            </a:solidFill>
          </a:ln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61B26087-7816-3A10-8B01-A7EF4D830EB4}"/>
              </a:ext>
            </a:extLst>
          </p:cNvPr>
          <p:cNvSpPr txBox="1"/>
          <p:nvPr/>
        </p:nvSpPr>
        <p:spPr>
          <a:xfrm>
            <a:off x="1512869" y="2300237"/>
            <a:ext cx="4314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Tabulation</a:t>
            </a:r>
          </a:p>
          <a:p>
            <a:r>
              <a:rPr lang="pt-BR" sz="4000" dirty="0"/>
              <a:t>      	</a:t>
            </a:r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6EA37BF5-319A-8624-9031-DE1531A42423}"/>
              </a:ext>
            </a:extLst>
          </p:cNvPr>
          <p:cNvSpPr/>
          <p:nvPr/>
        </p:nvSpPr>
        <p:spPr>
          <a:xfrm>
            <a:off x="533400" y="520700"/>
            <a:ext cx="10553700" cy="56654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F1B548A-787D-47E0-7CD5-049B051065C4}"/>
              </a:ext>
            </a:extLst>
          </p:cNvPr>
          <p:cNvGrpSpPr/>
          <p:nvPr/>
        </p:nvGrpSpPr>
        <p:grpSpPr>
          <a:xfrm>
            <a:off x="7002833" y="2448059"/>
            <a:ext cx="2456485" cy="2351233"/>
            <a:chOff x="5810250" y="648285"/>
            <a:chExt cx="5008245" cy="5514390"/>
          </a:xfrm>
          <a:solidFill>
            <a:schemeClr val="bg1"/>
          </a:solidFill>
        </p:grpSpPr>
        <p:sp useBgFill="1"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0968A978-7E52-08AF-F171-7AED9EB9C0D0}"/>
                </a:ext>
              </a:extLst>
            </p:cNvPr>
            <p:cNvSpPr/>
            <p:nvPr/>
          </p:nvSpPr>
          <p:spPr>
            <a:xfrm>
              <a:off x="5810250" y="648285"/>
              <a:ext cx="5008245" cy="5514390"/>
            </a:xfrm>
            <a:prstGeom prst="roundRect">
              <a:avLst/>
            </a:prstGeom>
            <a:grpFill/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4ED78809-9F11-0825-16A0-6B9B73531A58}"/>
                </a:ext>
              </a:extLst>
            </p:cNvPr>
            <p:cNvSpPr/>
            <p:nvPr/>
          </p:nvSpPr>
          <p:spPr>
            <a:xfrm>
              <a:off x="5810250" y="648285"/>
              <a:ext cx="5008245" cy="5514390"/>
            </a:xfrm>
            <a:prstGeom prst="roundRect">
              <a:avLst/>
            </a:prstGeom>
            <a:grpFill/>
            <a:ln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</p:txBody>
        </p:sp>
      </p:grp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EF61467-2590-0E3C-0454-A355C6D8BFAF}"/>
              </a:ext>
            </a:extLst>
          </p:cNvPr>
          <p:cNvSpPr/>
          <p:nvPr/>
        </p:nvSpPr>
        <p:spPr>
          <a:xfrm>
            <a:off x="2496455" y="1942051"/>
            <a:ext cx="7199085" cy="4002729"/>
          </a:xfrm>
          <a:prstGeom prst="roundRect">
            <a:avLst/>
          </a:prstGeom>
          <a:solidFill>
            <a:srgbClr val="A6A6A6"/>
          </a:solidFill>
          <a:ln>
            <a:noFill/>
          </a:ln>
          <a:effectLst>
            <a:outerShdw blurRad="241300" dist="38100" dir="2700000" algn="tl" rotWithShape="0">
              <a:prstClr val="black">
                <a:alpha val="41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535447B-AC13-0700-9F01-8315AFC09C01}"/>
              </a:ext>
            </a:extLst>
          </p:cNvPr>
          <p:cNvSpPr txBox="1"/>
          <p:nvPr/>
        </p:nvSpPr>
        <p:spPr>
          <a:xfrm>
            <a:off x="2977893" y="2159128"/>
            <a:ext cx="62362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Encadeamento (separate chaining)</a:t>
            </a:r>
          </a:p>
          <a:p>
            <a:pPr algn="ctr"/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Quando duas chaves produzem o mesmo índice, a tabela mantém uma lista ligada naquela posição:</a:t>
            </a:r>
          </a:p>
          <a:p>
            <a:pPr algn="ctr"/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Cada célula da tabela aponta para o primeiro nó da lista (ou NULL se estiver vazia).</a:t>
            </a:r>
          </a:p>
          <a:p>
            <a:pPr algn="ctr"/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Os nós são ligados em cadeia com um ponteiro próximo.</a:t>
            </a:r>
          </a:p>
          <a:p>
            <a:pPr algn="ctr"/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Isso evita que os dados sejam sobrescritos em caso de colisão.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38793C3-FE4A-2885-C502-8507F232D4CB}"/>
              </a:ext>
            </a:extLst>
          </p:cNvPr>
          <p:cNvSpPr txBox="1"/>
          <p:nvPr/>
        </p:nvSpPr>
        <p:spPr>
          <a:xfrm>
            <a:off x="3598633" y="902000"/>
            <a:ext cx="499472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600" dirty="0"/>
              <a:t> </a:t>
            </a:r>
            <a:r>
              <a:rPr lang="pt-BR" sz="3600" b="1" dirty="0"/>
              <a:t>Principais</a:t>
            </a:r>
            <a:r>
              <a:rPr lang="pt-BR" sz="3600" dirty="0"/>
              <a:t> </a:t>
            </a:r>
            <a:r>
              <a:rPr lang="pt-BR" sz="3600" b="1" dirty="0"/>
              <a:t>componentes</a:t>
            </a:r>
          </a:p>
        </p:txBody>
      </p:sp>
    </p:spTree>
    <p:extLst>
      <p:ext uri="{BB962C8B-B14F-4D97-AF65-F5344CB8AC3E}">
        <p14:creationId xmlns:p14="http://schemas.microsoft.com/office/powerpoint/2010/main" val="807565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C5DCFC-871E-AE58-AA97-F95E054A6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E2C0E4AE-3EC0-69EC-2954-3193D45C84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06" b="12444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ln>
            <a:solidFill>
              <a:schemeClr val="bg1">
                <a:alpha val="57000"/>
              </a:schemeClr>
            </a:solidFill>
          </a:ln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50E8B10B-82DF-4BAC-9AA9-E30B7E175DCE}"/>
              </a:ext>
            </a:extLst>
          </p:cNvPr>
          <p:cNvSpPr txBox="1"/>
          <p:nvPr/>
        </p:nvSpPr>
        <p:spPr>
          <a:xfrm>
            <a:off x="1512869" y="2300237"/>
            <a:ext cx="4314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Tabulation</a:t>
            </a:r>
          </a:p>
          <a:p>
            <a:r>
              <a:rPr lang="pt-BR" sz="4000" dirty="0"/>
              <a:t>      	</a:t>
            </a:r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D32DF06-99A9-564C-7AB5-D2A342032C56}"/>
              </a:ext>
            </a:extLst>
          </p:cNvPr>
          <p:cNvSpPr/>
          <p:nvPr/>
        </p:nvSpPr>
        <p:spPr>
          <a:xfrm>
            <a:off x="533400" y="520700"/>
            <a:ext cx="10553700" cy="56654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5BE7627B-C816-74D7-17CE-2E1A22F8ACC9}"/>
              </a:ext>
            </a:extLst>
          </p:cNvPr>
          <p:cNvGrpSpPr/>
          <p:nvPr/>
        </p:nvGrpSpPr>
        <p:grpSpPr>
          <a:xfrm>
            <a:off x="812435" y="1637245"/>
            <a:ext cx="5137773" cy="3599543"/>
            <a:chOff x="5810250" y="648285"/>
            <a:chExt cx="5008245" cy="55143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 useBgFill="1"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0C9A02B8-B01E-34F6-A533-25BE97BD4FBC}"/>
                </a:ext>
              </a:extLst>
            </p:cNvPr>
            <p:cNvSpPr/>
            <p:nvPr/>
          </p:nvSpPr>
          <p:spPr>
            <a:xfrm>
              <a:off x="5810250" y="648285"/>
              <a:ext cx="5008245" cy="551439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C3899F5F-4BA9-DD01-801E-C4FCC9F828AD}"/>
                </a:ext>
              </a:extLst>
            </p:cNvPr>
            <p:cNvSpPr/>
            <p:nvPr/>
          </p:nvSpPr>
          <p:spPr>
            <a:xfrm>
              <a:off x="5810250" y="648285"/>
              <a:ext cx="5008245" cy="55143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</p:txBody>
        </p:sp>
      </p:grp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233589C-0139-2DE4-05B9-3466A9501A22}"/>
              </a:ext>
            </a:extLst>
          </p:cNvPr>
          <p:cNvSpPr/>
          <p:nvPr/>
        </p:nvSpPr>
        <p:spPr>
          <a:xfrm>
            <a:off x="6327905" y="1475562"/>
            <a:ext cx="4141677" cy="4296228"/>
          </a:xfrm>
          <a:prstGeom prst="roundRect">
            <a:avLst/>
          </a:prstGeom>
          <a:solidFill>
            <a:srgbClr val="A6A6A6"/>
          </a:solidFill>
          <a:ln>
            <a:noFill/>
          </a:ln>
          <a:effectLst>
            <a:outerShdw blurRad="241300" dist="38100" dir="2700000" algn="tl" rotWithShape="0">
              <a:prstClr val="black">
                <a:alpha val="41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EAB71F-5A35-057A-F55E-E72987306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967" y="2038733"/>
            <a:ext cx="4851142" cy="278053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AE3D647-D6CB-7C3E-489D-8D4785E3B703}"/>
              </a:ext>
            </a:extLst>
          </p:cNvPr>
          <p:cNvSpPr txBox="1"/>
          <p:nvPr/>
        </p:nvSpPr>
        <p:spPr>
          <a:xfrm>
            <a:off x="2423886" y="673743"/>
            <a:ext cx="7228114" cy="9848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Inicialização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FC4A238-1C56-1F18-D0EC-F7A6A2CD36A0}"/>
              </a:ext>
            </a:extLst>
          </p:cNvPr>
          <p:cNvSpPr txBox="1"/>
          <p:nvPr/>
        </p:nvSpPr>
        <p:spPr>
          <a:xfrm>
            <a:off x="6715816" y="2397947"/>
            <a:ext cx="33658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tabela T com valores aleatórios para o tabulation hashing é preenchida.</a:t>
            </a:r>
          </a:p>
          <a:p>
            <a:pPr algn="ctr"/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Todos os ponteiros da tabela_hash são setados como NULL.</a:t>
            </a:r>
          </a:p>
        </p:txBody>
      </p:sp>
    </p:spTree>
    <p:extLst>
      <p:ext uri="{BB962C8B-B14F-4D97-AF65-F5344CB8AC3E}">
        <p14:creationId xmlns:p14="http://schemas.microsoft.com/office/powerpoint/2010/main" val="1615349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1B266C-2A14-C945-D836-528C1DF8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5B6AD77F-7DF2-44E5-21D6-A9AA2B629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06" b="12444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ln>
            <a:solidFill>
              <a:schemeClr val="bg1">
                <a:alpha val="57000"/>
              </a:schemeClr>
            </a:solidFill>
          </a:ln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FC79F6-A702-EB58-9D27-C076574D1C18}"/>
              </a:ext>
            </a:extLst>
          </p:cNvPr>
          <p:cNvSpPr txBox="1"/>
          <p:nvPr/>
        </p:nvSpPr>
        <p:spPr>
          <a:xfrm>
            <a:off x="1512869" y="2300237"/>
            <a:ext cx="4314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Tabulation</a:t>
            </a:r>
          </a:p>
          <a:p>
            <a:r>
              <a:rPr lang="pt-BR" sz="4000" dirty="0"/>
              <a:t>      	</a:t>
            </a:r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905D610-C64B-0BCB-E2A3-E96F3F95AAC5}"/>
              </a:ext>
            </a:extLst>
          </p:cNvPr>
          <p:cNvSpPr/>
          <p:nvPr/>
        </p:nvSpPr>
        <p:spPr>
          <a:xfrm>
            <a:off x="533400" y="520700"/>
            <a:ext cx="10553700" cy="56654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40B099F-0A82-F78E-DCA0-B4B944544D4D}"/>
              </a:ext>
            </a:extLst>
          </p:cNvPr>
          <p:cNvSpPr/>
          <p:nvPr/>
        </p:nvSpPr>
        <p:spPr>
          <a:xfrm>
            <a:off x="6327905" y="1475562"/>
            <a:ext cx="4141677" cy="4296228"/>
          </a:xfrm>
          <a:prstGeom prst="roundRect">
            <a:avLst/>
          </a:prstGeom>
          <a:solidFill>
            <a:srgbClr val="A6A6A6"/>
          </a:solidFill>
          <a:ln>
            <a:noFill/>
          </a:ln>
          <a:effectLst>
            <a:outerShdw blurRad="241300" dist="38100" dir="2700000" algn="tl" rotWithShape="0">
              <a:prstClr val="black">
                <a:alpha val="41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AC5C92A-176A-4A02-E59A-AB294A0CD169}"/>
              </a:ext>
            </a:extLst>
          </p:cNvPr>
          <p:cNvGrpSpPr/>
          <p:nvPr/>
        </p:nvGrpSpPr>
        <p:grpSpPr>
          <a:xfrm>
            <a:off x="812435" y="1637245"/>
            <a:ext cx="5137773" cy="3599543"/>
            <a:chOff x="5810250" y="648285"/>
            <a:chExt cx="5008245" cy="55143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 useBgFill="1"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18427899-5284-6796-2957-60429DE96E2D}"/>
                </a:ext>
              </a:extLst>
            </p:cNvPr>
            <p:cNvSpPr/>
            <p:nvPr/>
          </p:nvSpPr>
          <p:spPr>
            <a:xfrm>
              <a:off x="5810250" y="648285"/>
              <a:ext cx="5008245" cy="551439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1D80DF4F-004D-5272-2168-E19D4AA96B7E}"/>
                </a:ext>
              </a:extLst>
            </p:cNvPr>
            <p:cNvSpPr/>
            <p:nvPr/>
          </p:nvSpPr>
          <p:spPr>
            <a:xfrm>
              <a:off x="5810250" y="648285"/>
              <a:ext cx="5008245" cy="55143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997301-9DFB-14AE-27A0-509741DD6D26}"/>
              </a:ext>
            </a:extLst>
          </p:cNvPr>
          <p:cNvSpPr txBox="1"/>
          <p:nvPr/>
        </p:nvSpPr>
        <p:spPr>
          <a:xfrm>
            <a:off x="1880642" y="687125"/>
            <a:ext cx="813913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Inserção de chave/valor: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9A5E37-EB21-EB06-B219-33ADCA0A0B1C}"/>
              </a:ext>
            </a:extLst>
          </p:cNvPr>
          <p:cNvSpPr txBox="1"/>
          <p:nvPr/>
        </p:nvSpPr>
        <p:spPr>
          <a:xfrm>
            <a:off x="6537454" y="2274837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 A chave passa pela função hash.</a:t>
            </a:r>
          </a:p>
          <a:p>
            <a:endParaRPr lang="pt-BR" b="1" dirty="0"/>
          </a:p>
          <a:p>
            <a:r>
              <a:rPr lang="pt-BR" b="1" dirty="0"/>
              <a:t>        O índice calculado define a "gaveta" onde o dado será colocado.</a:t>
            </a:r>
          </a:p>
          <a:p>
            <a:endParaRPr lang="pt-BR" b="1" dirty="0"/>
          </a:p>
          <a:p>
            <a:r>
              <a:rPr lang="pt-BR" b="1" dirty="0"/>
              <a:t>        Se já existe uma lista na posição, o novo valor entra no início dela (encadeamento).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C49433-EEBA-C1E6-3C9F-057945067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485" y="1771058"/>
            <a:ext cx="4281671" cy="331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21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8C2416-8D76-DF5A-57DF-554EB8ACB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A220456-BA7D-9976-6DE0-297FBE6488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06" b="12444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ln>
            <a:solidFill>
              <a:schemeClr val="bg1">
                <a:alpha val="57000"/>
              </a:schemeClr>
            </a:solidFill>
          </a:ln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FDEE92C5-FDD9-A0D1-825D-02CF347E8786}"/>
              </a:ext>
            </a:extLst>
          </p:cNvPr>
          <p:cNvSpPr txBox="1"/>
          <p:nvPr/>
        </p:nvSpPr>
        <p:spPr>
          <a:xfrm>
            <a:off x="1512869" y="2300237"/>
            <a:ext cx="4314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Tabulation</a:t>
            </a:r>
          </a:p>
          <a:p>
            <a:r>
              <a:rPr lang="pt-BR" sz="4000" dirty="0"/>
              <a:t>      	</a:t>
            </a:r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16598762-01F8-A727-5ED3-9DD9A0E1E574}"/>
              </a:ext>
            </a:extLst>
          </p:cNvPr>
          <p:cNvSpPr/>
          <p:nvPr/>
        </p:nvSpPr>
        <p:spPr>
          <a:xfrm>
            <a:off x="533400" y="520700"/>
            <a:ext cx="10553700" cy="56654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9F800D7-22C6-153D-D592-9077AC926DD5}"/>
              </a:ext>
            </a:extLst>
          </p:cNvPr>
          <p:cNvSpPr/>
          <p:nvPr/>
        </p:nvSpPr>
        <p:spPr>
          <a:xfrm>
            <a:off x="6327905" y="1475562"/>
            <a:ext cx="4141677" cy="4296228"/>
          </a:xfrm>
          <a:prstGeom prst="roundRect">
            <a:avLst/>
          </a:prstGeom>
          <a:solidFill>
            <a:srgbClr val="A6A6A6"/>
          </a:solidFill>
          <a:ln>
            <a:noFill/>
          </a:ln>
          <a:effectLst>
            <a:outerShdw blurRad="241300" dist="38100" dir="2700000" algn="tl" rotWithShape="0">
              <a:prstClr val="black">
                <a:alpha val="41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16848CF-3864-9F56-F837-E5F358545AB6}"/>
              </a:ext>
            </a:extLst>
          </p:cNvPr>
          <p:cNvGrpSpPr/>
          <p:nvPr/>
        </p:nvGrpSpPr>
        <p:grpSpPr>
          <a:xfrm>
            <a:off x="812435" y="1637245"/>
            <a:ext cx="5137773" cy="3599543"/>
            <a:chOff x="5810250" y="648285"/>
            <a:chExt cx="5008245" cy="55143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 useBgFill="1"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FD71B031-A5C3-2BCA-1ACD-BA0052BBD877}"/>
                </a:ext>
              </a:extLst>
            </p:cNvPr>
            <p:cNvSpPr/>
            <p:nvPr/>
          </p:nvSpPr>
          <p:spPr>
            <a:xfrm>
              <a:off x="5810250" y="648285"/>
              <a:ext cx="5008245" cy="551439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7AB3DD0C-B514-D203-6EC9-9A449910DBA8}"/>
                </a:ext>
              </a:extLst>
            </p:cNvPr>
            <p:cNvSpPr/>
            <p:nvPr/>
          </p:nvSpPr>
          <p:spPr>
            <a:xfrm>
              <a:off x="5810250" y="648285"/>
              <a:ext cx="5008245" cy="55143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2A31F2-E1B5-1EB9-395B-D8B46CCCB222}"/>
              </a:ext>
            </a:extLst>
          </p:cNvPr>
          <p:cNvSpPr txBox="1"/>
          <p:nvPr/>
        </p:nvSpPr>
        <p:spPr>
          <a:xfrm>
            <a:off x="1880642" y="687125"/>
            <a:ext cx="813913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Busca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7446F4-6309-4E56-D85B-FB6AD5CEEC3D}"/>
              </a:ext>
            </a:extLst>
          </p:cNvPr>
          <p:cNvSpPr txBox="1"/>
          <p:nvPr/>
        </p:nvSpPr>
        <p:spPr>
          <a:xfrm>
            <a:off x="6537454" y="2614783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 A chave é hasheada novamente para encontrar sua gaveta.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/>
              <a:t>A lista ligada é percorrida para encontrar a chave desejada.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75584E-1F00-A279-0B49-94B06245A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59" y="2360541"/>
            <a:ext cx="5001323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46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3363C2-C4B2-C4C0-6BBD-19CB1AE72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56FA9BF1-841D-9385-81F1-3B0073A44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06" b="12444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ln>
            <a:solidFill>
              <a:schemeClr val="bg1">
                <a:alpha val="57000"/>
              </a:schemeClr>
            </a:solidFill>
          </a:ln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9D1DA9-EF8B-51CB-99B5-6E3BBCE6C796}"/>
              </a:ext>
            </a:extLst>
          </p:cNvPr>
          <p:cNvSpPr txBox="1"/>
          <p:nvPr/>
        </p:nvSpPr>
        <p:spPr>
          <a:xfrm>
            <a:off x="1512869" y="2300237"/>
            <a:ext cx="4314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Tabulation</a:t>
            </a:r>
          </a:p>
          <a:p>
            <a:r>
              <a:rPr lang="pt-BR" sz="4000" dirty="0"/>
              <a:t>      	</a:t>
            </a:r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E4D037EC-9422-9D18-B8AF-70F209195745}"/>
              </a:ext>
            </a:extLst>
          </p:cNvPr>
          <p:cNvSpPr/>
          <p:nvPr/>
        </p:nvSpPr>
        <p:spPr>
          <a:xfrm>
            <a:off x="533400" y="520700"/>
            <a:ext cx="10553700" cy="56654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84C8742-D9EE-752E-D8B6-193581605272}"/>
              </a:ext>
            </a:extLst>
          </p:cNvPr>
          <p:cNvSpPr/>
          <p:nvPr/>
        </p:nvSpPr>
        <p:spPr>
          <a:xfrm>
            <a:off x="6327905" y="1475562"/>
            <a:ext cx="4141677" cy="4296228"/>
          </a:xfrm>
          <a:prstGeom prst="roundRect">
            <a:avLst/>
          </a:prstGeom>
          <a:solidFill>
            <a:srgbClr val="A6A6A6"/>
          </a:solidFill>
          <a:ln>
            <a:noFill/>
          </a:ln>
          <a:effectLst>
            <a:outerShdw blurRad="241300" dist="38100" dir="2700000" algn="tl" rotWithShape="0">
              <a:prstClr val="black">
                <a:alpha val="41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08EAC55-E8F4-36A0-5C65-60FF7958ADD3}"/>
              </a:ext>
            </a:extLst>
          </p:cNvPr>
          <p:cNvGrpSpPr/>
          <p:nvPr/>
        </p:nvGrpSpPr>
        <p:grpSpPr>
          <a:xfrm>
            <a:off x="812435" y="1637245"/>
            <a:ext cx="5137773" cy="3599543"/>
            <a:chOff x="5810250" y="648285"/>
            <a:chExt cx="5008245" cy="55143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 useBgFill="1"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B5030043-2E60-D08D-522F-DE9991D9155D}"/>
                </a:ext>
              </a:extLst>
            </p:cNvPr>
            <p:cNvSpPr/>
            <p:nvPr/>
          </p:nvSpPr>
          <p:spPr>
            <a:xfrm>
              <a:off x="5810250" y="648285"/>
              <a:ext cx="5008245" cy="551439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BD4A7890-9A93-3BCD-CD2E-5C1F1B0E5ABD}"/>
                </a:ext>
              </a:extLst>
            </p:cNvPr>
            <p:cNvSpPr/>
            <p:nvPr/>
          </p:nvSpPr>
          <p:spPr>
            <a:xfrm>
              <a:off x="5810250" y="648285"/>
              <a:ext cx="5008245" cy="55143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 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77EFDD-2623-51FC-E7C4-2CD3D6285445}"/>
              </a:ext>
            </a:extLst>
          </p:cNvPr>
          <p:cNvSpPr txBox="1"/>
          <p:nvPr/>
        </p:nvSpPr>
        <p:spPr>
          <a:xfrm>
            <a:off x="1880642" y="687125"/>
            <a:ext cx="813913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Exibição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5AFB04-3779-9357-6F0F-0433B64B09F0}"/>
              </a:ext>
            </a:extLst>
          </p:cNvPr>
          <p:cNvSpPr txBox="1"/>
          <p:nvPr/>
        </p:nvSpPr>
        <p:spPr>
          <a:xfrm>
            <a:off x="6415383" y="2961956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 A tabela é percorrida e mostra todas as listas de cada índice (ou NULL se estiver vazia).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0D17B7-6B07-815E-D4BC-75C542A2D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25" y="2212449"/>
            <a:ext cx="4984592" cy="228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77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893</Words>
  <Application>Microsoft Office PowerPoint</Application>
  <PresentationFormat>Widescreen</PresentationFormat>
  <Paragraphs>166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Zaupa Uhdre</dc:creator>
  <cp:lastModifiedBy>Rafael Zaupa Uhdre</cp:lastModifiedBy>
  <cp:revision>6</cp:revision>
  <dcterms:created xsi:type="dcterms:W3CDTF">2025-06-25T23:11:40Z</dcterms:created>
  <dcterms:modified xsi:type="dcterms:W3CDTF">2025-06-26T02:14:57Z</dcterms:modified>
</cp:coreProperties>
</file>