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Subhead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9"/>
          <p:cNvSpPr/>
          <p:nvPr/>
        </p:nvSpPr>
        <p:spPr>
          <a:xfrm>
            <a:off x="3723278" y="3627118"/>
            <a:ext cx="8303939" cy="8800703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18" name="Rectangle 12"/>
          <p:cNvSpPr/>
          <p:nvPr/>
        </p:nvSpPr>
        <p:spPr>
          <a:xfrm>
            <a:off x="12363960" y="3627118"/>
            <a:ext cx="8284699" cy="8800703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19" name="Body Level One…"/>
          <p:cNvSpPr txBox="1"/>
          <p:nvPr>
            <p:ph type="body" sz="half" idx="1"/>
          </p:nvPr>
        </p:nvSpPr>
        <p:spPr>
          <a:xfrm>
            <a:off x="3741977" y="3627122"/>
            <a:ext cx="8285239" cy="8800698"/>
          </a:xfrm>
          <a:prstGeom prst="rect">
            <a:avLst/>
          </a:prstGeom>
        </p:spPr>
        <p:txBody>
          <a:bodyPr lIns="365759" tIns="365759" rIns="365759" bIns="365759" anchor="t"/>
          <a:lstStyle>
            <a:lvl1pPr marL="0" indent="0" defTabSz="1371600">
              <a:lnSpc>
                <a:spcPct val="90000"/>
              </a:lnSpc>
              <a:spcBef>
                <a:spcPts val="2400"/>
              </a:spcBef>
              <a:buSzPct val="100000"/>
              <a:buFont typeface="Arial"/>
              <a:buChar char="​"/>
              <a:defRPr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0" defTabSz="1371600">
              <a:lnSpc>
                <a:spcPct val="90000"/>
              </a:lnSpc>
              <a:spcBef>
                <a:spcPts val="2400"/>
              </a:spcBef>
              <a:buSzPct val="100000"/>
              <a:buFont typeface="Arial"/>
              <a:buChar char="​"/>
              <a:defRPr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442913" indent="-314326" defTabSz="1371600">
              <a:lnSpc>
                <a:spcPct val="90000"/>
              </a:lnSpc>
              <a:spcBef>
                <a:spcPts val="2400"/>
              </a:spcBef>
              <a:buSzPct val="100000"/>
              <a:buFont typeface="Arial"/>
              <a:defRPr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610792" indent="-353617" defTabSz="1371600">
              <a:lnSpc>
                <a:spcPct val="90000"/>
              </a:lnSpc>
              <a:spcBef>
                <a:spcPts val="2400"/>
              </a:spcBef>
              <a:buSzPct val="100000"/>
              <a:buFont typeface="Arial"/>
              <a:defRPr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0" defTabSz="1371600">
              <a:lnSpc>
                <a:spcPct val="90000"/>
              </a:lnSpc>
              <a:spcBef>
                <a:spcPts val="2400"/>
              </a:spcBef>
              <a:buSzPct val="100000"/>
              <a:buFont typeface="Arial"/>
              <a:buChar char="​"/>
              <a:defRPr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ubtitle 1"/>
          <p:cNvSpPr/>
          <p:nvPr>
            <p:ph type="body" sz="quarter" idx="13"/>
          </p:nvPr>
        </p:nvSpPr>
        <p:spPr>
          <a:xfrm>
            <a:off x="3713833" y="1719072"/>
            <a:ext cx="16004386" cy="762001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defTabSz="1371600">
              <a:lnSpc>
                <a:spcPct val="90000"/>
              </a:lnSpc>
              <a:spcBef>
                <a:spcPts val="0"/>
              </a:spcBef>
              <a:buSzTx/>
              <a:buNone/>
              <a:defRPr sz="3000">
                <a:solidFill>
                  <a:srgbClr val="5C5C5C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21" name="Straight Connector 10"/>
          <p:cNvSpPr/>
          <p:nvPr/>
        </p:nvSpPr>
        <p:spPr>
          <a:xfrm>
            <a:off x="3723271" y="3627120"/>
            <a:ext cx="8303943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22" name="Straight Connector 13"/>
          <p:cNvSpPr/>
          <p:nvPr/>
        </p:nvSpPr>
        <p:spPr>
          <a:xfrm>
            <a:off x="12363953" y="3627120"/>
            <a:ext cx="8284703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23" name="Title Text"/>
          <p:cNvSpPr txBox="1"/>
          <p:nvPr>
            <p:ph type="title"/>
          </p:nvPr>
        </p:nvSpPr>
        <p:spPr>
          <a:xfrm>
            <a:off x="3713834" y="375139"/>
            <a:ext cx="16002005" cy="1319438"/>
          </a:xfrm>
          <a:prstGeom prst="rect">
            <a:avLst/>
          </a:prstGeom>
        </p:spPr>
        <p:txBody>
          <a:bodyPr lIns="0" tIns="0" rIns="0" bIns="0" anchor="b"/>
          <a:lstStyle>
            <a:lvl1pPr algn="l" defTabSz="1371600">
              <a:lnSpc>
                <a:spcPct val="90000"/>
              </a:lnSpc>
              <a:defRPr sz="48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3729406" y="12826727"/>
            <a:ext cx="177007" cy="203201"/>
          </a:xfrm>
          <a:prstGeom prst="rect">
            <a:avLst/>
          </a:prstGeom>
        </p:spPr>
        <p:txBody>
          <a:bodyPr lIns="0" tIns="0" rIns="0" bIns="0" anchor="b"/>
          <a:lstStyle>
            <a:lvl1pPr algn="l" defTabSz="1828800">
              <a:defRPr sz="1200">
                <a:solidFill>
                  <a:srgbClr val="ADADAD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r0hi7/DockerENT" TargetMode="External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asciinema.org/a/357544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r0hi7/DockerENT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9.xml"/><Relationship Id="rId4" Type="http://schemas.openxmlformats.org/officeDocument/2006/relationships/slide" Target="slide8.xml"/><Relationship Id="rId5" Type="http://schemas.openxmlformats.org/officeDocument/2006/relationships/slide" Target="slide12.xml"/><Relationship Id="rId6" Type="http://schemas.openxmlformats.org/officeDocument/2006/relationships/slide" Target="slide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r0hi7" TargetMode="External"/><Relationship Id="rId4" Type="http://schemas.openxmlformats.org/officeDocument/2006/relationships/hyperlink" Target="https://linkedin.com/in/r0hitsehgal" TargetMode="External"/><Relationship Id="rId5" Type="http://schemas.openxmlformats.org/officeDocument/2006/relationships/hyperlink" Target="https://twitter.com/sehgal_rohit" TargetMode="External"/><Relationship Id="rId6" Type="http://schemas.openxmlformats.org/officeDocument/2006/relationships/hyperlink" Target="http://rsehgal.in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r0hi7/DockerENT.git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slide" Target="slide17.xml"/><Relationship Id="rId4" Type="http://schemas.openxmlformats.org/officeDocument/2006/relationships/hyperlink" Target="https://github.com/r0hi7/DockerENT#plugins-features" TargetMode="External"/><Relationship Id="rId5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ockerENT"/>
          <p:cNvSpPr txBox="1"/>
          <p:nvPr>
            <p:ph type="ctrTitle"/>
          </p:nvPr>
        </p:nvSpPr>
        <p:spPr>
          <a:xfrm>
            <a:off x="1778000" y="4359604"/>
            <a:ext cx="20828001" cy="4648201"/>
          </a:xfrm>
          <a:prstGeom prst="rect">
            <a:avLst/>
          </a:prstGeom>
        </p:spPr>
        <p:txBody>
          <a:bodyPr/>
          <a:lstStyle>
            <a:lvl1pPr>
              <a:defRPr u="sng">
                <a:solidFill>
                  <a:srgbClr val="4A93E6"/>
                </a:solid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DockerENT</a:t>
            </a:r>
          </a:p>
        </p:txBody>
      </p:sp>
      <p:sp>
        <p:nvSpPr>
          <p:cNvPr id="134" name="Open Source tool &amp; framework to Analyse security issues with running containers."/>
          <p:cNvSpPr txBox="1"/>
          <p:nvPr>
            <p:ph type="subTitle" sz="quarter" idx="1"/>
          </p:nvPr>
        </p:nvSpPr>
        <p:spPr>
          <a:xfrm>
            <a:off x="1778000" y="9147504"/>
            <a:ext cx="20828001" cy="1587501"/>
          </a:xfrm>
          <a:prstGeom prst="rect">
            <a:avLst/>
          </a:prstGeom>
        </p:spPr>
        <p:txBody>
          <a:bodyPr/>
          <a:lstStyle>
            <a:lvl1pPr defTabSz="759459">
              <a:defRPr sz="4968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Open Source tool &amp; framework to Analyse security issues with running containers.</a:t>
            </a:r>
          </a:p>
        </p:txBody>
      </p:sp>
      <p:pic>
        <p:nvPicPr>
          <p:cNvPr id="135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7428" y="-434377"/>
            <a:ext cx="10653157" cy="1065315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Rohit Sehgal"/>
          <p:cNvSpPr txBox="1"/>
          <p:nvPr/>
        </p:nvSpPr>
        <p:spPr>
          <a:xfrm>
            <a:off x="18551409" y="10874704"/>
            <a:ext cx="4138026" cy="95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300">
                <a:solidFill>
                  <a:schemeClr val="accent1">
                    <a:hueOff val="114395"/>
                    <a:lumOff val="-24975"/>
                  </a:schemeClr>
                </a:solidFill>
                <a:latin typeface="Chalkboard"/>
                <a:ea typeface="Chalkboard"/>
                <a:cs typeface="Chalkboard"/>
                <a:sym typeface="Chalkboard"/>
              </a:defRPr>
            </a:lvl1pPr>
          </a:lstStyle>
          <a:p>
            <a:pPr/>
            <a:r>
              <a:t>Rohit Sehgal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58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25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2" name="Group"/>
          <p:cNvGrpSpPr/>
          <p:nvPr/>
        </p:nvGrpSpPr>
        <p:grpSpPr>
          <a:xfrm>
            <a:off x="5789463" y="4656670"/>
            <a:ext cx="3958537" cy="4402660"/>
            <a:chOff x="0" y="0"/>
            <a:chExt cx="3958535" cy="4402659"/>
          </a:xfrm>
        </p:grpSpPr>
        <p:sp>
          <p:nvSpPr>
            <p:cNvPr id="260" name="Text Placeholder 7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261" name="Text Placeholder 6"/>
            <p:cNvSpPr/>
            <p:nvPr/>
          </p:nvSpPr>
          <p:spPr>
            <a:xfrm>
              <a:off x="2371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Technical Details</a:t>
              </a:r>
            </a:p>
            <a:p>
              <a:pPr algn="l" defTabSz="1371600">
                <a:lnSpc>
                  <a:spcPct val="90000"/>
                </a:lnSpc>
                <a:spcBef>
                  <a:spcPts val="1200"/>
                </a:spcBef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Create your own plugins.</a:t>
              </a:r>
            </a:p>
          </p:txBody>
        </p:sp>
      </p:grpSp>
      <p:pic>
        <p:nvPicPr>
          <p:cNvPr id="263" name="tech.png" descr="tec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04009" y="1288163"/>
            <a:ext cx="11861116" cy="11139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tech2.png" descr="tech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488" y="9266335"/>
            <a:ext cx="11861116" cy="3205289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angle"/>
          <p:cNvSpPr/>
          <p:nvPr/>
        </p:nvSpPr>
        <p:spPr>
          <a:xfrm>
            <a:off x="768645" y="9456440"/>
            <a:ext cx="4787407" cy="320442"/>
          </a:xfrm>
          <a:prstGeom prst="rect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4" grpId="1"/>
      <p:bldP build="whole" bldLvl="1" animBg="1" rev="0" advAuto="0" spid="26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68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269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2" name="Group"/>
          <p:cNvGrpSpPr/>
          <p:nvPr/>
        </p:nvGrpSpPr>
        <p:grpSpPr>
          <a:xfrm>
            <a:off x="5789463" y="3372878"/>
            <a:ext cx="3958537" cy="4402661"/>
            <a:chOff x="0" y="0"/>
            <a:chExt cx="3958535" cy="4402659"/>
          </a:xfrm>
        </p:grpSpPr>
        <p:sp>
          <p:nvSpPr>
            <p:cNvPr id="270" name="Text Placeholder 7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271" name="Text Placeholder 6"/>
            <p:cNvSpPr/>
            <p:nvPr/>
          </p:nvSpPr>
          <p:spPr>
            <a:xfrm>
              <a:off x="2371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Technical Details</a:t>
              </a:r>
            </a:p>
            <a:p>
              <a:pPr algn="l" defTabSz="1371600">
                <a:lnSpc>
                  <a:spcPct val="90000"/>
                </a:lnSpc>
                <a:spcBef>
                  <a:spcPts val="1200"/>
                </a:spcBef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Create your own plugins.</a:t>
              </a:r>
            </a:p>
          </p:txBody>
        </p:sp>
      </p:grpSp>
      <p:pic>
        <p:nvPicPr>
          <p:cNvPr id="273" name="tech.png" descr="tec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04009" y="1288163"/>
            <a:ext cx="11861116" cy="11139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tech2.png" descr="tech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6488" y="9266335"/>
            <a:ext cx="11861116" cy="3205289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Rectangle"/>
          <p:cNvSpPr/>
          <p:nvPr/>
        </p:nvSpPr>
        <p:spPr>
          <a:xfrm>
            <a:off x="768645" y="9456440"/>
            <a:ext cx="4787407" cy="320442"/>
          </a:xfrm>
          <a:prstGeom prst="rect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" name="Scanning &amp; Working: https://asciinema.org/a/357544"/>
          <p:cNvSpPr txBox="1"/>
          <p:nvPr/>
        </p:nvSpPr>
        <p:spPr>
          <a:xfrm>
            <a:off x="610144" y="7593775"/>
            <a:ext cx="10973804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Scanning &amp; Working: </a:t>
            </a:r>
            <a:r>
              <a:rPr u="sng">
                <a:hlinkClick r:id="rId5" invalidUrl="" action="" tgtFrame="" tooltip="" history="1" highlightClick="0" endSnd="0"/>
              </a:rPr>
              <a:t>https://asciinema.org/a/357544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79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280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3" name="Group"/>
          <p:cNvGrpSpPr/>
          <p:nvPr/>
        </p:nvGrpSpPr>
        <p:grpSpPr>
          <a:xfrm>
            <a:off x="5789463" y="3372878"/>
            <a:ext cx="3958537" cy="4402661"/>
            <a:chOff x="0" y="0"/>
            <a:chExt cx="3958535" cy="4402659"/>
          </a:xfrm>
        </p:grpSpPr>
        <p:sp>
          <p:nvSpPr>
            <p:cNvPr id="281" name="Text Placeholder 7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282" name="Text Placeholder 6"/>
            <p:cNvSpPr/>
            <p:nvPr/>
          </p:nvSpPr>
          <p:spPr>
            <a:xfrm>
              <a:off x="2371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Demo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86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287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0" name="Group"/>
          <p:cNvGrpSpPr/>
          <p:nvPr/>
        </p:nvGrpSpPr>
        <p:grpSpPr>
          <a:xfrm>
            <a:off x="5789463" y="3372878"/>
            <a:ext cx="3958537" cy="4402661"/>
            <a:chOff x="0" y="0"/>
            <a:chExt cx="3958535" cy="4402659"/>
          </a:xfrm>
        </p:grpSpPr>
        <p:sp>
          <p:nvSpPr>
            <p:cNvPr id="288" name="Text Placeholder 7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289" name="Text Placeholder 6"/>
            <p:cNvSpPr/>
            <p:nvPr/>
          </p:nvSpPr>
          <p:spPr>
            <a:xfrm>
              <a:off x="2371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Demo</a:t>
              </a:r>
            </a:p>
          </p:txBody>
        </p:sp>
      </p:grpSp>
      <p:sp>
        <p:nvSpPr>
          <p:cNvPr id="291" name="3:&quot;security-profiles, WARN, No AppArmorProfile Found&quot;…"/>
          <p:cNvSpPr txBox="1"/>
          <p:nvPr/>
        </p:nvSpPr>
        <p:spPr>
          <a:xfrm>
            <a:off x="12521692" y="3412430"/>
            <a:ext cx="11435726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b="0" sz="3100">
                <a:solidFill>
                  <a:srgbClr val="CB4B1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6C71C4"/>
                </a:solidFill>
              </a:rPr>
              <a:t>3</a:t>
            </a:r>
            <a:r>
              <a:rPr>
                <a:solidFill>
                  <a:srgbClr val="002B36"/>
                </a:solidFill>
              </a:rPr>
              <a:t>:</a:t>
            </a:r>
            <a:r>
              <a:t>"security-profiles, WARN, No AppArmorProfile Found"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100">
                <a:solidFill>
                  <a:srgbClr val="CB4B1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6C71C4"/>
                </a:solidFill>
              </a:rPr>
              <a:t>4</a:t>
            </a:r>
            <a:r>
              <a:rPr>
                <a:solidFill>
                  <a:srgbClr val="002B36"/>
                </a:solidFill>
              </a:rPr>
              <a:t>:</a:t>
            </a:r>
            <a:r>
              <a:t>"security-profiles, WARN, SELinux disabled"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b="0" sz="3100">
                <a:solidFill>
                  <a:srgbClr val="CB4B16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>
                <a:solidFill>
                  <a:srgbClr val="6C71C4"/>
                </a:solidFill>
              </a:rPr>
              <a:t>5</a:t>
            </a:r>
            <a:r>
              <a:rPr>
                <a:solidFill>
                  <a:srgbClr val="002B36"/>
                </a:solidFill>
              </a:rPr>
              <a:t>:</a:t>
            </a:r>
            <a:r>
              <a:t>"user-info, WARN, Current USER is : root"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2" name="Line"/>
          <p:cNvSpPr/>
          <p:nvPr/>
        </p:nvSpPr>
        <p:spPr>
          <a:xfrm>
            <a:off x="13691104" y="4930471"/>
            <a:ext cx="1" cy="128747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Line"/>
          <p:cNvSpPr/>
          <p:nvPr/>
        </p:nvSpPr>
        <p:spPr>
          <a:xfrm>
            <a:off x="15453420" y="4898403"/>
            <a:ext cx="1" cy="25691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Line"/>
          <p:cNvSpPr/>
          <p:nvPr/>
        </p:nvSpPr>
        <p:spPr>
          <a:xfrm>
            <a:off x="17736436" y="4898403"/>
            <a:ext cx="1" cy="391919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Plugin…"/>
          <p:cNvSpPr txBox="1"/>
          <p:nvPr/>
        </p:nvSpPr>
        <p:spPr>
          <a:xfrm>
            <a:off x="13013304" y="6342825"/>
            <a:ext cx="135559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Plugin 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Name</a:t>
            </a:r>
          </a:p>
        </p:txBody>
      </p:sp>
      <p:sp>
        <p:nvSpPr>
          <p:cNvPr id="296" name="Alert Type"/>
          <p:cNvSpPr txBox="1"/>
          <p:nvPr/>
        </p:nvSpPr>
        <p:spPr>
          <a:xfrm>
            <a:off x="14493301" y="7808385"/>
            <a:ext cx="192024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Alert Type</a:t>
            </a:r>
          </a:p>
        </p:txBody>
      </p:sp>
      <p:sp>
        <p:nvSpPr>
          <p:cNvPr id="297" name="Description"/>
          <p:cNvSpPr txBox="1"/>
          <p:nvPr/>
        </p:nvSpPr>
        <p:spPr>
          <a:xfrm>
            <a:off x="16631917" y="9249836"/>
            <a:ext cx="220903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Description</a:t>
            </a:r>
          </a:p>
        </p:txBody>
      </p:sp>
      <p:sp>
        <p:nvSpPr>
          <p:cNvPr id="298" name="Rectangle"/>
          <p:cNvSpPr/>
          <p:nvPr/>
        </p:nvSpPr>
        <p:spPr>
          <a:xfrm>
            <a:off x="13066017" y="4422544"/>
            <a:ext cx="1355599" cy="44238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Rectangle"/>
          <p:cNvSpPr/>
          <p:nvPr/>
        </p:nvSpPr>
        <p:spPr>
          <a:xfrm>
            <a:off x="14499332" y="4401610"/>
            <a:ext cx="1355599" cy="44238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Rectangle"/>
          <p:cNvSpPr/>
          <p:nvPr/>
        </p:nvSpPr>
        <p:spPr>
          <a:xfrm>
            <a:off x="15932646" y="4401610"/>
            <a:ext cx="3774585" cy="442381"/>
          </a:xfrm>
          <a:prstGeom prst="rect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303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304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7" name="Group"/>
          <p:cNvGrpSpPr/>
          <p:nvPr/>
        </p:nvGrpSpPr>
        <p:grpSpPr>
          <a:xfrm>
            <a:off x="992136" y="4656670"/>
            <a:ext cx="3958537" cy="4402660"/>
            <a:chOff x="0" y="0"/>
            <a:chExt cx="3958535" cy="4402659"/>
          </a:xfrm>
        </p:grpSpPr>
        <p:sp>
          <p:nvSpPr>
            <p:cNvPr id="305" name="Text Placeholder 7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05</a:t>
              </a:r>
            </a:p>
          </p:txBody>
        </p:sp>
        <p:sp>
          <p:nvSpPr>
            <p:cNvPr id="306" name="Text Placeholder 6"/>
            <p:cNvSpPr/>
            <p:nvPr/>
          </p:nvSpPr>
          <p:spPr>
            <a:xfrm>
              <a:off x="2371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Future</a:t>
              </a:r>
            </a:p>
          </p:txBody>
        </p:sp>
      </p:grpSp>
      <p:sp>
        <p:nvSpPr>
          <p:cNvPr id="308" name="Rectangle 9"/>
          <p:cNvSpPr/>
          <p:nvPr/>
        </p:nvSpPr>
        <p:spPr>
          <a:xfrm>
            <a:off x="6538611" y="2699031"/>
            <a:ext cx="15910263" cy="9419965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309" name="Suggestions for remediation.…"/>
          <p:cNvSpPr txBox="1"/>
          <p:nvPr/>
        </p:nvSpPr>
        <p:spPr>
          <a:xfrm>
            <a:off x="6557310" y="2711734"/>
            <a:ext cx="15872865" cy="9394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59" tIns="365759" rIns="365759" bIns="365759">
            <a:normAutofit fontScale="100000" lnSpcReduction="0"/>
          </a:bodyPr>
          <a:lstStyle/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Suggestions for remediation.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Better UI.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Support from community.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Simplified way of plugin creation.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Docker Network Monitoring.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Currently there is no Parallel processing when it come to UI.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Popularise it 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09" grpId="2"/>
      <p:bldP build="whole" bldLvl="1" animBg="1" rev="0" advAuto="0" spid="30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Rectangle 9"/>
          <p:cNvSpPr/>
          <p:nvPr/>
        </p:nvSpPr>
        <p:spPr>
          <a:xfrm>
            <a:off x="607233" y="3678596"/>
            <a:ext cx="22953522" cy="9419966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312" name="DockerENT"/>
          <p:cNvSpPr txBox="1"/>
          <p:nvPr>
            <p:ph type="ctrTitle"/>
          </p:nvPr>
        </p:nvSpPr>
        <p:spPr>
          <a:xfrm>
            <a:off x="8444794" y="5165636"/>
            <a:ext cx="7278401" cy="2109295"/>
          </a:xfrm>
          <a:prstGeom prst="rect">
            <a:avLst/>
          </a:prstGeom>
        </p:spPr>
        <p:txBody>
          <a:bodyPr/>
          <a:lstStyle>
            <a:lvl1pPr defTabSz="784225">
              <a:defRPr sz="10640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313" name="Analyse running container."/>
          <p:cNvSpPr txBox="1"/>
          <p:nvPr>
            <p:ph type="subTitle" sz="quarter" idx="1"/>
          </p:nvPr>
        </p:nvSpPr>
        <p:spPr>
          <a:xfrm>
            <a:off x="1778000" y="7879408"/>
            <a:ext cx="20828001" cy="1018342"/>
          </a:xfrm>
          <a:prstGeom prst="rect">
            <a:avLst/>
          </a:prstGeom>
        </p:spPr>
        <p:txBody>
          <a:bodyPr/>
          <a:lstStyle>
            <a:lvl1pPr>
              <a:defRPr b="1"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314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0480" y="-275757"/>
            <a:ext cx="7570042" cy="7570042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GitHub Link : https://github.com/r0hi7/DockerENT"/>
          <p:cNvSpPr txBox="1"/>
          <p:nvPr/>
        </p:nvSpPr>
        <p:spPr>
          <a:xfrm>
            <a:off x="1669994" y="9780548"/>
            <a:ext cx="20828001" cy="1018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 b="0"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GitHub Link : </a:t>
            </a:r>
            <a:r>
              <a:rPr u="sng">
                <a:hlinkClick r:id="rId3" invalidUrl="" action="" tgtFrame="" tooltip="" history="1" highlightClick="0" endSnd="0"/>
              </a:rPr>
              <a:t>https://github.com/r0hi7/DockerENT</a:t>
            </a:r>
          </a:p>
        </p:txBody>
      </p:sp>
      <p:sp>
        <p:nvSpPr>
          <p:cNvPr id="316" name="Star"/>
          <p:cNvSpPr/>
          <p:nvPr/>
        </p:nvSpPr>
        <p:spPr>
          <a:xfrm>
            <a:off x="11527687" y="11390214"/>
            <a:ext cx="1328626" cy="1263599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9"/>
          <p:cNvSpPr/>
          <p:nvPr/>
        </p:nvSpPr>
        <p:spPr>
          <a:xfrm>
            <a:off x="607233" y="3678596"/>
            <a:ext cx="22953522" cy="9419966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319" name="DockerENT"/>
          <p:cNvSpPr txBox="1"/>
          <p:nvPr>
            <p:ph type="ctrTitle"/>
          </p:nvPr>
        </p:nvSpPr>
        <p:spPr>
          <a:xfrm>
            <a:off x="8444794" y="5165636"/>
            <a:ext cx="7278401" cy="2109295"/>
          </a:xfrm>
          <a:prstGeom prst="rect">
            <a:avLst/>
          </a:prstGeom>
        </p:spPr>
        <p:txBody>
          <a:bodyPr/>
          <a:lstStyle>
            <a:lvl1pPr defTabSz="784225">
              <a:defRPr sz="10640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320" name="Q &amp; A"/>
          <p:cNvSpPr txBox="1"/>
          <p:nvPr>
            <p:ph type="subTitle" sz="quarter" idx="1"/>
          </p:nvPr>
        </p:nvSpPr>
        <p:spPr>
          <a:xfrm>
            <a:off x="1669994" y="8915450"/>
            <a:ext cx="20828001" cy="2020337"/>
          </a:xfrm>
          <a:prstGeom prst="rect">
            <a:avLst/>
          </a:prstGeom>
        </p:spPr>
        <p:txBody>
          <a:bodyPr/>
          <a:lstStyle>
            <a:lvl1pPr>
              <a:defRPr b="1" sz="119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Q &amp; A</a:t>
            </a:r>
          </a:p>
        </p:txBody>
      </p:sp>
      <p:pic>
        <p:nvPicPr>
          <p:cNvPr id="32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90480" y="-275757"/>
            <a:ext cx="7570042" cy="7570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9"/>
          <p:cNvSpPr/>
          <p:nvPr/>
        </p:nvSpPr>
        <p:spPr>
          <a:xfrm>
            <a:off x="607233" y="617438"/>
            <a:ext cx="22953522" cy="12481124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324" name="DockerENT"/>
          <p:cNvSpPr txBox="1"/>
          <p:nvPr>
            <p:ph type="ctrTitle"/>
          </p:nvPr>
        </p:nvSpPr>
        <p:spPr>
          <a:xfrm>
            <a:off x="7442271" y="751194"/>
            <a:ext cx="9283446" cy="27749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325" name="ThankYou !"/>
          <p:cNvSpPr txBox="1"/>
          <p:nvPr>
            <p:ph type="subTitle" sz="quarter" idx="1"/>
          </p:nvPr>
        </p:nvSpPr>
        <p:spPr>
          <a:xfrm>
            <a:off x="1669994" y="10379423"/>
            <a:ext cx="20828001" cy="2020337"/>
          </a:xfrm>
          <a:prstGeom prst="rect">
            <a:avLst/>
          </a:prstGeom>
        </p:spPr>
        <p:txBody>
          <a:bodyPr/>
          <a:lstStyle>
            <a:lvl1pPr>
              <a:defRPr b="1" sz="119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ThankYou !</a:t>
            </a:r>
          </a:p>
        </p:txBody>
      </p:sp>
      <p:pic>
        <p:nvPicPr>
          <p:cNvPr id="326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06979" y="4088979"/>
            <a:ext cx="7570042" cy="7570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DockerENT"/>
          <p:cNvSpPr txBox="1"/>
          <p:nvPr>
            <p:ph type="ctrTitle"/>
          </p:nvPr>
        </p:nvSpPr>
        <p:spPr>
          <a:xfrm>
            <a:off x="1777999" y="-2431771"/>
            <a:ext cx="20828001" cy="4648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139" name="Open Source tool to Analyse running container."/>
          <p:cNvSpPr txBox="1"/>
          <p:nvPr>
            <p:ph type="subTitle" sz="quarter" idx="1"/>
          </p:nvPr>
        </p:nvSpPr>
        <p:spPr>
          <a:xfrm>
            <a:off x="1777999" y="2397499"/>
            <a:ext cx="20828001" cy="101834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Open Source tool to Analyse running container.</a:t>
            </a:r>
          </a:p>
        </p:txBody>
      </p:sp>
      <p:pic>
        <p:nvPicPr>
          <p:cNvPr id="140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3" name="Group"/>
          <p:cNvGrpSpPr/>
          <p:nvPr/>
        </p:nvGrpSpPr>
        <p:grpSpPr>
          <a:xfrm>
            <a:off x="18942698" y="3596910"/>
            <a:ext cx="3958537" cy="4402661"/>
            <a:chOff x="0" y="0"/>
            <a:chExt cx="3958535" cy="4402659"/>
          </a:xfrm>
        </p:grpSpPr>
        <p:sp>
          <p:nvSpPr>
            <p:cNvPr id="141" name="Text Placeholder 7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42" name="Text Placeholder 6"/>
            <p:cNvSpPr/>
            <p:nvPr/>
          </p:nvSpPr>
          <p:spPr>
            <a:xfrm>
              <a:off x="2371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rPr u="sng">
                  <a:hlinkClick r:id="rId3" invalidUrl="" action="ppaction://hlinksldjump" tgtFrame="" tooltip="" history="1" highlightClick="0" endSnd="0"/>
                </a:rPr>
                <a:t>Technical</a:t>
              </a:r>
              <a:r>
                <a:t> Details</a:t>
              </a:r>
            </a:p>
            <a:p>
              <a:pPr algn="l" defTabSz="1371600">
                <a:lnSpc>
                  <a:spcPct val="90000"/>
                </a:lnSpc>
                <a:spcBef>
                  <a:spcPts val="1200"/>
                </a:spcBef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Create your own plugins.</a:t>
              </a:r>
            </a:p>
          </p:txBody>
        </p:sp>
      </p:grpSp>
      <p:grpSp>
        <p:nvGrpSpPr>
          <p:cNvPr id="146" name="Group"/>
          <p:cNvGrpSpPr/>
          <p:nvPr/>
        </p:nvGrpSpPr>
        <p:grpSpPr>
          <a:xfrm>
            <a:off x="12718608" y="3596910"/>
            <a:ext cx="3959723" cy="4402661"/>
            <a:chOff x="0" y="0"/>
            <a:chExt cx="3959721" cy="4402659"/>
          </a:xfrm>
        </p:grpSpPr>
        <p:sp>
          <p:nvSpPr>
            <p:cNvPr id="144" name="Text Placeholder 3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45" name="Text Placeholder 9"/>
            <p:cNvSpPr/>
            <p:nvPr/>
          </p:nvSpPr>
          <p:spPr>
            <a:xfrm>
              <a:off x="3557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 u="sng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  <a:hlinkClick r:id="rId4" invalidUrl="" action="ppaction://hlinksldjump" tgtFrame="" tooltip="" history="1" highlightClick="0" endSnd="0"/>
                </a:defRPr>
              </a:lvl1pPr>
              <a:lvl2pPr indent="0" algn="l" defTabSz="1371600">
                <a:lnSpc>
                  <a:spcPct val="90000"/>
                </a:lnSpc>
                <a:spcBef>
                  <a:spcPts val="1200"/>
                </a:spcBef>
                <a:buSzPct val="100000"/>
                <a:buFont typeface="Segoe UI"/>
                <a:buChar char="​"/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lvl2pPr>
            </a:lstStyle>
            <a:p>
              <a:pPr>
                <a:defRPr u="none"/>
              </a:pPr>
              <a:r>
                <a:rPr u="sng">
                  <a:hlinkClick r:id="rId4" invalidUrl="" action="ppaction://hlinksldjump" tgtFrame="" tooltip="" history="1" highlightClick="0" endSnd="0"/>
                </a:rPr>
                <a:t>Checks</a:t>
              </a:r>
            </a:p>
            <a:p>
              <a:pPr lvl="1"/>
              <a:r>
                <a:t>List of checks which DockerENT can perform</a:t>
              </a:r>
            </a:p>
          </p:txBody>
        </p:sp>
      </p:grpSp>
      <p:grpSp>
        <p:nvGrpSpPr>
          <p:cNvPr id="149" name="Group"/>
          <p:cNvGrpSpPr/>
          <p:nvPr/>
        </p:nvGrpSpPr>
        <p:grpSpPr>
          <a:xfrm>
            <a:off x="18942105" y="8749303"/>
            <a:ext cx="3959723" cy="4421639"/>
            <a:chOff x="0" y="0"/>
            <a:chExt cx="3959721" cy="4421638"/>
          </a:xfrm>
        </p:grpSpPr>
        <p:sp>
          <p:nvSpPr>
            <p:cNvPr id="147" name="Text Placeholder 8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06</a:t>
              </a:r>
            </a:p>
          </p:txBody>
        </p:sp>
        <p:sp>
          <p:nvSpPr>
            <p:cNvPr id="148" name="Text Placeholder 11"/>
            <p:cNvSpPr/>
            <p:nvPr/>
          </p:nvSpPr>
          <p:spPr>
            <a:xfrm>
              <a:off x="3557" y="1335850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  <a:lvl2pPr indent="0" algn="l" defTabSz="1371600">
                <a:lnSpc>
                  <a:spcPct val="90000"/>
                </a:lnSpc>
                <a:spcBef>
                  <a:spcPts val="1200"/>
                </a:spcBef>
                <a:buSzPct val="100000"/>
                <a:buFont typeface="Segoe UI"/>
                <a:buChar char="​"/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lvl2pPr>
            </a:lstStyle>
            <a:p>
              <a:pPr/>
              <a:r>
                <a:t>Q&amp;A</a:t>
              </a:r>
            </a:p>
            <a:p>
              <a:pPr lvl="1"/>
              <a:r>
                <a:t>It's not the end.</a:t>
              </a:r>
            </a:p>
          </p:txBody>
        </p:sp>
      </p:grpSp>
      <p:grpSp>
        <p:nvGrpSpPr>
          <p:cNvPr id="152" name="Group"/>
          <p:cNvGrpSpPr/>
          <p:nvPr/>
        </p:nvGrpSpPr>
        <p:grpSpPr>
          <a:xfrm>
            <a:off x="12718015" y="8749303"/>
            <a:ext cx="3960909" cy="4421639"/>
            <a:chOff x="0" y="0"/>
            <a:chExt cx="3960907" cy="4421638"/>
          </a:xfrm>
        </p:grpSpPr>
        <p:sp>
          <p:nvSpPr>
            <p:cNvPr id="150" name="Text Placeholder 5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05</a:t>
              </a:r>
            </a:p>
          </p:txBody>
        </p:sp>
        <p:sp>
          <p:nvSpPr>
            <p:cNvPr id="151" name="Text Placeholder 12"/>
            <p:cNvSpPr/>
            <p:nvPr/>
          </p:nvSpPr>
          <p:spPr>
            <a:xfrm>
              <a:off x="4743" y="1335850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Future Work</a:t>
              </a: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6494518" y="8749303"/>
            <a:ext cx="3959723" cy="4421639"/>
            <a:chOff x="0" y="0"/>
            <a:chExt cx="3959721" cy="4421638"/>
          </a:xfrm>
        </p:grpSpPr>
        <p:sp>
          <p:nvSpPr>
            <p:cNvPr id="153" name="Text Placeholder 4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04</a:t>
              </a:r>
            </a:p>
          </p:txBody>
        </p:sp>
        <p:sp>
          <p:nvSpPr>
            <p:cNvPr id="154" name="Text Placeholder 13"/>
            <p:cNvSpPr/>
            <p:nvPr/>
          </p:nvSpPr>
          <p:spPr>
            <a:xfrm>
              <a:off x="3557" y="1335850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 u="sng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  <a:hlinkClick r:id="rId5" invalidUrl="" action="ppaction://hlinksldjump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rId5" invalidUrl="" action="ppaction://hlinksldjump" tgtFrame="" tooltip="" history="1" highlightClick="0" endSnd="0"/>
                </a:rPr>
                <a:t>Demo</a:t>
              </a:r>
            </a:p>
          </p:txBody>
        </p:sp>
      </p:grpSp>
      <p:grpSp>
        <p:nvGrpSpPr>
          <p:cNvPr id="158" name="Group"/>
          <p:cNvGrpSpPr/>
          <p:nvPr/>
        </p:nvGrpSpPr>
        <p:grpSpPr>
          <a:xfrm>
            <a:off x="2025057" y="6259311"/>
            <a:ext cx="3956165" cy="4362150"/>
            <a:chOff x="0" y="0"/>
            <a:chExt cx="3956163" cy="4362148"/>
          </a:xfrm>
        </p:grpSpPr>
        <p:sp>
          <p:nvSpPr>
            <p:cNvPr id="156" name="Text Placeholder 2"/>
            <p:cNvSpPr txBox="1"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00</a:t>
              </a:r>
            </a:p>
          </p:txBody>
        </p:sp>
        <p:sp>
          <p:nvSpPr>
            <p:cNvPr id="157" name="Text Placeholder 10"/>
            <p:cNvSpPr/>
            <p:nvPr/>
          </p:nvSpPr>
          <p:spPr>
            <a:xfrm>
              <a:off x="0" y="1276360"/>
              <a:ext cx="3956164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 u="sng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  <a:hlinkClick r:id="" invalidUrl="" action="ppaction://hlinkshowjump?jump=nextslide" tgtFrame="" tooltip="" history="1" highlightClick="0" endSnd="0"/>
                </a:defRPr>
              </a:lvl1pPr>
            </a:lstStyle>
            <a:p>
              <a:pPr>
                <a:defRPr u="none"/>
              </a:pPr>
              <a:r>
                <a:rPr u="sng">
                  <a:hlinkClick r:id="" invalidUrl="" action="ppaction://hlinkshowjump?jump=nextslide" tgtFrame="" tooltip="" history="1" highlightClick="0" endSnd="0"/>
                </a:rPr>
                <a:t>Who-am-I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6494518" y="3596910"/>
            <a:ext cx="3959723" cy="4402661"/>
            <a:chOff x="0" y="0"/>
            <a:chExt cx="3959721" cy="4402659"/>
          </a:xfrm>
        </p:grpSpPr>
        <p:sp>
          <p:nvSpPr>
            <p:cNvPr id="159" name="Text Placeholder 10"/>
            <p:cNvSpPr/>
            <p:nvPr/>
          </p:nvSpPr>
          <p:spPr>
            <a:xfrm>
              <a:off x="3557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What is </a:t>
              </a:r>
              <a:r>
                <a:rPr u="sng">
                  <a:hlinkClick r:id="rId6" invalidUrl="" action="ppaction://hlinksldjump" tgtFrame="" tooltip="" history="1" highlightClick="0" endSnd="0"/>
                </a:rPr>
                <a:t>DockerENT</a:t>
              </a:r>
            </a:p>
            <a:p>
              <a:pPr lvl="1" indent="0" algn="l" defTabSz="1371600">
                <a:lnSpc>
                  <a:spcPct val="90000"/>
                </a:lnSpc>
                <a:spcBef>
                  <a:spcPts val="1200"/>
                </a:spcBef>
                <a:buSzPct val="100000"/>
                <a:buFont typeface="Segoe UI"/>
                <a:buChar char="​"/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A quick overview of tool, and why do we need it.</a:t>
              </a:r>
            </a:p>
          </p:txBody>
        </p:sp>
        <p:sp>
          <p:nvSpPr>
            <p:cNvPr id="160" name="Text Placeholder 2"/>
            <p:cNvSpPr txBox="1"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3"/>
      <p:bldP build="whole" bldLvl="1" animBg="1" rev="0" advAuto="0" spid="152" grpId="6"/>
      <p:bldP build="whole" bldLvl="1" animBg="1" rev="0" advAuto="0" spid="161" grpId="2"/>
      <p:bldP build="whole" bldLvl="1" animBg="1" rev="0" advAuto="0" spid="143" grpId="4"/>
      <p:bldP build="whole" bldLvl="1" animBg="1" rev="0" advAuto="0" spid="155" grpId="5"/>
      <p:bldP build="whole" bldLvl="1" animBg="1" rev="0" advAuto="0" spid="149" grpId="7"/>
      <p:bldP build="whole" bldLvl="1" animBg="1" rev="0" advAuto="0" spid="15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DockerENT"/>
          <p:cNvSpPr txBox="1"/>
          <p:nvPr>
            <p:ph type="ctrTitle"/>
          </p:nvPr>
        </p:nvSpPr>
        <p:spPr>
          <a:xfrm>
            <a:off x="19015908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164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" name="Group"/>
          <p:cNvGrpSpPr/>
          <p:nvPr/>
        </p:nvGrpSpPr>
        <p:grpSpPr>
          <a:xfrm>
            <a:off x="983657" y="6259311"/>
            <a:ext cx="3956165" cy="4362150"/>
            <a:chOff x="0" y="0"/>
            <a:chExt cx="3956163" cy="4362148"/>
          </a:xfrm>
        </p:grpSpPr>
        <p:sp>
          <p:nvSpPr>
            <p:cNvPr id="166" name="Text Placeholder 2"/>
            <p:cNvSpPr txBox="1"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00</a:t>
              </a:r>
            </a:p>
          </p:txBody>
        </p:sp>
        <p:sp>
          <p:nvSpPr>
            <p:cNvPr id="167" name="Text Placeholder 10"/>
            <p:cNvSpPr/>
            <p:nvPr/>
          </p:nvSpPr>
          <p:spPr>
            <a:xfrm>
              <a:off x="0" y="1276360"/>
              <a:ext cx="3956164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Who-am-I</a:t>
              </a:r>
            </a:p>
          </p:txBody>
        </p:sp>
      </p:grpSp>
      <p:sp>
        <p:nvSpPr>
          <p:cNvPr id="169" name="Security Engineer with ~4 years of Experience, Master from IITK…"/>
          <p:cNvSpPr txBox="1"/>
          <p:nvPr/>
        </p:nvSpPr>
        <p:spPr>
          <a:xfrm>
            <a:off x="6373319" y="1534076"/>
            <a:ext cx="17394893" cy="11544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Security Engineer with ~4 years of Experience, Master from IITK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Started with Bug Hunting, but now I am on the other side of the table.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OSCP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Into : PenTesting, Secure Code Review, Design Review etc.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Into Development : </a:t>
            </a:r>
          </a:p>
          <a:p>
            <a:pPr lvl="2" marL="6858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Open Source</a:t>
            </a:r>
          </a:p>
          <a:p>
            <a:pPr lvl="4" marL="11430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TrashEmail - Disposable Email Solution for Telegram.</a:t>
            </a:r>
          </a:p>
          <a:p>
            <a:pPr lvl="4" marL="11430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DoT-Proxy  - DNS over TLS proxy (WIP)</a:t>
            </a:r>
          </a:p>
          <a:p>
            <a:pPr lvl="4" marL="11430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Cloudmarker</a:t>
            </a:r>
          </a:p>
          <a:p>
            <a:pPr lvl="4" marL="11430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BinExp</a:t>
            </a:r>
          </a:p>
          <a:p>
            <a:pPr lvl="4" marL="11430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k8s-in-30-mins, etc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GitHub</a:t>
            </a:r>
            <a:r>
              <a:t>   : </a:t>
            </a:r>
            <a:r>
              <a:rPr u="sng">
                <a:solidFill>
                  <a:srgbClr val="5E5E5E"/>
                </a:solidFill>
                <a:hlinkClick r:id="rId3" invalidUrl="" action="" tgtFrame="" tooltip="" history="1" highlightClick="0" endSnd="0"/>
              </a:rPr>
              <a:t>r0hi7</a:t>
            </a:r>
            <a:endParaRPr>
              <a:solidFill>
                <a:srgbClr val="5E5E5E"/>
              </a:solidFill>
            </a:endParaRP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LinkedIn</a:t>
            </a:r>
            <a:r>
              <a:t> : </a:t>
            </a:r>
            <a:r>
              <a:rPr u="sng">
                <a:solidFill>
                  <a:srgbClr val="5E5E5E"/>
                </a:solidFill>
                <a:hlinkClick r:id="rId4" invalidUrl="" action="" tgtFrame="" tooltip="" history="1" highlightClick="0" endSnd="0"/>
              </a:rPr>
              <a:t>r0hitsehgal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Twitter</a:t>
            </a:r>
            <a:r>
              <a:t>    : </a:t>
            </a:r>
            <a:r>
              <a:rPr u="sng">
                <a:solidFill>
                  <a:srgbClr val="5E5E5E"/>
                </a:solidFill>
                <a:hlinkClick r:id="rId5" invalidUrl="" action="" tgtFrame="" tooltip="" history="1" highlightClick="0" endSnd="0"/>
              </a:rPr>
              <a:t>sehgal_rohit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lvl="2" indent="0"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</a:rPr>
              <a:t>More @ </a:t>
            </a:r>
            <a:r>
              <a:rPr u="sng">
                <a:hlinkClick r:id="rId6" invalidUrl="" action="" tgtFrame="" tooltip="" history="1" highlightClick="0" endSnd="0"/>
              </a:rPr>
              <a:t>rsehgal.in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6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6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172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17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6" name="Group"/>
          <p:cNvGrpSpPr/>
          <p:nvPr/>
        </p:nvGrpSpPr>
        <p:grpSpPr>
          <a:xfrm>
            <a:off x="983657" y="6259311"/>
            <a:ext cx="3956165" cy="4362150"/>
            <a:chOff x="0" y="0"/>
            <a:chExt cx="3956163" cy="4362148"/>
          </a:xfrm>
        </p:grpSpPr>
        <p:sp>
          <p:nvSpPr>
            <p:cNvPr id="174" name="Text Placeholder 2"/>
            <p:cNvSpPr txBox="1"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75" name="Text Placeholder 10"/>
            <p:cNvSpPr/>
            <p:nvPr/>
          </p:nvSpPr>
          <p:spPr>
            <a:xfrm>
              <a:off x="0" y="1276360"/>
              <a:ext cx="3956164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What is DockerENT</a:t>
              </a:r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5832775" y="3257466"/>
            <a:ext cx="17394893" cy="3600535"/>
            <a:chOff x="0" y="882693"/>
            <a:chExt cx="17394891" cy="3600533"/>
          </a:xfrm>
        </p:grpSpPr>
        <p:sp>
          <p:nvSpPr>
            <p:cNvPr id="177" name="Docker runtimE security scaNning Tool.…"/>
            <p:cNvSpPr/>
            <p:nvPr/>
          </p:nvSpPr>
          <p:spPr>
            <a:xfrm>
              <a:off x="0" y="4483227"/>
              <a:ext cx="1739489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2286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rPr b="1"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Docker</a:t>
              </a:r>
              <a:r>
                <a:t> runtim</a:t>
              </a:r>
              <a:r>
                <a:rPr b="1"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E</a:t>
              </a:r>
              <a:r>
                <a:t> security sca</a:t>
              </a:r>
              <a:r>
                <a:rPr b="1"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N</a:t>
              </a:r>
              <a:r>
                <a:t>ning </a:t>
              </a:r>
              <a:r>
                <a:rPr b="1">
                  <a:solidFill>
                    <a:schemeClr val="accent1">
                      <a:hueOff val="114395"/>
                      <a:lumOff val="-24975"/>
                    </a:schemeClr>
                  </a:solidFill>
                </a:rPr>
                <a:t>T</a:t>
              </a:r>
              <a:r>
                <a:t>ool.</a:t>
              </a:r>
            </a:p>
            <a:p>
              <a:pPr algn="l"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</a:p>
            <a:p>
              <a:pPr marL="2286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Framework written in </a:t>
              </a:r>
            </a:p>
            <a:p>
              <a:pPr lvl="3" marL="9144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It's extremely simple to create custom plugins.</a:t>
              </a:r>
            </a:p>
            <a:p>
              <a:pPr lvl="3" marL="9144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Use it quickly with exiting plugins.</a:t>
              </a:r>
            </a:p>
            <a:p>
              <a:pPr algn="l"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</a:p>
            <a:p>
              <a:pPr marL="2286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Tasks</a:t>
              </a:r>
            </a:p>
            <a:p>
              <a:pPr lvl="3" marL="9144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Scan containers running in System with security misconfiguration.</a:t>
              </a:r>
            </a:p>
            <a:p>
              <a:pPr lvl="3" marL="9144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Runtime docker level security misconfigurations.</a:t>
              </a:r>
            </a:p>
            <a:p>
              <a:pPr lvl="3" marL="9144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Container Namespace level check and misconfigurations.</a:t>
              </a:r>
            </a:p>
            <a:p>
              <a:pPr lvl="3" marL="9144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Audit results.</a:t>
              </a:r>
            </a:p>
            <a:p>
              <a:pPr lvl="3" marL="9144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Customisable.</a:t>
              </a:r>
            </a:p>
            <a:p>
              <a:pPr lvl="1" indent="0" algn="l"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</a:p>
            <a:p>
              <a:pPr algn="l"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</a:p>
            <a:p>
              <a:pPr marL="2286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A DevSecOps friendly tool for quick and repetitive checks.</a:t>
              </a:r>
            </a:p>
            <a:p>
              <a:pPr algn="l"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</a:p>
            <a:p>
              <a:pPr marL="228600" indent="-228600" algn="l">
                <a:buSzPct val="100000"/>
                <a:buChar char="•"/>
                <a:defRPr b="0" sz="3500">
                  <a:solidFill>
                    <a:schemeClr val="accent1">
                      <a:lumOff val="-13575"/>
                    </a:schemeClr>
                  </a:solidFill>
                </a:defRPr>
              </a:pPr>
              <a:r>
                <a:t>And Yes there is a Web App along with fully functional CLI.</a:t>
              </a:r>
            </a:p>
          </p:txBody>
        </p:sp>
        <p:pic>
          <p:nvPicPr>
            <p:cNvPr id="178" name="9bb722f0e85ddbc1ce0f064534fd2311-python-programming-language-icon.png" descr="9bb722f0e85ddbc1ce0f064534fd2311-python-programming-language-icon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4558193" y="882693"/>
              <a:ext cx="741475" cy="7414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182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183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6" name="Group"/>
          <p:cNvGrpSpPr/>
          <p:nvPr/>
        </p:nvGrpSpPr>
        <p:grpSpPr>
          <a:xfrm>
            <a:off x="983657" y="6259311"/>
            <a:ext cx="3956165" cy="4362150"/>
            <a:chOff x="0" y="0"/>
            <a:chExt cx="3956163" cy="4362148"/>
          </a:xfrm>
        </p:grpSpPr>
        <p:sp>
          <p:nvSpPr>
            <p:cNvPr id="184" name="Text Placeholder 2"/>
            <p:cNvSpPr txBox="1"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85" name="Text Placeholder 10"/>
            <p:cNvSpPr/>
            <p:nvPr/>
          </p:nvSpPr>
          <p:spPr>
            <a:xfrm>
              <a:off x="0" y="1276360"/>
              <a:ext cx="3956164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What is DockerENT</a:t>
              </a:r>
            </a:p>
          </p:txBody>
        </p:sp>
      </p:grpSp>
      <p:sp>
        <p:nvSpPr>
          <p:cNvPr id="187" name="Group"/>
          <p:cNvSpPr/>
          <p:nvPr/>
        </p:nvSpPr>
        <p:spPr>
          <a:xfrm>
            <a:off x="5832775" y="6858000"/>
            <a:ext cx="1739489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Docker</a:t>
            </a:r>
            <a:r>
              <a:t> runtim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E</a:t>
            </a:r>
            <a:r>
              <a:t> security sca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N</a:t>
            </a:r>
            <a:r>
              <a:t>ning </a:t>
            </a:r>
            <a:r>
              <a:rPr b="1">
                <a:solidFill>
                  <a:schemeClr val="accent1">
                    <a:hueOff val="114395"/>
                    <a:lumOff val="-24975"/>
                  </a:schemeClr>
                </a:solidFill>
              </a:rPr>
              <a:t>T</a:t>
            </a:r>
            <a:r>
              <a:t>ool.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Be it K8S or Swarm Cluster, at the end of the day, they are running docker.</a:t>
            </a:r>
          </a:p>
          <a:p>
            <a:pPr lvl="3" marL="9144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Fine grain and docker level checks.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  <a:p>
            <a:pPr marL="2286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Framework:</a:t>
            </a:r>
          </a:p>
          <a:p>
            <a:pPr lvl="3" marL="9144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Similar to but powerful than DockerBench</a:t>
            </a:r>
          </a:p>
          <a:p>
            <a:pPr lvl="3" marL="914400" indent="-228600" algn="l">
              <a:buSzPct val="100000"/>
              <a:buChar char="•"/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  <a:r>
              <a:t>I will talk about this in next slide.</a:t>
            </a:r>
          </a:p>
          <a:p>
            <a:pPr algn="l">
              <a:defRPr b="0" sz="3500">
                <a:solidFill>
                  <a:schemeClr val="accent1">
                    <a:lumOff val="-13575"/>
                  </a:schemeClr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190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19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983657" y="6259311"/>
            <a:ext cx="3956165" cy="4362150"/>
            <a:chOff x="0" y="0"/>
            <a:chExt cx="3956163" cy="4362148"/>
          </a:xfrm>
        </p:grpSpPr>
        <p:sp>
          <p:nvSpPr>
            <p:cNvPr id="192" name="Text Placeholder 2"/>
            <p:cNvSpPr txBox="1"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93" name="Text Placeholder 10"/>
            <p:cNvSpPr/>
            <p:nvPr/>
          </p:nvSpPr>
          <p:spPr>
            <a:xfrm>
              <a:off x="0" y="1276360"/>
              <a:ext cx="3956164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What is DockerENT</a:t>
              </a:r>
            </a:p>
          </p:txBody>
        </p:sp>
      </p:grpSp>
      <p:sp>
        <p:nvSpPr>
          <p:cNvPr id="195" name="Rectangle 9"/>
          <p:cNvSpPr/>
          <p:nvPr/>
        </p:nvSpPr>
        <p:spPr>
          <a:xfrm>
            <a:off x="5998066" y="2586417"/>
            <a:ext cx="8303940" cy="6866723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96" name="Rectangle 12"/>
          <p:cNvSpPr/>
          <p:nvPr/>
        </p:nvSpPr>
        <p:spPr>
          <a:xfrm>
            <a:off x="14638748" y="2599117"/>
            <a:ext cx="8284700" cy="6841323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97" name="Straight Connector 10"/>
          <p:cNvSpPr/>
          <p:nvPr/>
        </p:nvSpPr>
        <p:spPr>
          <a:xfrm>
            <a:off x="5998060" y="2586419"/>
            <a:ext cx="8303943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98" name="Straight Connector 13"/>
          <p:cNvSpPr/>
          <p:nvPr/>
        </p:nvSpPr>
        <p:spPr>
          <a:xfrm>
            <a:off x="14638742" y="2586419"/>
            <a:ext cx="8284703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199" name="Performs Runtime configuration checks.…"/>
          <p:cNvSpPr txBox="1"/>
          <p:nvPr/>
        </p:nvSpPr>
        <p:spPr>
          <a:xfrm>
            <a:off x="6016766" y="2599121"/>
            <a:ext cx="8285239" cy="6841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59" tIns="365759" rIns="365759" bIns="365759">
            <a:normAutofit fontScale="100000" lnSpcReduction="0"/>
          </a:bodyPr>
          <a:lstStyle/>
          <a:p>
            <a:pPr marL="506412" indent="-506412" algn="l" defTabSz="1193291">
              <a:lnSpc>
                <a:spcPct val="90000"/>
              </a:lnSpc>
              <a:spcBef>
                <a:spcPts val="2000"/>
              </a:spcBef>
              <a:buSzPct val="50000"/>
              <a:buBlip>
                <a:blip r:embed="rId3"/>
              </a:buBlip>
              <a:defRPr b="0" sz="3828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Performs Runtime configuration checks.</a:t>
            </a:r>
          </a:p>
          <a:p>
            <a:pPr marL="506412" indent="-506412" algn="l" defTabSz="1193291">
              <a:lnSpc>
                <a:spcPct val="90000"/>
              </a:lnSpc>
              <a:spcBef>
                <a:spcPts val="2000"/>
              </a:spcBef>
              <a:buSzPct val="50000"/>
              <a:buBlip>
                <a:blip r:embed="rId3"/>
              </a:buBlip>
              <a:defRPr b="0" sz="3828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Only performs checks for running containers.</a:t>
            </a:r>
          </a:p>
          <a:p>
            <a:pPr marL="506412" indent="-506412" algn="l" defTabSz="1193291">
              <a:lnSpc>
                <a:spcPct val="90000"/>
              </a:lnSpc>
              <a:spcBef>
                <a:spcPts val="2000"/>
              </a:spcBef>
              <a:buSzPct val="50000"/>
              <a:buBlip>
                <a:blip r:embed="rId3"/>
              </a:buBlip>
              <a:defRPr b="0" sz="3828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Overlapping scan set with DockerBench</a:t>
            </a:r>
          </a:p>
          <a:p>
            <a:pPr marL="506412" indent="-506412" algn="l" defTabSz="1193291">
              <a:lnSpc>
                <a:spcPct val="90000"/>
              </a:lnSpc>
              <a:spcBef>
                <a:spcPts val="2000"/>
              </a:spcBef>
              <a:buSzPct val="50000"/>
              <a:buBlip>
                <a:blip r:embed="rId3"/>
              </a:buBlip>
              <a:defRPr b="0" sz="3828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Also Performs checks by executing commands inside docker.</a:t>
            </a:r>
          </a:p>
        </p:txBody>
      </p:sp>
      <p:sp>
        <p:nvSpPr>
          <p:cNvPr id="200" name="DockerENT"/>
          <p:cNvSpPr txBox="1"/>
          <p:nvPr/>
        </p:nvSpPr>
        <p:spPr>
          <a:xfrm>
            <a:off x="8510773" y="1704274"/>
            <a:ext cx="2542605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01" name="DockerBench"/>
          <p:cNvSpPr txBox="1"/>
          <p:nvPr/>
        </p:nvSpPr>
        <p:spPr>
          <a:xfrm>
            <a:off x="17735223" y="1698108"/>
            <a:ext cx="3086559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DockerBench</a:t>
            </a:r>
          </a:p>
        </p:txBody>
      </p:sp>
      <p:sp>
        <p:nvSpPr>
          <p:cNvPr id="202" name="Perform CIS Benchmarks checks.…"/>
          <p:cNvSpPr txBox="1"/>
          <p:nvPr/>
        </p:nvSpPr>
        <p:spPr>
          <a:xfrm>
            <a:off x="14638479" y="2586420"/>
            <a:ext cx="8285238" cy="6022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59" tIns="365759" rIns="365759" bIns="365759">
            <a:normAutofit fontScale="100000" lnSpcReduction="0"/>
          </a:bodyPr>
          <a:lstStyle/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Perform CIS Benchmarks checks.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Performs Container and host level checks.</a:t>
            </a:r>
          </a:p>
          <a:p>
            <a:pPr marL="582083" indent="-582083" algn="l" defTabSz="1371600">
              <a:lnSpc>
                <a:spcPct val="90000"/>
              </a:lnSpc>
              <a:spcBef>
                <a:spcPts val="2400"/>
              </a:spcBef>
              <a:buSzPct val="50000"/>
              <a:buBlip>
                <a:blip r:embed="rId3"/>
              </a:buBlip>
              <a:defRPr b="0" sz="4400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Cant identify security issues inside running containers.</a:t>
            </a:r>
          </a:p>
        </p:txBody>
      </p:sp>
      <p:sp>
        <p:nvSpPr>
          <p:cNvPr id="203" name="Oval"/>
          <p:cNvSpPr/>
          <p:nvPr/>
        </p:nvSpPr>
        <p:spPr>
          <a:xfrm>
            <a:off x="11763027" y="9837353"/>
            <a:ext cx="3469744" cy="3604088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Oval"/>
          <p:cNvSpPr/>
          <p:nvPr/>
        </p:nvSpPr>
        <p:spPr>
          <a:xfrm>
            <a:off x="13679885" y="9712642"/>
            <a:ext cx="3956164" cy="3853509"/>
          </a:xfrm>
          <a:prstGeom prst="ellipse">
            <a:avLst/>
          </a:prstGeom>
          <a:solidFill>
            <a:schemeClr val="accent3">
              <a:alpha val="55875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Container Internal checks"/>
          <p:cNvSpPr txBox="1"/>
          <p:nvPr/>
        </p:nvSpPr>
        <p:spPr>
          <a:xfrm>
            <a:off x="8376050" y="11371872"/>
            <a:ext cx="480555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Container Internal checks</a:t>
            </a:r>
          </a:p>
        </p:txBody>
      </p:sp>
      <p:sp>
        <p:nvSpPr>
          <p:cNvPr id="206" name="ENT"/>
          <p:cNvSpPr txBox="1"/>
          <p:nvPr/>
        </p:nvSpPr>
        <p:spPr>
          <a:xfrm>
            <a:off x="12812415" y="10125931"/>
            <a:ext cx="87630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ENT</a:t>
            </a:r>
          </a:p>
        </p:txBody>
      </p:sp>
      <p:sp>
        <p:nvSpPr>
          <p:cNvPr id="207" name="Bench"/>
          <p:cNvSpPr txBox="1"/>
          <p:nvPr/>
        </p:nvSpPr>
        <p:spPr>
          <a:xfrm>
            <a:off x="15061509" y="10125931"/>
            <a:ext cx="1271779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Bench</a:t>
            </a:r>
          </a:p>
        </p:txBody>
      </p:sp>
      <p:sp>
        <p:nvSpPr>
          <p:cNvPr id="208" name="Host level hardening checks"/>
          <p:cNvSpPr txBox="1"/>
          <p:nvPr/>
        </p:nvSpPr>
        <p:spPr>
          <a:xfrm>
            <a:off x="15724589" y="11371872"/>
            <a:ext cx="5243704" cy="560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/>
            <a:r>
              <a:t>Host level hardening checks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12012664" y="1698108"/>
            <a:ext cx="4871168" cy="9828032"/>
            <a:chOff x="0" y="0"/>
            <a:chExt cx="4871167" cy="9828031"/>
          </a:xfrm>
        </p:grpSpPr>
        <p:sp>
          <p:nvSpPr>
            <p:cNvPr id="209" name="Line"/>
            <p:cNvSpPr/>
            <p:nvPr/>
          </p:nvSpPr>
          <p:spPr>
            <a:xfrm flipV="1">
              <a:off x="2454633" y="0"/>
              <a:ext cx="1" cy="982803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9760" y="16391"/>
              <a:ext cx="2436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2427162" y="16391"/>
              <a:ext cx="2436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 flipV="1">
              <a:off x="0" y="3691"/>
              <a:ext cx="1" cy="12757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 flipV="1">
              <a:off x="4871167" y="3691"/>
              <a:ext cx="1" cy="12435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5" name="Rounded Rectangle"/>
          <p:cNvSpPr/>
          <p:nvPr/>
        </p:nvSpPr>
        <p:spPr>
          <a:xfrm>
            <a:off x="6804718" y="3002259"/>
            <a:ext cx="7037738" cy="1270001"/>
          </a:xfrm>
          <a:prstGeom prst="roundRect">
            <a:avLst>
              <a:gd name="adj" fmla="val 15000"/>
            </a:avLst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Rounded Rectangle"/>
          <p:cNvSpPr/>
          <p:nvPr/>
        </p:nvSpPr>
        <p:spPr>
          <a:xfrm>
            <a:off x="15535280" y="3002259"/>
            <a:ext cx="7037738" cy="1270001"/>
          </a:xfrm>
          <a:prstGeom prst="roundRect">
            <a:avLst>
              <a:gd name="adj" fmla="val 15000"/>
            </a:avLst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0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3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9"/>
      <p:bldP build="whole" bldLvl="1" animBg="1" rev="0" advAuto="0" spid="204" grpId="5"/>
      <p:bldP build="whole" bldLvl="1" animBg="1" rev="0" advAuto="0" spid="208" grpId="10"/>
      <p:bldP build="whole" bldLvl="1" animBg="1" rev="0" advAuto="0" spid="216" grpId="12"/>
      <p:bldP build="whole" bldLvl="1" animBg="1" rev="0" advAuto="0" spid="207" grpId="8"/>
      <p:bldP build="whole" bldLvl="1" animBg="1" rev="0" advAuto="0" spid="199" grpId="3"/>
      <p:bldP build="whole" bldLvl="1" animBg="1" rev="0" advAuto="0" spid="215" grpId="13"/>
      <p:bldP build="whole" bldLvl="1" animBg="1" rev="0" advAuto="0" spid="203" grpId="6"/>
      <p:bldP build="whole" bldLvl="1" animBg="1" rev="0" advAuto="0" spid="201" grpId="2"/>
      <p:bldP build="whole" bldLvl="1" animBg="1" rev="0" advAuto="0" spid="214" grpId="11"/>
      <p:bldP build="whole" bldLvl="1" animBg="1" rev="0" advAuto="0" spid="202" grpId="4"/>
      <p:bldP build="whole" bldLvl="1" animBg="1" rev="0" advAuto="0" spid="200" grpId="1"/>
      <p:bldP build="whole" bldLvl="1" animBg="1" rev="0" advAuto="0" spid="206" grpId="7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19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220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3" name="Group"/>
          <p:cNvGrpSpPr/>
          <p:nvPr/>
        </p:nvGrpSpPr>
        <p:grpSpPr>
          <a:xfrm>
            <a:off x="983657" y="6259311"/>
            <a:ext cx="3956165" cy="4362150"/>
            <a:chOff x="0" y="0"/>
            <a:chExt cx="3956163" cy="4362148"/>
          </a:xfrm>
        </p:grpSpPr>
        <p:sp>
          <p:nvSpPr>
            <p:cNvPr id="221" name="Text Placeholder 2"/>
            <p:cNvSpPr txBox="1"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222" name="Text Placeholder 10"/>
            <p:cNvSpPr/>
            <p:nvPr/>
          </p:nvSpPr>
          <p:spPr>
            <a:xfrm>
              <a:off x="0" y="1276360"/>
              <a:ext cx="3956164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What is DockerENT</a:t>
              </a:r>
            </a:p>
          </p:txBody>
        </p:sp>
      </p:grpSp>
      <p:sp>
        <p:nvSpPr>
          <p:cNvPr id="224" name="Rectangle 9"/>
          <p:cNvSpPr/>
          <p:nvPr/>
        </p:nvSpPr>
        <p:spPr>
          <a:xfrm>
            <a:off x="5998066" y="2586417"/>
            <a:ext cx="17829753" cy="9774258"/>
          </a:xfrm>
          <a:prstGeom prst="rect">
            <a:avLst/>
          </a:prstGeom>
          <a:solidFill>
            <a:srgbClr val="F0F0F0">
              <a:alpha val="5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b="0" sz="26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25" name="Straight Connector 10"/>
          <p:cNvSpPr/>
          <p:nvPr/>
        </p:nvSpPr>
        <p:spPr>
          <a:xfrm>
            <a:off x="5998060" y="2586419"/>
            <a:ext cx="8303943" cy="1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/>
          </a:ln>
        </p:spPr>
        <p:txBody>
          <a:bodyPr tIns="91439" bIns="91439"/>
          <a:lstStyle/>
          <a:p>
            <a:pPr algn="l" defTabSz="1828800">
              <a:defRPr b="0" sz="36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26" name="Install with PIP…"/>
          <p:cNvSpPr txBox="1"/>
          <p:nvPr/>
        </p:nvSpPr>
        <p:spPr>
          <a:xfrm>
            <a:off x="6016766" y="2599121"/>
            <a:ext cx="17792354" cy="6717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59" tIns="365759" rIns="365759" bIns="365759">
            <a:normAutofit fontScale="100000" lnSpcReduction="0"/>
          </a:bodyPr>
          <a:lstStyle/>
          <a:p>
            <a:pPr algn="l" defTabSz="1069847">
              <a:lnSpc>
                <a:spcPct val="90000"/>
              </a:lnSpc>
              <a:spcBef>
                <a:spcPts val="1800"/>
              </a:spcBef>
              <a:defRPr b="0" sz="3432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Install with PIP</a:t>
            </a:r>
          </a:p>
          <a:p>
            <a:pPr algn="l" defTabSz="1069847">
              <a:lnSpc>
                <a:spcPct val="90000"/>
              </a:lnSpc>
              <a:spcBef>
                <a:spcPts val="1800"/>
              </a:spcBef>
              <a:defRPr b="0" sz="3432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 algn="l" defTabSz="1069847">
              <a:lnSpc>
                <a:spcPct val="90000"/>
              </a:lnSpc>
              <a:spcBef>
                <a:spcPts val="1800"/>
              </a:spcBef>
              <a:defRPr b="0" sz="3432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 algn="l" defTabSz="1069847">
              <a:lnSpc>
                <a:spcPct val="90000"/>
              </a:lnSpc>
              <a:spcBef>
                <a:spcPts val="1800"/>
              </a:spcBef>
              <a:defRPr b="0" sz="3432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 algn="l" defTabSz="1069847">
              <a:lnSpc>
                <a:spcPct val="90000"/>
              </a:lnSpc>
              <a:spcBef>
                <a:spcPts val="1800"/>
              </a:spcBef>
              <a:defRPr b="0" sz="3432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 algn="l" defTabSz="1069847">
              <a:lnSpc>
                <a:spcPct val="90000"/>
              </a:lnSpc>
              <a:spcBef>
                <a:spcPts val="1800"/>
              </a:spcBef>
              <a:defRPr b="0" sz="3432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 algn="l" defTabSz="1069847">
              <a:lnSpc>
                <a:spcPct val="90000"/>
              </a:lnSpc>
              <a:spcBef>
                <a:spcPts val="1800"/>
              </a:spcBef>
              <a:defRPr b="0" sz="3432">
                <a:solidFill>
                  <a:srgbClr val="1A1F7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Run From Source</a:t>
            </a:r>
          </a:p>
        </p:txBody>
      </p:sp>
      <p:sp>
        <p:nvSpPr>
          <p:cNvPr id="227" name="DockerENT"/>
          <p:cNvSpPr txBox="1"/>
          <p:nvPr/>
        </p:nvSpPr>
        <p:spPr>
          <a:xfrm>
            <a:off x="5988235" y="1723326"/>
            <a:ext cx="2542604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DockerENT</a:t>
            </a:r>
          </a:p>
        </p:txBody>
      </p:sp>
      <p:grpSp>
        <p:nvGrpSpPr>
          <p:cNvPr id="232" name="Group"/>
          <p:cNvGrpSpPr/>
          <p:nvPr/>
        </p:nvGrpSpPr>
        <p:grpSpPr>
          <a:xfrm>
            <a:off x="6388514" y="3873500"/>
            <a:ext cx="17038062" cy="3436575"/>
            <a:chOff x="0" y="0"/>
            <a:chExt cx="17038060" cy="3436574"/>
          </a:xfrm>
        </p:grpSpPr>
        <p:sp>
          <p:nvSpPr>
            <p:cNvPr id="228" name="Rectangle"/>
            <p:cNvSpPr/>
            <p:nvPr/>
          </p:nvSpPr>
          <p:spPr>
            <a:xfrm>
              <a:off x="10795" y="0"/>
              <a:ext cx="17027266" cy="3436575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9" name="pip install DockerENT"/>
            <p:cNvSpPr txBox="1"/>
            <p:nvPr/>
          </p:nvSpPr>
          <p:spPr>
            <a:xfrm>
              <a:off x="235811" y="622300"/>
              <a:ext cx="514432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pip install DockerENT</a:t>
              </a:r>
            </a:p>
          </p:txBody>
        </p:sp>
        <p:sp>
          <p:nvSpPr>
            <p:cNvPr id="230" name="DockerENT -w"/>
            <p:cNvSpPr txBox="1"/>
            <p:nvPr/>
          </p:nvSpPr>
          <p:spPr>
            <a:xfrm>
              <a:off x="0" y="1382454"/>
              <a:ext cx="354385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 DockerENT -w  </a:t>
              </a:r>
            </a:p>
          </p:txBody>
        </p:sp>
        <p:sp>
          <p:nvSpPr>
            <p:cNvPr id="231" name="DockerENT --help"/>
            <p:cNvSpPr txBox="1"/>
            <p:nvPr/>
          </p:nvSpPr>
          <p:spPr>
            <a:xfrm>
              <a:off x="471270" y="2146278"/>
              <a:ext cx="377249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DockerENT --help</a:t>
              </a:r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6399310" y="8407775"/>
            <a:ext cx="17027266" cy="3436576"/>
            <a:chOff x="0" y="0"/>
            <a:chExt cx="17027264" cy="3436574"/>
          </a:xfrm>
        </p:grpSpPr>
        <p:sp>
          <p:nvSpPr>
            <p:cNvPr id="233" name="Rectangle"/>
            <p:cNvSpPr/>
            <p:nvPr/>
          </p:nvSpPr>
          <p:spPr>
            <a:xfrm>
              <a:off x="0" y="0"/>
              <a:ext cx="17027265" cy="3436575"/>
            </a:xfrm>
            <a:prstGeom prst="rect">
              <a:avLst/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git clone https://github.com/r0hi7/DockerENT.git"/>
            <p:cNvSpPr txBox="1"/>
            <p:nvPr/>
          </p:nvSpPr>
          <p:spPr>
            <a:xfrm>
              <a:off x="248246" y="417665"/>
              <a:ext cx="11088887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git clone </a:t>
              </a:r>
              <a:r>
                <a:rPr u="sng">
                  <a:hlinkClick r:id="rId3" invalidUrl="" action="" tgtFrame="" tooltip="" history="1" highlightClick="0" endSnd="0"/>
                </a:rPr>
                <a:t>https://github.com/r0hi7/DockerENT.git</a:t>
              </a:r>
            </a:p>
          </p:txBody>
        </p:sp>
        <p:sp>
          <p:nvSpPr>
            <p:cNvPr id="235" name="make deps"/>
            <p:cNvSpPr txBox="1"/>
            <p:nvPr/>
          </p:nvSpPr>
          <p:spPr>
            <a:xfrm>
              <a:off x="252477" y="1155195"/>
              <a:ext cx="217203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make deps</a:t>
              </a:r>
            </a:p>
          </p:txBody>
        </p:sp>
        <p:sp>
          <p:nvSpPr>
            <p:cNvPr id="236" name="make venv"/>
            <p:cNvSpPr txBox="1"/>
            <p:nvPr/>
          </p:nvSpPr>
          <p:spPr>
            <a:xfrm>
              <a:off x="252477" y="1929583"/>
              <a:ext cx="2172036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make venv</a:t>
              </a:r>
            </a:p>
          </p:txBody>
        </p:sp>
        <p:sp>
          <p:nvSpPr>
            <p:cNvPr id="237" name="python -m DockerENT --help"/>
            <p:cNvSpPr txBox="1"/>
            <p:nvPr/>
          </p:nvSpPr>
          <p:spPr>
            <a:xfrm>
              <a:off x="223487" y="2682843"/>
              <a:ext cx="60588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python -m DockerENT --help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4"/>
      <p:bldP build="whole" bldLvl="1" animBg="1" rev="0" advAuto="0" spid="227" grpId="1"/>
      <p:bldP build="whole" bldLvl="1" animBg="1" rev="0" advAuto="0" spid="232" grpId="3"/>
      <p:bldP build="whole" bldLvl="1" animBg="1" rev="0" advAuto="0" spid="22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41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242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5" name="Group"/>
          <p:cNvGrpSpPr/>
          <p:nvPr/>
        </p:nvGrpSpPr>
        <p:grpSpPr>
          <a:xfrm>
            <a:off x="1051869" y="5672670"/>
            <a:ext cx="3959723" cy="4402660"/>
            <a:chOff x="0" y="0"/>
            <a:chExt cx="3959721" cy="4402659"/>
          </a:xfrm>
        </p:grpSpPr>
        <p:sp>
          <p:nvSpPr>
            <p:cNvPr id="243" name="Text Placeholder 3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244" name="Text Placeholder 9"/>
            <p:cNvSpPr/>
            <p:nvPr/>
          </p:nvSpPr>
          <p:spPr>
            <a:xfrm>
              <a:off x="3557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 u="sng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  <a:hlinkClick r:id="rId3" invalidUrl="" action="ppaction://hlinksldjump" tgtFrame="" tooltip="" history="1" highlightClick="0" endSnd="0"/>
                </a:defRPr>
              </a:lvl1pPr>
              <a:lvl2pPr indent="0" algn="l" defTabSz="1371600">
                <a:lnSpc>
                  <a:spcPct val="90000"/>
                </a:lnSpc>
                <a:spcBef>
                  <a:spcPts val="1200"/>
                </a:spcBef>
                <a:buSzPct val="100000"/>
                <a:buFont typeface="Segoe UI"/>
                <a:buChar char="​"/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lvl2pPr>
            </a:lstStyle>
            <a:p>
              <a:pPr>
                <a:defRPr u="none"/>
              </a:pPr>
              <a:r>
                <a:rPr u="sng">
                  <a:hlinkClick r:id="rId3" invalidUrl="" action="ppaction://hlinksldjump" tgtFrame="" tooltip="" history="1" highlightClick="0" endSnd="0"/>
                </a:rPr>
                <a:t>Checks</a:t>
              </a:r>
            </a:p>
            <a:p>
              <a:pPr lvl="1"/>
              <a:r>
                <a:t>List of checks which DockerENT can perform</a:t>
              </a:r>
            </a:p>
          </p:txBody>
        </p:sp>
      </p:grpSp>
      <p:sp>
        <p:nvSpPr>
          <p:cNvPr id="246" name="Most updated list can be found here : https://github.com/r0hi7/DockerENT#plugins-features"/>
          <p:cNvSpPr txBox="1"/>
          <p:nvPr/>
        </p:nvSpPr>
        <p:spPr>
          <a:xfrm>
            <a:off x="4857134" y="2154044"/>
            <a:ext cx="16786861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hueOff val="114395"/>
                    <a:lumOff val="-24975"/>
                  </a:schemeClr>
                </a:solidFill>
              </a:defRPr>
            </a:pPr>
            <a:r>
              <a:t>Most updated list can be found here : </a:t>
            </a:r>
            <a:r>
              <a:rPr u="sng">
                <a:hlinkClick r:id="rId4" invalidUrl="" action="" tgtFrame="" tooltip="" history="1" highlightClick="0" endSnd="0"/>
              </a:rPr>
              <a:t>https://github.com/r0hi7/DockerENT#plugins-features</a:t>
            </a:r>
          </a:p>
        </p:txBody>
      </p:sp>
      <p:pic>
        <p:nvPicPr>
          <p:cNvPr id="247" name="Screenshot_2020-10-03 r0hi7 DockerENT.png" descr="Screenshot_2020-10-03 r0hi7 DockerENT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21387" y="3321560"/>
            <a:ext cx="16786861" cy="864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2"/>
      <p:bldP build="whole" bldLvl="1" animBg="1" rev="0" advAuto="0" spid="24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DockerENT"/>
          <p:cNvSpPr txBox="1"/>
          <p:nvPr>
            <p:ph type="ctrTitle"/>
          </p:nvPr>
        </p:nvSpPr>
        <p:spPr>
          <a:xfrm>
            <a:off x="19015907" y="12573751"/>
            <a:ext cx="5103028" cy="878907"/>
          </a:xfrm>
          <a:prstGeom prst="rect">
            <a:avLst/>
          </a:prstGeom>
        </p:spPr>
        <p:txBody>
          <a:bodyPr/>
          <a:lstStyle>
            <a:lvl1pPr defTabSz="379729">
              <a:defRPr sz="5152">
                <a:solidFill>
                  <a:srgbClr val="4A93E6"/>
                </a:solidFill>
              </a:defRPr>
            </a:lvl1pPr>
          </a:lstStyle>
          <a:p>
            <a:pPr/>
            <a:r>
              <a:t>DockerENT</a:t>
            </a:r>
          </a:p>
        </p:txBody>
      </p:sp>
      <p:sp>
        <p:nvSpPr>
          <p:cNvPr id="250" name="Analyse running container."/>
          <p:cNvSpPr txBox="1"/>
          <p:nvPr>
            <p:ph type="subTitle" sz="quarter" idx="1"/>
          </p:nvPr>
        </p:nvSpPr>
        <p:spPr>
          <a:xfrm>
            <a:off x="1778000" y="463995"/>
            <a:ext cx="20828000" cy="1018343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Analyse running container.</a:t>
            </a:r>
          </a:p>
        </p:txBody>
      </p:sp>
      <p:pic>
        <p:nvPicPr>
          <p:cNvPr id="251" name="logo.png" descr="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612" y="107128"/>
            <a:ext cx="4654282" cy="465428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4" name="Group"/>
          <p:cNvGrpSpPr/>
          <p:nvPr/>
        </p:nvGrpSpPr>
        <p:grpSpPr>
          <a:xfrm>
            <a:off x="1059704" y="5672670"/>
            <a:ext cx="3958537" cy="4402660"/>
            <a:chOff x="0" y="0"/>
            <a:chExt cx="3958535" cy="4402659"/>
          </a:xfrm>
        </p:grpSpPr>
        <p:sp>
          <p:nvSpPr>
            <p:cNvPr id="252" name="Text Placeholder 7"/>
            <p:cNvSpPr/>
            <p:nvPr/>
          </p:nvSpPr>
          <p:spPr>
            <a:xfrm>
              <a:off x="0" y="0"/>
              <a:ext cx="3956164" cy="11515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>
              <a:lvl1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b="0" sz="6000">
                  <a:solidFill>
                    <a:schemeClr val="accent1">
                      <a:lumOff val="16847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253" name="Text Placeholder 6"/>
            <p:cNvSpPr/>
            <p:nvPr/>
          </p:nvSpPr>
          <p:spPr>
            <a:xfrm>
              <a:off x="2371" y="1316871"/>
              <a:ext cx="3956165" cy="3085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algn="l" defTabSz="1371600">
                <a:lnSpc>
                  <a:spcPct val="90000"/>
                </a:lnSpc>
                <a:spcBef>
                  <a:spcPts val="2400"/>
                </a:spcBef>
                <a:buSzPct val="100000"/>
                <a:buFont typeface="Arial"/>
                <a:buChar char="​"/>
                <a:defRPr sz="3600">
                  <a:solidFill>
                    <a:schemeClr val="accent1">
                      <a:hueOff val="114395"/>
                      <a:lumOff val="-24975"/>
                    </a:schemeClr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Technical Details</a:t>
              </a:r>
            </a:p>
            <a:p>
              <a:pPr algn="l" defTabSz="1371600">
                <a:lnSpc>
                  <a:spcPct val="90000"/>
                </a:lnSpc>
                <a:spcBef>
                  <a:spcPts val="1200"/>
                </a:spcBef>
                <a:defRPr b="0">
                  <a:solidFill>
                    <a:srgbClr val="5C5C5C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r>
                <a:t>Create your own plugins.</a:t>
              </a:r>
            </a:p>
          </p:txBody>
        </p:sp>
      </p:grpSp>
      <p:pic>
        <p:nvPicPr>
          <p:cNvPr id="255" name="tech.png" descr="tech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4461" y="1378842"/>
            <a:ext cx="12440695" cy="1168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5" grpId="2"/>
      <p:bldP build="whole" bldLvl="1" animBg="1" rev="0" advAuto="0" spid="254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