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0CCEAA1-296E-418A-A1CC-26596ABF95F6}">
          <p14:sldIdLst>
            <p14:sldId id="256"/>
          </p14:sldIdLst>
        </p14:section>
        <p14:section name="Untitled Section" id="{D57EC53D-E1B0-40A0-AB16-0E35778027DE}">
          <p14:sldIdLst>
            <p14:sldId id="257"/>
            <p14:sldId id="258"/>
            <p14:sldId id="259"/>
            <p14:sldId id="260"/>
            <p14:sldId id="261"/>
            <p14:sldId id="263"/>
            <p14:sldId id="264"/>
            <p14:sldId id="265"/>
            <p14:sldId id="266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 Arsh" userId="2fb4a78535f64f1a" providerId="LiveId" clId="{36C9E6D2-6003-4A74-B85E-5C56490B12A6}"/>
    <pc:docChg chg="modSld modMainMaster">
      <pc:chgData name="Sk Arsh" userId="2fb4a78535f64f1a" providerId="LiveId" clId="{36C9E6D2-6003-4A74-B85E-5C56490B12A6}" dt="2025-03-14T10:51:51.365" v="101"/>
      <pc:docMkLst>
        <pc:docMk/>
      </pc:docMkLst>
      <pc:sldChg chg="addSp modSp mod modTransition modAnim">
        <pc:chgData name="Sk Arsh" userId="2fb4a78535f64f1a" providerId="LiveId" clId="{36C9E6D2-6003-4A74-B85E-5C56490B12A6}" dt="2025-03-14T10:51:51.365" v="101"/>
        <pc:sldMkLst>
          <pc:docMk/>
          <pc:sldMk cId="367127615" sldId="256"/>
        </pc:sldMkLst>
        <pc:spChg chg="add mod">
          <ac:chgData name="Sk Arsh" userId="2fb4a78535f64f1a" providerId="LiveId" clId="{36C9E6D2-6003-4A74-B85E-5C56490B12A6}" dt="2025-03-14T10:41:42.789" v="30" actId="1076"/>
          <ac:spMkLst>
            <pc:docMk/>
            <pc:sldMk cId="367127615" sldId="256"/>
            <ac:spMk id="9" creationId="{C221AD13-2E1D-7E10-D1C5-4A20AFD63A3D}"/>
          </ac:spMkLst>
        </pc:spChg>
      </pc:sldChg>
      <pc:sldChg chg="modTransition modAnim">
        <pc:chgData name="Sk Arsh" userId="2fb4a78535f64f1a" providerId="LiveId" clId="{36C9E6D2-6003-4A74-B85E-5C56490B12A6}" dt="2025-03-14T10:51:51.365" v="101"/>
        <pc:sldMkLst>
          <pc:docMk/>
          <pc:sldMk cId="2932052481" sldId="257"/>
        </pc:sldMkLst>
      </pc:sldChg>
      <pc:sldChg chg="modSp modTransition modAnim">
        <pc:chgData name="Sk Arsh" userId="2fb4a78535f64f1a" providerId="LiveId" clId="{36C9E6D2-6003-4A74-B85E-5C56490B12A6}" dt="2025-03-14T10:51:51.365" v="101"/>
        <pc:sldMkLst>
          <pc:docMk/>
          <pc:sldMk cId="564571264" sldId="258"/>
        </pc:sldMkLst>
        <pc:spChg chg="mod">
          <ac:chgData name="Sk Arsh" userId="2fb4a78535f64f1a" providerId="LiveId" clId="{36C9E6D2-6003-4A74-B85E-5C56490B12A6}" dt="2025-03-14T10:43:47.949" v="49" actId="20577"/>
          <ac:spMkLst>
            <pc:docMk/>
            <pc:sldMk cId="564571264" sldId="258"/>
            <ac:spMk id="4" creationId="{1E3BBBD3-A99A-59F1-B854-98EDEF1E328D}"/>
          </ac:spMkLst>
        </pc:spChg>
      </pc:sldChg>
      <pc:sldChg chg="modTransition modAnim">
        <pc:chgData name="Sk Arsh" userId="2fb4a78535f64f1a" providerId="LiveId" clId="{36C9E6D2-6003-4A74-B85E-5C56490B12A6}" dt="2025-03-14T10:51:51.365" v="101"/>
        <pc:sldMkLst>
          <pc:docMk/>
          <pc:sldMk cId="2706790016" sldId="259"/>
        </pc:sldMkLst>
      </pc:sldChg>
      <pc:sldChg chg="modTransition modAnim">
        <pc:chgData name="Sk Arsh" userId="2fb4a78535f64f1a" providerId="LiveId" clId="{36C9E6D2-6003-4A74-B85E-5C56490B12A6}" dt="2025-03-14T10:51:51.365" v="101"/>
        <pc:sldMkLst>
          <pc:docMk/>
          <pc:sldMk cId="31965923" sldId="260"/>
        </pc:sldMkLst>
      </pc:sldChg>
      <pc:sldChg chg="modTransition">
        <pc:chgData name="Sk Arsh" userId="2fb4a78535f64f1a" providerId="LiveId" clId="{36C9E6D2-6003-4A74-B85E-5C56490B12A6}" dt="2025-03-14T10:51:51.365" v="101"/>
        <pc:sldMkLst>
          <pc:docMk/>
          <pc:sldMk cId="3002968868" sldId="261"/>
        </pc:sldMkLst>
      </pc:sldChg>
      <pc:sldChg chg="modTransition modAnim">
        <pc:chgData name="Sk Arsh" userId="2fb4a78535f64f1a" providerId="LiveId" clId="{36C9E6D2-6003-4A74-B85E-5C56490B12A6}" dt="2025-03-14T10:51:51.365" v="101"/>
        <pc:sldMkLst>
          <pc:docMk/>
          <pc:sldMk cId="151988358" sldId="262"/>
        </pc:sldMkLst>
      </pc:sldChg>
      <pc:sldChg chg="modTransition modAnim">
        <pc:chgData name="Sk Arsh" userId="2fb4a78535f64f1a" providerId="LiveId" clId="{36C9E6D2-6003-4A74-B85E-5C56490B12A6}" dt="2025-03-14T10:51:51.365" v="101"/>
        <pc:sldMkLst>
          <pc:docMk/>
          <pc:sldMk cId="1635949419" sldId="263"/>
        </pc:sldMkLst>
      </pc:sldChg>
      <pc:sldChg chg="modTransition modAnim">
        <pc:chgData name="Sk Arsh" userId="2fb4a78535f64f1a" providerId="LiveId" clId="{36C9E6D2-6003-4A74-B85E-5C56490B12A6}" dt="2025-03-14T10:51:51.365" v="101"/>
        <pc:sldMkLst>
          <pc:docMk/>
          <pc:sldMk cId="3157036335" sldId="264"/>
        </pc:sldMkLst>
      </pc:sldChg>
      <pc:sldChg chg="modTransition modAnim">
        <pc:chgData name="Sk Arsh" userId="2fb4a78535f64f1a" providerId="LiveId" clId="{36C9E6D2-6003-4A74-B85E-5C56490B12A6}" dt="2025-03-14T10:51:51.365" v="101"/>
        <pc:sldMkLst>
          <pc:docMk/>
          <pc:sldMk cId="1176795752" sldId="265"/>
        </pc:sldMkLst>
      </pc:sldChg>
      <pc:sldChg chg="modTransition modAnim">
        <pc:chgData name="Sk Arsh" userId="2fb4a78535f64f1a" providerId="LiveId" clId="{36C9E6D2-6003-4A74-B85E-5C56490B12A6}" dt="2025-03-14T10:51:51.365" v="101"/>
        <pc:sldMkLst>
          <pc:docMk/>
          <pc:sldMk cId="2375567045" sldId="266"/>
        </pc:sldMkLst>
      </pc:sldChg>
      <pc:sldMasterChg chg="modTransition modSldLayout">
        <pc:chgData name="Sk Arsh" userId="2fb4a78535f64f1a" providerId="LiveId" clId="{36C9E6D2-6003-4A74-B85E-5C56490B12A6}" dt="2025-03-14T10:51:51.365" v="101"/>
        <pc:sldMasterMkLst>
          <pc:docMk/>
          <pc:sldMasterMk cId="0" sldId="2147483665"/>
        </pc:sldMasterMkLst>
        <pc:sldLayoutChg chg="modTransition">
          <pc:chgData name="Sk Arsh" userId="2fb4a78535f64f1a" providerId="LiveId" clId="{36C9E6D2-6003-4A74-B85E-5C56490B12A6}" dt="2025-03-14T10:51:51.365" v="101"/>
          <pc:sldLayoutMkLst>
            <pc:docMk/>
            <pc:sldMasterMk cId="0" sldId="2147483665"/>
            <pc:sldLayoutMk cId="182341371" sldId="2147483687"/>
          </pc:sldLayoutMkLst>
        </pc:sldLayoutChg>
        <pc:sldLayoutChg chg="modTransition">
          <pc:chgData name="Sk Arsh" userId="2fb4a78535f64f1a" providerId="LiveId" clId="{36C9E6D2-6003-4A74-B85E-5C56490B12A6}" dt="2025-03-14T10:51:51.365" v="101"/>
          <pc:sldLayoutMkLst>
            <pc:docMk/>
            <pc:sldMasterMk cId="0" sldId="2147483665"/>
            <pc:sldLayoutMk cId="2837878353" sldId="2147483701"/>
          </pc:sldLayoutMkLst>
        </pc:sldLayoutChg>
        <pc:sldLayoutChg chg="modTransition">
          <pc:chgData name="Sk Arsh" userId="2fb4a78535f64f1a" providerId="LiveId" clId="{36C9E6D2-6003-4A74-B85E-5C56490B12A6}" dt="2025-03-14T10:51:51.365" v="101"/>
          <pc:sldLayoutMkLst>
            <pc:docMk/>
            <pc:sldMasterMk cId="0" sldId="2147483665"/>
            <pc:sldLayoutMk cId="2771877550" sldId="2147483714"/>
          </pc:sldLayoutMkLst>
        </pc:sldLayoutChg>
        <pc:sldLayoutChg chg="modTransition">
          <pc:chgData name="Sk Arsh" userId="2fb4a78535f64f1a" providerId="LiveId" clId="{36C9E6D2-6003-4A74-B85E-5C56490B12A6}" dt="2025-03-14T10:51:51.365" v="101"/>
          <pc:sldLayoutMkLst>
            <pc:docMk/>
            <pc:sldMasterMk cId="0" sldId="2147483665"/>
            <pc:sldLayoutMk cId="2428266476" sldId="214748372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245252" y="2290227"/>
            <a:ext cx="68708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i="0" dirty="0">
                <a:solidFill>
                  <a:schemeClr val="bg1"/>
                </a:solidFill>
                <a:effectLst/>
                <a:latin typeface="Inter"/>
              </a:rPr>
              <a:t>SUSTAINABLE SUPPLY CHAIN PERFORMANCE DASHBOARD 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F2FB8B0-FD66-E521-4D43-7A964C698814}"/>
              </a:ext>
            </a:extLst>
          </p:cNvPr>
          <p:cNvSpPr txBox="1"/>
          <p:nvPr/>
        </p:nvSpPr>
        <p:spPr>
          <a:xfrm>
            <a:off x="6096000" y="3569924"/>
            <a:ext cx="5242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1" dirty="0">
                <a:solidFill>
                  <a:schemeClr val="bg1"/>
                </a:solidFill>
                <a:effectLst/>
                <a:latin typeface="Inter"/>
              </a:rPr>
              <a:t>Enhancing Transparency and Efficiency for Future-Ready Operations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21AD13-2E1D-7E10-D1C5-4A20AFD63A3D}"/>
              </a:ext>
            </a:extLst>
          </p:cNvPr>
          <p:cNvSpPr txBox="1"/>
          <p:nvPr/>
        </p:nvSpPr>
        <p:spPr>
          <a:xfrm>
            <a:off x="6103170" y="4499243"/>
            <a:ext cx="4444180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NAME : Sk Arsh</a:t>
            </a:r>
          </a:p>
          <a:p>
            <a:r>
              <a:rPr lang="en-IN" dirty="0">
                <a:solidFill>
                  <a:schemeClr val="bg1"/>
                </a:solidFill>
              </a:rPr>
              <a:t>AICTE Student ID: STU662f7a125fee01714387474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3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FAF55-F8D6-3646-D5B4-B42EFFF97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C2DB39-5139-05E0-208E-13246729512A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43FF86-AF23-BE9C-23FD-6BF2C48E5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522"/>
            <a:ext cx="12192000" cy="53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67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FAB57A-A7C8-F6A2-6D62-1DEE653033CC}"/>
              </a:ext>
            </a:extLst>
          </p:cNvPr>
          <p:cNvSpPr txBox="1"/>
          <p:nvPr/>
        </p:nvSpPr>
        <p:spPr>
          <a:xfrm>
            <a:off x="255638" y="1494504"/>
            <a:ext cx="9714271" cy="440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Data-Driven Decision-Making:</a:t>
            </a:r>
            <a:r>
              <a:rPr lang="en-US" dirty="0"/>
              <a:t> Utilizing Power BI provides actionable insights to optimize supply chain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Efficiency &amp; Cost Savings:</a:t>
            </a:r>
            <a:r>
              <a:rPr lang="en-US" dirty="0"/>
              <a:t> Streamlining inventory, logistics, and supplier evaluation results in reduced costs and improved efficiency.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Customer Insights for Growth:</a:t>
            </a:r>
            <a:r>
              <a:rPr lang="en-US" dirty="0"/>
              <a:t> Understanding customer demographics and preferences helps in targeted marketing and sales growth.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Scalability &amp; Sustainability:</a:t>
            </a:r>
            <a:r>
              <a:rPr lang="en-US" dirty="0"/>
              <a:t> Implementing a data-driven approach ensures long-term sustainability and business scalability.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Power BI as a Game-Changer:</a:t>
            </a:r>
            <a:r>
              <a:rPr lang="en-US" dirty="0"/>
              <a:t> This tool empowers businesses to analyze and respond to supply chain challenges effectively.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C2C7E-1EA6-E3C3-A434-154095E6F91E}"/>
              </a:ext>
            </a:extLst>
          </p:cNvPr>
          <p:cNvSpPr txBox="1"/>
          <p:nvPr/>
        </p:nvSpPr>
        <p:spPr>
          <a:xfrm>
            <a:off x="370840" y="1452615"/>
            <a:ext cx="697484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Understand key supply chain metrics and their significance.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Utilize Power BI for data-driven decision-making.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Analyze supplier performance and production efficiency.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Evaluate sales trends, revenue generation, and cost management.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Optimize inventory, logistics, and transportation strategies.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Enhance overall supply chain performance with actionable insights.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BBBD3-A99A-59F1-B854-98EDEF1E328D}"/>
              </a:ext>
            </a:extLst>
          </p:cNvPr>
          <p:cNvSpPr txBox="1"/>
          <p:nvPr/>
        </p:nvSpPr>
        <p:spPr>
          <a:xfrm>
            <a:off x="255639" y="1799303"/>
            <a:ext cx="9301316" cy="333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Power BI:</a:t>
            </a:r>
            <a:r>
              <a:rPr lang="en-IN" sz="2400" dirty="0"/>
              <a:t> Interactive dashboards and data visualization.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Excel:</a:t>
            </a:r>
            <a:r>
              <a:rPr lang="en-IN" sz="2400" dirty="0"/>
              <a:t> Data preprocessing and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DAX (Data Analysis Expressions):</a:t>
            </a:r>
            <a:r>
              <a:rPr lang="en-IN" sz="2400" dirty="0"/>
              <a:t> Advanced calculations in Power BI.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Power Query:</a:t>
            </a:r>
            <a:r>
              <a:rPr lang="en-IN" sz="2400" dirty="0"/>
              <a:t> Data transformation and cleaning.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8F23B6-8E4C-86DB-88D8-292FDF8D7770}"/>
              </a:ext>
            </a:extLst>
          </p:cNvPr>
          <p:cNvSpPr txBox="1"/>
          <p:nvPr/>
        </p:nvSpPr>
        <p:spPr>
          <a:xfrm>
            <a:off x="369991" y="1573162"/>
            <a:ext cx="9786732" cy="4976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Data Collection:</a:t>
            </a:r>
            <a:r>
              <a:rPr lang="en-US" dirty="0"/>
              <a:t> Gathered supply chain data, including SKU, revenue, customer demographics, supplier details, and logistics.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Data Cleaning &amp; Preparation:</a:t>
            </a:r>
            <a:r>
              <a:rPr lang="en-US" dirty="0"/>
              <a:t> Used Power Query and Excel to clean and format the data, ensuring accuracy and consistency.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Data Modeling:</a:t>
            </a:r>
            <a:r>
              <a:rPr lang="en-US" dirty="0"/>
              <a:t> Structured relationships between tables in Power BI for better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Visualization Development:</a:t>
            </a:r>
            <a:r>
              <a:rPr lang="en-US" dirty="0"/>
              <a:t> Created interactive charts and dashboards using Power BI to present key supply chain insights.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Analysis &amp; Interpretation:</a:t>
            </a:r>
            <a:r>
              <a:rPr lang="en-US" dirty="0"/>
              <a:t> Evaluated trends and patterns in supply chain performance to provide actionable insights.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Refinement &amp; Validation:</a:t>
            </a:r>
            <a:r>
              <a:rPr lang="en-US" dirty="0"/>
              <a:t> Ensured that the visualizations accurately represented the data and aligned with business objectives.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2A0DEA-A685-3E4D-0D14-0E48F6610F21}"/>
              </a:ext>
            </a:extLst>
          </p:cNvPr>
          <p:cNvSpPr txBox="1"/>
          <p:nvPr/>
        </p:nvSpPr>
        <p:spPr>
          <a:xfrm>
            <a:off x="255104" y="1533833"/>
            <a:ext cx="9075175" cy="4976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Lack of Real-Time Supply Chain Insights:</a:t>
            </a:r>
            <a:r>
              <a:rPr lang="en-US" dirty="0"/>
              <a:t> Difficulty in monitoring supply chain performance due to fragmented data sources.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Inefficient Supplier and Production Management:</a:t>
            </a:r>
            <a:r>
              <a:rPr lang="en-US" dirty="0"/>
              <a:t> Challenges in evaluating supplier performance and production efficiency.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Inventory and Stock Level Challenges:</a:t>
            </a:r>
            <a:r>
              <a:rPr lang="en-US" dirty="0"/>
              <a:t> Difficulty in optimizing stock levels and preventing overstocking or stockouts.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High Transportation and Logistics Costs:</a:t>
            </a:r>
            <a:r>
              <a:rPr lang="en-US" dirty="0"/>
              <a:t> Need to analyze and reduce transportation expenses.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Revenue and Cost Analysis Complexity:</a:t>
            </a:r>
            <a:r>
              <a:rPr lang="en-US" dirty="0"/>
              <a:t> Lack of clear visibility into the impact of costs on revenue generation.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Customer Demographics and Market Segmentation Issues:</a:t>
            </a:r>
            <a:r>
              <a:rPr lang="en-US" dirty="0"/>
              <a:t> Need to understand customer preferences and target markets effectively.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4A4CFE-E114-5D67-FD7A-0761FFB7E56E}"/>
              </a:ext>
            </a:extLst>
          </p:cNvPr>
          <p:cNvSpPr txBox="1"/>
          <p:nvPr/>
        </p:nvSpPr>
        <p:spPr>
          <a:xfrm>
            <a:off x="344129" y="1563329"/>
            <a:ext cx="9615948" cy="5264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Real-Time Data Integration:</a:t>
            </a:r>
            <a:r>
              <a:rPr lang="en-US" dirty="0"/>
              <a:t> Using Power BI to consolidate data from various sources for real-time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Supplier &amp; Production Performance Metrics:</a:t>
            </a:r>
            <a:r>
              <a:rPr lang="en-US" dirty="0"/>
              <a:t> Implementing matrix charts to evaluate supplier contributions and efficiency.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Optimized Inventory Management:</a:t>
            </a:r>
            <a:r>
              <a:rPr lang="en-US" dirty="0"/>
              <a:t> Using clustered column charts to track stock levels and order quantities.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Cost Reduction Strategies:</a:t>
            </a:r>
            <a:r>
              <a:rPr lang="en-US" dirty="0"/>
              <a:t> Identifying high-cost transportation modes using pie charts and optimizing logistics.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Revenue and Cost Analysis Visualization:</a:t>
            </a:r>
            <a:r>
              <a:rPr lang="en-US" dirty="0"/>
              <a:t> Employing waterfall charts to assess the impact of costs on revenue generation.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Customer-Centric Analysis:</a:t>
            </a:r>
            <a:r>
              <a:rPr lang="en-US" dirty="0"/>
              <a:t> Utilizing demographic filters and segmentation tools to understand customer behavior and target markets effectively.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57AC72-78CF-61AF-1C6F-0F94D9E4E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12192000" cy="53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6F7B2-3407-CAD1-F7DF-280032B10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6A34A-4561-5DFC-BE71-18E3917FD7B3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CDF8FF-8416-8BB7-DE42-4827ECEAE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9" y="1543664"/>
            <a:ext cx="12174351" cy="531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36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DB600-6F69-C245-4260-E311F61D6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8C4B75-6FD4-611A-76E7-7CB19D5C211D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094BC-E344-A218-8CB5-90D8FE261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7" y="1524000"/>
            <a:ext cx="1215566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95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134</TotalTime>
  <Words>551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Inter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Sk Arsh</cp:lastModifiedBy>
  <cp:revision>4</cp:revision>
  <dcterms:created xsi:type="dcterms:W3CDTF">2024-12-31T09:40:01Z</dcterms:created>
  <dcterms:modified xsi:type="dcterms:W3CDTF">2025-03-14T10:53:37Z</dcterms:modified>
</cp:coreProperties>
</file>