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sldIdLst>
    <p:sldId id="347" r:id="rId2"/>
    <p:sldId id="332" r:id="rId3"/>
    <p:sldId id="287" r:id="rId4"/>
    <p:sldId id="348" r:id="rId5"/>
    <p:sldId id="289" r:id="rId6"/>
    <p:sldId id="290" r:id="rId7"/>
    <p:sldId id="349" r:id="rId8"/>
    <p:sldId id="331" r:id="rId9"/>
    <p:sldId id="292" r:id="rId10"/>
    <p:sldId id="294" r:id="rId11"/>
    <p:sldId id="297" r:id="rId12"/>
    <p:sldId id="298" r:id="rId13"/>
    <p:sldId id="319" r:id="rId14"/>
    <p:sldId id="302" r:id="rId15"/>
    <p:sldId id="303" r:id="rId16"/>
    <p:sldId id="304" r:id="rId17"/>
    <p:sldId id="305" r:id="rId18"/>
    <p:sldId id="333" r:id="rId19"/>
    <p:sldId id="307" r:id="rId20"/>
    <p:sldId id="308" r:id="rId21"/>
    <p:sldId id="317" r:id="rId22"/>
    <p:sldId id="334" r:id="rId23"/>
    <p:sldId id="335" r:id="rId24"/>
    <p:sldId id="336" r:id="rId25"/>
    <p:sldId id="337" r:id="rId26"/>
    <p:sldId id="339" r:id="rId27"/>
    <p:sldId id="351" r:id="rId28"/>
    <p:sldId id="352" r:id="rId29"/>
    <p:sldId id="342" r:id="rId30"/>
    <p:sldId id="344" r:id="rId31"/>
    <p:sldId id="345" r:id="rId32"/>
    <p:sldId id="350" r:id="rId33"/>
    <p:sldId id="346" r:id="rId34"/>
    <p:sldId id="313" r:id="rId3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800000"/>
    <a:srgbClr val="FFFFCC"/>
    <a:srgbClr val="FFFF99"/>
    <a:srgbClr val="CCFF66"/>
    <a:srgbClr val="FFFF66"/>
    <a:srgbClr val="FFCCCC"/>
    <a:srgbClr val="660033"/>
    <a:srgbClr val="EFF8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81" autoAdjust="0"/>
    <p:restoredTop sz="86473" autoAdjust="0"/>
  </p:normalViewPr>
  <p:slideViewPr>
    <p:cSldViewPr>
      <p:cViewPr varScale="1">
        <p:scale>
          <a:sx n="73" d="100"/>
          <a:sy n="73" d="100"/>
        </p:scale>
        <p:origin x="-168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54775" y="6305550"/>
            <a:ext cx="270033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76922" y="2370337"/>
            <a:ext cx="7772400" cy="1636775"/>
          </a:xfrm>
        </p:spPr>
        <p:txBody>
          <a:bodyPr anchor="b">
            <a:normAutofit/>
          </a:bodyPr>
          <a:lstStyle>
            <a:lvl1pPr algn="ctr">
              <a:spcAft>
                <a:spcPts val="1800"/>
              </a:spcAft>
              <a:defRPr sz="5400">
                <a:solidFill>
                  <a:schemeClr val="bg1"/>
                </a:solidFill>
              </a:defRPr>
            </a:lvl1pPr>
          </a:lstStyle>
          <a:p>
            <a:r>
              <a:rPr lang="zh-CN" altLang="en-US" smtClean="0"/>
              <a:t>单击此处编辑母版标题样式</a:t>
            </a:r>
            <a:endParaRPr lang="zh-CN" altLang="zh-CN" dirty="0"/>
          </a:p>
        </p:txBody>
      </p:sp>
      <p:sp>
        <p:nvSpPr>
          <p:cNvPr id="3" name="Subtitle 2"/>
          <p:cNvSpPr>
            <a:spLocks noGrp="1"/>
          </p:cNvSpPr>
          <p:nvPr>
            <p:ph type="subTitle" idx="1"/>
          </p:nvPr>
        </p:nvSpPr>
        <p:spPr>
          <a:xfrm>
            <a:off x="1143000" y="4445417"/>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Tree>
    <p:extLst>
      <p:ext uri="{BB962C8B-B14F-4D97-AF65-F5344CB8AC3E}">
        <p14:creationId xmlns:p14="http://schemas.microsoft.com/office/powerpoint/2010/main" val="3011309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720233"/>
            <a:ext cx="7886700" cy="797849"/>
          </a:xfrm>
        </p:spPr>
        <p:txBody>
          <a:bodyPr>
            <a:normAutofit/>
          </a:bodyPr>
          <a:lstStyle>
            <a:lvl1pPr>
              <a:defRPr sz="4000" b="1"/>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p:txBody>
      </p:sp>
      <p:sp>
        <p:nvSpPr>
          <p:cNvPr id="4" name="Slide Number Placeholder 5"/>
          <p:cNvSpPr>
            <a:spLocks noGrp="1"/>
          </p:cNvSpPr>
          <p:nvPr>
            <p:ph type="sldNum" sz="quarter" idx="10"/>
          </p:nvPr>
        </p:nvSpPr>
        <p:spPr>
          <a:xfrm>
            <a:off x="8334375" y="6391275"/>
            <a:ext cx="809625" cy="466725"/>
          </a:xfrm>
          <a:prstGeom prst="rect">
            <a:avLst/>
          </a:prstGeom>
        </p:spPr>
        <p:txBody>
          <a:bodyPr/>
          <a:lstStyle>
            <a:lvl1pPr>
              <a:defRPr>
                <a:solidFill>
                  <a:schemeClr val="bg1"/>
                </a:solidFill>
                <a:latin typeface="Arial" charset="0"/>
              </a:defRPr>
            </a:lvl1pPr>
          </a:lstStyle>
          <a:p>
            <a:pPr>
              <a:defRPr/>
            </a:pPr>
            <a:fld id="{2A653794-DE8A-4927-A496-7D26F5DB5311}" type="slidenum">
              <a:rPr lang="en-US" altLang="zh-CN"/>
              <a:pPr>
                <a:defRPr/>
              </a:pPr>
              <a:t>‹#›</a:t>
            </a:fld>
            <a:endParaRPr lang="en-US" altLang="zh-CN"/>
          </a:p>
        </p:txBody>
      </p:sp>
    </p:spTree>
    <p:extLst>
      <p:ext uri="{BB962C8B-B14F-4D97-AF65-F5344CB8AC3E}">
        <p14:creationId xmlns:p14="http://schemas.microsoft.com/office/powerpoint/2010/main" val="28928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48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val="220803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p:txBody>
      </p:sp>
      <p:sp>
        <p:nvSpPr>
          <p:cNvPr id="5" name="Slide Number Placeholder 5"/>
          <p:cNvSpPr>
            <a:spLocks noGrp="1"/>
          </p:cNvSpPr>
          <p:nvPr>
            <p:ph type="sldNum" sz="quarter" idx="10"/>
          </p:nvPr>
        </p:nvSpPr>
        <p:spPr>
          <a:xfrm>
            <a:off x="8334375" y="6391275"/>
            <a:ext cx="809625" cy="466725"/>
          </a:xfrm>
          <a:prstGeom prst="rect">
            <a:avLst/>
          </a:prstGeom>
        </p:spPr>
        <p:txBody>
          <a:bodyPr/>
          <a:lstStyle>
            <a:lvl1pPr>
              <a:defRPr>
                <a:solidFill>
                  <a:schemeClr val="bg1"/>
                </a:solidFill>
                <a:latin typeface="Arial" charset="0"/>
              </a:defRPr>
            </a:lvl1pPr>
          </a:lstStyle>
          <a:p>
            <a:pPr>
              <a:defRPr/>
            </a:pPr>
            <a:fld id="{6F671C46-C311-462A-A320-1B3D5B423AEE}" type="slidenum">
              <a:rPr lang="en-US" altLang="zh-CN"/>
              <a:pPr>
                <a:defRPr/>
              </a:pPr>
              <a:t>‹#›</a:t>
            </a:fld>
            <a:endParaRPr lang="en-US" altLang="zh-CN"/>
          </a:p>
        </p:txBody>
      </p:sp>
    </p:spTree>
    <p:extLst>
      <p:ext uri="{BB962C8B-B14F-4D97-AF65-F5344CB8AC3E}">
        <p14:creationId xmlns:p14="http://schemas.microsoft.com/office/powerpoint/2010/main" val="1371550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Slide Number Placeholder 5"/>
          <p:cNvSpPr>
            <a:spLocks noGrp="1"/>
          </p:cNvSpPr>
          <p:nvPr>
            <p:ph type="sldNum" sz="quarter" idx="10"/>
          </p:nvPr>
        </p:nvSpPr>
        <p:spPr>
          <a:xfrm>
            <a:off x="8334375" y="6391275"/>
            <a:ext cx="809625" cy="466725"/>
          </a:xfrm>
          <a:prstGeom prst="rect">
            <a:avLst/>
          </a:prstGeom>
        </p:spPr>
        <p:txBody>
          <a:bodyPr/>
          <a:lstStyle>
            <a:lvl1pPr>
              <a:defRPr>
                <a:solidFill>
                  <a:schemeClr val="bg1"/>
                </a:solidFill>
                <a:latin typeface="Arial" charset="0"/>
              </a:defRPr>
            </a:lvl1pPr>
          </a:lstStyle>
          <a:p>
            <a:pPr>
              <a:defRPr/>
            </a:pPr>
            <a:fld id="{B953D171-4A74-4E24-A49E-9887CB8F9FCC}" type="slidenum">
              <a:rPr lang="en-US" altLang="zh-CN"/>
              <a:pPr>
                <a:defRPr/>
              </a:pPr>
              <a:t>‹#›</a:t>
            </a:fld>
            <a:endParaRPr lang="en-US" altLang="zh-CN"/>
          </a:p>
        </p:txBody>
      </p:sp>
    </p:spTree>
    <p:extLst>
      <p:ext uri="{BB962C8B-B14F-4D97-AF65-F5344CB8AC3E}">
        <p14:creationId xmlns:p14="http://schemas.microsoft.com/office/powerpoint/2010/main" val="1668718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xfrm>
            <a:off x="8334375" y="6391275"/>
            <a:ext cx="809625" cy="466725"/>
          </a:xfrm>
          <a:prstGeom prst="rect">
            <a:avLst/>
          </a:prstGeom>
        </p:spPr>
        <p:txBody>
          <a:bodyPr/>
          <a:lstStyle>
            <a:lvl1pPr>
              <a:defRPr>
                <a:solidFill>
                  <a:schemeClr val="bg1"/>
                </a:solidFill>
                <a:latin typeface="Arial" charset="0"/>
              </a:defRPr>
            </a:lvl1pPr>
          </a:lstStyle>
          <a:p>
            <a:pPr>
              <a:defRPr/>
            </a:pPr>
            <a:fld id="{A745663A-3E09-456F-9C66-14288C425168}" type="slidenum">
              <a:rPr lang="en-US" altLang="zh-CN"/>
              <a:pPr>
                <a:defRPr/>
              </a:pPr>
              <a:t>‹#›</a:t>
            </a:fld>
            <a:endParaRPr lang="en-US" altLang="zh-CN"/>
          </a:p>
        </p:txBody>
      </p:sp>
    </p:spTree>
    <p:extLst>
      <p:ext uri="{BB962C8B-B14F-4D97-AF65-F5344CB8AC3E}">
        <p14:creationId xmlns:p14="http://schemas.microsoft.com/office/powerpoint/2010/main" val="282617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Slide Number Placeholder 5"/>
          <p:cNvSpPr>
            <a:spLocks noGrp="1"/>
          </p:cNvSpPr>
          <p:nvPr>
            <p:ph type="sldNum" sz="quarter" idx="10"/>
          </p:nvPr>
        </p:nvSpPr>
        <p:spPr>
          <a:xfrm>
            <a:off x="8334375" y="6391275"/>
            <a:ext cx="809625" cy="466725"/>
          </a:xfrm>
          <a:prstGeom prst="rect">
            <a:avLst/>
          </a:prstGeom>
        </p:spPr>
        <p:txBody>
          <a:bodyPr/>
          <a:lstStyle>
            <a:lvl1pPr>
              <a:defRPr>
                <a:solidFill>
                  <a:schemeClr val="bg1"/>
                </a:solidFill>
                <a:latin typeface="Arial" charset="0"/>
              </a:defRPr>
            </a:lvl1pPr>
          </a:lstStyle>
          <a:p>
            <a:pPr>
              <a:defRPr/>
            </a:pPr>
            <a:fld id="{D947A3CF-A6A7-4F46-A3BE-1EFF1759CD9B}" type="slidenum">
              <a:rPr lang="en-US" altLang="zh-CN"/>
              <a:pPr>
                <a:defRPr/>
              </a:pPr>
              <a:t>‹#›</a:t>
            </a:fld>
            <a:endParaRPr lang="en-US" altLang="zh-CN"/>
          </a:p>
        </p:txBody>
      </p:sp>
    </p:spTree>
    <p:extLst>
      <p:ext uri="{BB962C8B-B14F-4D97-AF65-F5344CB8AC3E}">
        <p14:creationId xmlns:p14="http://schemas.microsoft.com/office/powerpoint/2010/main" val="418836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3479"/>
            <a:ext cx="1971675" cy="541348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763479"/>
            <a:ext cx="5800725" cy="541348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Slide Number Placeholder 5"/>
          <p:cNvSpPr>
            <a:spLocks noGrp="1"/>
          </p:cNvSpPr>
          <p:nvPr>
            <p:ph type="sldNum" sz="quarter" idx="10"/>
          </p:nvPr>
        </p:nvSpPr>
        <p:spPr>
          <a:xfrm>
            <a:off x="8334375" y="6391275"/>
            <a:ext cx="809625" cy="466725"/>
          </a:xfrm>
          <a:prstGeom prst="rect">
            <a:avLst/>
          </a:prstGeom>
        </p:spPr>
        <p:txBody>
          <a:bodyPr/>
          <a:lstStyle>
            <a:lvl1pPr>
              <a:defRPr>
                <a:solidFill>
                  <a:schemeClr val="bg1"/>
                </a:solidFill>
                <a:latin typeface="Arial" charset="0"/>
              </a:defRPr>
            </a:lvl1pPr>
          </a:lstStyle>
          <a:p>
            <a:pPr>
              <a:defRPr/>
            </a:pPr>
            <a:fld id="{BBBAFD1F-5B01-420D-8BD8-B30B5F6AB717}" type="slidenum">
              <a:rPr lang="en-US" altLang="zh-CN"/>
              <a:pPr>
                <a:defRPr/>
              </a:pPr>
              <a:t>‹#›</a:t>
            </a:fld>
            <a:endParaRPr lang="en-US" altLang="zh-CN"/>
          </a:p>
        </p:txBody>
      </p:sp>
    </p:spTree>
    <p:extLst>
      <p:ext uri="{BB962C8B-B14F-4D97-AF65-F5344CB8AC3E}">
        <p14:creationId xmlns:p14="http://schemas.microsoft.com/office/powerpoint/2010/main" val="1489804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603250"/>
            <a:ext cx="7886700"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1028" name="TextBox 5"/>
          <p:cNvSpPr txBox="1">
            <a:spLocks noChangeArrowheads="1"/>
          </p:cNvSpPr>
          <p:nvPr/>
        </p:nvSpPr>
        <p:spPr bwMode="auto">
          <a:xfrm>
            <a:off x="5187950" y="36513"/>
            <a:ext cx="39560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zh-CN" sz="2400" smtClean="0">
                <a:solidFill>
                  <a:schemeClr val="bg1"/>
                </a:solidFill>
                <a:latin typeface="黑体" pitchFamily="49" charset="-122"/>
                <a:ea typeface="黑体" pitchFamily="49" charset="-122"/>
              </a:rPr>
              <a:t>第</a:t>
            </a:r>
            <a:r>
              <a:rPr lang="en-US" altLang="zh-CN" sz="2400" smtClean="0">
                <a:solidFill>
                  <a:schemeClr val="bg1"/>
                </a:solidFill>
                <a:latin typeface="黑体" pitchFamily="49" charset="-122"/>
                <a:ea typeface="黑体" pitchFamily="49" charset="-122"/>
              </a:rPr>
              <a:t>1</a:t>
            </a:r>
            <a:r>
              <a:rPr lang="zh-CN" altLang="zh-CN" sz="2400" smtClean="0">
                <a:solidFill>
                  <a:schemeClr val="bg1"/>
                </a:solidFill>
                <a:latin typeface="黑体" pitchFamily="49" charset="-122"/>
                <a:ea typeface="黑体" pitchFamily="49" charset="-122"/>
              </a:rPr>
              <a:t>章</a:t>
            </a:r>
            <a:r>
              <a:rPr lang="en-US" altLang="zh-CN" sz="2400" smtClean="0">
                <a:solidFill>
                  <a:schemeClr val="bg1"/>
                </a:solidFill>
                <a:latin typeface="黑体" pitchFamily="49" charset="-122"/>
                <a:ea typeface="黑体" pitchFamily="49" charset="-122"/>
              </a:rPr>
              <a:t>  MATLAB</a:t>
            </a:r>
            <a:r>
              <a:rPr lang="zh-CN" altLang="zh-CN" sz="2400" smtClean="0">
                <a:solidFill>
                  <a:schemeClr val="bg1"/>
                </a:solidFill>
                <a:latin typeface="黑体" pitchFamily="49" charset="-122"/>
                <a:ea typeface="黑体" pitchFamily="49" charset="-122"/>
              </a:rPr>
              <a:t>系统环境</a:t>
            </a:r>
            <a:endParaRPr lang="zh-CN" altLang="en-US" sz="2400" smtClean="0">
              <a:solidFill>
                <a:schemeClr val="bg1"/>
              </a:solidFill>
              <a:latin typeface="黑体" pitchFamily="49" charset="-122"/>
              <a:ea typeface="黑体" pitchFamily="49" charset="-122"/>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5" r:id="rId3"/>
    <p:sldLayoutId id="2147483768" r:id="rId4"/>
    <p:sldLayoutId id="2147483769" r:id="rId5"/>
    <p:sldLayoutId id="2147483770" r:id="rId6"/>
    <p:sldLayoutId id="2147483771" r:id="rId7"/>
    <p:sldLayoutId id="2147483772" r:id="rId8"/>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Calibri Light"/>
          <a:ea typeface="宋体" pitchFamily="2" charset="-122"/>
        </a:defRPr>
      </a:lvl2pPr>
      <a:lvl3pPr algn="l" rtl="0" eaLnBrk="0" fontAlgn="base" hangingPunct="0">
        <a:lnSpc>
          <a:spcPct val="90000"/>
        </a:lnSpc>
        <a:spcBef>
          <a:spcPct val="0"/>
        </a:spcBef>
        <a:spcAft>
          <a:spcPct val="0"/>
        </a:spcAft>
        <a:defRPr sz="4000">
          <a:solidFill>
            <a:schemeClr val="tx1"/>
          </a:solidFill>
          <a:latin typeface="Calibri Light"/>
          <a:ea typeface="宋体" pitchFamily="2" charset="-122"/>
        </a:defRPr>
      </a:lvl3pPr>
      <a:lvl4pPr algn="l" rtl="0" eaLnBrk="0" fontAlgn="base" hangingPunct="0">
        <a:lnSpc>
          <a:spcPct val="90000"/>
        </a:lnSpc>
        <a:spcBef>
          <a:spcPct val="0"/>
        </a:spcBef>
        <a:spcAft>
          <a:spcPct val="0"/>
        </a:spcAft>
        <a:defRPr sz="4000">
          <a:solidFill>
            <a:schemeClr val="tx1"/>
          </a:solidFill>
          <a:latin typeface="Calibri Light"/>
          <a:ea typeface="宋体" pitchFamily="2" charset="-122"/>
        </a:defRPr>
      </a:lvl4pPr>
      <a:lvl5pPr algn="l" rtl="0" eaLnBrk="0" fontAlgn="base" hangingPunct="0">
        <a:lnSpc>
          <a:spcPct val="90000"/>
        </a:lnSpc>
        <a:spcBef>
          <a:spcPct val="0"/>
        </a:spcBef>
        <a:spcAft>
          <a:spcPct val="0"/>
        </a:spcAft>
        <a:defRPr sz="4000">
          <a:solidFill>
            <a:schemeClr val="tx1"/>
          </a:solidFill>
          <a:latin typeface="Calibri Light"/>
          <a:ea typeface="宋体" pitchFamily="2" charset="-122"/>
        </a:defRPr>
      </a:lvl5pPr>
      <a:lvl6pPr marL="457200" algn="l" rtl="0" fontAlgn="base">
        <a:lnSpc>
          <a:spcPct val="90000"/>
        </a:lnSpc>
        <a:spcBef>
          <a:spcPct val="0"/>
        </a:spcBef>
        <a:spcAft>
          <a:spcPct val="0"/>
        </a:spcAft>
        <a:defRPr sz="4000">
          <a:solidFill>
            <a:schemeClr val="tx1"/>
          </a:solidFill>
          <a:latin typeface="Calibri Light"/>
          <a:ea typeface="宋体" pitchFamily="2" charset="-122"/>
        </a:defRPr>
      </a:lvl6pPr>
      <a:lvl7pPr marL="914400" algn="l" rtl="0" fontAlgn="base">
        <a:lnSpc>
          <a:spcPct val="90000"/>
        </a:lnSpc>
        <a:spcBef>
          <a:spcPct val="0"/>
        </a:spcBef>
        <a:spcAft>
          <a:spcPct val="0"/>
        </a:spcAft>
        <a:defRPr sz="4000">
          <a:solidFill>
            <a:schemeClr val="tx1"/>
          </a:solidFill>
          <a:latin typeface="Calibri Light"/>
          <a:ea typeface="宋体" pitchFamily="2" charset="-122"/>
        </a:defRPr>
      </a:lvl7pPr>
      <a:lvl8pPr marL="1371600" algn="l" rtl="0" fontAlgn="base">
        <a:lnSpc>
          <a:spcPct val="90000"/>
        </a:lnSpc>
        <a:spcBef>
          <a:spcPct val="0"/>
        </a:spcBef>
        <a:spcAft>
          <a:spcPct val="0"/>
        </a:spcAft>
        <a:defRPr sz="4000">
          <a:solidFill>
            <a:schemeClr val="tx1"/>
          </a:solidFill>
          <a:latin typeface="Calibri Light"/>
          <a:ea typeface="宋体" pitchFamily="2" charset="-122"/>
        </a:defRPr>
      </a:lvl8pPr>
      <a:lvl9pPr marL="1828800" algn="l" rtl="0" fontAlgn="base">
        <a:lnSpc>
          <a:spcPct val="90000"/>
        </a:lnSpc>
        <a:spcBef>
          <a:spcPct val="0"/>
        </a:spcBef>
        <a:spcAft>
          <a:spcPct val="0"/>
        </a:spcAft>
        <a:defRPr sz="4000">
          <a:solidFill>
            <a:schemeClr val="tx1"/>
          </a:solidFill>
          <a:latin typeface="Calibri Light"/>
          <a:ea typeface="宋体"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87425" y="2492375"/>
            <a:ext cx="7839005" cy="1754326"/>
          </a:xfrm>
          <a:prstGeom prst="rect">
            <a:avLst/>
          </a:prstGeom>
        </p:spPr>
        <p:txBody>
          <a:bodyPr wrap="none">
            <a:spAutoFit/>
          </a:bodyPr>
          <a:lstStyle/>
          <a:p>
            <a:pPr>
              <a:defRPr/>
            </a:pPr>
            <a:r>
              <a:rPr lang="en-US" altLang="zh-CN" sz="5400" dirty="0">
                <a:solidFill>
                  <a:schemeClr val="bg1"/>
                </a:solidFill>
                <a:latin typeface="微软雅黑" pitchFamily="34" charset="-122"/>
                <a:ea typeface="微软雅黑" pitchFamily="34" charset="-122"/>
              </a:rPr>
              <a:t>MATLAB</a:t>
            </a:r>
            <a:r>
              <a:rPr lang="zh-CN" altLang="en-US" sz="5400" dirty="0">
                <a:solidFill>
                  <a:schemeClr val="bg1"/>
                </a:solidFill>
                <a:latin typeface="微软雅黑" pitchFamily="34" charset="-122"/>
                <a:ea typeface="微软雅黑" pitchFamily="34" charset="-122"/>
              </a:rPr>
              <a:t>程序设计与应用</a:t>
            </a:r>
            <a:endParaRPr lang="en-US" altLang="zh-CN" sz="5400" dirty="0">
              <a:solidFill>
                <a:schemeClr val="bg1"/>
              </a:solidFill>
              <a:latin typeface="微软雅黑" pitchFamily="34" charset="-122"/>
              <a:ea typeface="微软雅黑" pitchFamily="34" charset="-122"/>
            </a:endParaRPr>
          </a:p>
          <a:p>
            <a:pPr algn="ctr">
              <a:defRPr/>
            </a:pPr>
            <a:r>
              <a:rPr lang="zh-CN" altLang="en-US" sz="5400" dirty="0">
                <a:solidFill>
                  <a:schemeClr val="bg1"/>
                </a:solidFill>
                <a:latin typeface="微软雅黑" pitchFamily="34" charset="-122"/>
                <a:ea typeface="微软雅黑" pitchFamily="34" charset="-122"/>
              </a:rPr>
              <a:t>（第三版）</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179512" y="1052736"/>
            <a:ext cx="8856984" cy="4525963"/>
          </a:xfrm>
        </p:spPr>
        <p:txBody>
          <a:bodyPr/>
          <a:lstStyle/>
          <a:p>
            <a:pPr marL="0" indent="0" eaLnBrk="1" fontAlgn="auto" hangingPunct="1">
              <a:lnSpc>
                <a:spcPct val="110000"/>
              </a:lnSpc>
              <a:spcBef>
                <a:spcPts val="0"/>
              </a:spcBef>
              <a:spcAft>
                <a:spcPts val="0"/>
              </a:spcAft>
              <a:buNone/>
              <a:defRPr/>
            </a:pPr>
            <a:r>
              <a:rPr lang="en-US" altLang="zh-CN" b="1" dirty="0">
                <a:solidFill>
                  <a:srgbClr val="000066"/>
                </a:solidFill>
                <a:latin typeface="Times New Roman" pitchFamily="18" charset="0"/>
              </a:rPr>
              <a:t>1.2.2  MATLAB</a:t>
            </a:r>
            <a:r>
              <a:rPr lang="zh-CN" altLang="en-US" b="1" dirty="0">
                <a:solidFill>
                  <a:srgbClr val="000066"/>
                </a:solidFill>
                <a:latin typeface="Times New Roman" pitchFamily="18" charset="0"/>
              </a:rPr>
              <a:t>的启动与</a:t>
            </a:r>
            <a:r>
              <a:rPr lang="zh-CN" altLang="en-US" b="1" dirty="0" smtClean="0">
                <a:solidFill>
                  <a:srgbClr val="000066"/>
                </a:solidFill>
                <a:latin typeface="Times New Roman" pitchFamily="18" charset="0"/>
              </a:rPr>
              <a:t>退出</a:t>
            </a:r>
            <a:endParaRPr lang="en-US" altLang="zh-CN" b="1" dirty="0" smtClean="0">
              <a:solidFill>
                <a:srgbClr val="000066"/>
              </a:solidFill>
              <a:latin typeface="Times New Roman" pitchFamily="18" charset="0"/>
            </a:endParaRPr>
          </a:p>
          <a:p>
            <a:pPr marL="0" indent="0" eaLnBrk="1" fontAlgn="auto" hangingPunct="1">
              <a:lnSpc>
                <a:spcPct val="110000"/>
              </a:lnSpc>
              <a:spcBef>
                <a:spcPts val="0"/>
              </a:spcBef>
              <a:spcAft>
                <a:spcPts val="0"/>
              </a:spcAft>
              <a:buNone/>
              <a:defRPr/>
            </a:pPr>
            <a:r>
              <a:rPr lang="en-US" altLang="zh-CN" sz="1000" b="1" dirty="0">
                <a:solidFill>
                  <a:srgbClr val="000066"/>
                </a:solidFill>
                <a:latin typeface="Times New Roman" pitchFamily="18" charset="0"/>
              </a:rPr>
              <a:t> </a:t>
            </a:r>
            <a:r>
              <a:rPr lang="zh-CN" altLang="en-US" b="1" dirty="0">
                <a:solidFill>
                  <a:srgbClr val="000066"/>
                </a:solidFill>
                <a:latin typeface="Times New Roman" pitchFamily="18" charset="0"/>
              </a:rPr>
              <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1</a:t>
            </a:r>
            <a:r>
              <a:rPr lang="zh-CN" altLang="en-US" b="1" dirty="0">
                <a:solidFill>
                  <a:srgbClr val="000066"/>
                </a:solidFill>
                <a:latin typeface="Times New Roman" pitchFamily="18" charset="0"/>
              </a:rPr>
              <a:t>．</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系统的启动</a:t>
            </a:r>
            <a:br>
              <a:rPr lang="zh-CN" altLang="en-US" b="1" dirty="0">
                <a:solidFill>
                  <a:srgbClr val="000066"/>
                </a:solidFill>
                <a:latin typeface="Times New Roman" pitchFamily="18" charset="0"/>
              </a:rPr>
            </a:br>
            <a:r>
              <a:rPr lang="zh-CN" altLang="zh-CN" b="1" dirty="0">
                <a:solidFill>
                  <a:srgbClr val="000066"/>
                </a:solidFill>
                <a:latin typeface="Times New Roman" pitchFamily="18" charset="0"/>
              </a:rPr>
              <a:t>① 在</a:t>
            </a:r>
            <a:r>
              <a:rPr lang="en-US" altLang="zh-CN" b="1" dirty="0">
                <a:solidFill>
                  <a:srgbClr val="000066"/>
                </a:solidFill>
                <a:latin typeface="Times New Roman" pitchFamily="18" charset="0"/>
              </a:rPr>
              <a:t>Windows</a:t>
            </a:r>
            <a:r>
              <a:rPr lang="zh-CN" altLang="zh-CN" b="1" dirty="0">
                <a:solidFill>
                  <a:srgbClr val="000066"/>
                </a:solidFill>
                <a:latin typeface="Times New Roman" pitchFamily="18" charset="0"/>
              </a:rPr>
              <a:t>桌面，单击任务栏上的“开始”按钮，选择“所有程序”→“</a:t>
            </a:r>
            <a:r>
              <a:rPr lang="en-US" altLang="zh-CN" b="1" dirty="0">
                <a:solidFill>
                  <a:srgbClr val="000066"/>
                </a:solidFill>
                <a:latin typeface="Times New Roman" pitchFamily="18" charset="0"/>
              </a:rPr>
              <a:t>MATLAB R2016a</a:t>
            </a:r>
            <a:r>
              <a:rPr lang="zh-CN" altLang="zh-CN" b="1" dirty="0">
                <a:solidFill>
                  <a:srgbClr val="000066"/>
                </a:solidFill>
                <a:latin typeface="Times New Roman" pitchFamily="18" charset="0"/>
              </a:rPr>
              <a:t>”→“</a:t>
            </a:r>
            <a:r>
              <a:rPr lang="en-US" altLang="zh-CN" b="1" dirty="0">
                <a:solidFill>
                  <a:srgbClr val="000066"/>
                </a:solidFill>
                <a:latin typeface="Times New Roman" pitchFamily="18" charset="0"/>
              </a:rPr>
              <a:t>MATLAB R2016a</a:t>
            </a:r>
            <a:r>
              <a:rPr lang="zh-CN" altLang="zh-CN" b="1" dirty="0">
                <a:solidFill>
                  <a:srgbClr val="000066"/>
                </a:solidFill>
                <a:latin typeface="Times New Roman" pitchFamily="18" charset="0"/>
              </a:rPr>
              <a:t>”程序选项。</a:t>
            </a:r>
          </a:p>
          <a:p>
            <a:pPr marL="0" indent="0" eaLnBrk="1" fontAlgn="auto" hangingPunct="1">
              <a:lnSpc>
                <a:spcPct val="110000"/>
              </a:lnSpc>
              <a:spcBef>
                <a:spcPts val="0"/>
              </a:spcBef>
              <a:spcAft>
                <a:spcPts val="0"/>
              </a:spcAft>
              <a:buNone/>
              <a:defRPr/>
            </a:pPr>
            <a:r>
              <a:rPr lang="zh-CN" altLang="zh-CN" b="1" dirty="0">
                <a:solidFill>
                  <a:srgbClr val="000066"/>
                </a:solidFill>
                <a:latin typeface="Times New Roman" pitchFamily="18" charset="0"/>
              </a:rPr>
              <a:t>② 在</a:t>
            </a:r>
            <a:r>
              <a:rPr lang="en-US" altLang="zh-CN" b="1" dirty="0">
                <a:solidFill>
                  <a:srgbClr val="000066"/>
                </a:solidFill>
                <a:latin typeface="Times New Roman" pitchFamily="18" charset="0"/>
              </a:rPr>
              <a:t>MATLAB</a:t>
            </a:r>
            <a:r>
              <a:rPr lang="zh-CN" altLang="zh-CN" b="1" dirty="0">
                <a:solidFill>
                  <a:srgbClr val="000066"/>
                </a:solidFill>
                <a:latin typeface="Times New Roman" pitchFamily="18" charset="0"/>
              </a:rPr>
              <a:t>的安装路径中找到</a:t>
            </a:r>
            <a:r>
              <a:rPr lang="en-US" altLang="zh-CN" b="1" dirty="0">
                <a:solidFill>
                  <a:srgbClr val="000066"/>
                </a:solidFill>
                <a:latin typeface="Times New Roman" pitchFamily="18" charset="0"/>
              </a:rPr>
              <a:t>MATLAB</a:t>
            </a:r>
            <a:r>
              <a:rPr lang="zh-CN" altLang="zh-CN" b="1" dirty="0">
                <a:solidFill>
                  <a:srgbClr val="000066"/>
                </a:solidFill>
                <a:latin typeface="Times New Roman" pitchFamily="18" charset="0"/>
              </a:rPr>
              <a:t>系统启动程序</a:t>
            </a:r>
            <a:r>
              <a:rPr lang="en-US" altLang="zh-CN" b="1" dirty="0">
                <a:solidFill>
                  <a:srgbClr val="000066"/>
                </a:solidFill>
                <a:latin typeface="Times New Roman" pitchFamily="18" charset="0"/>
              </a:rPr>
              <a:t>matlab.exe</a:t>
            </a:r>
            <a:r>
              <a:rPr lang="zh-CN" altLang="zh-CN" b="1" dirty="0">
                <a:solidFill>
                  <a:srgbClr val="000066"/>
                </a:solidFill>
                <a:latin typeface="Times New Roman" pitchFamily="18" charset="0"/>
              </a:rPr>
              <a:t>，然后运行它。</a:t>
            </a:r>
          </a:p>
          <a:p>
            <a:pPr marL="0" indent="0" eaLnBrk="1" fontAlgn="auto" hangingPunct="1">
              <a:lnSpc>
                <a:spcPct val="110000"/>
              </a:lnSpc>
              <a:spcBef>
                <a:spcPts val="0"/>
              </a:spcBef>
              <a:spcAft>
                <a:spcPts val="0"/>
              </a:spcAft>
              <a:buNone/>
              <a:defRPr/>
            </a:pPr>
            <a:r>
              <a:rPr lang="zh-CN" altLang="zh-CN" b="1" dirty="0">
                <a:solidFill>
                  <a:srgbClr val="000066"/>
                </a:solidFill>
                <a:latin typeface="Times New Roman" pitchFamily="18" charset="0"/>
              </a:rPr>
              <a:t>③ 将</a:t>
            </a:r>
            <a:r>
              <a:rPr lang="en-US" altLang="zh-CN" b="1" dirty="0">
                <a:solidFill>
                  <a:srgbClr val="000066"/>
                </a:solidFill>
                <a:latin typeface="Times New Roman" pitchFamily="18" charset="0"/>
              </a:rPr>
              <a:t>MATLAB</a:t>
            </a:r>
            <a:r>
              <a:rPr lang="zh-CN" altLang="zh-CN" b="1" dirty="0">
                <a:solidFill>
                  <a:srgbClr val="000066"/>
                </a:solidFill>
                <a:latin typeface="Times New Roman" pitchFamily="18" charset="0"/>
              </a:rPr>
              <a:t>系统启动程序以快捷方式的形式放在</a:t>
            </a:r>
            <a:r>
              <a:rPr lang="en-US" altLang="zh-CN" b="1" dirty="0">
                <a:solidFill>
                  <a:srgbClr val="000066"/>
                </a:solidFill>
                <a:latin typeface="Times New Roman" pitchFamily="18" charset="0"/>
              </a:rPr>
              <a:t>Windows</a:t>
            </a:r>
            <a:r>
              <a:rPr lang="zh-CN" altLang="zh-CN" b="1" dirty="0">
                <a:solidFill>
                  <a:srgbClr val="000066"/>
                </a:solidFill>
                <a:latin typeface="Times New Roman" pitchFamily="18" charset="0"/>
              </a:rPr>
              <a:t>桌面上，在桌面上双击该图标。</a:t>
            </a:r>
          </a:p>
          <a:p>
            <a:pPr marL="0" indent="0" eaLnBrk="1" fontAlgn="auto" hangingPunct="1">
              <a:lnSpc>
                <a:spcPct val="110000"/>
              </a:lnSpc>
              <a:spcBef>
                <a:spcPts val="0"/>
              </a:spcBef>
              <a:spcAft>
                <a:spcPts val="0"/>
              </a:spcAft>
              <a:buNone/>
              <a:defRPr/>
            </a:pPr>
            <a:endParaRPr lang="zh-CN" altLang="en-US" b="1" dirty="0">
              <a:solidFill>
                <a:srgbClr val="000066"/>
              </a:solidFill>
              <a:latin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755576" y="1124745"/>
            <a:ext cx="8136904" cy="2952328"/>
          </a:xfrm>
        </p:spPr>
        <p:txBody>
          <a:bodyPr/>
          <a:lstStyle/>
          <a:p>
            <a:pPr marL="0" indent="0" eaLnBrk="1" fontAlgn="auto" hangingPunct="1">
              <a:lnSpc>
                <a:spcPct val="110000"/>
              </a:lnSpc>
              <a:spcBef>
                <a:spcPts val="0"/>
              </a:spcBef>
              <a:spcAft>
                <a:spcPts val="0"/>
              </a:spcAft>
              <a:buNone/>
              <a:defRPr/>
            </a:pPr>
            <a:r>
              <a:rPr lang="en-US" altLang="zh-CN" b="1" dirty="0">
                <a:solidFill>
                  <a:srgbClr val="000066"/>
                </a:solidFill>
                <a:latin typeface="Times New Roman" pitchFamily="18" charset="0"/>
              </a:rPr>
              <a:t>2</a:t>
            </a:r>
            <a:r>
              <a:rPr lang="zh-CN" altLang="en-US" b="1" dirty="0">
                <a:solidFill>
                  <a:srgbClr val="000066"/>
                </a:solidFill>
                <a:latin typeface="Times New Roman" pitchFamily="18" charset="0"/>
              </a:rPr>
              <a:t>．</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系统的退出</a:t>
            </a:r>
            <a:br>
              <a:rPr lang="zh-CN" altLang="en-US" b="1" dirty="0">
                <a:solidFill>
                  <a:srgbClr val="000066"/>
                </a:solidFill>
                <a:latin typeface="Times New Roman" pitchFamily="18" charset="0"/>
              </a:rPr>
            </a:br>
            <a:r>
              <a:rPr lang="zh-CN" altLang="zh-CN" b="1" dirty="0">
                <a:solidFill>
                  <a:srgbClr val="000066"/>
                </a:solidFill>
                <a:latin typeface="Times New Roman" pitchFamily="18" charset="0"/>
              </a:rPr>
              <a:t>要退出</a:t>
            </a:r>
            <a:r>
              <a:rPr lang="en-US" altLang="zh-CN" b="1" dirty="0">
                <a:solidFill>
                  <a:srgbClr val="000066"/>
                </a:solidFill>
                <a:latin typeface="Times New Roman" pitchFamily="18" charset="0"/>
              </a:rPr>
              <a:t>MATLAB</a:t>
            </a:r>
            <a:r>
              <a:rPr lang="zh-CN" altLang="zh-CN" b="1" dirty="0">
                <a:solidFill>
                  <a:srgbClr val="000066"/>
                </a:solidFill>
                <a:latin typeface="Times New Roman" pitchFamily="18" charset="0"/>
              </a:rPr>
              <a:t>系统，有两种常见方法。</a:t>
            </a:r>
          </a:p>
          <a:p>
            <a:pPr marL="0" indent="0" eaLnBrk="1" fontAlgn="auto" hangingPunct="1">
              <a:lnSpc>
                <a:spcPct val="110000"/>
              </a:lnSpc>
              <a:spcBef>
                <a:spcPts val="0"/>
              </a:spcBef>
              <a:spcAft>
                <a:spcPts val="0"/>
              </a:spcAft>
              <a:buNone/>
              <a:defRPr/>
            </a:pPr>
            <a:r>
              <a:rPr lang="zh-CN" altLang="zh-CN" b="1" dirty="0">
                <a:solidFill>
                  <a:srgbClr val="000066"/>
                </a:solidFill>
                <a:latin typeface="Times New Roman" pitchFamily="18" charset="0"/>
              </a:rPr>
              <a:t>① 在</a:t>
            </a:r>
            <a:r>
              <a:rPr lang="en-US" altLang="zh-CN" b="1" dirty="0">
                <a:solidFill>
                  <a:srgbClr val="000066"/>
                </a:solidFill>
                <a:latin typeface="Times New Roman" pitchFamily="18" charset="0"/>
              </a:rPr>
              <a:t>MATLAB</a:t>
            </a:r>
            <a:r>
              <a:rPr lang="zh-CN" altLang="zh-CN" b="1" dirty="0">
                <a:solidFill>
                  <a:srgbClr val="000066"/>
                </a:solidFill>
                <a:latin typeface="Times New Roman" pitchFamily="18" charset="0"/>
              </a:rPr>
              <a:t>命令行窗口中输入</a:t>
            </a:r>
            <a:r>
              <a:rPr lang="en-US" altLang="zh-CN" b="1" dirty="0">
                <a:solidFill>
                  <a:srgbClr val="000066"/>
                </a:solidFill>
                <a:latin typeface="Times New Roman" pitchFamily="18" charset="0"/>
              </a:rPr>
              <a:t>Exit</a:t>
            </a:r>
            <a:r>
              <a:rPr lang="zh-CN" altLang="zh-CN" b="1" dirty="0">
                <a:solidFill>
                  <a:srgbClr val="000066"/>
                </a:solidFill>
                <a:latin typeface="Times New Roman" pitchFamily="18" charset="0"/>
              </a:rPr>
              <a:t>或</a:t>
            </a:r>
            <a:r>
              <a:rPr lang="en-US" altLang="zh-CN" b="1" dirty="0">
                <a:solidFill>
                  <a:srgbClr val="000066"/>
                </a:solidFill>
                <a:latin typeface="Times New Roman" pitchFamily="18" charset="0"/>
              </a:rPr>
              <a:t>Quit</a:t>
            </a:r>
            <a:r>
              <a:rPr lang="zh-CN" altLang="zh-CN" b="1" dirty="0">
                <a:solidFill>
                  <a:srgbClr val="000066"/>
                </a:solidFill>
                <a:latin typeface="Times New Roman" pitchFamily="18" charset="0"/>
              </a:rPr>
              <a:t>命令。</a:t>
            </a:r>
          </a:p>
          <a:p>
            <a:pPr marL="0" indent="0" eaLnBrk="1" fontAlgn="auto" hangingPunct="1">
              <a:lnSpc>
                <a:spcPct val="110000"/>
              </a:lnSpc>
              <a:spcBef>
                <a:spcPts val="0"/>
              </a:spcBef>
              <a:spcAft>
                <a:spcPts val="0"/>
              </a:spcAft>
              <a:buNone/>
              <a:defRPr/>
            </a:pPr>
            <a:r>
              <a:rPr lang="zh-CN" altLang="zh-CN" b="1" dirty="0">
                <a:solidFill>
                  <a:srgbClr val="000066"/>
                </a:solidFill>
                <a:latin typeface="Times New Roman" pitchFamily="18" charset="0"/>
              </a:rPr>
              <a:t>② 单击</a:t>
            </a:r>
            <a:r>
              <a:rPr lang="en-US" altLang="zh-CN" b="1" dirty="0">
                <a:solidFill>
                  <a:srgbClr val="000066"/>
                </a:solidFill>
                <a:latin typeface="Times New Roman" pitchFamily="18" charset="0"/>
              </a:rPr>
              <a:t>MATLAB</a:t>
            </a:r>
            <a:r>
              <a:rPr lang="zh-CN" altLang="zh-CN" b="1" dirty="0">
                <a:solidFill>
                  <a:srgbClr val="000066"/>
                </a:solidFill>
                <a:latin typeface="Times New Roman" pitchFamily="18" charset="0"/>
              </a:rPr>
              <a:t>主窗口的“关闭”按钮。</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23528" y="764704"/>
            <a:ext cx="8030716" cy="796925"/>
          </a:xfrm>
        </p:spPr>
        <p:txBody>
          <a:bodyPr/>
          <a:lstStyle/>
          <a:p>
            <a:pPr eaLnBrk="1" hangingPunct="1"/>
            <a:r>
              <a:rPr lang="en-US" altLang="zh-CN" dirty="0" smtClean="0"/>
              <a:t> </a:t>
            </a:r>
            <a:r>
              <a:rPr lang="en-US" altLang="zh-CN" sz="3600" dirty="0">
                <a:solidFill>
                  <a:srgbClr val="000066"/>
                </a:solidFill>
                <a:latin typeface="Times New Roman" pitchFamily="18" charset="0"/>
                <a:ea typeface="华文新魏" pitchFamily="2" charset="-122"/>
              </a:rPr>
              <a:t>1.3  MATLAB</a:t>
            </a:r>
            <a:r>
              <a:rPr lang="zh-CN" altLang="en-US" sz="3600" dirty="0">
                <a:solidFill>
                  <a:srgbClr val="000066"/>
                </a:solidFill>
                <a:latin typeface="Times New Roman" pitchFamily="18" charset="0"/>
                <a:ea typeface="华文新魏" pitchFamily="2" charset="-122"/>
              </a:rPr>
              <a:t>操作界面 </a:t>
            </a:r>
          </a:p>
        </p:txBody>
      </p:sp>
      <p:sp>
        <p:nvSpPr>
          <p:cNvPr id="22531" name="Rectangle 3"/>
          <p:cNvSpPr>
            <a:spLocks noGrp="1" noChangeArrowheads="1"/>
          </p:cNvSpPr>
          <p:nvPr>
            <p:ph idx="1"/>
          </p:nvPr>
        </p:nvSpPr>
        <p:spPr>
          <a:xfrm>
            <a:off x="611560" y="1556792"/>
            <a:ext cx="8208912" cy="3096344"/>
          </a:xfrm>
        </p:spPr>
        <p:txBody>
          <a:bodyPr/>
          <a:lstStyle/>
          <a:p>
            <a:pPr marL="0" indent="0" eaLnBrk="1" fontAlgn="auto" hangingPunct="1">
              <a:lnSpc>
                <a:spcPct val="110000"/>
              </a:lnSpc>
              <a:spcBef>
                <a:spcPts val="0"/>
              </a:spcBef>
              <a:spcAft>
                <a:spcPts val="0"/>
              </a:spcAft>
              <a:buNone/>
              <a:defRPr/>
            </a:pPr>
            <a:r>
              <a:rPr lang="en-US" altLang="zh-CN" b="1" dirty="0">
                <a:solidFill>
                  <a:srgbClr val="000066"/>
                </a:solidFill>
                <a:latin typeface="Times New Roman" pitchFamily="18" charset="0"/>
              </a:rPr>
              <a:t>1.3.1  MATLAB</a:t>
            </a:r>
            <a:r>
              <a:rPr lang="zh-CN" altLang="en-US" b="1" dirty="0">
                <a:solidFill>
                  <a:srgbClr val="000066"/>
                </a:solidFill>
                <a:latin typeface="Times New Roman" pitchFamily="18" charset="0"/>
              </a:rPr>
              <a:t>操作界面的</a:t>
            </a:r>
            <a:r>
              <a:rPr lang="zh-CN" altLang="en-US" b="1" dirty="0" smtClean="0">
                <a:solidFill>
                  <a:srgbClr val="000066"/>
                </a:solidFill>
                <a:latin typeface="Times New Roman" pitchFamily="18" charset="0"/>
              </a:rPr>
              <a:t>组成</a:t>
            </a:r>
            <a:endParaRPr lang="en-US" altLang="zh-CN" b="1" dirty="0" smtClean="0">
              <a:solidFill>
                <a:srgbClr val="000066"/>
              </a:solidFill>
              <a:latin typeface="Times New Roman" pitchFamily="18" charset="0"/>
            </a:endParaRPr>
          </a:p>
          <a:p>
            <a:pPr marL="0" indent="0" eaLnBrk="1" fontAlgn="auto" hangingPunct="1">
              <a:lnSpc>
                <a:spcPct val="110000"/>
              </a:lnSpc>
              <a:spcBef>
                <a:spcPts val="0"/>
              </a:spcBef>
              <a:spcAft>
                <a:spcPts val="0"/>
              </a:spcAft>
              <a:buNone/>
              <a:defRPr/>
            </a:pPr>
            <a:endParaRPr lang="en-US" altLang="zh-CN" sz="1000" b="1" dirty="0">
              <a:solidFill>
                <a:srgbClr val="000066"/>
              </a:solidFill>
              <a:latin typeface="Times New Roman" pitchFamily="18" charset="0"/>
            </a:endParaRPr>
          </a:p>
          <a:p>
            <a:pPr marL="0" indent="0" eaLnBrk="1" fontAlgn="auto" hangingPunct="1">
              <a:lnSpc>
                <a:spcPct val="110000"/>
              </a:lnSpc>
              <a:spcBef>
                <a:spcPts val="0"/>
              </a:spcBef>
              <a:spcAft>
                <a:spcPts val="0"/>
              </a:spcAft>
              <a:buNone/>
              <a:defRPr/>
            </a:pPr>
            <a:r>
              <a:rPr lang="en-US" altLang="zh-CN" b="1" dirty="0">
                <a:solidFill>
                  <a:srgbClr val="000066"/>
                </a:solidFill>
                <a:latin typeface="Times New Roman" pitchFamily="18" charset="0"/>
              </a:rPr>
              <a:t>1</a:t>
            </a:r>
            <a:r>
              <a:rPr lang="en-US" altLang="zh-CN" b="1" dirty="0" smtClean="0">
                <a:solidFill>
                  <a:srgbClr val="000066"/>
                </a:solidFill>
                <a:latin typeface="Times New Roman" pitchFamily="18" charset="0"/>
              </a:rPr>
              <a:t>. MATLAB</a:t>
            </a:r>
            <a:r>
              <a:rPr lang="zh-CN" altLang="en-US" b="1" dirty="0" smtClean="0">
                <a:solidFill>
                  <a:srgbClr val="000066"/>
                </a:solidFill>
                <a:latin typeface="Times New Roman" pitchFamily="18" charset="0"/>
              </a:rPr>
              <a:t>主</a:t>
            </a:r>
            <a:r>
              <a:rPr lang="zh-CN" altLang="en-US" b="1" dirty="0">
                <a:solidFill>
                  <a:srgbClr val="000066"/>
                </a:solidFill>
                <a:latin typeface="Times New Roman" pitchFamily="18" charset="0"/>
              </a:rPr>
              <a:t>窗口</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主窗口是</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的主要工作界面。主窗口除了嵌入</a:t>
            </a:r>
            <a:r>
              <a:rPr lang="zh-CN" altLang="en-US" b="1" dirty="0" smtClean="0">
                <a:solidFill>
                  <a:srgbClr val="000066"/>
                </a:solidFill>
                <a:latin typeface="Times New Roman" pitchFamily="18" charset="0"/>
              </a:rPr>
              <a:t>一些功能窗口</a:t>
            </a:r>
            <a:r>
              <a:rPr lang="zh-CN" altLang="en-US" b="1" dirty="0">
                <a:solidFill>
                  <a:srgbClr val="000066"/>
                </a:solidFill>
                <a:latin typeface="Times New Roman" pitchFamily="18" charset="0"/>
              </a:rPr>
              <a:t>外</a:t>
            </a:r>
            <a:r>
              <a:rPr lang="zh-CN" altLang="en-US" b="1" dirty="0" smtClean="0">
                <a:solidFill>
                  <a:srgbClr val="000066"/>
                </a:solidFill>
                <a:latin typeface="Times New Roman" pitchFamily="18" charset="0"/>
              </a:rPr>
              <a:t>，</a:t>
            </a:r>
            <a:r>
              <a:rPr lang="zh-CN" altLang="zh-CN" b="1" dirty="0">
                <a:solidFill>
                  <a:srgbClr val="000066"/>
                </a:solidFill>
                <a:latin typeface="Times New Roman" pitchFamily="18" charset="0"/>
              </a:rPr>
              <a:t>主要包括功能区、快速访问工具栏和当前文件夹工具栏</a:t>
            </a:r>
            <a:r>
              <a:rPr lang="zh-CN" altLang="en-US" b="1" dirty="0" smtClean="0">
                <a:solidFill>
                  <a:srgbClr val="000066"/>
                </a:solidFill>
                <a:latin typeface="Times New Roman" pitchFamily="18" charset="0"/>
              </a:rPr>
              <a:t>。</a:t>
            </a:r>
            <a:endParaRPr lang="zh-CN" altLang="en-US" b="1" dirty="0">
              <a:solidFill>
                <a:srgbClr val="000066"/>
              </a:solidFill>
              <a:latin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ChangeArrowheads="1"/>
          </p:cNvSpPr>
          <p:nvPr/>
        </p:nvSpPr>
        <p:spPr bwMode="auto">
          <a:xfrm>
            <a:off x="0" y="1338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29" y="1000867"/>
            <a:ext cx="8442142"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539552" y="1268760"/>
            <a:ext cx="8208912" cy="3600400"/>
          </a:xfrm>
        </p:spPr>
        <p:txBody>
          <a:bodyPr/>
          <a:lstStyle/>
          <a:p>
            <a:pPr marL="0" indent="0" eaLnBrk="1" fontAlgn="auto" hangingPunct="1">
              <a:lnSpc>
                <a:spcPct val="110000"/>
              </a:lnSpc>
              <a:spcBef>
                <a:spcPts val="0"/>
              </a:spcBef>
              <a:spcAft>
                <a:spcPts val="0"/>
              </a:spcAft>
              <a:buNone/>
              <a:defRPr/>
            </a:pPr>
            <a:r>
              <a:rPr lang="en-US" altLang="zh-CN" b="1" dirty="0">
                <a:solidFill>
                  <a:srgbClr val="000066"/>
                </a:solidFill>
                <a:latin typeface="Times New Roman" pitchFamily="18" charset="0"/>
              </a:rPr>
              <a:t>2  </a:t>
            </a:r>
            <a:r>
              <a:rPr lang="zh-CN" altLang="en-US" b="1" dirty="0">
                <a:solidFill>
                  <a:srgbClr val="000066"/>
                </a:solidFill>
                <a:latin typeface="Times New Roman" pitchFamily="18" charset="0"/>
              </a:rPr>
              <a:t>命令行窗口</a:t>
            </a:r>
            <a:br>
              <a:rPr lang="zh-CN" altLang="en-US" b="1" dirty="0">
                <a:solidFill>
                  <a:srgbClr val="000066"/>
                </a:solidFill>
                <a:latin typeface="Times New Roman" pitchFamily="18" charset="0"/>
              </a:rPr>
            </a:br>
            <a:r>
              <a:rPr lang="zh-CN" altLang="en-US" b="1" dirty="0">
                <a:solidFill>
                  <a:srgbClr val="000066"/>
                </a:solidFill>
                <a:latin typeface="Times New Roman" pitchFamily="18" charset="0"/>
              </a:rPr>
              <a:t>命令窗口是</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的主要交互窗口，用于输入命令并显示除图形以外的所有执行结果。</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命令窗口中的“</a:t>
            </a:r>
            <a:r>
              <a:rPr lang="en-US" altLang="zh-CN" b="1" dirty="0">
                <a:solidFill>
                  <a:srgbClr val="000066"/>
                </a:solidFill>
                <a:latin typeface="Times New Roman" pitchFamily="18" charset="0"/>
              </a:rPr>
              <a:t>&gt;&gt;”</a:t>
            </a:r>
            <a:r>
              <a:rPr lang="zh-CN" altLang="en-US" b="1" dirty="0">
                <a:solidFill>
                  <a:srgbClr val="000066"/>
                </a:solidFill>
                <a:latin typeface="Times New Roman" pitchFamily="18" charset="0"/>
              </a:rPr>
              <a:t>为命令提示符，表示</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正在处于准备状态。在命令提示符后键入命令并按下回车键后，</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就会解释执行所输入的命令，并在命令后面给出计算结果。</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0139" y="1196432"/>
            <a:ext cx="4248150" cy="527580"/>
          </a:xfrm>
          <a:prstGeom prst="rect">
            <a:avLst/>
          </a:prstGeom>
        </p:spPr>
        <p:txBody>
          <a:bodyPr>
            <a:spAutoFit/>
          </a:bodyPr>
          <a:lstStyle/>
          <a:p>
            <a:pPr fontAlgn="auto">
              <a:lnSpc>
                <a:spcPct val="110000"/>
              </a:lnSpc>
              <a:spcBef>
                <a:spcPts val="0"/>
              </a:spcBef>
              <a:spcAft>
                <a:spcPts val="0"/>
              </a:spcAft>
              <a:defRPr/>
            </a:pPr>
            <a:r>
              <a:rPr lang="en-US" altLang="zh-CN" sz="2800" b="1" dirty="0">
                <a:solidFill>
                  <a:srgbClr val="000066"/>
                </a:solidFill>
                <a:latin typeface="Times New Roman" pitchFamily="18" charset="0"/>
                <a:ea typeface="+mn-ea"/>
              </a:rPr>
              <a:t>3</a:t>
            </a:r>
            <a:r>
              <a:rPr lang="zh-CN" altLang="zh-CN" sz="2800" b="1" dirty="0">
                <a:solidFill>
                  <a:srgbClr val="000066"/>
                </a:solidFill>
                <a:latin typeface="Times New Roman" pitchFamily="18" charset="0"/>
                <a:ea typeface="+mn-ea"/>
              </a:rPr>
              <a:t>．当前文件夹窗口</a:t>
            </a:r>
          </a:p>
        </p:txBody>
      </p:sp>
      <p:sp>
        <p:nvSpPr>
          <p:cNvPr id="4" name="矩形 3"/>
          <p:cNvSpPr/>
          <p:nvPr/>
        </p:nvSpPr>
        <p:spPr>
          <a:xfrm>
            <a:off x="683568" y="1733667"/>
            <a:ext cx="8136904" cy="2936188"/>
          </a:xfrm>
          <a:prstGeom prst="rect">
            <a:avLst/>
          </a:prstGeom>
        </p:spPr>
        <p:txBody>
          <a:bodyPr wrap="square">
            <a:spAutoFit/>
          </a:bodyPr>
          <a:lstStyle/>
          <a:p>
            <a:pPr fontAlgn="auto">
              <a:lnSpc>
                <a:spcPct val="110000"/>
              </a:lnSpc>
              <a:spcBef>
                <a:spcPts val="0"/>
              </a:spcBef>
              <a:spcAft>
                <a:spcPts val="0"/>
              </a:spcAft>
              <a:defRPr/>
            </a:pPr>
            <a:r>
              <a:rPr lang="zh-CN" altLang="zh-CN" sz="2800" b="1" dirty="0">
                <a:solidFill>
                  <a:srgbClr val="000066"/>
                </a:solidFill>
                <a:latin typeface="Times New Roman" pitchFamily="18" charset="0"/>
                <a:ea typeface="+mn-ea"/>
              </a:rPr>
              <a:t>当前文件夹是指</a:t>
            </a:r>
            <a:r>
              <a:rPr lang="en-US" altLang="zh-CN" sz="2800" b="1" dirty="0">
                <a:solidFill>
                  <a:srgbClr val="000066"/>
                </a:solidFill>
                <a:latin typeface="Times New Roman" pitchFamily="18" charset="0"/>
                <a:ea typeface="+mn-ea"/>
              </a:rPr>
              <a:t>MATLAB</a:t>
            </a:r>
            <a:r>
              <a:rPr lang="zh-CN" altLang="zh-CN" sz="2800" b="1" dirty="0">
                <a:solidFill>
                  <a:srgbClr val="000066"/>
                </a:solidFill>
                <a:latin typeface="Times New Roman" pitchFamily="18" charset="0"/>
                <a:ea typeface="+mn-ea"/>
              </a:rPr>
              <a:t>运行时的工作文件夹，只有在当前文件夹或搜索路径下的文件、函数才可以被运行或调用。如果没有特殊指明，数据文件也将存放在当前文件夹下。为了便于管理文件和数据，用户可以将自己的工作文件夹设置成当前文件夹，从而使得用户的操作都在当前文件夹中进行。</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611560" y="1268760"/>
            <a:ext cx="8280920" cy="2807890"/>
          </a:xfrm>
        </p:spPr>
        <p:txBody>
          <a:bodyPr/>
          <a:lstStyle/>
          <a:p>
            <a:pPr marL="0" indent="0" fontAlgn="auto">
              <a:lnSpc>
                <a:spcPct val="110000"/>
              </a:lnSpc>
              <a:spcBef>
                <a:spcPts val="0"/>
              </a:spcBef>
              <a:spcAft>
                <a:spcPts val="0"/>
              </a:spcAft>
              <a:buNone/>
              <a:defRPr/>
            </a:pPr>
            <a:r>
              <a:rPr lang="zh-CN" altLang="zh-CN" b="1" dirty="0">
                <a:solidFill>
                  <a:srgbClr val="000066"/>
                </a:solidFill>
                <a:latin typeface="Times New Roman" pitchFamily="18" charset="0"/>
              </a:rPr>
              <a:t>可以通过当前文件夹工具栏中地址框设置某文件夹为当前文件夹，也可使用</a:t>
            </a:r>
            <a:r>
              <a:rPr lang="en-US" altLang="zh-CN" b="1" dirty="0">
                <a:solidFill>
                  <a:srgbClr val="000066"/>
                </a:solidFill>
                <a:latin typeface="Times New Roman" pitchFamily="18" charset="0"/>
              </a:rPr>
              <a:t>cd</a:t>
            </a:r>
            <a:r>
              <a:rPr lang="zh-CN" altLang="zh-CN" b="1" dirty="0">
                <a:solidFill>
                  <a:srgbClr val="000066"/>
                </a:solidFill>
                <a:latin typeface="Times New Roman" pitchFamily="18" charset="0"/>
              </a:rPr>
              <a:t>命令。例如，将文件夹</a:t>
            </a:r>
            <a:r>
              <a:rPr lang="en-US" altLang="zh-CN" b="1" dirty="0">
                <a:solidFill>
                  <a:srgbClr val="000066"/>
                </a:solidFill>
                <a:latin typeface="Times New Roman" pitchFamily="18" charset="0"/>
              </a:rPr>
              <a:t>e:\matlab\work</a:t>
            </a:r>
            <a:r>
              <a:rPr lang="zh-CN" altLang="zh-CN" b="1" dirty="0">
                <a:solidFill>
                  <a:srgbClr val="000066"/>
                </a:solidFill>
                <a:latin typeface="Times New Roman" pitchFamily="18" charset="0"/>
              </a:rPr>
              <a:t>设置为当前文件夹，可在命令行窗口输入命令：</a:t>
            </a:r>
          </a:p>
          <a:p>
            <a:pPr marL="0" indent="0" fontAlgn="auto">
              <a:lnSpc>
                <a:spcPct val="110000"/>
              </a:lnSpc>
              <a:spcBef>
                <a:spcPts val="0"/>
              </a:spcBef>
              <a:spcAft>
                <a:spcPts val="0"/>
              </a:spcAft>
              <a:buNone/>
              <a:defRPr/>
            </a:pPr>
            <a:r>
              <a:rPr lang="en-US" altLang="zh-CN" b="1" dirty="0">
                <a:solidFill>
                  <a:srgbClr val="000066"/>
                </a:solidFill>
                <a:latin typeface="Times New Roman" pitchFamily="18" charset="0"/>
              </a:rPr>
              <a:t>&gt;&gt; cd e:\</a:t>
            </a:r>
            <a:r>
              <a:rPr lang="en-US" altLang="zh-CN" b="1" dirty="0" smtClean="0">
                <a:solidFill>
                  <a:srgbClr val="000066"/>
                </a:solidFill>
                <a:latin typeface="Times New Roman" pitchFamily="18" charset="0"/>
              </a:rPr>
              <a:t>matlab\work</a:t>
            </a:r>
            <a:endParaRPr lang="zh-CN" altLang="zh-CN" b="1" dirty="0">
              <a:solidFill>
                <a:srgbClr val="000066"/>
              </a:solidFill>
              <a:latin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684213" y="1341438"/>
            <a:ext cx="7886700" cy="2106612"/>
          </a:xfrm>
        </p:spPr>
        <p:txBody>
          <a:bodyPr/>
          <a:lstStyle/>
          <a:p>
            <a:pPr marL="0" indent="0" eaLnBrk="1" fontAlgn="auto" hangingPunct="1">
              <a:lnSpc>
                <a:spcPct val="110000"/>
              </a:lnSpc>
              <a:spcBef>
                <a:spcPts val="0"/>
              </a:spcBef>
              <a:spcAft>
                <a:spcPts val="0"/>
              </a:spcAft>
              <a:buNone/>
              <a:defRPr/>
            </a:pPr>
            <a:r>
              <a:rPr lang="en-US" altLang="zh-CN" b="1" dirty="0">
                <a:solidFill>
                  <a:srgbClr val="000066"/>
                </a:solidFill>
                <a:latin typeface="Times New Roman" pitchFamily="18" charset="0"/>
              </a:rPr>
              <a:t>4</a:t>
            </a:r>
            <a:r>
              <a:rPr lang="zh-CN" altLang="zh-CN" b="1" dirty="0">
                <a:solidFill>
                  <a:srgbClr val="000066"/>
                </a:solidFill>
                <a:latin typeface="Times New Roman" pitchFamily="18" charset="0"/>
              </a:rPr>
              <a:t>．工作区窗口</a:t>
            </a:r>
          </a:p>
          <a:p>
            <a:pPr marL="0" indent="0" eaLnBrk="1" fontAlgn="auto" hangingPunct="1">
              <a:lnSpc>
                <a:spcPct val="110000"/>
              </a:lnSpc>
              <a:spcBef>
                <a:spcPts val="0"/>
              </a:spcBef>
              <a:spcAft>
                <a:spcPts val="0"/>
              </a:spcAft>
              <a:buNone/>
              <a:defRPr/>
            </a:pPr>
            <a:r>
              <a:rPr lang="zh-CN" altLang="zh-CN" b="1" dirty="0">
                <a:solidFill>
                  <a:srgbClr val="000066"/>
                </a:solidFill>
                <a:latin typeface="Times New Roman" pitchFamily="18" charset="0"/>
              </a:rPr>
              <a:t>工作区也称为工作空间，它是</a:t>
            </a:r>
            <a:r>
              <a:rPr lang="en-US" altLang="zh-CN" b="1" dirty="0">
                <a:solidFill>
                  <a:srgbClr val="000066"/>
                </a:solidFill>
                <a:latin typeface="Times New Roman" pitchFamily="18" charset="0"/>
              </a:rPr>
              <a:t>MATLAB</a:t>
            </a:r>
            <a:r>
              <a:rPr lang="zh-CN" altLang="zh-CN" b="1" dirty="0">
                <a:solidFill>
                  <a:srgbClr val="000066"/>
                </a:solidFill>
                <a:latin typeface="Times New Roman" pitchFamily="18" charset="0"/>
              </a:rPr>
              <a:t>用于存储各种变量和结果的内存空间。在工作区窗口中，可对变量进行观察、编辑、保存和删除。</a:t>
            </a:r>
            <a:endParaRPr lang="zh-CN" altLang="en-US" b="1" dirty="0">
              <a:solidFill>
                <a:srgbClr val="000066"/>
              </a:solidFill>
              <a:latin typeface="Times New Roman" pitchFamily="18" charset="0"/>
            </a:endParaRPr>
          </a:p>
        </p:txBody>
      </p:sp>
      <p:pic>
        <p:nvPicPr>
          <p:cNvPr id="2765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49" y="3501008"/>
            <a:ext cx="60483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1052513"/>
            <a:ext cx="8064896" cy="2936188"/>
          </a:xfrm>
          <a:prstGeom prst="rect">
            <a:avLst/>
          </a:prstGeom>
        </p:spPr>
        <p:txBody>
          <a:bodyPr wrap="square">
            <a:spAutoFit/>
          </a:bodyPr>
          <a:lstStyle/>
          <a:p>
            <a:pPr fontAlgn="auto">
              <a:lnSpc>
                <a:spcPct val="110000"/>
              </a:lnSpc>
              <a:spcBef>
                <a:spcPts val="0"/>
              </a:spcBef>
              <a:spcAft>
                <a:spcPts val="0"/>
              </a:spcAft>
              <a:defRPr/>
            </a:pPr>
            <a:r>
              <a:rPr lang="en-US" altLang="zh-CN" sz="2800" b="1" dirty="0">
                <a:solidFill>
                  <a:srgbClr val="000066"/>
                </a:solidFill>
                <a:latin typeface="Times New Roman" pitchFamily="18" charset="0"/>
                <a:ea typeface="+mn-ea"/>
              </a:rPr>
              <a:t>5</a:t>
            </a:r>
            <a:r>
              <a:rPr lang="zh-CN" altLang="zh-CN" sz="2800" b="1" dirty="0">
                <a:solidFill>
                  <a:srgbClr val="000066"/>
                </a:solidFill>
                <a:latin typeface="Times New Roman" pitchFamily="18" charset="0"/>
                <a:ea typeface="+mn-ea"/>
              </a:rPr>
              <a:t>．命令历史记录窗口</a:t>
            </a:r>
          </a:p>
          <a:p>
            <a:pPr fontAlgn="auto">
              <a:lnSpc>
                <a:spcPct val="110000"/>
              </a:lnSpc>
              <a:spcBef>
                <a:spcPts val="0"/>
              </a:spcBef>
              <a:spcAft>
                <a:spcPts val="0"/>
              </a:spcAft>
              <a:defRPr/>
            </a:pPr>
            <a:r>
              <a:rPr lang="zh-CN" altLang="zh-CN" sz="2800" b="1" dirty="0">
                <a:solidFill>
                  <a:srgbClr val="000066"/>
                </a:solidFill>
                <a:latin typeface="Times New Roman" pitchFamily="18" charset="0"/>
                <a:ea typeface="+mn-ea"/>
              </a:rPr>
              <a:t>命令历史记录窗口中会自动保留自系统安装起所有用过的命令的历史记录，并且还标明了使用时间，从而方便用户查询，且通过双击命令可进行历史命令的再次执行。如果要清除这些历史记录，可以在窗口快捷菜单中选择“清除命令历史记录”命令。</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395536" y="1196752"/>
            <a:ext cx="8496944" cy="4351338"/>
          </a:xfrm>
        </p:spPr>
        <p:txBody>
          <a:bodyPr/>
          <a:lstStyle/>
          <a:p>
            <a:pPr marL="0" indent="0" eaLnBrk="1" fontAlgn="auto" hangingPunct="1">
              <a:lnSpc>
                <a:spcPct val="110000"/>
              </a:lnSpc>
              <a:spcBef>
                <a:spcPts val="0"/>
              </a:spcBef>
              <a:spcAft>
                <a:spcPts val="0"/>
              </a:spcAft>
              <a:buNone/>
              <a:defRPr/>
            </a:pPr>
            <a:r>
              <a:rPr lang="en-US" altLang="zh-CN" b="1" dirty="0" smtClean="0">
                <a:solidFill>
                  <a:srgbClr val="000066"/>
                </a:solidFill>
                <a:latin typeface="Times New Roman" pitchFamily="18" charset="0"/>
              </a:rPr>
              <a:t>1.3.2  MATLAB</a:t>
            </a:r>
            <a:r>
              <a:rPr lang="zh-CN" altLang="en-US" b="1" dirty="0">
                <a:solidFill>
                  <a:srgbClr val="000066"/>
                </a:solidFill>
                <a:latin typeface="Times New Roman" pitchFamily="18" charset="0"/>
              </a:rPr>
              <a:t>的搜索</a:t>
            </a:r>
            <a:r>
              <a:rPr lang="zh-CN" altLang="en-US" b="1" dirty="0" smtClean="0">
                <a:solidFill>
                  <a:srgbClr val="000066"/>
                </a:solidFill>
                <a:latin typeface="Times New Roman" pitchFamily="18" charset="0"/>
              </a:rPr>
              <a:t>路径</a:t>
            </a:r>
            <a:endParaRPr lang="en-US" altLang="zh-CN" b="1" dirty="0" smtClean="0">
              <a:solidFill>
                <a:srgbClr val="000066"/>
              </a:solidFill>
              <a:latin typeface="Times New Roman" pitchFamily="18" charset="0"/>
            </a:endParaRPr>
          </a:p>
          <a:p>
            <a:pPr marL="0" indent="0" eaLnBrk="1" fontAlgn="auto" hangingPunct="1">
              <a:lnSpc>
                <a:spcPct val="110000"/>
              </a:lnSpc>
              <a:spcBef>
                <a:spcPts val="0"/>
              </a:spcBef>
              <a:spcAft>
                <a:spcPts val="0"/>
              </a:spcAft>
              <a:buNone/>
              <a:defRPr/>
            </a:pPr>
            <a:r>
              <a:rPr lang="en-US" altLang="zh-CN" sz="1000" b="1" dirty="0">
                <a:solidFill>
                  <a:srgbClr val="000066"/>
                </a:solidFill>
                <a:latin typeface="Times New Roman" pitchFamily="18" charset="0"/>
              </a:rPr>
              <a:t> </a:t>
            </a:r>
            <a:r>
              <a:rPr lang="zh-CN" altLang="en-US" b="1" dirty="0">
                <a:solidFill>
                  <a:srgbClr val="000066"/>
                </a:solidFill>
                <a:latin typeface="Times New Roman" pitchFamily="18" charset="0"/>
              </a:rPr>
              <a:t/>
            </a:r>
            <a:br>
              <a:rPr lang="zh-CN" altLang="en-US" b="1" dirty="0">
                <a:solidFill>
                  <a:srgbClr val="000066"/>
                </a:solidFill>
                <a:latin typeface="Times New Roman" pitchFamily="18" charset="0"/>
              </a:rPr>
            </a:br>
            <a:r>
              <a:rPr lang="zh-CN" altLang="en-US" b="1" dirty="0">
                <a:solidFill>
                  <a:srgbClr val="000066"/>
                </a:solidFill>
                <a:latin typeface="Times New Roman" pitchFamily="18" charset="0"/>
              </a:rPr>
              <a:t>当用户在</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命令窗口输入一条命令后，</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按照一定次序寻找相关的文件。基本的搜索过程是：</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(1) </a:t>
            </a:r>
            <a:r>
              <a:rPr lang="zh-CN" altLang="en-US" b="1" dirty="0">
                <a:solidFill>
                  <a:srgbClr val="000066"/>
                </a:solidFill>
                <a:latin typeface="Times New Roman" pitchFamily="18" charset="0"/>
              </a:rPr>
              <a:t>检查该命令是不是一个变量。</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(2) </a:t>
            </a:r>
            <a:r>
              <a:rPr lang="zh-CN" altLang="en-US" b="1" dirty="0">
                <a:solidFill>
                  <a:srgbClr val="000066"/>
                </a:solidFill>
                <a:latin typeface="Times New Roman" pitchFamily="18" charset="0"/>
              </a:rPr>
              <a:t>检查该命令是不是一个内部函数。</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(3) </a:t>
            </a:r>
            <a:r>
              <a:rPr lang="zh-CN" altLang="en-US" b="1" dirty="0">
                <a:solidFill>
                  <a:srgbClr val="000066"/>
                </a:solidFill>
                <a:latin typeface="Times New Roman" pitchFamily="18" charset="0"/>
              </a:rPr>
              <a:t>检查该命令是否当前目录下的</a:t>
            </a:r>
            <a:r>
              <a:rPr lang="en-US" altLang="zh-CN" b="1" dirty="0">
                <a:solidFill>
                  <a:srgbClr val="000066"/>
                </a:solidFill>
                <a:latin typeface="Times New Roman" pitchFamily="18" charset="0"/>
              </a:rPr>
              <a:t>M</a:t>
            </a:r>
            <a:r>
              <a:rPr lang="zh-CN" altLang="en-US" b="1" dirty="0">
                <a:solidFill>
                  <a:srgbClr val="000066"/>
                </a:solidFill>
                <a:latin typeface="Times New Roman" pitchFamily="18" charset="0"/>
              </a:rPr>
              <a:t>文件。</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(4) </a:t>
            </a:r>
            <a:r>
              <a:rPr lang="zh-CN" altLang="en-US" b="1" dirty="0">
                <a:solidFill>
                  <a:srgbClr val="000066"/>
                </a:solidFill>
                <a:latin typeface="Times New Roman" pitchFamily="18" charset="0"/>
              </a:rPr>
              <a:t>检查该命令是否</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搜索路径中其他目录下的</a:t>
            </a:r>
            <a:r>
              <a:rPr lang="en-US" altLang="zh-CN" b="1" dirty="0">
                <a:solidFill>
                  <a:srgbClr val="000066"/>
                </a:solidFill>
                <a:latin typeface="Times New Roman" pitchFamily="18" charset="0"/>
              </a:rPr>
              <a:t>M</a:t>
            </a:r>
            <a:r>
              <a:rPr lang="zh-CN" altLang="en-US" b="1" dirty="0">
                <a:solidFill>
                  <a:srgbClr val="000066"/>
                </a:solidFill>
                <a:latin typeface="Times New Roman" pitchFamily="18" charset="0"/>
              </a:rPr>
              <a:t>文件。</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5576" y="1052736"/>
            <a:ext cx="7272808"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7500"/>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Calibri Light"/>
                <a:ea typeface="宋体" pitchFamily="2" charset="-122"/>
              </a:defRPr>
            </a:lvl2pPr>
            <a:lvl3pPr algn="l" rtl="0" eaLnBrk="0" fontAlgn="base" hangingPunct="0">
              <a:lnSpc>
                <a:spcPct val="90000"/>
              </a:lnSpc>
              <a:spcBef>
                <a:spcPct val="0"/>
              </a:spcBef>
              <a:spcAft>
                <a:spcPct val="0"/>
              </a:spcAft>
              <a:defRPr sz="4000">
                <a:solidFill>
                  <a:schemeClr val="tx1"/>
                </a:solidFill>
                <a:latin typeface="Calibri Light"/>
                <a:ea typeface="宋体" pitchFamily="2" charset="-122"/>
              </a:defRPr>
            </a:lvl3pPr>
            <a:lvl4pPr algn="l" rtl="0" eaLnBrk="0" fontAlgn="base" hangingPunct="0">
              <a:lnSpc>
                <a:spcPct val="90000"/>
              </a:lnSpc>
              <a:spcBef>
                <a:spcPct val="0"/>
              </a:spcBef>
              <a:spcAft>
                <a:spcPct val="0"/>
              </a:spcAft>
              <a:defRPr sz="4000">
                <a:solidFill>
                  <a:schemeClr val="tx1"/>
                </a:solidFill>
                <a:latin typeface="Calibri Light"/>
                <a:ea typeface="宋体" pitchFamily="2" charset="-122"/>
              </a:defRPr>
            </a:lvl4pPr>
            <a:lvl5pPr algn="l" rtl="0" eaLnBrk="0" fontAlgn="base" hangingPunct="0">
              <a:lnSpc>
                <a:spcPct val="90000"/>
              </a:lnSpc>
              <a:spcBef>
                <a:spcPct val="0"/>
              </a:spcBef>
              <a:spcAft>
                <a:spcPct val="0"/>
              </a:spcAft>
              <a:defRPr sz="4000">
                <a:solidFill>
                  <a:schemeClr val="tx1"/>
                </a:solidFill>
                <a:latin typeface="Calibri Light"/>
                <a:ea typeface="宋体" pitchFamily="2" charset="-122"/>
              </a:defRPr>
            </a:lvl5pPr>
            <a:lvl6pPr marL="457200" algn="l" rtl="0" fontAlgn="base">
              <a:lnSpc>
                <a:spcPct val="90000"/>
              </a:lnSpc>
              <a:spcBef>
                <a:spcPct val="0"/>
              </a:spcBef>
              <a:spcAft>
                <a:spcPct val="0"/>
              </a:spcAft>
              <a:defRPr sz="4000">
                <a:solidFill>
                  <a:schemeClr val="tx1"/>
                </a:solidFill>
                <a:latin typeface="Calibri Light"/>
                <a:ea typeface="宋体" pitchFamily="2" charset="-122"/>
              </a:defRPr>
            </a:lvl6pPr>
            <a:lvl7pPr marL="914400" algn="l" rtl="0" fontAlgn="base">
              <a:lnSpc>
                <a:spcPct val="90000"/>
              </a:lnSpc>
              <a:spcBef>
                <a:spcPct val="0"/>
              </a:spcBef>
              <a:spcAft>
                <a:spcPct val="0"/>
              </a:spcAft>
              <a:defRPr sz="4000">
                <a:solidFill>
                  <a:schemeClr val="tx1"/>
                </a:solidFill>
                <a:latin typeface="Calibri Light"/>
                <a:ea typeface="宋体" pitchFamily="2" charset="-122"/>
              </a:defRPr>
            </a:lvl7pPr>
            <a:lvl8pPr marL="1371600" algn="l" rtl="0" fontAlgn="base">
              <a:lnSpc>
                <a:spcPct val="90000"/>
              </a:lnSpc>
              <a:spcBef>
                <a:spcPct val="0"/>
              </a:spcBef>
              <a:spcAft>
                <a:spcPct val="0"/>
              </a:spcAft>
              <a:defRPr sz="4000">
                <a:solidFill>
                  <a:schemeClr val="tx1"/>
                </a:solidFill>
                <a:latin typeface="Calibri Light"/>
                <a:ea typeface="宋体" pitchFamily="2" charset="-122"/>
              </a:defRPr>
            </a:lvl8pPr>
            <a:lvl9pPr marL="1828800" algn="l" rtl="0" fontAlgn="base">
              <a:lnSpc>
                <a:spcPct val="90000"/>
              </a:lnSpc>
              <a:spcBef>
                <a:spcPct val="0"/>
              </a:spcBef>
              <a:spcAft>
                <a:spcPct val="0"/>
              </a:spcAft>
              <a:defRPr sz="4000">
                <a:solidFill>
                  <a:schemeClr val="tx1"/>
                </a:solidFill>
                <a:latin typeface="Calibri Light"/>
                <a:ea typeface="宋体" pitchFamily="2" charset="-122"/>
              </a:defRPr>
            </a:lvl9pPr>
          </a:lstStyle>
          <a:p>
            <a:pPr eaLnBrk="1" hangingPunct="1">
              <a:lnSpc>
                <a:spcPct val="100000"/>
              </a:lnSpc>
              <a:defRPr/>
            </a:pPr>
            <a:r>
              <a:rPr lang="zh-CN" altLang="en-US" sz="3900" dirty="0">
                <a:solidFill>
                  <a:srgbClr val="000066"/>
                </a:solidFill>
                <a:latin typeface="Times New Roman" pitchFamily="18" charset="0"/>
                <a:ea typeface="华文新魏" pitchFamily="2" charset="-122"/>
                <a:cs typeface="+mn-cs"/>
              </a:rPr>
              <a:t>第</a:t>
            </a:r>
            <a:r>
              <a:rPr lang="en-US" altLang="zh-CN" sz="3900" dirty="0">
                <a:solidFill>
                  <a:srgbClr val="000066"/>
                </a:solidFill>
                <a:latin typeface="Times New Roman" pitchFamily="18" charset="0"/>
                <a:ea typeface="华文新魏" pitchFamily="2" charset="-122"/>
                <a:cs typeface="+mn-cs"/>
              </a:rPr>
              <a:t>1</a:t>
            </a:r>
            <a:r>
              <a:rPr lang="zh-CN" altLang="en-US" sz="3900" dirty="0">
                <a:solidFill>
                  <a:srgbClr val="000066"/>
                </a:solidFill>
                <a:latin typeface="Times New Roman" pitchFamily="18" charset="0"/>
                <a:ea typeface="华文新魏" pitchFamily="2" charset="-122"/>
                <a:cs typeface="+mn-cs"/>
              </a:rPr>
              <a:t>章  </a:t>
            </a:r>
            <a:r>
              <a:rPr lang="en-US" altLang="zh-CN" sz="3900" dirty="0">
                <a:solidFill>
                  <a:srgbClr val="000066"/>
                </a:solidFill>
                <a:latin typeface="Times New Roman" pitchFamily="18" charset="0"/>
                <a:ea typeface="华文新魏" pitchFamily="2" charset="-122"/>
                <a:cs typeface="+mn-cs"/>
              </a:rPr>
              <a:t>MATLAB</a:t>
            </a:r>
            <a:r>
              <a:rPr lang="zh-CN" altLang="en-US" sz="3900" dirty="0">
                <a:solidFill>
                  <a:srgbClr val="000066"/>
                </a:solidFill>
                <a:latin typeface="Times New Roman" pitchFamily="18" charset="0"/>
                <a:ea typeface="华文新魏" pitchFamily="2" charset="-122"/>
                <a:cs typeface="+mn-cs"/>
              </a:rPr>
              <a:t>系统环境</a:t>
            </a:r>
            <a:br>
              <a:rPr lang="zh-CN" altLang="en-US" sz="3900" dirty="0">
                <a:solidFill>
                  <a:srgbClr val="000066"/>
                </a:solidFill>
                <a:latin typeface="Times New Roman" pitchFamily="18" charset="0"/>
                <a:ea typeface="华文新魏" pitchFamily="2" charset="-122"/>
                <a:cs typeface="+mn-cs"/>
              </a:rPr>
            </a:br>
            <a:endParaRPr lang="en-US" altLang="zh-CN" sz="2100" dirty="0" smtClean="0">
              <a:solidFill>
                <a:srgbClr val="000066"/>
              </a:solidFill>
              <a:latin typeface="Times New Roman" pitchFamily="18" charset="0"/>
              <a:ea typeface="华文新魏" pitchFamily="2" charset="-122"/>
              <a:cs typeface="+mn-cs"/>
            </a:endParaRPr>
          </a:p>
          <a:p>
            <a:pPr eaLnBrk="1" hangingPunct="1">
              <a:lnSpc>
                <a:spcPct val="100000"/>
              </a:lnSpc>
              <a:defRPr/>
            </a:pPr>
            <a:r>
              <a:rPr lang="en-US" altLang="zh-CN" sz="3900" dirty="0" smtClean="0">
                <a:solidFill>
                  <a:srgbClr val="000066"/>
                </a:solidFill>
                <a:latin typeface="Times New Roman" pitchFamily="18" charset="0"/>
                <a:ea typeface="华文新魏" pitchFamily="2" charset="-122"/>
                <a:cs typeface="+mn-cs"/>
              </a:rPr>
              <a:t>1.1  </a:t>
            </a:r>
            <a:r>
              <a:rPr lang="en-US" altLang="zh-CN" sz="3900" dirty="0">
                <a:solidFill>
                  <a:srgbClr val="000066"/>
                </a:solidFill>
                <a:latin typeface="Times New Roman" pitchFamily="18" charset="0"/>
                <a:ea typeface="华文新魏" pitchFamily="2" charset="-122"/>
                <a:cs typeface="+mn-cs"/>
              </a:rPr>
              <a:t>MATLAB</a:t>
            </a:r>
            <a:r>
              <a:rPr lang="zh-CN" altLang="en-US" sz="3900" dirty="0">
                <a:solidFill>
                  <a:srgbClr val="000066"/>
                </a:solidFill>
                <a:latin typeface="Times New Roman" pitchFamily="18" charset="0"/>
                <a:ea typeface="华文新魏" pitchFamily="2" charset="-122"/>
                <a:cs typeface="+mn-cs"/>
              </a:rPr>
              <a:t>概貌</a:t>
            </a:r>
            <a:br>
              <a:rPr lang="zh-CN" altLang="en-US" sz="3900" dirty="0">
                <a:solidFill>
                  <a:srgbClr val="000066"/>
                </a:solidFill>
                <a:latin typeface="Times New Roman" pitchFamily="18" charset="0"/>
                <a:ea typeface="华文新魏" pitchFamily="2" charset="-122"/>
                <a:cs typeface="+mn-cs"/>
              </a:rPr>
            </a:br>
            <a:r>
              <a:rPr lang="en-US" altLang="zh-CN" sz="3900" dirty="0">
                <a:solidFill>
                  <a:srgbClr val="000066"/>
                </a:solidFill>
                <a:latin typeface="Times New Roman" pitchFamily="18" charset="0"/>
                <a:ea typeface="华文新魏" pitchFamily="2" charset="-122"/>
                <a:cs typeface="+mn-cs"/>
              </a:rPr>
              <a:t>1.2  MATLAB</a:t>
            </a:r>
            <a:r>
              <a:rPr lang="zh-CN" altLang="en-US" sz="3900" dirty="0">
                <a:solidFill>
                  <a:srgbClr val="000066"/>
                </a:solidFill>
                <a:latin typeface="Times New Roman" pitchFamily="18" charset="0"/>
                <a:ea typeface="华文新魏" pitchFamily="2" charset="-122"/>
                <a:cs typeface="+mn-cs"/>
              </a:rPr>
              <a:t>系统环境的准备</a:t>
            </a:r>
            <a:br>
              <a:rPr lang="zh-CN" altLang="en-US" sz="3900" dirty="0">
                <a:solidFill>
                  <a:srgbClr val="000066"/>
                </a:solidFill>
                <a:latin typeface="Times New Roman" pitchFamily="18" charset="0"/>
                <a:ea typeface="华文新魏" pitchFamily="2" charset="-122"/>
                <a:cs typeface="+mn-cs"/>
              </a:rPr>
            </a:br>
            <a:r>
              <a:rPr lang="en-US" altLang="zh-CN" sz="3900" dirty="0">
                <a:solidFill>
                  <a:srgbClr val="000066"/>
                </a:solidFill>
                <a:latin typeface="Times New Roman" pitchFamily="18" charset="0"/>
                <a:ea typeface="华文新魏" pitchFamily="2" charset="-122"/>
                <a:cs typeface="+mn-cs"/>
              </a:rPr>
              <a:t>1.3  MATLAB</a:t>
            </a:r>
            <a:r>
              <a:rPr lang="zh-CN" altLang="en-US" sz="3900" dirty="0">
                <a:solidFill>
                  <a:srgbClr val="000066"/>
                </a:solidFill>
                <a:latin typeface="Times New Roman" pitchFamily="18" charset="0"/>
                <a:ea typeface="华文新魏" pitchFamily="2" charset="-122"/>
                <a:cs typeface="+mn-cs"/>
              </a:rPr>
              <a:t>操作界面</a:t>
            </a:r>
            <a:br>
              <a:rPr lang="zh-CN" altLang="en-US" sz="3900" dirty="0">
                <a:solidFill>
                  <a:srgbClr val="000066"/>
                </a:solidFill>
                <a:latin typeface="Times New Roman" pitchFamily="18" charset="0"/>
                <a:ea typeface="华文新魏" pitchFamily="2" charset="-122"/>
                <a:cs typeface="+mn-cs"/>
              </a:rPr>
            </a:br>
            <a:r>
              <a:rPr lang="en-US" altLang="zh-CN" sz="3900" dirty="0">
                <a:solidFill>
                  <a:srgbClr val="000066"/>
                </a:solidFill>
                <a:latin typeface="Times New Roman" pitchFamily="18" charset="0"/>
                <a:ea typeface="华文新魏" pitchFamily="2" charset="-122"/>
                <a:cs typeface="+mn-cs"/>
              </a:rPr>
              <a:t>1.4  MATLAB</a:t>
            </a:r>
            <a:r>
              <a:rPr lang="zh-CN" altLang="en-US" sz="3900" dirty="0">
                <a:solidFill>
                  <a:srgbClr val="000066"/>
                </a:solidFill>
                <a:latin typeface="Times New Roman" pitchFamily="18" charset="0"/>
                <a:ea typeface="华文新魏" pitchFamily="2" charset="-122"/>
                <a:cs typeface="+mn-cs"/>
              </a:rPr>
              <a:t>基本操作</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539552" y="1268760"/>
            <a:ext cx="8280920" cy="4351338"/>
          </a:xfrm>
        </p:spPr>
        <p:txBody>
          <a:bodyPr/>
          <a:lstStyle/>
          <a:p>
            <a:pPr marL="0" indent="0" eaLnBrk="1" fontAlgn="auto" hangingPunct="1">
              <a:lnSpc>
                <a:spcPct val="110000"/>
              </a:lnSpc>
              <a:spcBef>
                <a:spcPts val="0"/>
              </a:spcBef>
              <a:spcAft>
                <a:spcPts val="0"/>
              </a:spcAft>
              <a:buNone/>
              <a:defRPr/>
            </a:pPr>
            <a:r>
              <a:rPr lang="zh-CN" altLang="en-US" b="1" dirty="0">
                <a:solidFill>
                  <a:srgbClr val="000066"/>
                </a:solidFill>
                <a:latin typeface="Times New Roman" pitchFamily="18" charset="0"/>
              </a:rPr>
              <a:t>用户可以将自己的工作目录列入</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搜索路径，从而将用户目录纳入</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系统统一管理。设置搜索路径的方法有：</a:t>
            </a:r>
            <a:br>
              <a:rPr lang="zh-CN" altLang="en-US" b="1" dirty="0">
                <a:solidFill>
                  <a:srgbClr val="000066"/>
                </a:solidFill>
                <a:latin typeface="Times New Roman" pitchFamily="18" charset="0"/>
              </a:rPr>
            </a:br>
            <a:r>
              <a:rPr lang="zh-CN" altLang="en-US" b="1" dirty="0">
                <a:solidFill>
                  <a:srgbClr val="000066"/>
                </a:solidFill>
                <a:latin typeface="Times New Roman" pitchFamily="18" charset="0"/>
              </a:rPr>
              <a:t>    </a:t>
            </a:r>
            <a:r>
              <a:rPr lang="en-US" altLang="zh-CN" b="1" dirty="0">
                <a:solidFill>
                  <a:srgbClr val="000066"/>
                </a:solidFill>
                <a:latin typeface="Times New Roman" pitchFamily="18" charset="0"/>
              </a:rPr>
              <a:t>(1) </a:t>
            </a:r>
            <a:r>
              <a:rPr lang="zh-CN" altLang="en-US" b="1" dirty="0">
                <a:solidFill>
                  <a:srgbClr val="000066"/>
                </a:solidFill>
                <a:latin typeface="Times New Roman" pitchFamily="18" charset="0"/>
              </a:rPr>
              <a:t>用</a:t>
            </a:r>
            <a:r>
              <a:rPr lang="en-US" altLang="zh-CN" b="1" dirty="0">
                <a:solidFill>
                  <a:srgbClr val="000066"/>
                </a:solidFill>
                <a:latin typeface="Times New Roman" pitchFamily="18" charset="0"/>
              </a:rPr>
              <a:t>path</a:t>
            </a:r>
            <a:r>
              <a:rPr lang="zh-CN" altLang="en-US" b="1" dirty="0">
                <a:solidFill>
                  <a:srgbClr val="000066"/>
                </a:solidFill>
                <a:latin typeface="Times New Roman" pitchFamily="18" charset="0"/>
              </a:rPr>
              <a:t>命令设置搜索路径。</a:t>
            </a:r>
            <a:r>
              <a:rPr lang="zh-CN" altLang="zh-CN" b="1" dirty="0">
                <a:solidFill>
                  <a:srgbClr val="000066"/>
                </a:solidFill>
                <a:latin typeface="Times New Roman" pitchFamily="18" charset="0"/>
              </a:rPr>
              <a:t>例如，将用户文件夹</a:t>
            </a:r>
            <a:r>
              <a:rPr lang="en-US" altLang="zh-CN" b="1" dirty="0">
                <a:solidFill>
                  <a:srgbClr val="000066"/>
                </a:solidFill>
                <a:latin typeface="Times New Roman" pitchFamily="18" charset="0"/>
              </a:rPr>
              <a:t>e:\matlab\work</a:t>
            </a:r>
            <a:r>
              <a:rPr lang="zh-CN" altLang="zh-CN" b="1" dirty="0">
                <a:solidFill>
                  <a:srgbClr val="000066"/>
                </a:solidFill>
                <a:latin typeface="Times New Roman" pitchFamily="18" charset="0"/>
              </a:rPr>
              <a:t>加到搜索路径下，可在命令行窗口输入命令：</a:t>
            </a:r>
          </a:p>
          <a:p>
            <a:pPr marL="0" indent="0" eaLnBrk="1" fontAlgn="auto" hangingPunct="1">
              <a:lnSpc>
                <a:spcPct val="110000"/>
              </a:lnSpc>
              <a:spcBef>
                <a:spcPts val="0"/>
              </a:spcBef>
              <a:spcAft>
                <a:spcPts val="0"/>
              </a:spcAft>
              <a:buNone/>
              <a:defRPr/>
            </a:pPr>
            <a:r>
              <a:rPr lang="en-US" altLang="zh-CN" b="1" dirty="0">
                <a:solidFill>
                  <a:srgbClr val="000066"/>
                </a:solidFill>
                <a:latin typeface="Times New Roman" pitchFamily="18" charset="0"/>
              </a:rPr>
              <a:t>&gt;&gt; path(</a:t>
            </a:r>
            <a:r>
              <a:rPr lang="en-US" altLang="zh-CN" b="1" dirty="0" err="1">
                <a:solidFill>
                  <a:srgbClr val="000066"/>
                </a:solidFill>
                <a:latin typeface="Times New Roman" pitchFamily="18" charset="0"/>
              </a:rPr>
              <a:t>path,'e</a:t>
            </a:r>
            <a:r>
              <a:rPr lang="en-US" altLang="zh-CN" b="1" dirty="0">
                <a:solidFill>
                  <a:srgbClr val="000066"/>
                </a:solidFill>
                <a:latin typeface="Times New Roman" pitchFamily="18" charset="0"/>
              </a:rPr>
              <a:t>:\</a:t>
            </a:r>
            <a:r>
              <a:rPr lang="en-US" altLang="zh-CN" b="1" dirty="0" err="1">
                <a:solidFill>
                  <a:srgbClr val="000066"/>
                </a:solidFill>
                <a:latin typeface="Times New Roman" pitchFamily="18" charset="0"/>
              </a:rPr>
              <a:t>matlab</a:t>
            </a:r>
            <a:r>
              <a:rPr lang="en-US" altLang="zh-CN" b="1" dirty="0">
                <a:solidFill>
                  <a:srgbClr val="000066"/>
                </a:solidFill>
                <a:latin typeface="Times New Roman" pitchFamily="18" charset="0"/>
              </a:rPr>
              <a:t>\work')</a:t>
            </a:r>
            <a:endParaRPr lang="zh-CN" altLang="zh-CN" b="1" dirty="0">
              <a:solidFill>
                <a:srgbClr val="000066"/>
              </a:solidFill>
              <a:latin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635000" y="845027"/>
            <a:ext cx="8257480" cy="2106612"/>
          </a:xfrm>
        </p:spPr>
        <p:txBody>
          <a:bodyPr/>
          <a:lstStyle/>
          <a:p>
            <a:pPr marL="0" indent="0" eaLnBrk="1" fontAlgn="auto" hangingPunct="1">
              <a:lnSpc>
                <a:spcPct val="110000"/>
              </a:lnSpc>
              <a:spcBef>
                <a:spcPts val="0"/>
              </a:spcBef>
              <a:spcAft>
                <a:spcPts val="0"/>
              </a:spcAft>
              <a:buNone/>
              <a:defRPr/>
            </a:pPr>
            <a:r>
              <a:rPr lang="en-US" altLang="zh-CN" b="1" dirty="0">
                <a:solidFill>
                  <a:srgbClr val="000066"/>
                </a:solidFill>
                <a:latin typeface="Times New Roman" pitchFamily="18" charset="0"/>
              </a:rPr>
              <a:t>(2) </a:t>
            </a:r>
            <a:r>
              <a:rPr lang="zh-CN" altLang="en-US" b="1" dirty="0">
                <a:solidFill>
                  <a:srgbClr val="000066"/>
                </a:solidFill>
                <a:latin typeface="Times New Roman" pitchFamily="18" charset="0"/>
              </a:rPr>
              <a:t>用对话框设置搜索路径 </a:t>
            </a:r>
            <a:br>
              <a:rPr lang="zh-CN" altLang="en-US" b="1" dirty="0">
                <a:solidFill>
                  <a:srgbClr val="000066"/>
                </a:solidFill>
                <a:latin typeface="Times New Roman" pitchFamily="18" charset="0"/>
              </a:rPr>
            </a:br>
            <a:r>
              <a:rPr lang="zh-CN" altLang="zh-CN" b="1" dirty="0">
                <a:solidFill>
                  <a:srgbClr val="000066"/>
                </a:solidFill>
                <a:latin typeface="Times New Roman" pitchFamily="18" charset="0"/>
              </a:rPr>
              <a:t>在</a:t>
            </a:r>
            <a:r>
              <a:rPr lang="en-US" altLang="zh-CN" b="1" dirty="0">
                <a:solidFill>
                  <a:srgbClr val="000066"/>
                </a:solidFill>
                <a:latin typeface="Times New Roman" pitchFamily="18" charset="0"/>
              </a:rPr>
              <a:t>MATLAB</a:t>
            </a:r>
            <a:r>
              <a:rPr lang="zh-CN" altLang="zh-CN" b="1" dirty="0">
                <a:solidFill>
                  <a:srgbClr val="000066"/>
                </a:solidFill>
                <a:latin typeface="Times New Roman" pitchFamily="18" charset="0"/>
              </a:rPr>
              <a:t>“主页”选项卡的“环境”命令组中单击“设置路径”命令按钮，或在命令行窗口执行</a:t>
            </a:r>
            <a:r>
              <a:rPr lang="en-US" altLang="zh-CN" b="1" dirty="0" err="1">
                <a:solidFill>
                  <a:srgbClr val="000066"/>
                </a:solidFill>
                <a:latin typeface="Times New Roman" pitchFamily="18" charset="0"/>
              </a:rPr>
              <a:t>pathtool</a:t>
            </a:r>
            <a:r>
              <a:rPr lang="zh-CN" altLang="zh-CN" b="1" dirty="0">
                <a:solidFill>
                  <a:srgbClr val="000066"/>
                </a:solidFill>
                <a:latin typeface="Times New Roman" pitchFamily="18" charset="0"/>
              </a:rPr>
              <a:t>命令，将出现“设置路径”对话框</a:t>
            </a:r>
            <a:r>
              <a:rPr lang="zh-CN" altLang="en-US" b="1" dirty="0">
                <a:solidFill>
                  <a:srgbClr val="000066"/>
                </a:solidFill>
                <a:latin typeface="Times New Roman" pitchFamily="18" charset="0"/>
              </a:rPr>
              <a:t>。</a:t>
            </a:r>
          </a:p>
        </p:txBody>
      </p:sp>
      <p:pic>
        <p:nvPicPr>
          <p:cNvPr id="3174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924175"/>
            <a:ext cx="5486400"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8313" y="981075"/>
            <a:ext cx="4317207" cy="634020"/>
          </a:xfrm>
          <a:prstGeom prst="rect">
            <a:avLst/>
          </a:prstGeom>
        </p:spPr>
        <p:txBody>
          <a:bodyPr wrap="none">
            <a:spAutoFit/>
          </a:bodyPr>
          <a:lstStyle/>
          <a:p>
            <a:pPr fontAlgn="auto">
              <a:lnSpc>
                <a:spcPct val="110000"/>
              </a:lnSpc>
              <a:spcBef>
                <a:spcPts val="0"/>
              </a:spcBef>
              <a:spcAft>
                <a:spcPts val="0"/>
              </a:spcAft>
              <a:defRPr/>
            </a:pPr>
            <a:r>
              <a:rPr lang="en-US" altLang="zh-CN" sz="3200" b="1" dirty="0">
                <a:solidFill>
                  <a:srgbClr val="000066"/>
                </a:solidFill>
                <a:latin typeface="Times New Roman" pitchFamily="18" charset="0"/>
                <a:ea typeface="华文新魏" pitchFamily="2" charset="-122"/>
                <a:cs typeface="Times New Roman" pitchFamily="18" charset="0"/>
              </a:rPr>
              <a:t>1.4  MATLAB</a:t>
            </a:r>
            <a:r>
              <a:rPr lang="zh-CN" altLang="zh-CN" sz="3200" b="1" dirty="0">
                <a:solidFill>
                  <a:srgbClr val="000066"/>
                </a:solidFill>
                <a:latin typeface="Times New Roman" pitchFamily="18" charset="0"/>
                <a:ea typeface="华文新魏" pitchFamily="2" charset="-122"/>
                <a:cs typeface="Times New Roman" pitchFamily="18" charset="0"/>
              </a:rPr>
              <a:t>基本操作</a:t>
            </a:r>
          </a:p>
        </p:txBody>
      </p:sp>
      <p:sp>
        <p:nvSpPr>
          <p:cNvPr id="5" name="矩形 4"/>
          <p:cNvSpPr/>
          <p:nvPr/>
        </p:nvSpPr>
        <p:spPr>
          <a:xfrm>
            <a:off x="468313" y="1724025"/>
            <a:ext cx="3607078" cy="527580"/>
          </a:xfrm>
          <a:prstGeom prst="rect">
            <a:avLst/>
          </a:prstGeom>
        </p:spPr>
        <p:txBody>
          <a:bodyPr wrap="none">
            <a:spAutoFit/>
          </a:bodyPr>
          <a:lstStyle/>
          <a:p>
            <a:pPr fontAlgn="auto">
              <a:lnSpc>
                <a:spcPct val="110000"/>
              </a:lnSpc>
              <a:spcBef>
                <a:spcPts val="0"/>
              </a:spcBef>
              <a:spcAft>
                <a:spcPts val="0"/>
              </a:spcAft>
              <a:defRPr/>
            </a:pPr>
            <a:r>
              <a:rPr lang="en-US" altLang="zh-CN" sz="2800" b="1" dirty="0">
                <a:solidFill>
                  <a:srgbClr val="000066"/>
                </a:solidFill>
                <a:latin typeface="Times New Roman" pitchFamily="18" charset="0"/>
                <a:ea typeface="+mn-ea"/>
              </a:rPr>
              <a:t>1.4.1  </a:t>
            </a:r>
            <a:r>
              <a:rPr lang="zh-CN" altLang="zh-CN" sz="2800" b="1" dirty="0">
                <a:solidFill>
                  <a:srgbClr val="000066"/>
                </a:solidFill>
                <a:latin typeface="Times New Roman" pitchFamily="18" charset="0"/>
                <a:ea typeface="+mn-ea"/>
              </a:rPr>
              <a:t>交互式命令操作</a:t>
            </a:r>
            <a:endParaRPr lang="zh-CN" altLang="en-US" sz="2800" b="1" dirty="0">
              <a:solidFill>
                <a:srgbClr val="000066"/>
              </a:solidFill>
              <a:latin typeface="Times New Roman" pitchFamily="18" charset="0"/>
              <a:ea typeface="+mn-ea"/>
            </a:endParaRPr>
          </a:p>
        </p:txBody>
      </p:sp>
      <p:sp>
        <p:nvSpPr>
          <p:cNvPr id="6" name="矩形 5"/>
          <p:cNvSpPr/>
          <p:nvPr/>
        </p:nvSpPr>
        <p:spPr>
          <a:xfrm>
            <a:off x="468312" y="2273300"/>
            <a:ext cx="8496175" cy="3410164"/>
          </a:xfrm>
          <a:prstGeom prst="rect">
            <a:avLst/>
          </a:prstGeom>
        </p:spPr>
        <p:txBody>
          <a:bodyPr wrap="square">
            <a:spAutoFit/>
          </a:bodyPr>
          <a:lstStyle/>
          <a:p>
            <a:pPr fontAlgn="auto">
              <a:lnSpc>
                <a:spcPct val="110000"/>
              </a:lnSpc>
              <a:spcBef>
                <a:spcPts val="0"/>
              </a:spcBef>
              <a:spcAft>
                <a:spcPts val="0"/>
              </a:spcAft>
              <a:defRPr/>
            </a:pPr>
            <a:r>
              <a:rPr lang="zh-CN" altLang="zh-CN" sz="2800" b="1" dirty="0">
                <a:solidFill>
                  <a:srgbClr val="000066"/>
                </a:solidFill>
                <a:latin typeface="Times New Roman" pitchFamily="18" charset="0"/>
                <a:ea typeface="+mn-ea"/>
              </a:rPr>
              <a:t>交互式命令操作就是在</a:t>
            </a:r>
            <a:r>
              <a:rPr lang="en-US" altLang="zh-CN" sz="2800" b="1" dirty="0">
                <a:solidFill>
                  <a:srgbClr val="000066"/>
                </a:solidFill>
                <a:latin typeface="Times New Roman" pitchFamily="18" charset="0"/>
                <a:ea typeface="+mn-ea"/>
              </a:rPr>
              <a:t>MATLAB</a:t>
            </a:r>
            <a:r>
              <a:rPr lang="zh-CN" altLang="zh-CN" sz="2800" b="1" dirty="0">
                <a:solidFill>
                  <a:srgbClr val="000066"/>
                </a:solidFill>
                <a:latin typeface="Times New Roman" pitchFamily="18" charset="0"/>
                <a:ea typeface="+mn-ea"/>
              </a:rPr>
              <a:t>命令行窗口中输入并执行命令，这是最基本的操作</a:t>
            </a:r>
            <a:r>
              <a:rPr lang="zh-CN" altLang="zh-CN" sz="2800" b="1" dirty="0" smtClean="0">
                <a:solidFill>
                  <a:srgbClr val="000066"/>
                </a:solidFill>
                <a:latin typeface="Times New Roman" pitchFamily="18" charset="0"/>
                <a:ea typeface="+mn-ea"/>
              </a:rPr>
              <a:t>。</a:t>
            </a:r>
            <a:endParaRPr lang="en-US" altLang="zh-CN" sz="2800" b="1" dirty="0" smtClean="0">
              <a:solidFill>
                <a:srgbClr val="000066"/>
              </a:solidFill>
              <a:latin typeface="Times New Roman" pitchFamily="18" charset="0"/>
              <a:ea typeface="+mn-ea"/>
            </a:endParaRPr>
          </a:p>
          <a:p>
            <a:pPr fontAlgn="auto">
              <a:lnSpc>
                <a:spcPct val="110000"/>
              </a:lnSpc>
              <a:spcBef>
                <a:spcPts val="0"/>
              </a:spcBef>
              <a:spcAft>
                <a:spcPts val="0"/>
              </a:spcAft>
              <a:defRPr/>
            </a:pPr>
            <a:r>
              <a:rPr lang="en-US" altLang="zh-CN" sz="2800" b="1" dirty="0" smtClean="0">
                <a:solidFill>
                  <a:srgbClr val="000066"/>
                </a:solidFill>
                <a:latin typeface="Times New Roman" pitchFamily="18" charset="0"/>
                <a:ea typeface="+mn-ea"/>
              </a:rPr>
              <a:t>1</a:t>
            </a:r>
            <a:r>
              <a:rPr lang="zh-CN" altLang="zh-CN" sz="2800" b="1" dirty="0">
                <a:solidFill>
                  <a:srgbClr val="000066"/>
                </a:solidFill>
                <a:latin typeface="Times New Roman" pitchFamily="18" charset="0"/>
                <a:ea typeface="+mn-ea"/>
              </a:rPr>
              <a:t>．命令行</a:t>
            </a:r>
          </a:p>
          <a:p>
            <a:pPr fontAlgn="auto">
              <a:lnSpc>
                <a:spcPct val="110000"/>
              </a:lnSpc>
              <a:spcBef>
                <a:spcPts val="0"/>
              </a:spcBef>
              <a:spcAft>
                <a:spcPts val="0"/>
              </a:spcAft>
              <a:defRPr/>
            </a:pPr>
            <a:r>
              <a:rPr lang="zh-CN" altLang="zh-CN" sz="2800" b="1" dirty="0">
                <a:solidFill>
                  <a:srgbClr val="000066"/>
                </a:solidFill>
                <a:latin typeface="Times New Roman" pitchFamily="18" charset="0"/>
                <a:ea typeface="+mn-ea"/>
              </a:rPr>
              <a:t>一般来说，一个命令行输入一条命令，命令行以</a:t>
            </a:r>
            <a:r>
              <a:rPr lang="en-US" altLang="zh-CN" sz="2800" b="1" dirty="0">
                <a:solidFill>
                  <a:srgbClr val="000066"/>
                </a:solidFill>
                <a:latin typeface="Times New Roman" pitchFamily="18" charset="0"/>
                <a:ea typeface="+mn-ea"/>
              </a:rPr>
              <a:t>Enter</a:t>
            </a:r>
            <a:r>
              <a:rPr lang="zh-CN" altLang="zh-CN" sz="2800" b="1" dirty="0">
                <a:solidFill>
                  <a:srgbClr val="000066"/>
                </a:solidFill>
                <a:latin typeface="Times New Roman" pitchFamily="18" charset="0"/>
                <a:ea typeface="+mn-ea"/>
              </a:rPr>
              <a:t>键结束。但一个命令行也可以输入若干条命令，各命令之间以逗号分隔，若前一命令后带有分号，则逗号可以省略</a:t>
            </a:r>
            <a:r>
              <a:rPr lang="zh-CN" altLang="zh-CN" sz="2800" b="1" dirty="0" smtClean="0">
                <a:solidFill>
                  <a:srgbClr val="000066"/>
                </a:solidFill>
                <a:latin typeface="Times New Roman" pitchFamily="18" charset="0"/>
                <a:ea typeface="+mn-ea"/>
              </a:rPr>
              <a:t>。</a:t>
            </a:r>
            <a:endParaRPr lang="zh-CN" altLang="zh-CN" sz="2800" b="1" dirty="0">
              <a:solidFill>
                <a:srgbClr val="000066"/>
              </a:solidFill>
              <a:latin typeface="Times New Roman" pitchFamily="18" charset="0"/>
              <a:ea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750" y="1125538"/>
            <a:ext cx="8135938" cy="3849772"/>
          </a:xfrm>
          <a:prstGeom prst="rect">
            <a:avLst/>
          </a:prstGeom>
        </p:spPr>
        <p:txBody>
          <a:bodyPr>
            <a:spAutoFit/>
          </a:bodyPr>
          <a:lstStyle/>
          <a:p>
            <a:pPr fontAlgn="auto">
              <a:lnSpc>
                <a:spcPct val="110000"/>
              </a:lnSpc>
              <a:spcBef>
                <a:spcPts val="0"/>
              </a:spcBef>
              <a:spcAft>
                <a:spcPts val="0"/>
              </a:spcAft>
              <a:defRPr/>
            </a:pPr>
            <a:r>
              <a:rPr lang="en-US" altLang="zh-CN" sz="2800" b="1" dirty="0">
                <a:solidFill>
                  <a:srgbClr val="000066"/>
                </a:solidFill>
                <a:latin typeface="Times New Roman" pitchFamily="18" charset="0"/>
                <a:ea typeface="+mn-ea"/>
              </a:rPr>
              <a:t>2</a:t>
            </a:r>
            <a:r>
              <a:rPr lang="zh-CN" altLang="zh-CN" sz="2800" b="1" dirty="0">
                <a:solidFill>
                  <a:srgbClr val="000066"/>
                </a:solidFill>
                <a:latin typeface="Times New Roman" pitchFamily="18" charset="0"/>
                <a:ea typeface="+mn-ea"/>
              </a:rPr>
              <a:t>．续行符</a:t>
            </a:r>
          </a:p>
          <a:p>
            <a:pPr fontAlgn="auto">
              <a:lnSpc>
                <a:spcPct val="110000"/>
              </a:lnSpc>
              <a:spcBef>
                <a:spcPts val="0"/>
              </a:spcBef>
              <a:spcAft>
                <a:spcPts val="0"/>
              </a:spcAft>
              <a:defRPr/>
            </a:pPr>
            <a:r>
              <a:rPr lang="zh-CN" altLang="zh-CN" sz="2800" b="1" dirty="0">
                <a:solidFill>
                  <a:srgbClr val="000066"/>
                </a:solidFill>
                <a:latin typeface="Times New Roman" pitchFamily="18" charset="0"/>
                <a:ea typeface="+mn-ea"/>
              </a:rPr>
              <a:t>如果一个命令行很长，需要分成两行或多行来输入，则可以在第一个物理行之后加上</a:t>
            </a:r>
            <a:r>
              <a:rPr lang="en-US" altLang="zh-CN" sz="2800" b="1" dirty="0">
                <a:solidFill>
                  <a:srgbClr val="000066"/>
                </a:solidFill>
                <a:latin typeface="Times New Roman" pitchFamily="18" charset="0"/>
                <a:ea typeface="+mn-ea"/>
              </a:rPr>
              <a:t>3</a:t>
            </a:r>
            <a:r>
              <a:rPr lang="zh-CN" altLang="zh-CN" sz="2800" b="1" dirty="0">
                <a:solidFill>
                  <a:srgbClr val="000066"/>
                </a:solidFill>
                <a:latin typeface="Times New Roman" pitchFamily="18" charset="0"/>
                <a:ea typeface="+mn-ea"/>
              </a:rPr>
              <a:t>个小黑点并按下</a:t>
            </a:r>
            <a:r>
              <a:rPr lang="en-US" altLang="zh-CN" sz="2800" b="1" dirty="0">
                <a:solidFill>
                  <a:srgbClr val="000066"/>
                </a:solidFill>
                <a:latin typeface="Times New Roman" pitchFamily="18" charset="0"/>
                <a:ea typeface="+mn-ea"/>
              </a:rPr>
              <a:t>Enter</a:t>
            </a:r>
            <a:r>
              <a:rPr lang="zh-CN" altLang="zh-CN" sz="2800" b="1" dirty="0">
                <a:solidFill>
                  <a:srgbClr val="000066"/>
                </a:solidFill>
                <a:latin typeface="Times New Roman" pitchFamily="18" charset="0"/>
                <a:ea typeface="+mn-ea"/>
              </a:rPr>
              <a:t>键，然后接着在下一个物理行继续输入命令的其他部分。</a:t>
            </a:r>
            <a:r>
              <a:rPr lang="en-US" altLang="zh-CN" sz="2800" b="1" dirty="0">
                <a:solidFill>
                  <a:srgbClr val="000066"/>
                </a:solidFill>
                <a:latin typeface="Times New Roman" pitchFamily="18" charset="0"/>
                <a:ea typeface="+mn-ea"/>
              </a:rPr>
              <a:t>3</a:t>
            </a:r>
            <a:r>
              <a:rPr lang="zh-CN" altLang="zh-CN" sz="2800" b="1" dirty="0">
                <a:solidFill>
                  <a:srgbClr val="000066"/>
                </a:solidFill>
                <a:latin typeface="Times New Roman" pitchFamily="18" charset="0"/>
                <a:ea typeface="+mn-ea"/>
              </a:rPr>
              <a:t>个小黑点称为续行符，即把下面的物理行看做该行的逻辑继续。例如：</a:t>
            </a:r>
          </a:p>
          <a:p>
            <a:pPr fontAlgn="auto">
              <a:lnSpc>
                <a:spcPct val="110000"/>
              </a:lnSpc>
              <a:spcBef>
                <a:spcPts val="0"/>
              </a:spcBef>
              <a:spcAft>
                <a:spcPts val="0"/>
              </a:spcAft>
              <a:defRPr/>
            </a:pPr>
            <a:r>
              <a:rPr lang="en-US" altLang="zh-CN" sz="2800" b="1" dirty="0">
                <a:solidFill>
                  <a:srgbClr val="000066"/>
                </a:solidFill>
                <a:latin typeface="Times New Roman" pitchFamily="18" charset="0"/>
                <a:ea typeface="+mn-ea"/>
              </a:rPr>
              <a:t>&gt;&gt; s=1-1/2+1/3-1/4+1/5-1/6+1/7-...</a:t>
            </a:r>
            <a:endParaRPr lang="zh-CN" altLang="zh-CN" sz="2800" b="1" dirty="0">
              <a:solidFill>
                <a:srgbClr val="000066"/>
              </a:solidFill>
              <a:latin typeface="Times New Roman" pitchFamily="18" charset="0"/>
              <a:ea typeface="+mn-ea"/>
            </a:endParaRPr>
          </a:p>
          <a:p>
            <a:pPr fontAlgn="auto">
              <a:lnSpc>
                <a:spcPct val="110000"/>
              </a:lnSpc>
              <a:spcBef>
                <a:spcPts val="0"/>
              </a:spcBef>
              <a:spcAft>
                <a:spcPts val="0"/>
              </a:spcAft>
              <a:defRPr/>
            </a:pPr>
            <a:r>
              <a:rPr lang="en-US" altLang="zh-CN" sz="2800" b="1" dirty="0">
                <a:solidFill>
                  <a:srgbClr val="000066"/>
                </a:solidFill>
                <a:latin typeface="Times New Roman" pitchFamily="18" charset="0"/>
                <a:ea typeface="+mn-ea"/>
              </a:rPr>
              <a:t>1/8+1/9-1/10+1/11-1/12;</a:t>
            </a:r>
            <a:endParaRPr lang="zh-CN" altLang="en-US" sz="2800" b="1" dirty="0">
              <a:solidFill>
                <a:srgbClr val="000066"/>
              </a:solidFill>
              <a:latin typeface="Times New Roman" pitchFamily="18" charset="0"/>
              <a:ea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125538"/>
            <a:ext cx="8424936" cy="1988237"/>
          </a:xfrm>
          <a:prstGeom prst="rect">
            <a:avLst/>
          </a:prstGeom>
        </p:spPr>
        <p:txBody>
          <a:bodyPr wrap="square">
            <a:spAutoFit/>
          </a:bodyPr>
          <a:lstStyle/>
          <a:p>
            <a:pPr fontAlgn="auto">
              <a:lnSpc>
                <a:spcPct val="110000"/>
              </a:lnSpc>
              <a:spcBef>
                <a:spcPts val="0"/>
              </a:spcBef>
              <a:spcAft>
                <a:spcPts val="0"/>
              </a:spcAft>
              <a:defRPr/>
            </a:pPr>
            <a:r>
              <a:rPr lang="en-US" altLang="zh-CN" sz="2800" b="1" dirty="0">
                <a:solidFill>
                  <a:srgbClr val="000066"/>
                </a:solidFill>
                <a:latin typeface="Times New Roman" pitchFamily="18" charset="0"/>
                <a:ea typeface="+mn-ea"/>
              </a:rPr>
              <a:t>3</a:t>
            </a:r>
            <a:r>
              <a:rPr lang="zh-CN" altLang="zh-CN" sz="2800" b="1" dirty="0">
                <a:solidFill>
                  <a:srgbClr val="000066"/>
                </a:solidFill>
                <a:latin typeface="Times New Roman" pitchFamily="18" charset="0"/>
                <a:ea typeface="+mn-ea"/>
              </a:rPr>
              <a:t>．命令行的编辑</a:t>
            </a:r>
          </a:p>
          <a:p>
            <a:pPr fontAlgn="auto">
              <a:lnSpc>
                <a:spcPct val="110000"/>
              </a:lnSpc>
              <a:spcBef>
                <a:spcPts val="0"/>
              </a:spcBef>
              <a:spcAft>
                <a:spcPts val="0"/>
              </a:spcAft>
              <a:defRPr/>
            </a:pPr>
            <a:r>
              <a:rPr lang="zh-CN" altLang="zh-CN" sz="2800" b="1" dirty="0">
                <a:solidFill>
                  <a:srgbClr val="000066"/>
                </a:solidFill>
                <a:latin typeface="Times New Roman" pitchFamily="18" charset="0"/>
                <a:ea typeface="+mn-ea"/>
              </a:rPr>
              <a:t>在</a:t>
            </a:r>
            <a:r>
              <a:rPr lang="en-US" altLang="zh-CN" sz="2800" b="1" dirty="0">
                <a:solidFill>
                  <a:srgbClr val="000066"/>
                </a:solidFill>
                <a:latin typeface="Times New Roman" pitchFamily="18" charset="0"/>
                <a:ea typeface="+mn-ea"/>
              </a:rPr>
              <a:t>MATLAB</a:t>
            </a:r>
            <a:r>
              <a:rPr lang="zh-CN" altLang="zh-CN" sz="2800" b="1" dirty="0">
                <a:solidFill>
                  <a:srgbClr val="000066"/>
                </a:solidFill>
                <a:latin typeface="Times New Roman" pitchFamily="18" charset="0"/>
                <a:ea typeface="+mn-ea"/>
              </a:rPr>
              <a:t>中，有很多的控制键和方向键可用于命令行的编辑。如果能熟练使用这些键将大大提高操作效率。</a:t>
            </a:r>
            <a:endParaRPr lang="zh-CN" altLang="en-US" sz="2800" b="1" dirty="0">
              <a:solidFill>
                <a:srgbClr val="000066"/>
              </a:solidFill>
              <a:latin typeface="Times New Roman" pitchFamily="18" charset="0"/>
              <a:ea typeface="+mn-ea"/>
            </a:endParaRPr>
          </a:p>
        </p:txBody>
      </p:sp>
      <p:graphicFrame>
        <p:nvGraphicFramePr>
          <p:cNvPr id="5" name="表格 4"/>
          <p:cNvGraphicFramePr>
            <a:graphicFrameLocks noGrp="1"/>
          </p:cNvGraphicFramePr>
          <p:nvPr>
            <p:extLst>
              <p:ext uri="{D42A27DB-BD31-4B8C-83A1-F6EECF244321}">
                <p14:modId xmlns:p14="http://schemas.microsoft.com/office/powerpoint/2010/main" val="4169019789"/>
              </p:ext>
            </p:extLst>
          </p:nvPr>
        </p:nvGraphicFramePr>
        <p:xfrm>
          <a:off x="594015" y="3075046"/>
          <a:ext cx="7920558" cy="3168675"/>
        </p:xfrm>
        <a:graphic>
          <a:graphicData uri="http://schemas.openxmlformats.org/drawingml/2006/table">
            <a:tbl>
              <a:tblPr>
                <a:tableStyleId>{5C22544A-7EE6-4342-B048-85BDC9FD1C3A}</a:tableStyleId>
              </a:tblPr>
              <a:tblGrid>
                <a:gridCol w="995413"/>
                <a:gridCol w="3099216"/>
                <a:gridCol w="1056482"/>
                <a:gridCol w="2769447"/>
              </a:tblGrid>
              <a:tr h="442047">
                <a:tc>
                  <a:txBody>
                    <a:bodyPr/>
                    <a:lstStyle/>
                    <a:p>
                      <a:pPr algn="ctr">
                        <a:lnSpc>
                          <a:spcPts val="1500"/>
                        </a:lnSpc>
                        <a:spcBef>
                          <a:spcPts val="100"/>
                        </a:spcBef>
                        <a:spcAft>
                          <a:spcPts val="100"/>
                        </a:spcAft>
                      </a:pPr>
                      <a:r>
                        <a:rPr lang="zh-CN" sz="1600" b="1" dirty="0">
                          <a:solidFill>
                            <a:srgbClr val="000066"/>
                          </a:solidFill>
                          <a:effectLst/>
                          <a:latin typeface="Times New Roman" pitchFamily="18" charset="0"/>
                          <a:cs typeface="Times New Roman" pitchFamily="18" charset="0"/>
                        </a:rPr>
                        <a:t>键名</a:t>
                      </a:r>
                      <a:endParaRPr lang="zh-CN" sz="1600" b="1" dirty="0">
                        <a:solidFill>
                          <a:srgbClr val="000066"/>
                        </a:solidFill>
                        <a:effectLst/>
                        <a:latin typeface="Times New Roman" pitchFamily="18" charset="0"/>
                        <a:ea typeface="黑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500"/>
                        </a:lnSpc>
                        <a:spcBef>
                          <a:spcPts val="100"/>
                        </a:spcBef>
                        <a:spcAft>
                          <a:spcPts val="100"/>
                        </a:spcAft>
                      </a:pPr>
                      <a:r>
                        <a:rPr lang="zh-CN" sz="1600" b="1" dirty="0">
                          <a:solidFill>
                            <a:srgbClr val="000066"/>
                          </a:solidFill>
                          <a:effectLst/>
                          <a:latin typeface="Times New Roman" pitchFamily="18" charset="0"/>
                          <a:cs typeface="Times New Roman" pitchFamily="18" charset="0"/>
                        </a:rPr>
                        <a:t>功能</a:t>
                      </a:r>
                      <a:endParaRPr lang="zh-CN" sz="1600" b="1" dirty="0">
                        <a:solidFill>
                          <a:srgbClr val="000066"/>
                        </a:solidFill>
                        <a:effectLst/>
                        <a:latin typeface="Times New Roman" pitchFamily="18" charset="0"/>
                        <a:ea typeface="黑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500"/>
                        </a:lnSpc>
                        <a:spcBef>
                          <a:spcPts val="100"/>
                        </a:spcBef>
                        <a:spcAft>
                          <a:spcPts val="100"/>
                        </a:spcAft>
                      </a:pPr>
                      <a:r>
                        <a:rPr lang="zh-CN" sz="1600" b="1" dirty="0">
                          <a:solidFill>
                            <a:srgbClr val="000066"/>
                          </a:solidFill>
                          <a:effectLst/>
                          <a:latin typeface="Times New Roman" pitchFamily="18" charset="0"/>
                          <a:cs typeface="Times New Roman" pitchFamily="18" charset="0"/>
                        </a:rPr>
                        <a:t>键名</a:t>
                      </a:r>
                      <a:endParaRPr lang="zh-CN" sz="1600" b="1" dirty="0">
                        <a:solidFill>
                          <a:srgbClr val="000066"/>
                        </a:solidFill>
                        <a:effectLst/>
                        <a:latin typeface="Times New Roman" pitchFamily="18" charset="0"/>
                        <a:ea typeface="黑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500"/>
                        </a:lnSpc>
                        <a:spcBef>
                          <a:spcPts val="100"/>
                        </a:spcBef>
                        <a:spcAft>
                          <a:spcPts val="100"/>
                        </a:spcAft>
                      </a:pPr>
                      <a:r>
                        <a:rPr lang="zh-CN" sz="1600" b="1">
                          <a:solidFill>
                            <a:srgbClr val="000066"/>
                          </a:solidFill>
                          <a:effectLst/>
                          <a:latin typeface="Times New Roman" pitchFamily="18" charset="0"/>
                          <a:cs typeface="Times New Roman" pitchFamily="18" charset="0"/>
                        </a:rPr>
                        <a:t>功能</a:t>
                      </a:r>
                      <a:endParaRPr lang="zh-CN" sz="1600" b="1">
                        <a:solidFill>
                          <a:srgbClr val="000066"/>
                        </a:solidFill>
                        <a:effectLst/>
                        <a:latin typeface="Times New Roman" pitchFamily="18" charset="0"/>
                        <a:ea typeface="黑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4438">
                <a:tc>
                  <a:txBody>
                    <a:bodyPr/>
                    <a:lstStyle/>
                    <a:p>
                      <a:pPr algn="ctr">
                        <a:lnSpc>
                          <a:spcPts val="1500"/>
                        </a:lnSpc>
                        <a:spcBef>
                          <a:spcPts val="100"/>
                        </a:spcBef>
                        <a:spcAft>
                          <a:spcPts val="100"/>
                        </a:spcAft>
                      </a:pPr>
                      <a:r>
                        <a:rPr lang="en-US" sz="1600" b="1" kern="100">
                          <a:solidFill>
                            <a:srgbClr val="000066"/>
                          </a:solidFill>
                          <a:effectLst/>
                          <a:latin typeface="Times New Roman" pitchFamily="18" charset="0"/>
                          <a:cs typeface="Times New Roman" pitchFamily="18" charset="0"/>
                        </a:rPr>
                        <a:t>↑</a:t>
                      </a:r>
                      <a:endParaRPr lang="zh-CN" sz="1600" b="1" kern="100">
                        <a:solidFill>
                          <a:srgbClr val="000066"/>
                        </a:solidFill>
                        <a:effectLst/>
                        <a:latin typeface="Times New Roman" pitchFamily="18" charset="0"/>
                        <a:ea typeface="宋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500"/>
                        </a:lnSpc>
                        <a:spcBef>
                          <a:spcPts val="100"/>
                        </a:spcBef>
                        <a:spcAft>
                          <a:spcPts val="100"/>
                        </a:spcAft>
                      </a:pPr>
                      <a:r>
                        <a:rPr lang="zh-CN" sz="1600" b="1" kern="100" dirty="0">
                          <a:solidFill>
                            <a:srgbClr val="000066"/>
                          </a:solidFill>
                          <a:effectLst/>
                          <a:latin typeface="Times New Roman" pitchFamily="18" charset="0"/>
                          <a:cs typeface="Times New Roman" pitchFamily="18" charset="0"/>
                        </a:rPr>
                        <a:t>前寻式调回已输入过的命令</a:t>
                      </a:r>
                      <a:endParaRPr lang="zh-CN" sz="1600" b="1" kern="100" dirty="0">
                        <a:solidFill>
                          <a:srgbClr val="000066"/>
                        </a:solidFill>
                        <a:effectLst/>
                        <a:latin typeface="Times New Roman" pitchFamily="18" charset="0"/>
                        <a:ea typeface="宋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500"/>
                        </a:lnSpc>
                        <a:spcBef>
                          <a:spcPts val="100"/>
                        </a:spcBef>
                        <a:spcAft>
                          <a:spcPts val="100"/>
                        </a:spcAft>
                      </a:pPr>
                      <a:r>
                        <a:rPr lang="en-US" sz="1600" b="1" kern="100">
                          <a:solidFill>
                            <a:srgbClr val="000066"/>
                          </a:solidFill>
                          <a:effectLst/>
                          <a:latin typeface="Times New Roman" pitchFamily="18" charset="0"/>
                          <a:cs typeface="Times New Roman" pitchFamily="18" charset="0"/>
                        </a:rPr>
                        <a:t>Home</a:t>
                      </a:r>
                      <a:endParaRPr lang="zh-CN" sz="1600" b="1" kern="100">
                        <a:solidFill>
                          <a:srgbClr val="000066"/>
                        </a:solidFill>
                        <a:effectLst/>
                        <a:latin typeface="Times New Roman" pitchFamily="18" charset="0"/>
                        <a:ea typeface="宋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500"/>
                        </a:lnSpc>
                        <a:spcBef>
                          <a:spcPts val="100"/>
                        </a:spcBef>
                        <a:spcAft>
                          <a:spcPts val="100"/>
                        </a:spcAft>
                      </a:pPr>
                      <a:r>
                        <a:rPr lang="zh-CN" sz="1600" b="1" kern="100" dirty="0">
                          <a:solidFill>
                            <a:srgbClr val="000066"/>
                          </a:solidFill>
                          <a:effectLst/>
                          <a:latin typeface="Times New Roman" pitchFamily="18" charset="0"/>
                          <a:cs typeface="Times New Roman" pitchFamily="18" charset="0"/>
                        </a:rPr>
                        <a:t>将光标移到当前行首端</a:t>
                      </a:r>
                      <a:endParaRPr lang="zh-CN" sz="1600" b="1" kern="100" dirty="0">
                        <a:solidFill>
                          <a:srgbClr val="000066"/>
                        </a:solidFill>
                        <a:effectLst/>
                        <a:latin typeface="Times New Roman" pitchFamily="18" charset="0"/>
                        <a:ea typeface="宋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4438">
                <a:tc>
                  <a:txBody>
                    <a:bodyPr/>
                    <a:lstStyle/>
                    <a:p>
                      <a:pPr algn="ctr">
                        <a:lnSpc>
                          <a:spcPts val="1500"/>
                        </a:lnSpc>
                        <a:spcBef>
                          <a:spcPts val="100"/>
                        </a:spcBef>
                        <a:spcAft>
                          <a:spcPts val="100"/>
                        </a:spcAft>
                      </a:pPr>
                      <a:r>
                        <a:rPr lang="en-US" sz="1600" b="1" kern="100">
                          <a:solidFill>
                            <a:srgbClr val="000066"/>
                          </a:solidFill>
                          <a:effectLst/>
                          <a:latin typeface="Times New Roman" pitchFamily="18" charset="0"/>
                          <a:cs typeface="Times New Roman" pitchFamily="18" charset="0"/>
                        </a:rPr>
                        <a:t>↓</a:t>
                      </a:r>
                      <a:endParaRPr lang="zh-CN" sz="1600" b="1" kern="100">
                        <a:solidFill>
                          <a:srgbClr val="000066"/>
                        </a:solidFill>
                        <a:effectLst/>
                        <a:latin typeface="Times New Roman" pitchFamily="18" charset="0"/>
                        <a:ea typeface="宋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500"/>
                        </a:lnSpc>
                        <a:spcBef>
                          <a:spcPts val="100"/>
                        </a:spcBef>
                        <a:spcAft>
                          <a:spcPts val="100"/>
                        </a:spcAft>
                      </a:pPr>
                      <a:r>
                        <a:rPr lang="zh-CN" sz="1600" b="1" kern="100" dirty="0">
                          <a:solidFill>
                            <a:srgbClr val="000066"/>
                          </a:solidFill>
                          <a:effectLst/>
                          <a:latin typeface="Times New Roman" pitchFamily="18" charset="0"/>
                          <a:cs typeface="Times New Roman" pitchFamily="18" charset="0"/>
                        </a:rPr>
                        <a:t>后寻式调回已输入过的命令</a:t>
                      </a:r>
                      <a:endParaRPr lang="zh-CN" sz="1600" b="1" kern="100" dirty="0">
                        <a:solidFill>
                          <a:srgbClr val="000066"/>
                        </a:solidFill>
                        <a:effectLst/>
                        <a:latin typeface="Times New Roman" pitchFamily="18" charset="0"/>
                        <a:ea typeface="宋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500"/>
                        </a:lnSpc>
                        <a:spcBef>
                          <a:spcPts val="100"/>
                        </a:spcBef>
                        <a:spcAft>
                          <a:spcPts val="100"/>
                        </a:spcAft>
                      </a:pPr>
                      <a:r>
                        <a:rPr lang="en-US" sz="1600" b="1" kern="100" dirty="0">
                          <a:solidFill>
                            <a:srgbClr val="000066"/>
                          </a:solidFill>
                          <a:effectLst/>
                          <a:latin typeface="Times New Roman" pitchFamily="18" charset="0"/>
                          <a:cs typeface="Times New Roman" pitchFamily="18" charset="0"/>
                        </a:rPr>
                        <a:t>End</a:t>
                      </a:r>
                      <a:endParaRPr lang="zh-CN" sz="1600" b="1" kern="100" dirty="0">
                        <a:solidFill>
                          <a:srgbClr val="000066"/>
                        </a:solidFill>
                        <a:effectLst/>
                        <a:latin typeface="Times New Roman" pitchFamily="18" charset="0"/>
                        <a:ea typeface="宋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500"/>
                        </a:lnSpc>
                        <a:spcBef>
                          <a:spcPts val="100"/>
                        </a:spcBef>
                        <a:spcAft>
                          <a:spcPts val="100"/>
                        </a:spcAft>
                      </a:pPr>
                      <a:r>
                        <a:rPr lang="zh-CN" sz="1600" b="1" kern="100">
                          <a:solidFill>
                            <a:srgbClr val="000066"/>
                          </a:solidFill>
                          <a:effectLst/>
                          <a:latin typeface="Times New Roman" pitchFamily="18" charset="0"/>
                          <a:cs typeface="Times New Roman" pitchFamily="18" charset="0"/>
                        </a:rPr>
                        <a:t>将光标移到当前行末尾</a:t>
                      </a:r>
                      <a:endParaRPr lang="zh-CN" sz="1600" b="1" kern="100">
                        <a:solidFill>
                          <a:srgbClr val="000066"/>
                        </a:solidFill>
                        <a:effectLst/>
                        <a:latin typeface="Times New Roman" pitchFamily="18" charset="0"/>
                        <a:ea typeface="宋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4438">
                <a:tc>
                  <a:txBody>
                    <a:bodyPr/>
                    <a:lstStyle/>
                    <a:p>
                      <a:pPr algn="ctr">
                        <a:lnSpc>
                          <a:spcPts val="1500"/>
                        </a:lnSpc>
                        <a:spcBef>
                          <a:spcPts val="100"/>
                        </a:spcBef>
                        <a:spcAft>
                          <a:spcPts val="100"/>
                        </a:spcAft>
                      </a:pPr>
                      <a:r>
                        <a:rPr lang="en-US" sz="1600" b="1" kern="100">
                          <a:solidFill>
                            <a:srgbClr val="000066"/>
                          </a:solidFill>
                          <a:effectLst/>
                          <a:latin typeface="Times New Roman" pitchFamily="18" charset="0"/>
                          <a:cs typeface="Times New Roman" pitchFamily="18" charset="0"/>
                        </a:rPr>
                        <a:t>←</a:t>
                      </a:r>
                      <a:endParaRPr lang="zh-CN" sz="1600" b="1" kern="100">
                        <a:solidFill>
                          <a:srgbClr val="000066"/>
                        </a:solidFill>
                        <a:effectLst/>
                        <a:latin typeface="Times New Roman" pitchFamily="18" charset="0"/>
                        <a:ea typeface="宋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500"/>
                        </a:lnSpc>
                        <a:spcBef>
                          <a:spcPts val="100"/>
                        </a:spcBef>
                        <a:spcAft>
                          <a:spcPts val="100"/>
                        </a:spcAft>
                      </a:pPr>
                      <a:r>
                        <a:rPr lang="zh-CN" sz="1600" b="1" kern="100">
                          <a:solidFill>
                            <a:srgbClr val="000066"/>
                          </a:solidFill>
                          <a:effectLst/>
                          <a:latin typeface="Times New Roman" pitchFamily="18" charset="0"/>
                          <a:cs typeface="Times New Roman" pitchFamily="18" charset="0"/>
                        </a:rPr>
                        <a:t>在当前行中左移光标</a:t>
                      </a:r>
                      <a:endParaRPr lang="zh-CN" sz="1600" b="1" kern="100">
                        <a:solidFill>
                          <a:srgbClr val="000066"/>
                        </a:solidFill>
                        <a:effectLst/>
                        <a:latin typeface="Times New Roman" pitchFamily="18" charset="0"/>
                        <a:ea typeface="宋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500"/>
                        </a:lnSpc>
                        <a:spcBef>
                          <a:spcPts val="100"/>
                        </a:spcBef>
                        <a:spcAft>
                          <a:spcPts val="100"/>
                        </a:spcAft>
                      </a:pPr>
                      <a:r>
                        <a:rPr lang="en-US" sz="1600" b="1" kern="100" dirty="0">
                          <a:solidFill>
                            <a:srgbClr val="000066"/>
                          </a:solidFill>
                          <a:effectLst/>
                          <a:latin typeface="Times New Roman" pitchFamily="18" charset="0"/>
                          <a:cs typeface="Times New Roman" pitchFamily="18" charset="0"/>
                        </a:rPr>
                        <a:t>Del</a:t>
                      </a:r>
                      <a:endParaRPr lang="zh-CN" sz="1600" b="1" kern="100" dirty="0">
                        <a:solidFill>
                          <a:srgbClr val="000066"/>
                        </a:solidFill>
                        <a:effectLst/>
                        <a:latin typeface="Times New Roman" pitchFamily="18" charset="0"/>
                        <a:ea typeface="宋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500"/>
                        </a:lnSpc>
                        <a:spcBef>
                          <a:spcPts val="100"/>
                        </a:spcBef>
                        <a:spcAft>
                          <a:spcPts val="100"/>
                        </a:spcAft>
                      </a:pPr>
                      <a:r>
                        <a:rPr lang="zh-CN" sz="1600" b="1" kern="100" dirty="0">
                          <a:solidFill>
                            <a:srgbClr val="000066"/>
                          </a:solidFill>
                          <a:effectLst/>
                          <a:latin typeface="Times New Roman" pitchFamily="18" charset="0"/>
                          <a:cs typeface="Times New Roman" pitchFamily="18" charset="0"/>
                        </a:rPr>
                        <a:t>删除光标右边的字符</a:t>
                      </a:r>
                      <a:endParaRPr lang="zh-CN" sz="1600" b="1" kern="100" dirty="0">
                        <a:solidFill>
                          <a:srgbClr val="000066"/>
                        </a:solidFill>
                        <a:effectLst/>
                        <a:latin typeface="Times New Roman" pitchFamily="18" charset="0"/>
                        <a:ea typeface="宋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4438">
                <a:tc>
                  <a:txBody>
                    <a:bodyPr/>
                    <a:lstStyle/>
                    <a:p>
                      <a:pPr algn="ctr">
                        <a:lnSpc>
                          <a:spcPts val="1500"/>
                        </a:lnSpc>
                        <a:spcBef>
                          <a:spcPts val="100"/>
                        </a:spcBef>
                        <a:spcAft>
                          <a:spcPts val="100"/>
                        </a:spcAft>
                      </a:pPr>
                      <a:r>
                        <a:rPr lang="en-US" sz="1600" b="1" kern="100">
                          <a:solidFill>
                            <a:srgbClr val="000066"/>
                          </a:solidFill>
                          <a:effectLst/>
                          <a:latin typeface="Times New Roman" pitchFamily="18" charset="0"/>
                          <a:cs typeface="Times New Roman" pitchFamily="18" charset="0"/>
                        </a:rPr>
                        <a:t>→</a:t>
                      </a:r>
                      <a:endParaRPr lang="zh-CN" sz="1600" b="1" kern="100">
                        <a:solidFill>
                          <a:srgbClr val="000066"/>
                        </a:solidFill>
                        <a:effectLst/>
                        <a:latin typeface="Times New Roman" pitchFamily="18" charset="0"/>
                        <a:ea typeface="宋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500"/>
                        </a:lnSpc>
                        <a:spcBef>
                          <a:spcPts val="100"/>
                        </a:spcBef>
                        <a:spcAft>
                          <a:spcPts val="100"/>
                        </a:spcAft>
                      </a:pPr>
                      <a:r>
                        <a:rPr lang="zh-CN" sz="1600" b="1" kern="100">
                          <a:solidFill>
                            <a:srgbClr val="000066"/>
                          </a:solidFill>
                          <a:effectLst/>
                          <a:latin typeface="Times New Roman" pitchFamily="18" charset="0"/>
                          <a:cs typeface="Times New Roman" pitchFamily="18" charset="0"/>
                        </a:rPr>
                        <a:t>在当前行中右移光标</a:t>
                      </a:r>
                      <a:endParaRPr lang="zh-CN" sz="1600" b="1" kern="100">
                        <a:solidFill>
                          <a:srgbClr val="000066"/>
                        </a:solidFill>
                        <a:effectLst/>
                        <a:latin typeface="Times New Roman" pitchFamily="18" charset="0"/>
                        <a:ea typeface="宋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500"/>
                        </a:lnSpc>
                        <a:spcBef>
                          <a:spcPts val="100"/>
                        </a:spcBef>
                        <a:spcAft>
                          <a:spcPts val="100"/>
                        </a:spcAft>
                      </a:pPr>
                      <a:r>
                        <a:rPr lang="en-US" sz="1600" b="1" kern="100" dirty="0">
                          <a:solidFill>
                            <a:srgbClr val="000066"/>
                          </a:solidFill>
                          <a:effectLst/>
                          <a:latin typeface="Times New Roman" pitchFamily="18" charset="0"/>
                          <a:cs typeface="Times New Roman" pitchFamily="18" charset="0"/>
                        </a:rPr>
                        <a:t>Backspace</a:t>
                      </a:r>
                      <a:endParaRPr lang="zh-CN" sz="1600" b="1" kern="100" dirty="0">
                        <a:solidFill>
                          <a:srgbClr val="000066"/>
                        </a:solidFill>
                        <a:effectLst/>
                        <a:latin typeface="Times New Roman" pitchFamily="18" charset="0"/>
                        <a:ea typeface="宋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500"/>
                        </a:lnSpc>
                        <a:spcBef>
                          <a:spcPts val="100"/>
                        </a:spcBef>
                        <a:spcAft>
                          <a:spcPts val="100"/>
                        </a:spcAft>
                      </a:pPr>
                      <a:r>
                        <a:rPr lang="zh-CN" sz="1600" b="1" kern="100" dirty="0">
                          <a:solidFill>
                            <a:srgbClr val="000066"/>
                          </a:solidFill>
                          <a:effectLst/>
                          <a:latin typeface="Times New Roman" pitchFamily="18" charset="0"/>
                          <a:cs typeface="Times New Roman" pitchFamily="18" charset="0"/>
                        </a:rPr>
                        <a:t>删除光标左边的字符</a:t>
                      </a:r>
                      <a:endParaRPr lang="zh-CN" sz="1600" b="1" kern="100" dirty="0">
                        <a:solidFill>
                          <a:srgbClr val="000066"/>
                        </a:solidFill>
                        <a:effectLst/>
                        <a:latin typeface="Times New Roman" pitchFamily="18" charset="0"/>
                        <a:ea typeface="宋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4438">
                <a:tc>
                  <a:txBody>
                    <a:bodyPr/>
                    <a:lstStyle/>
                    <a:p>
                      <a:pPr algn="ctr">
                        <a:lnSpc>
                          <a:spcPts val="1500"/>
                        </a:lnSpc>
                        <a:spcBef>
                          <a:spcPts val="100"/>
                        </a:spcBef>
                        <a:spcAft>
                          <a:spcPts val="100"/>
                        </a:spcAft>
                      </a:pPr>
                      <a:r>
                        <a:rPr lang="en-US" sz="1600" b="1" kern="100">
                          <a:solidFill>
                            <a:srgbClr val="000066"/>
                          </a:solidFill>
                          <a:effectLst/>
                          <a:latin typeface="Times New Roman" pitchFamily="18" charset="0"/>
                          <a:cs typeface="Times New Roman" pitchFamily="18" charset="0"/>
                        </a:rPr>
                        <a:t>PgUp</a:t>
                      </a:r>
                      <a:endParaRPr lang="zh-CN" sz="1600" b="1" kern="100">
                        <a:solidFill>
                          <a:srgbClr val="000066"/>
                        </a:solidFill>
                        <a:effectLst/>
                        <a:latin typeface="Times New Roman" pitchFamily="18" charset="0"/>
                        <a:ea typeface="宋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500"/>
                        </a:lnSpc>
                        <a:spcBef>
                          <a:spcPts val="100"/>
                        </a:spcBef>
                        <a:spcAft>
                          <a:spcPts val="100"/>
                        </a:spcAft>
                      </a:pPr>
                      <a:r>
                        <a:rPr lang="zh-CN" sz="1600" b="1" kern="100">
                          <a:solidFill>
                            <a:srgbClr val="000066"/>
                          </a:solidFill>
                          <a:effectLst/>
                          <a:latin typeface="Times New Roman" pitchFamily="18" charset="0"/>
                          <a:cs typeface="Times New Roman" pitchFamily="18" charset="0"/>
                        </a:rPr>
                        <a:t>前寻式翻滚一页</a:t>
                      </a:r>
                      <a:endParaRPr lang="zh-CN" sz="1600" b="1" kern="100">
                        <a:solidFill>
                          <a:srgbClr val="000066"/>
                        </a:solidFill>
                        <a:effectLst/>
                        <a:latin typeface="Times New Roman" pitchFamily="18" charset="0"/>
                        <a:ea typeface="宋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500"/>
                        </a:lnSpc>
                        <a:spcBef>
                          <a:spcPts val="100"/>
                        </a:spcBef>
                        <a:spcAft>
                          <a:spcPts val="100"/>
                        </a:spcAft>
                      </a:pPr>
                      <a:r>
                        <a:rPr lang="en-US" sz="1600" b="1" kern="100">
                          <a:solidFill>
                            <a:srgbClr val="000066"/>
                          </a:solidFill>
                          <a:effectLst/>
                          <a:latin typeface="Times New Roman" pitchFamily="18" charset="0"/>
                          <a:cs typeface="Times New Roman" pitchFamily="18" charset="0"/>
                        </a:rPr>
                        <a:t>Esc</a:t>
                      </a:r>
                      <a:endParaRPr lang="zh-CN" sz="1600" b="1" kern="100">
                        <a:solidFill>
                          <a:srgbClr val="000066"/>
                        </a:solidFill>
                        <a:effectLst/>
                        <a:latin typeface="Times New Roman" pitchFamily="18" charset="0"/>
                        <a:ea typeface="宋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500"/>
                        </a:lnSpc>
                        <a:spcBef>
                          <a:spcPts val="100"/>
                        </a:spcBef>
                        <a:spcAft>
                          <a:spcPts val="100"/>
                        </a:spcAft>
                      </a:pPr>
                      <a:r>
                        <a:rPr lang="zh-CN" sz="1600" b="1" kern="100" dirty="0">
                          <a:solidFill>
                            <a:srgbClr val="000066"/>
                          </a:solidFill>
                          <a:effectLst/>
                          <a:latin typeface="Times New Roman" pitchFamily="18" charset="0"/>
                          <a:cs typeface="Times New Roman" pitchFamily="18" charset="0"/>
                        </a:rPr>
                        <a:t>删除当前行的全部内容</a:t>
                      </a:r>
                      <a:endParaRPr lang="zh-CN" sz="1600" b="1" kern="100" dirty="0">
                        <a:solidFill>
                          <a:srgbClr val="000066"/>
                        </a:solidFill>
                        <a:effectLst/>
                        <a:latin typeface="Times New Roman" pitchFamily="18" charset="0"/>
                        <a:ea typeface="宋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4438">
                <a:tc>
                  <a:txBody>
                    <a:bodyPr/>
                    <a:lstStyle/>
                    <a:p>
                      <a:pPr algn="ctr">
                        <a:lnSpc>
                          <a:spcPts val="1500"/>
                        </a:lnSpc>
                        <a:spcBef>
                          <a:spcPts val="100"/>
                        </a:spcBef>
                        <a:spcAft>
                          <a:spcPts val="100"/>
                        </a:spcAft>
                      </a:pPr>
                      <a:r>
                        <a:rPr lang="en-US" sz="1600" b="1" kern="100">
                          <a:solidFill>
                            <a:srgbClr val="000066"/>
                          </a:solidFill>
                          <a:effectLst/>
                          <a:latin typeface="Times New Roman" pitchFamily="18" charset="0"/>
                          <a:cs typeface="Times New Roman" pitchFamily="18" charset="0"/>
                        </a:rPr>
                        <a:t>PgDn</a:t>
                      </a:r>
                      <a:endParaRPr lang="zh-CN" sz="1600" b="1" kern="100">
                        <a:solidFill>
                          <a:srgbClr val="000066"/>
                        </a:solidFill>
                        <a:effectLst/>
                        <a:latin typeface="Times New Roman" pitchFamily="18" charset="0"/>
                        <a:ea typeface="宋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500"/>
                        </a:lnSpc>
                        <a:spcBef>
                          <a:spcPts val="100"/>
                        </a:spcBef>
                        <a:spcAft>
                          <a:spcPts val="100"/>
                        </a:spcAft>
                      </a:pPr>
                      <a:r>
                        <a:rPr lang="zh-CN" sz="1600" b="1" kern="100" dirty="0">
                          <a:solidFill>
                            <a:srgbClr val="000066"/>
                          </a:solidFill>
                          <a:effectLst/>
                          <a:latin typeface="Times New Roman" pitchFamily="18" charset="0"/>
                          <a:cs typeface="Times New Roman" pitchFamily="18" charset="0"/>
                        </a:rPr>
                        <a:t>后寻式翻滚一页</a:t>
                      </a:r>
                      <a:endParaRPr lang="zh-CN" sz="1600" b="1" kern="100" dirty="0">
                        <a:solidFill>
                          <a:srgbClr val="000066"/>
                        </a:solidFill>
                        <a:effectLst/>
                        <a:latin typeface="Times New Roman" pitchFamily="18" charset="0"/>
                        <a:ea typeface="宋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500"/>
                        </a:lnSpc>
                        <a:spcBef>
                          <a:spcPts val="100"/>
                        </a:spcBef>
                        <a:spcAft>
                          <a:spcPts val="100"/>
                        </a:spcAft>
                      </a:pPr>
                      <a:r>
                        <a:rPr lang="en-US" sz="1600" b="1" kern="100">
                          <a:solidFill>
                            <a:srgbClr val="000066"/>
                          </a:solidFill>
                          <a:effectLst/>
                          <a:latin typeface="Times New Roman" pitchFamily="18" charset="0"/>
                          <a:cs typeface="Times New Roman" pitchFamily="18" charset="0"/>
                        </a:rPr>
                        <a:t>Ctrl+C</a:t>
                      </a:r>
                      <a:endParaRPr lang="zh-CN" sz="1600" b="1" kern="100">
                        <a:solidFill>
                          <a:srgbClr val="000066"/>
                        </a:solidFill>
                        <a:effectLst/>
                        <a:latin typeface="Times New Roman" pitchFamily="18" charset="0"/>
                        <a:ea typeface="宋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500"/>
                        </a:lnSpc>
                        <a:spcBef>
                          <a:spcPts val="100"/>
                        </a:spcBef>
                        <a:spcAft>
                          <a:spcPts val="100"/>
                        </a:spcAft>
                      </a:pPr>
                      <a:r>
                        <a:rPr lang="zh-CN" sz="1600" b="1" kern="100" dirty="0">
                          <a:solidFill>
                            <a:srgbClr val="000066"/>
                          </a:solidFill>
                          <a:effectLst/>
                          <a:latin typeface="Times New Roman" pitchFamily="18" charset="0"/>
                          <a:cs typeface="Times New Roman" pitchFamily="18" charset="0"/>
                        </a:rPr>
                        <a:t>中断一个</a:t>
                      </a:r>
                      <a:r>
                        <a:rPr lang="en-US" sz="1600" b="1" kern="100" dirty="0">
                          <a:solidFill>
                            <a:srgbClr val="000066"/>
                          </a:solidFill>
                          <a:effectLst/>
                          <a:latin typeface="Times New Roman" pitchFamily="18" charset="0"/>
                          <a:cs typeface="Times New Roman" pitchFamily="18" charset="0"/>
                        </a:rPr>
                        <a:t>MATLAB</a:t>
                      </a:r>
                      <a:r>
                        <a:rPr lang="zh-CN" sz="1600" b="1" kern="100" dirty="0">
                          <a:solidFill>
                            <a:srgbClr val="000066"/>
                          </a:solidFill>
                          <a:effectLst/>
                          <a:latin typeface="Times New Roman" pitchFamily="18" charset="0"/>
                          <a:cs typeface="Times New Roman" pitchFamily="18" charset="0"/>
                        </a:rPr>
                        <a:t>任务</a:t>
                      </a:r>
                      <a:endParaRPr lang="zh-CN" sz="1600" b="1" kern="100" dirty="0">
                        <a:solidFill>
                          <a:srgbClr val="000066"/>
                        </a:solidFill>
                        <a:effectLst/>
                        <a:latin typeface="Times New Roman" pitchFamily="18" charset="0"/>
                        <a:ea typeface="宋体"/>
                        <a:cs typeface="Times New Roman" pitchFamily="18" charset="0"/>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188" y="1195388"/>
            <a:ext cx="7777162" cy="1949508"/>
          </a:xfrm>
          <a:prstGeom prst="rect">
            <a:avLst/>
          </a:prstGeom>
        </p:spPr>
        <p:txBody>
          <a:bodyPr>
            <a:spAutoFit/>
          </a:bodyPr>
          <a:lstStyle/>
          <a:p>
            <a:pPr fontAlgn="auto">
              <a:lnSpc>
                <a:spcPct val="110000"/>
              </a:lnSpc>
              <a:spcBef>
                <a:spcPts val="0"/>
              </a:spcBef>
              <a:spcAft>
                <a:spcPts val="0"/>
              </a:spcAft>
              <a:defRPr/>
            </a:pPr>
            <a:r>
              <a:rPr lang="en-US" altLang="zh-CN" sz="2800" b="1" dirty="0">
                <a:solidFill>
                  <a:srgbClr val="000066"/>
                </a:solidFill>
                <a:latin typeface="Times New Roman" pitchFamily="18" charset="0"/>
                <a:ea typeface="+mn-ea"/>
              </a:rPr>
              <a:t>4</a:t>
            </a:r>
            <a:r>
              <a:rPr lang="zh-CN" altLang="zh-CN" sz="2800" b="1" dirty="0">
                <a:solidFill>
                  <a:srgbClr val="000066"/>
                </a:solidFill>
                <a:latin typeface="Times New Roman" pitchFamily="18" charset="0"/>
                <a:ea typeface="+mn-ea"/>
              </a:rPr>
              <a:t>．注释</a:t>
            </a:r>
          </a:p>
          <a:p>
            <a:pPr fontAlgn="auto">
              <a:lnSpc>
                <a:spcPct val="110000"/>
              </a:lnSpc>
              <a:spcBef>
                <a:spcPts val="0"/>
              </a:spcBef>
              <a:spcAft>
                <a:spcPts val="0"/>
              </a:spcAft>
              <a:defRPr/>
            </a:pPr>
            <a:r>
              <a:rPr lang="zh-CN" altLang="zh-CN" sz="2800" b="1" dirty="0">
                <a:solidFill>
                  <a:srgbClr val="000066"/>
                </a:solidFill>
                <a:latin typeface="Times New Roman" pitchFamily="18" charset="0"/>
                <a:ea typeface="+mn-ea"/>
              </a:rPr>
              <a:t>在</a:t>
            </a:r>
            <a:r>
              <a:rPr lang="en-US" altLang="zh-CN" sz="2800" b="1" dirty="0">
                <a:solidFill>
                  <a:srgbClr val="000066"/>
                </a:solidFill>
                <a:latin typeface="Times New Roman" pitchFamily="18" charset="0"/>
                <a:ea typeface="+mn-ea"/>
              </a:rPr>
              <a:t>MATLAB</a:t>
            </a:r>
            <a:r>
              <a:rPr lang="zh-CN" altLang="zh-CN" sz="2800" b="1" dirty="0">
                <a:solidFill>
                  <a:srgbClr val="000066"/>
                </a:solidFill>
                <a:latin typeface="Times New Roman" pitchFamily="18" charset="0"/>
                <a:ea typeface="+mn-ea"/>
              </a:rPr>
              <a:t>命令后面可以加上注释，用于解释或说明命令的含义，对命令执行结果不产生任何影响。注释以</a:t>
            </a:r>
            <a:r>
              <a:rPr lang="en-US" altLang="zh-CN" sz="2800" b="1" dirty="0">
                <a:solidFill>
                  <a:srgbClr val="000066"/>
                </a:solidFill>
                <a:latin typeface="Times New Roman" pitchFamily="18" charset="0"/>
                <a:ea typeface="+mn-ea"/>
              </a:rPr>
              <a:t>%</a:t>
            </a:r>
            <a:r>
              <a:rPr lang="zh-CN" altLang="zh-CN" sz="2800" b="1" dirty="0">
                <a:solidFill>
                  <a:srgbClr val="000066"/>
                </a:solidFill>
                <a:latin typeface="Times New Roman" pitchFamily="18" charset="0"/>
                <a:ea typeface="+mn-ea"/>
              </a:rPr>
              <a:t>开头，后面是注释的内容。</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630018" y="980728"/>
            <a:ext cx="7920880" cy="2160240"/>
          </a:xfrm>
        </p:spPr>
        <p:txBody>
          <a:bodyPr/>
          <a:lstStyle/>
          <a:p>
            <a:pPr eaLnBrk="1" hangingPunct="1">
              <a:buFontTx/>
              <a:buNone/>
            </a:pPr>
            <a:r>
              <a:rPr lang="en-US" altLang="zh-CN" b="1" dirty="0">
                <a:solidFill>
                  <a:srgbClr val="000066"/>
                </a:solidFill>
                <a:latin typeface="Times New Roman" pitchFamily="18" charset="0"/>
              </a:rPr>
              <a:t>1.4.2  MATLAB</a:t>
            </a:r>
            <a:r>
              <a:rPr lang="zh-CN" altLang="en-US" b="1" dirty="0">
                <a:solidFill>
                  <a:srgbClr val="000066"/>
                </a:solidFill>
                <a:latin typeface="Times New Roman" pitchFamily="18" charset="0"/>
              </a:rPr>
              <a:t>功能演示 </a:t>
            </a:r>
            <a:endParaRPr lang="en-US" altLang="zh-CN" b="1" dirty="0">
              <a:solidFill>
                <a:srgbClr val="000066"/>
              </a:solidFill>
              <a:latin typeface="Times New Roman" pitchFamily="18" charset="0"/>
            </a:endParaRPr>
          </a:p>
          <a:p>
            <a:pPr eaLnBrk="1" hangingPunct="1">
              <a:buFontTx/>
              <a:buNone/>
            </a:pPr>
            <a:r>
              <a:rPr lang="zh-CN" altLang="en-US" b="1" dirty="0" smtClean="0">
                <a:solidFill>
                  <a:srgbClr val="000066"/>
                </a:solidFill>
                <a:latin typeface="Times New Roman" pitchFamily="18" charset="0"/>
              </a:rPr>
              <a:t>例</a:t>
            </a:r>
            <a:r>
              <a:rPr lang="en-US" altLang="zh-CN" b="1" dirty="0" smtClean="0">
                <a:solidFill>
                  <a:srgbClr val="000066"/>
                </a:solidFill>
                <a:latin typeface="Times New Roman" pitchFamily="18" charset="0"/>
              </a:rPr>
              <a:t>1-1  </a:t>
            </a:r>
            <a:r>
              <a:rPr lang="zh-CN" altLang="en-US" b="1" dirty="0" smtClean="0">
                <a:solidFill>
                  <a:srgbClr val="000066"/>
                </a:solidFill>
                <a:latin typeface="Times New Roman" pitchFamily="18" charset="0"/>
              </a:rPr>
              <a:t>分别绘制函数曲线。</a:t>
            </a:r>
            <a:br>
              <a:rPr lang="zh-CN" altLang="en-US" b="1" dirty="0" smtClean="0">
                <a:solidFill>
                  <a:srgbClr val="000066"/>
                </a:solidFill>
                <a:latin typeface="Times New Roman" pitchFamily="18" charset="0"/>
              </a:rPr>
            </a:br>
            <a:r>
              <a:rPr lang="en-US" altLang="zh-CN" b="1" dirty="0" smtClean="0">
                <a:solidFill>
                  <a:srgbClr val="000066"/>
                </a:solidFill>
                <a:latin typeface="Times New Roman" pitchFamily="18" charset="0"/>
              </a:rPr>
              <a:t>x=-2*</a:t>
            </a:r>
            <a:r>
              <a:rPr lang="en-US" altLang="zh-CN" b="1" dirty="0" err="1" smtClean="0">
                <a:solidFill>
                  <a:srgbClr val="000066"/>
                </a:solidFill>
                <a:latin typeface="Times New Roman" pitchFamily="18" charset="0"/>
              </a:rPr>
              <a:t>pi:pi</a:t>
            </a:r>
            <a:r>
              <a:rPr lang="en-US" altLang="zh-CN" b="1" dirty="0" smtClean="0">
                <a:solidFill>
                  <a:srgbClr val="000066"/>
                </a:solidFill>
                <a:latin typeface="Times New Roman" pitchFamily="18" charset="0"/>
              </a:rPr>
              <a:t>/180:2*pi;</a:t>
            </a:r>
          </a:p>
          <a:p>
            <a:pPr eaLnBrk="1" hangingPunct="1">
              <a:buFontTx/>
              <a:buNone/>
            </a:pPr>
            <a:r>
              <a:rPr lang="en-US" altLang="zh-CN" b="1" dirty="0" smtClean="0">
                <a:solidFill>
                  <a:srgbClr val="000066"/>
                </a:solidFill>
                <a:latin typeface="Times New Roman" pitchFamily="18" charset="0"/>
              </a:rPr>
              <a:t>   plot(x,2.^(-abs(x)),':',</a:t>
            </a:r>
            <a:r>
              <a:rPr lang="en-US" altLang="zh-CN" b="1" dirty="0" err="1" smtClean="0">
                <a:solidFill>
                  <a:srgbClr val="000066"/>
                </a:solidFill>
                <a:latin typeface="Times New Roman" pitchFamily="18" charset="0"/>
              </a:rPr>
              <a:t>x,sin</a:t>
            </a:r>
            <a:r>
              <a:rPr lang="en-US" altLang="zh-CN" b="1" dirty="0" smtClean="0">
                <a:solidFill>
                  <a:srgbClr val="000066"/>
                </a:solidFill>
                <a:latin typeface="Times New Roman" pitchFamily="18" charset="0"/>
              </a:rPr>
              <a:t>(x</a:t>
            </a:r>
            <a:r>
              <a:rPr lang="en-US" altLang="zh-CN" b="1" dirty="0" smtClean="0">
                <a:solidFill>
                  <a:srgbClr val="000066"/>
                </a:solidFill>
                <a:latin typeface="Times New Roman" pitchFamily="18" charset="0"/>
              </a:rPr>
              <a:t>));</a:t>
            </a:r>
            <a:endParaRPr lang="en-US" altLang="zh-CN" b="1" dirty="0" smtClean="0">
              <a:solidFill>
                <a:srgbClr val="000066"/>
              </a:solidFill>
              <a:latin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3024" y="2924944"/>
            <a:ext cx="4495800"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683568" y="1196752"/>
            <a:ext cx="7920880" cy="4713288"/>
          </a:xfrm>
        </p:spPr>
        <p:txBody>
          <a:bodyPr/>
          <a:lstStyle/>
          <a:p>
            <a:pPr eaLnBrk="1" hangingPunct="1">
              <a:buFontTx/>
              <a:buNone/>
            </a:pPr>
            <a:r>
              <a:rPr lang="zh-CN" altLang="en-US" b="1" dirty="0" smtClean="0">
                <a:solidFill>
                  <a:srgbClr val="000066"/>
                </a:solidFill>
                <a:latin typeface="Times New Roman" pitchFamily="18" charset="0"/>
              </a:rPr>
              <a:t>例</a:t>
            </a:r>
            <a:r>
              <a:rPr lang="en-US" altLang="zh-CN" b="1" dirty="0" smtClean="0">
                <a:solidFill>
                  <a:srgbClr val="000066"/>
                </a:solidFill>
                <a:latin typeface="Times New Roman" pitchFamily="18" charset="0"/>
              </a:rPr>
              <a:t>1-2  </a:t>
            </a:r>
            <a:r>
              <a:rPr lang="zh-CN" altLang="en-US" b="1" dirty="0" smtClean="0">
                <a:solidFill>
                  <a:srgbClr val="000066"/>
                </a:solidFill>
                <a:latin typeface="Times New Roman" pitchFamily="18" charset="0"/>
              </a:rPr>
              <a:t>求方程 </a:t>
            </a:r>
            <a:r>
              <a:rPr lang="en-US" altLang="zh-CN" b="1" dirty="0" smtClean="0">
                <a:solidFill>
                  <a:srgbClr val="000066"/>
                </a:solidFill>
                <a:latin typeface="Times New Roman" pitchFamily="18" charset="0"/>
              </a:rPr>
              <a:t>2x</a:t>
            </a:r>
            <a:r>
              <a:rPr lang="en-US" altLang="zh-CN" b="1" baseline="30000" dirty="0" smtClean="0">
                <a:solidFill>
                  <a:srgbClr val="000066"/>
                </a:solidFill>
                <a:latin typeface="Times New Roman" pitchFamily="18" charset="0"/>
              </a:rPr>
              <a:t>5</a:t>
            </a:r>
            <a:r>
              <a:rPr lang="en-US" altLang="zh-CN" b="1" dirty="0" smtClean="0">
                <a:solidFill>
                  <a:srgbClr val="000066"/>
                </a:solidFill>
                <a:latin typeface="Times New Roman" pitchFamily="18" charset="0"/>
              </a:rPr>
              <a:t>-3x</a:t>
            </a:r>
            <a:r>
              <a:rPr lang="en-US" altLang="zh-CN" b="1" baseline="30000" dirty="0" smtClean="0">
                <a:solidFill>
                  <a:srgbClr val="000066"/>
                </a:solidFill>
                <a:latin typeface="Times New Roman" pitchFamily="18" charset="0"/>
              </a:rPr>
              <a:t>3</a:t>
            </a:r>
            <a:r>
              <a:rPr lang="en-US" altLang="zh-CN" b="1" dirty="0" smtClean="0">
                <a:solidFill>
                  <a:srgbClr val="000066"/>
                </a:solidFill>
                <a:latin typeface="Times New Roman" pitchFamily="18" charset="0"/>
              </a:rPr>
              <a:t> +71x</a:t>
            </a:r>
            <a:r>
              <a:rPr lang="en-US" altLang="zh-CN" b="1" baseline="30000" dirty="0" smtClean="0">
                <a:solidFill>
                  <a:srgbClr val="000066"/>
                </a:solidFill>
                <a:latin typeface="Times New Roman" pitchFamily="18" charset="0"/>
              </a:rPr>
              <a:t>2</a:t>
            </a:r>
            <a:r>
              <a:rPr lang="en-US" altLang="zh-CN" b="1" dirty="0" smtClean="0">
                <a:solidFill>
                  <a:srgbClr val="000066"/>
                </a:solidFill>
                <a:latin typeface="Times New Roman" pitchFamily="18" charset="0"/>
              </a:rPr>
              <a:t>-9x+13=0</a:t>
            </a:r>
            <a:r>
              <a:rPr lang="zh-CN" altLang="en-US" b="1" dirty="0" smtClean="0">
                <a:solidFill>
                  <a:srgbClr val="000066"/>
                </a:solidFill>
                <a:latin typeface="Times New Roman" pitchFamily="18" charset="0"/>
              </a:rPr>
              <a:t>的全部根。</a:t>
            </a:r>
            <a:br>
              <a:rPr lang="zh-CN" altLang="en-US" b="1" dirty="0" smtClean="0">
                <a:solidFill>
                  <a:srgbClr val="000066"/>
                </a:solidFill>
                <a:latin typeface="Times New Roman" pitchFamily="18" charset="0"/>
              </a:rPr>
            </a:br>
            <a:r>
              <a:rPr lang="en-US" altLang="zh-CN" b="1" dirty="0" smtClean="0">
                <a:solidFill>
                  <a:srgbClr val="000066"/>
                </a:solidFill>
                <a:latin typeface="Times New Roman" pitchFamily="18" charset="0"/>
              </a:rPr>
              <a:t>p=[2,0,-3,71,-9,13]; </a:t>
            </a:r>
          </a:p>
          <a:p>
            <a:pPr eaLnBrk="1" hangingPunct="1">
              <a:buFontTx/>
              <a:buNone/>
            </a:pPr>
            <a:r>
              <a:rPr lang="en-US" altLang="zh-CN" b="1" dirty="0" smtClean="0">
                <a:solidFill>
                  <a:srgbClr val="000066"/>
                </a:solidFill>
                <a:latin typeface="Times New Roman" pitchFamily="18" charset="0"/>
              </a:rPr>
              <a:t>  x=roots(p)</a:t>
            </a:r>
          </a:p>
          <a:p>
            <a:pPr eaLnBrk="1" hangingPunct="1">
              <a:buFontTx/>
              <a:buNone/>
            </a:pPr>
            <a:r>
              <a:rPr lang="nn-NO" altLang="zh-CN" b="1" dirty="0" smtClean="0">
                <a:solidFill>
                  <a:srgbClr val="000066"/>
                </a:solidFill>
                <a:latin typeface="Times New Roman" pitchFamily="18" charset="0"/>
              </a:rPr>
              <a:t>  x =</a:t>
            </a:r>
            <a:endParaRPr lang="nn-NO" altLang="zh-CN" b="1" dirty="0">
              <a:solidFill>
                <a:srgbClr val="000066"/>
              </a:solidFill>
              <a:latin typeface="Times New Roman" pitchFamily="18" charset="0"/>
            </a:endParaRPr>
          </a:p>
          <a:p>
            <a:pPr eaLnBrk="1" hangingPunct="1">
              <a:buFontTx/>
              <a:buNone/>
            </a:pPr>
            <a:r>
              <a:rPr lang="nn-NO" altLang="zh-CN" b="1" dirty="0">
                <a:solidFill>
                  <a:srgbClr val="000066"/>
                </a:solidFill>
                <a:latin typeface="Times New Roman" pitchFamily="18" charset="0"/>
              </a:rPr>
              <a:t>  </a:t>
            </a:r>
            <a:r>
              <a:rPr lang="nn-NO" altLang="zh-CN" b="1" dirty="0" smtClean="0">
                <a:solidFill>
                  <a:srgbClr val="000066"/>
                </a:solidFill>
                <a:latin typeface="Times New Roman" pitchFamily="18" charset="0"/>
              </a:rPr>
              <a:t>  -</a:t>
            </a:r>
            <a:r>
              <a:rPr lang="nn-NO" altLang="zh-CN" b="1" dirty="0">
                <a:solidFill>
                  <a:srgbClr val="000066"/>
                </a:solidFill>
                <a:latin typeface="Times New Roman" pitchFamily="18" charset="0"/>
              </a:rPr>
              <a:t>3.4914 + 0.0000i</a:t>
            </a:r>
          </a:p>
          <a:p>
            <a:pPr eaLnBrk="1" hangingPunct="1">
              <a:buFontTx/>
              <a:buNone/>
            </a:pPr>
            <a:r>
              <a:rPr lang="nn-NO" altLang="zh-CN" b="1" dirty="0">
                <a:solidFill>
                  <a:srgbClr val="000066"/>
                </a:solidFill>
                <a:latin typeface="Times New Roman" pitchFamily="18" charset="0"/>
              </a:rPr>
              <a:t>  </a:t>
            </a:r>
            <a:r>
              <a:rPr lang="nn-NO" altLang="zh-CN" b="1" dirty="0" smtClean="0">
                <a:solidFill>
                  <a:srgbClr val="000066"/>
                </a:solidFill>
                <a:latin typeface="Times New Roman" pitchFamily="18" charset="0"/>
              </a:rPr>
              <a:t>   </a:t>
            </a:r>
            <a:r>
              <a:rPr lang="nn-NO" altLang="zh-CN" b="1" dirty="0">
                <a:solidFill>
                  <a:srgbClr val="000066"/>
                </a:solidFill>
                <a:latin typeface="Times New Roman" pitchFamily="18" charset="0"/>
              </a:rPr>
              <a:t>1.6863 + 2.6947i</a:t>
            </a:r>
          </a:p>
          <a:p>
            <a:pPr eaLnBrk="1" hangingPunct="1">
              <a:buFontTx/>
              <a:buNone/>
            </a:pPr>
            <a:r>
              <a:rPr lang="nn-NO" altLang="zh-CN" b="1" dirty="0">
                <a:solidFill>
                  <a:srgbClr val="000066"/>
                </a:solidFill>
                <a:latin typeface="Times New Roman" pitchFamily="18" charset="0"/>
              </a:rPr>
              <a:t>  </a:t>
            </a:r>
            <a:r>
              <a:rPr lang="nn-NO" altLang="zh-CN" b="1" dirty="0" smtClean="0">
                <a:solidFill>
                  <a:srgbClr val="000066"/>
                </a:solidFill>
                <a:latin typeface="Times New Roman" pitchFamily="18" charset="0"/>
              </a:rPr>
              <a:t>   </a:t>
            </a:r>
            <a:r>
              <a:rPr lang="nn-NO" altLang="zh-CN" b="1" dirty="0">
                <a:solidFill>
                  <a:srgbClr val="000066"/>
                </a:solidFill>
                <a:latin typeface="Times New Roman" pitchFamily="18" charset="0"/>
              </a:rPr>
              <a:t>1.6863 - 2.6947i</a:t>
            </a:r>
          </a:p>
          <a:p>
            <a:pPr eaLnBrk="1" hangingPunct="1">
              <a:buFontTx/>
              <a:buNone/>
            </a:pPr>
            <a:r>
              <a:rPr lang="nn-NO" altLang="zh-CN" b="1" dirty="0">
                <a:solidFill>
                  <a:srgbClr val="000066"/>
                </a:solidFill>
                <a:latin typeface="Times New Roman" pitchFamily="18" charset="0"/>
              </a:rPr>
              <a:t>  </a:t>
            </a:r>
            <a:r>
              <a:rPr lang="nn-NO" altLang="zh-CN" b="1" dirty="0" smtClean="0">
                <a:solidFill>
                  <a:srgbClr val="000066"/>
                </a:solidFill>
                <a:latin typeface="Times New Roman" pitchFamily="18" charset="0"/>
              </a:rPr>
              <a:t>   </a:t>
            </a:r>
            <a:r>
              <a:rPr lang="nn-NO" altLang="zh-CN" b="1" dirty="0">
                <a:solidFill>
                  <a:srgbClr val="000066"/>
                </a:solidFill>
                <a:latin typeface="Times New Roman" pitchFamily="18" charset="0"/>
              </a:rPr>
              <a:t>0.0594 + 0.4251i</a:t>
            </a:r>
          </a:p>
          <a:p>
            <a:pPr eaLnBrk="1" hangingPunct="1">
              <a:buFontTx/>
              <a:buNone/>
            </a:pPr>
            <a:r>
              <a:rPr lang="nn-NO" altLang="zh-CN" b="1" dirty="0">
                <a:solidFill>
                  <a:srgbClr val="000066"/>
                </a:solidFill>
                <a:latin typeface="Times New Roman" pitchFamily="18" charset="0"/>
              </a:rPr>
              <a:t>  </a:t>
            </a:r>
            <a:r>
              <a:rPr lang="nn-NO" altLang="zh-CN" b="1" dirty="0" smtClean="0">
                <a:solidFill>
                  <a:srgbClr val="000066"/>
                </a:solidFill>
                <a:latin typeface="Times New Roman" pitchFamily="18" charset="0"/>
              </a:rPr>
              <a:t>   </a:t>
            </a:r>
            <a:r>
              <a:rPr lang="nn-NO" altLang="zh-CN" b="1" dirty="0">
                <a:solidFill>
                  <a:srgbClr val="000066"/>
                </a:solidFill>
                <a:latin typeface="Times New Roman" pitchFamily="18" charset="0"/>
              </a:rPr>
              <a:t>0.0594 - 0.4251i</a:t>
            </a:r>
            <a:endParaRPr lang="en-US" altLang="zh-CN" b="1" dirty="0" smtClean="0">
              <a:solidFill>
                <a:srgbClr val="000066"/>
              </a:solidFill>
              <a:latin typeface="Times New Roman" pitchFamily="18" charset="0"/>
            </a:endParaRPr>
          </a:p>
        </p:txBody>
      </p:sp>
    </p:spTree>
    <p:extLst>
      <p:ext uri="{BB962C8B-B14F-4D97-AF65-F5344CB8AC3E}">
        <p14:creationId xmlns:p14="http://schemas.microsoft.com/office/powerpoint/2010/main" val="33461713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611560" y="1124744"/>
            <a:ext cx="7886700" cy="4248472"/>
          </a:xfrm>
        </p:spPr>
        <p:txBody>
          <a:bodyPr/>
          <a:lstStyle/>
          <a:p>
            <a:pPr eaLnBrk="1" hangingPunct="1">
              <a:buNone/>
            </a:pPr>
            <a:r>
              <a:rPr lang="en-US" altLang="zh-CN" b="1" dirty="0">
                <a:solidFill>
                  <a:srgbClr val="000066"/>
                </a:solidFill>
                <a:latin typeface="Times New Roman" pitchFamily="18" charset="0"/>
              </a:rPr>
              <a:t>   </a:t>
            </a:r>
            <a:r>
              <a:rPr lang="zh-CN" altLang="en-US" b="1" dirty="0">
                <a:solidFill>
                  <a:srgbClr val="000066"/>
                </a:solidFill>
                <a:latin typeface="Times New Roman" pitchFamily="18" charset="0"/>
              </a:rPr>
              <a:t>例</a:t>
            </a:r>
            <a:r>
              <a:rPr lang="en-US" altLang="zh-CN" b="1" dirty="0" smtClean="0">
                <a:solidFill>
                  <a:srgbClr val="000066"/>
                </a:solidFill>
                <a:latin typeface="Times New Roman" pitchFamily="18" charset="0"/>
              </a:rPr>
              <a:t>1-3  </a:t>
            </a:r>
            <a:r>
              <a:rPr lang="zh-CN" altLang="en-US" b="1" dirty="0">
                <a:solidFill>
                  <a:srgbClr val="000066"/>
                </a:solidFill>
                <a:latin typeface="Times New Roman" pitchFamily="18" charset="0"/>
              </a:rPr>
              <a:t>求解线性方程组。 </a:t>
            </a:r>
            <a:br>
              <a:rPr lang="zh-CN" altLang="en-US" b="1" dirty="0">
                <a:solidFill>
                  <a:srgbClr val="000066"/>
                </a:solidFill>
                <a:latin typeface="Times New Roman" pitchFamily="18" charset="0"/>
              </a:rPr>
            </a:br>
            <a:r>
              <a:rPr lang="en-US" altLang="zh-CN" b="1" dirty="0">
                <a:solidFill>
                  <a:srgbClr val="000066"/>
                </a:solidFill>
                <a:latin typeface="Times New Roman" pitchFamily="18" charset="0"/>
              </a:rPr>
              <a:t>a=[2,3,-1;8,2,3;45,3,9]; </a:t>
            </a:r>
          </a:p>
          <a:p>
            <a:pPr eaLnBrk="1" hangingPunct="1">
              <a:buNone/>
            </a:pPr>
            <a:r>
              <a:rPr lang="en-US" altLang="zh-CN" b="1" dirty="0">
                <a:solidFill>
                  <a:srgbClr val="000066"/>
                </a:solidFill>
                <a:latin typeface="Times New Roman" pitchFamily="18" charset="0"/>
              </a:rPr>
              <a:t>   b=[2;4;23]; </a:t>
            </a:r>
          </a:p>
          <a:p>
            <a:pPr eaLnBrk="1" hangingPunct="1">
              <a:buNone/>
            </a:pPr>
            <a:r>
              <a:rPr lang="en-US" altLang="zh-CN" b="1" dirty="0">
                <a:solidFill>
                  <a:srgbClr val="000066"/>
                </a:solidFill>
                <a:latin typeface="Times New Roman" pitchFamily="18" charset="0"/>
              </a:rPr>
              <a:t>   x=</a:t>
            </a:r>
            <a:r>
              <a:rPr lang="en-US" altLang="zh-CN" b="1" dirty="0" err="1">
                <a:solidFill>
                  <a:srgbClr val="000066"/>
                </a:solidFill>
                <a:latin typeface="Times New Roman" pitchFamily="18" charset="0"/>
              </a:rPr>
              <a:t>inv</a:t>
            </a:r>
            <a:r>
              <a:rPr lang="en-US" altLang="zh-CN" b="1" dirty="0">
                <a:solidFill>
                  <a:srgbClr val="000066"/>
                </a:solidFill>
                <a:latin typeface="Times New Roman" pitchFamily="18" charset="0"/>
              </a:rPr>
              <a:t>(a)*</a:t>
            </a:r>
            <a:r>
              <a:rPr lang="en-US" altLang="zh-CN" b="1" dirty="0" smtClean="0">
                <a:solidFill>
                  <a:srgbClr val="000066"/>
                </a:solidFill>
                <a:latin typeface="Times New Roman" pitchFamily="18" charset="0"/>
              </a:rPr>
              <a:t>b</a:t>
            </a:r>
          </a:p>
          <a:p>
            <a:pPr eaLnBrk="1" hangingPunct="1">
              <a:buNone/>
            </a:pPr>
            <a:r>
              <a:rPr lang="en-US" altLang="zh-CN" b="1" dirty="0" smtClean="0">
                <a:solidFill>
                  <a:srgbClr val="000066"/>
                </a:solidFill>
                <a:latin typeface="Times New Roman" pitchFamily="18" charset="0"/>
              </a:rPr>
              <a:t>   x </a:t>
            </a:r>
            <a:r>
              <a:rPr lang="en-US" altLang="zh-CN" b="1" dirty="0">
                <a:solidFill>
                  <a:srgbClr val="000066"/>
                </a:solidFill>
                <a:latin typeface="Times New Roman" pitchFamily="18" charset="0"/>
              </a:rPr>
              <a:t>=</a:t>
            </a:r>
          </a:p>
          <a:p>
            <a:pPr eaLnBrk="1" hangingPunct="1">
              <a:buNone/>
            </a:pPr>
            <a:r>
              <a:rPr lang="en-US" altLang="zh-CN" b="1" dirty="0" smtClean="0">
                <a:solidFill>
                  <a:srgbClr val="000066"/>
                </a:solidFill>
                <a:latin typeface="Times New Roman" pitchFamily="18" charset="0"/>
              </a:rPr>
              <a:t>       </a:t>
            </a:r>
            <a:r>
              <a:rPr lang="en-US" altLang="zh-CN" b="1" dirty="0">
                <a:solidFill>
                  <a:srgbClr val="000066"/>
                </a:solidFill>
                <a:latin typeface="Times New Roman" pitchFamily="18" charset="0"/>
              </a:rPr>
              <a:t>0.5531</a:t>
            </a:r>
          </a:p>
          <a:p>
            <a:pPr eaLnBrk="1" hangingPunct="1">
              <a:buNone/>
            </a:pPr>
            <a:r>
              <a:rPr lang="en-US" altLang="zh-CN" b="1" dirty="0">
                <a:solidFill>
                  <a:srgbClr val="000066"/>
                </a:solidFill>
                <a:latin typeface="Times New Roman" pitchFamily="18" charset="0"/>
              </a:rPr>
              <a:t> </a:t>
            </a:r>
            <a:r>
              <a:rPr lang="en-US" altLang="zh-CN" b="1" dirty="0" smtClean="0">
                <a:solidFill>
                  <a:srgbClr val="000066"/>
                </a:solidFill>
                <a:latin typeface="Times New Roman" pitchFamily="18" charset="0"/>
              </a:rPr>
              <a:t>      </a:t>
            </a:r>
            <a:r>
              <a:rPr lang="en-US" altLang="zh-CN" b="1" dirty="0">
                <a:solidFill>
                  <a:srgbClr val="000066"/>
                </a:solidFill>
                <a:latin typeface="Times New Roman" pitchFamily="18" charset="0"/>
              </a:rPr>
              <a:t>0.2051</a:t>
            </a:r>
          </a:p>
          <a:p>
            <a:pPr eaLnBrk="1" hangingPunct="1">
              <a:buNone/>
            </a:pPr>
            <a:r>
              <a:rPr lang="en-US" altLang="zh-CN" b="1" dirty="0">
                <a:solidFill>
                  <a:srgbClr val="000066"/>
                </a:solidFill>
                <a:latin typeface="Times New Roman" pitchFamily="18" charset="0"/>
              </a:rPr>
              <a:t> </a:t>
            </a:r>
            <a:r>
              <a:rPr lang="en-US" altLang="zh-CN" b="1" dirty="0" smtClean="0">
                <a:solidFill>
                  <a:srgbClr val="000066"/>
                </a:solidFill>
                <a:latin typeface="Times New Roman" pitchFamily="18" charset="0"/>
              </a:rPr>
              <a:t>     </a:t>
            </a:r>
            <a:r>
              <a:rPr lang="en-US" altLang="zh-CN" b="1" dirty="0">
                <a:solidFill>
                  <a:srgbClr val="000066"/>
                </a:solidFill>
                <a:latin typeface="Times New Roman" pitchFamily="18" charset="0"/>
              </a:rPr>
              <a:t>-0.2784</a:t>
            </a:r>
            <a:endParaRPr lang="en-US" altLang="zh-CN" b="1" dirty="0">
              <a:solidFill>
                <a:srgbClr val="000066"/>
              </a:solidFill>
              <a:latin typeface="Times New Roman" pitchFamily="18" charset="0"/>
            </a:endParaRPr>
          </a:p>
        </p:txBody>
      </p:sp>
    </p:spTree>
    <p:extLst>
      <p:ext uri="{BB962C8B-B14F-4D97-AF65-F5344CB8AC3E}">
        <p14:creationId xmlns:p14="http://schemas.microsoft.com/office/powerpoint/2010/main" val="40320008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611560" y="1124744"/>
            <a:ext cx="7886700" cy="4351338"/>
          </a:xfrm>
        </p:spPr>
        <p:txBody>
          <a:bodyPr/>
          <a:lstStyle/>
          <a:p>
            <a:pPr eaLnBrk="1" hangingPunct="1">
              <a:buNone/>
            </a:pPr>
            <a:r>
              <a:rPr lang="en-US" altLang="zh-CN" b="1" dirty="0" smtClean="0">
                <a:solidFill>
                  <a:srgbClr val="000066"/>
                </a:solidFill>
                <a:latin typeface="Times New Roman" pitchFamily="18" charset="0"/>
              </a:rPr>
              <a:t>   </a:t>
            </a:r>
            <a:r>
              <a:rPr lang="zh-CN" altLang="en-US" b="1" dirty="0">
                <a:solidFill>
                  <a:srgbClr val="000066"/>
                </a:solidFill>
                <a:latin typeface="Times New Roman" pitchFamily="18" charset="0"/>
              </a:rPr>
              <a:t>例</a:t>
            </a:r>
            <a:r>
              <a:rPr lang="es-ES" altLang="zh-CN" b="1" dirty="0" smtClean="0">
                <a:solidFill>
                  <a:srgbClr val="000066"/>
                </a:solidFill>
                <a:latin typeface="Times New Roman" pitchFamily="18" charset="0"/>
              </a:rPr>
              <a:t>1-4  </a:t>
            </a:r>
            <a:r>
              <a:rPr lang="zh-CN" altLang="en-US" b="1" dirty="0" smtClean="0">
                <a:solidFill>
                  <a:srgbClr val="000066"/>
                </a:solidFill>
                <a:latin typeface="Times New Roman" pitchFamily="18" charset="0"/>
              </a:rPr>
              <a:t>求定积分。</a:t>
            </a:r>
            <a:endParaRPr lang="zh-CN" altLang="en-US" b="1" dirty="0">
              <a:solidFill>
                <a:srgbClr val="000066"/>
              </a:solidFill>
              <a:latin typeface="Times New Roman" pitchFamily="18" charset="0"/>
            </a:endParaRPr>
          </a:p>
          <a:p>
            <a:pPr eaLnBrk="1" hangingPunct="1">
              <a:buNone/>
            </a:pPr>
            <a:r>
              <a:rPr lang="en-US" altLang="zh-CN" b="1" dirty="0" smtClean="0">
                <a:solidFill>
                  <a:srgbClr val="000066"/>
                </a:solidFill>
                <a:latin typeface="Times New Roman" pitchFamily="18" charset="0"/>
              </a:rPr>
              <a:t>   f</a:t>
            </a:r>
            <a:r>
              <a:rPr lang="en-US" altLang="zh-CN" b="1" dirty="0">
                <a:solidFill>
                  <a:srgbClr val="000066"/>
                </a:solidFill>
                <a:latin typeface="Times New Roman" pitchFamily="18" charset="0"/>
              </a:rPr>
              <a:t>=@(x) x.*log(1+x);    %</a:t>
            </a:r>
            <a:r>
              <a:rPr lang="zh-CN" altLang="zh-CN" b="1" dirty="0">
                <a:solidFill>
                  <a:srgbClr val="000066"/>
                </a:solidFill>
                <a:latin typeface="Times New Roman" pitchFamily="18" charset="0"/>
              </a:rPr>
              <a:t>定义</a:t>
            </a:r>
            <a:r>
              <a:rPr lang="zh-CN" altLang="zh-CN" b="1" dirty="0" smtClean="0">
                <a:solidFill>
                  <a:srgbClr val="000066"/>
                </a:solidFill>
                <a:latin typeface="Times New Roman" pitchFamily="18" charset="0"/>
              </a:rPr>
              <a:t>被积函数</a:t>
            </a:r>
            <a:endParaRPr lang="en-US" altLang="zh-CN" b="1" dirty="0" smtClean="0">
              <a:solidFill>
                <a:srgbClr val="000066"/>
              </a:solidFill>
              <a:latin typeface="Times New Roman" pitchFamily="18" charset="0"/>
            </a:endParaRPr>
          </a:p>
          <a:p>
            <a:pPr eaLnBrk="1" hangingPunct="1">
              <a:buNone/>
            </a:pPr>
            <a:r>
              <a:rPr lang="en-US" altLang="zh-CN" b="1" dirty="0" smtClean="0">
                <a:solidFill>
                  <a:srgbClr val="000066"/>
                </a:solidFill>
                <a:latin typeface="Times New Roman" pitchFamily="18" charset="0"/>
              </a:rPr>
              <a:t>   </a:t>
            </a:r>
            <a:r>
              <a:rPr lang="en-US" altLang="zh-CN" b="1" dirty="0" smtClean="0">
                <a:solidFill>
                  <a:srgbClr val="000066"/>
                </a:solidFill>
                <a:latin typeface="Times New Roman" pitchFamily="18" charset="0"/>
              </a:rPr>
              <a:t>integral(f,0,1</a:t>
            </a:r>
            <a:r>
              <a:rPr lang="en-US" altLang="zh-CN" b="1" dirty="0">
                <a:solidFill>
                  <a:srgbClr val="000066"/>
                </a:solidFill>
                <a:latin typeface="Times New Roman" pitchFamily="18" charset="0"/>
              </a:rPr>
              <a:t>)         </a:t>
            </a:r>
            <a:r>
              <a:rPr lang="en-US" altLang="zh-CN" b="1" dirty="0" smtClean="0">
                <a:solidFill>
                  <a:srgbClr val="000066"/>
                </a:solidFill>
                <a:latin typeface="Times New Roman" pitchFamily="18" charset="0"/>
              </a:rPr>
              <a:t>     %</a:t>
            </a:r>
            <a:r>
              <a:rPr lang="zh-CN" altLang="zh-CN" b="1" dirty="0">
                <a:solidFill>
                  <a:srgbClr val="000066"/>
                </a:solidFill>
                <a:latin typeface="Times New Roman" pitchFamily="18" charset="0"/>
              </a:rPr>
              <a:t>求</a:t>
            </a:r>
            <a:r>
              <a:rPr lang="zh-CN" altLang="zh-CN" b="1" dirty="0" smtClean="0">
                <a:solidFill>
                  <a:srgbClr val="000066"/>
                </a:solidFill>
                <a:latin typeface="Times New Roman" pitchFamily="18" charset="0"/>
              </a:rPr>
              <a:t>定积分</a:t>
            </a:r>
            <a:endParaRPr lang="en-US" altLang="zh-CN" b="1" dirty="0" smtClean="0">
              <a:solidFill>
                <a:srgbClr val="000066"/>
              </a:solidFill>
              <a:latin typeface="Times New Roman" pitchFamily="18" charset="0"/>
            </a:endParaRPr>
          </a:p>
          <a:p>
            <a:pPr eaLnBrk="1" hangingPunct="1">
              <a:buNone/>
            </a:pPr>
            <a:r>
              <a:rPr lang="en-US" altLang="zh-CN" b="1" dirty="0" smtClean="0">
                <a:solidFill>
                  <a:srgbClr val="000066"/>
                </a:solidFill>
                <a:latin typeface="Times New Roman" pitchFamily="18" charset="0"/>
              </a:rPr>
              <a:t>   </a:t>
            </a:r>
            <a:r>
              <a:rPr lang="en-US" altLang="zh-CN" b="1" dirty="0" err="1" smtClean="0">
                <a:solidFill>
                  <a:srgbClr val="000066"/>
                </a:solidFill>
                <a:latin typeface="Times New Roman" pitchFamily="18" charset="0"/>
              </a:rPr>
              <a:t>ans</a:t>
            </a:r>
            <a:r>
              <a:rPr lang="en-US" altLang="zh-CN" b="1" dirty="0" smtClean="0">
                <a:solidFill>
                  <a:srgbClr val="000066"/>
                </a:solidFill>
                <a:latin typeface="Times New Roman" pitchFamily="18" charset="0"/>
              </a:rPr>
              <a:t> </a:t>
            </a:r>
            <a:r>
              <a:rPr lang="en-US" altLang="zh-CN" b="1" dirty="0">
                <a:solidFill>
                  <a:srgbClr val="000066"/>
                </a:solidFill>
                <a:latin typeface="Times New Roman" pitchFamily="18" charset="0"/>
              </a:rPr>
              <a:t>=</a:t>
            </a:r>
          </a:p>
          <a:p>
            <a:pPr eaLnBrk="1" hangingPunct="1">
              <a:buNone/>
            </a:pPr>
            <a:r>
              <a:rPr lang="en-US" altLang="zh-CN" b="1" dirty="0" smtClean="0">
                <a:solidFill>
                  <a:srgbClr val="000066"/>
                </a:solidFill>
                <a:latin typeface="Times New Roman" pitchFamily="18" charset="0"/>
              </a:rPr>
              <a:t>       </a:t>
            </a:r>
            <a:r>
              <a:rPr lang="en-US" altLang="zh-CN" b="1" dirty="0">
                <a:solidFill>
                  <a:srgbClr val="000066"/>
                </a:solidFill>
                <a:latin typeface="Times New Roman" pitchFamily="18" charset="0"/>
              </a:rPr>
              <a:t>0.2500</a:t>
            </a:r>
            <a:endParaRPr lang="zh-CN" altLang="zh-CN" b="1" dirty="0">
              <a:solidFill>
                <a:srgbClr val="000066"/>
              </a:solidFill>
              <a:latin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539552" y="1628800"/>
            <a:ext cx="8425631" cy="4464719"/>
          </a:xfrm>
        </p:spPr>
        <p:txBody>
          <a:bodyPr rtlCol="0">
            <a:normAutofit fontScale="92500" lnSpcReduction="20000"/>
          </a:bodyPr>
          <a:lstStyle/>
          <a:p>
            <a:pPr marL="0" indent="0" eaLnBrk="1" fontAlgn="auto" hangingPunct="1">
              <a:lnSpc>
                <a:spcPct val="110000"/>
              </a:lnSpc>
              <a:spcBef>
                <a:spcPts val="0"/>
              </a:spcBef>
              <a:spcAft>
                <a:spcPts val="0"/>
              </a:spcAft>
              <a:buNone/>
              <a:defRPr/>
            </a:pPr>
            <a:r>
              <a:rPr lang="en-US" altLang="zh-CN" b="1" dirty="0" smtClean="0">
                <a:solidFill>
                  <a:srgbClr val="000066"/>
                </a:solidFill>
                <a:latin typeface="Times New Roman" pitchFamily="18" charset="0"/>
              </a:rPr>
              <a:t>1.1.1  </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的</a:t>
            </a:r>
            <a:r>
              <a:rPr lang="zh-CN" altLang="en-US" b="1" dirty="0" smtClean="0">
                <a:solidFill>
                  <a:srgbClr val="000066"/>
                </a:solidFill>
                <a:latin typeface="Times New Roman" pitchFamily="18" charset="0"/>
              </a:rPr>
              <a:t>发展</a:t>
            </a:r>
            <a:endParaRPr lang="en-US" altLang="zh-CN" b="1" dirty="0" smtClean="0">
              <a:solidFill>
                <a:srgbClr val="000066"/>
              </a:solidFill>
              <a:latin typeface="Times New Roman" pitchFamily="18" charset="0"/>
            </a:endParaRPr>
          </a:p>
          <a:p>
            <a:pPr marL="0" indent="0" eaLnBrk="1" fontAlgn="auto" hangingPunct="1">
              <a:lnSpc>
                <a:spcPct val="110000"/>
              </a:lnSpc>
              <a:spcBef>
                <a:spcPts val="0"/>
              </a:spcBef>
              <a:spcAft>
                <a:spcPts val="0"/>
              </a:spcAft>
              <a:buNone/>
              <a:defRPr/>
            </a:pPr>
            <a:endParaRPr lang="en-US" altLang="zh-CN" sz="1100" b="1" dirty="0">
              <a:solidFill>
                <a:srgbClr val="000066"/>
              </a:solidFill>
              <a:latin typeface="Times New Roman" pitchFamily="18" charset="0"/>
            </a:endParaRPr>
          </a:p>
          <a:p>
            <a:pPr marL="0" indent="0" eaLnBrk="1" fontAlgn="auto" hangingPunct="1">
              <a:lnSpc>
                <a:spcPct val="110000"/>
              </a:lnSpc>
              <a:spcBef>
                <a:spcPts val="0"/>
              </a:spcBef>
              <a:spcAft>
                <a:spcPts val="0"/>
              </a:spcAft>
              <a:buNone/>
              <a:defRPr/>
            </a:pP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a:t>
            </a:r>
            <a:r>
              <a:rPr lang="en-US" altLang="zh-CN" b="1" dirty="0" err="1">
                <a:solidFill>
                  <a:srgbClr val="800000"/>
                </a:solidFill>
                <a:latin typeface="Times New Roman" pitchFamily="18" charset="0"/>
              </a:rPr>
              <a:t>MAT</a:t>
            </a:r>
            <a:r>
              <a:rPr lang="en-US" altLang="zh-CN" b="1" dirty="0" err="1">
                <a:solidFill>
                  <a:srgbClr val="000066"/>
                </a:solidFill>
                <a:latin typeface="Times New Roman" pitchFamily="18" charset="0"/>
              </a:rPr>
              <a:t>rix</a:t>
            </a:r>
            <a:r>
              <a:rPr lang="en-US" altLang="zh-CN" b="1" dirty="0">
                <a:solidFill>
                  <a:srgbClr val="000066"/>
                </a:solidFill>
                <a:latin typeface="Times New Roman" pitchFamily="18" charset="0"/>
              </a:rPr>
              <a:t> </a:t>
            </a:r>
            <a:r>
              <a:rPr lang="en-US" altLang="zh-CN" b="1" dirty="0" err="1" smtClean="0">
                <a:solidFill>
                  <a:srgbClr val="800000"/>
                </a:solidFill>
                <a:latin typeface="Times New Roman" pitchFamily="18" charset="0"/>
              </a:rPr>
              <a:t>LAB</a:t>
            </a:r>
            <a:r>
              <a:rPr lang="en-US" altLang="zh-CN" b="1" dirty="0" err="1" smtClean="0">
                <a:solidFill>
                  <a:srgbClr val="000066"/>
                </a:solidFill>
                <a:latin typeface="Times New Roman" pitchFamily="18" charset="0"/>
              </a:rPr>
              <a:t>oratory</a:t>
            </a:r>
            <a:r>
              <a:rPr lang="zh-CN" altLang="en-US" b="1" dirty="0" smtClean="0">
                <a:solidFill>
                  <a:srgbClr val="000066"/>
                </a:solidFill>
                <a:latin typeface="Times New Roman" pitchFamily="18" charset="0"/>
              </a:rPr>
              <a:t>。</a:t>
            </a:r>
            <a:endParaRPr lang="en-US" altLang="zh-CN" b="1" dirty="0" smtClean="0">
              <a:solidFill>
                <a:srgbClr val="000066"/>
              </a:solidFill>
              <a:latin typeface="Times New Roman" pitchFamily="18" charset="0"/>
            </a:endParaRPr>
          </a:p>
          <a:p>
            <a:pPr marL="0" indent="0" eaLnBrk="1" fontAlgn="auto" hangingPunct="1">
              <a:lnSpc>
                <a:spcPct val="110000"/>
              </a:lnSpc>
              <a:spcBef>
                <a:spcPts val="0"/>
              </a:spcBef>
              <a:spcAft>
                <a:spcPts val="0"/>
              </a:spcAft>
              <a:buNone/>
              <a:defRPr/>
            </a:pPr>
            <a:r>
              <a:rPr lang="en-US" altLang="zh-CN" b="1" dirty="0" smtClean="0">
                <a:solidFill>
                  <a:srgbClr val="000066"/>
                </a:solidFill>
                <a:latin typeface="Times New Roman" pitchFamily="18" charset="0"/>
              </a:rPr>
              <a:t>1980</a:t>
            </a:r>
            <a:r>
              <a:rPr lang="zh-CN" altLang="en-US" b="1" dirty="0">
                <a:solidFill>
                  <a:srgbClr val="000066"/>
                </a:solidFill>
                <a:latin typeface="Times New Roman" pitchFamily="18" charset="0"/>
              </a:rPr>
              <a:t>年前后，</a:t>
            </a:r>
            <a:r>
              <a:rPr lang="en-US" altLang="zh-CN" b="1" dirty="0">
                <a:solidFill>
                  <a:srgbClr val="000066"/>
                </a:solidFill>
                <a:latin typeface="Times New Roman" pitchFamily="18" charset="0"/>
              </a:rPr>
              <a:t>Cleve </a:t>
            </a:r>
            <a:r>
              <a:rPr lang="en-US" altLang="zh-CN" b="1" dirty="0" err="1">
                <a:solidFill>
                  <a:srgbClr val="000066"/>
                </a:solidFill>
                <a:latin typeface="Times New Roman" pitchFamily="18" charset="0"/>
              </a:rPr>
              <a:t>Moler</a:t>
            </a:r>
            <a:r>
              <a:rPr lang="zh-CN" altLang="en-US" b="1" dirty="0">
                <a:solidFill>
                  <a:srgbClr val="000066"/>
                </a:solidFill>
                <a:latin typeface="Times New Roman" pitchFamily="18" charset="0"/>
              </a:rPr>
              <a:t>教授编写的</a:t>
            </a:r>
            <a:r>
              <a:rPr lang="en-US" altLang="zh-CN" b="1" dirty="0" err="1">
                <a:solidFill>
                  <a:srgbClr val="000066"/>
                </a:solidFill>
                <a:latin typeface="Times New Roman" pitchFamily="18" charset="0"/>
              </a:rPr>
              <a:t>Linpack</a:t>
            </a:r>
            <a:r>
              <a:rPr lang="en-US" altLang="zh-CN" b="1" dirty="0">
                <a:solidFill>
                  <a:srgbClr val="000066"/>
                </a:solidFill>
                <a:latin typeface="Times New Roman" pitchFamily="18" charset="0"/>
              </a:rPr>
              <a:t> </a:t>
            </a:r>
            <a:r>
              <a:rPr lang="zh-CN" altLang="en-US" b="1" dirty="0">
                <a:solidFill>
                  <a:srgbClr val="000066"/>
                </a:solidFill>
                <a:latin typeface="Times New Roman" pitchFamily="18" charset="0"/>
              </a:rPr>
              <a:t>和</a:t>
            </a:r>
            <a:r>
              <a:rPr lang="en-US" altLang="zh-CN" b="1" dirty="0" err="1">
                <a:solidFill>
                  <a:srgbClr val="000066"/>
                </a:solidFill>
                <a:latin typeface="Times New Roman" pitchFamily="18" charset="0"/>
              </a:rPr>
              <a:t>Eispack</a:t>
            </a:r>
            <a:r>
              <a:rPr lang="zh-CN" altLang="en-US" b="1" dirty="0">
                <a:solidFill>
                  <a:srgbClr val="000066"/>
                </a:solidFill>
                <a:latin typeface="Times New Roman" pitchFamily="18" charset="0"/>
              </a:rPr>
              <a:t>的接口程序。</a:t>
            </a:r>
          </a:p>
          <a:p>
            <a:pPr marL="0" indent="0" eaLnBrk="1" fontAlgn="auto" hangingPunct="1">
              <a:lnSpc>
                <a:spcPct val="110000"/>
              </a:lnSpc>
              <a:spcBef>
                <a:spcPts val="0"/>
              </a:spcBef>
              <a:spcAft>
                <a:spcPts val="0"/>
              </a:spcAft>
              <a:buNone/>
              <a:defRPr/>
            </a:pPr>
            <a:r>
              <a:rPr lang="en-US" altLang="zh-CN" b="1" dirty="0">
                <a:solidFill>
                  <a:srgbClr val="000066"/>
                </a:solidFill>
                <a:latin typeface="Times New Roman" pitchFamily="18" charset="0"/>
              </a:rPr>
              <a:t>1984</a:t>
            </a:r>
            <a:r>
              <a:rPr lang="zh-CN" altLang="en-US" b="1" dirty="0">
                <a:solidFill>
                  <a:srgbClr val="000066"/>
                </a:solidFill>
                <a:latin typeface="Times New Roman" pitchFamily="18" charset="0"/>
              </a:rPr>
              <a:t>年，</a:t>
            </a:r>
            <a:r>
              <a:rPr lang="en-US" altLang="zh-CN" b="1" dirty="0">
                <a:solidFill>
                  <a:srgbClr val="000066"/>
                </a:solidFill>
                <a:latin typeface="Times New Roman" pitchFamily="18" charset="0"/>
              </a:rPr>
              <a:t>MATLAB</a:t>
            </a:r>
            <a:r>
              <a:rPr lang="zh-CN" altLang="en-US" b="1" dirty="0">
                <a:solidFill>
                  <a:srgbClr val="000066"/>
                </a:solidFill>
                <a:latin typeface="Times New Roman" pitchFamily="18" charset="0"/>
              </a:rPr>
              <a:t>第</a:t>
            </a:r>
            <a:r>
              <a:rPr lang="en-US" altLang="zh-CN" b="1" dirty="0">
                <a:solidFill>
                  <a:srgbClr val="000066"/>
                </a:solidFill>
                <a:latin typeface="Times New Roman" pitchFamily="18" charset="0"/>
              </a:rPr>
              <a:t>1</a:t>
            </a:r>
            <a:r>
              <a:rPr lang="zh-CN" altLang="en-US" b="1" dirty="0">
                <a:solidFill>
                  <a:srgbClr val="000066"/>
                </a:solidFill>
                <a:latin typeface="Times New Roman" pitchFamily="18" charset="0"/>
              </a:rPr>
              <a:t>版</a:t>
            </a:r>
            <a:r>
              <a:rPr lang="en-US" altLang="zh-CN" b="1" dirty="0">
                <a:solidFill>
                  <a:srgbClr val="000066"/>
                </a:solidFill>
                <a:latin typeface="Times New Roman" pitchFamily="18" charset="0"/>
              </a:rPr>
              <a:t>(DOS</a:t>
            </a:r>
            <a:r>
              <a:rPr lang="zh-CN" altLang="en-US" b="1" dirty="0">
                <a:solidFill>
                  <a:srgbClr val="000066"/>
                </a:solidFill>
                <a:latin typeface="Times New Roman" pitchFamily="18" charset="0"/>
              </a:rPr>
              <a:t>版</a:t>
            </a:r>
            <a:r>
              <a:rPr lang="en-US" altLang="zh-CN" b="1" dirty="0">
                <a:solidFill>
                  <a:srgbClr val="000066"/>
                </a:solidFill>
                <a:latin typeface="Times New Roman" pitchFamily="18" charset="0"/>
              </a:rPr>
              <a:t>)</a:t>
            </a:r>
          </a:p>
          <a:p>
            <a:pPr marL="0" indent="0" eaLnBrk="1" fontAlgn="auto" hangingPunct="1">
              <a:lnSpc>
                <a:spcPct val="110000"/>
              </a:lnSpc>
              <a:spcBef>
                <a:spcPts val="0"/>
              </a:spcBef>
              <a:spcAft>
                <a:spcPts val="0"/>
              </a:spcAft>
              <a:buNone/>
              <a:defRPr/>
            </a:pPr>
            <a:r>
              <a:rPr lang="en-US" altLang="zh-CN" b="1" dirty="0">
                <a:solidFill>
                  <a:srgbClr val="000066"/>
                </a:solidFill>
                <a:latin typeface="Times New Roman" pitchFamily="18" charset="0"/>
              </a:rPr>
              <a:t>1992</a:t>
            </a:r>
            <a:r>
              <a:rPr lang="zh-CN" altLang="en-US" b="1" dirty="0">
                <a:solidFill>
                  <a:srgbClr val="000066"/>
                </a:solidFill>
                <a:latin typeface="Times New Roman" pitchFamily="18" charset="0"/>
              </a:rPr>
              <a:t>年，</a:t>
            </a:r>
            <a:r>
              <a:rPr lang="en-US" altLang="zh-CN" b="1" dirty="0">
                <a:solidFill>
                  <a:srgbClr val="000066"/>
                </a:solidFill>
                <a:latin typeface="Times New Roman" pitchFamily="18" charset="0"/>
              </a:rPr>
              <a:t>MATLAB4.0</a:t>
            </a:r>
            <a:r>
              <a:rPr lang="zh-CN" altLang="en-US" b="1" dirty="0">
                <a:solidFill>
                  <a:srgbClr val="000066"/>
                </a:solidFill>
                <a:latin typeface="Times New Roman" pitchFamily="18" charset="0"/>
              </a:rPr>
              <a:t>版</a:t>
            </a:r>
            <a:endParaRPr lang="en-US" altLang="zh-CN" b="1" dirty="0">
              <a:solidFill>
                <a:srgbClr val="000066"/>
              </a:solidFill>
              <a:latin typeface="Times New Roman" pitchFamily="18" charset="0"/>
            </a:endParaRPr>
          </a:p>
          <a:p>
            <a:pPr marL="0" indent="0" eaLnBrk="1" fontAlgn="auto" hangingPunct="1">
              <a:lnSpc>
                <a:spcPct val="110000"/>
              </a:lnSpc>
              <a:spcBef>
                <a:spcPts val="0"/>
              </a:spcBef>
              <a:spcAft>
                <a:spcPts val="0"/>
              </a:spcAft>
              <a:buNone/>
              <a:defRPr/>
            </a:pPr>
            <a:r>
              <a:rPr lang="en-US" altLang="zh-CN" b="1" dirty="0">
                <a:solidFill>
                  <a:srgbClr val="000066"/>
                </a:solidFill>
                <a:latin typeface="Times New Roman" pitchFamily="18" charset="0"/>
              </a:rPr>
              <a:t>1994</a:t>
            </a:r>
            <a:r>
              <a:rPr lang="zh-CN" altLang="en-US" b="1" dirty="0">
                <a:solidFill>
                  <a:srgbClr val="000066"/>
                </a:solidFill>
                <a:latin typeface="Times New Roman" pitchFamily="18" charset="0"/>
              </a:rPr>
              <a:t>年，</a:t>
            </a:r>
            <a:r>
              <a:rPr lang="en-US" altLang="zh-CN" b="1" dirty="0">
                <a:solidFill>
                  <a:srgbClr val="000066"/>
                </a:solidFill>
                <a:latin typeface="Times New Roman" pitchFamily="18" charset="0"/>
              </a:rPr>
              <a:t>MATLAB 4.2</a:t>
            </a:r>
            <a:r>
              <a:rPr lang="zh-CN" altLang="en-US" b="1" dirty="0">
                <a:solidFill>
                  <a:srgbClr val="000066"/>
                </a:solidFill>
                <a:latin typeface="Times New Roman" pitchFamily="18" charset="0"/>
              </a:rPr>
              <a:t>版</a:t>
            </a:r>
            <a:endParaRPr lang="en-US" altLang="zh-CN" b="1" dirty="0">
              <a:solidFill>
                <a:srgbClr val="000066"/>
              </a:solidFill>
              <a:latin typeface="Times New Roman" pitchFamily="18" charset="0"/>
            </a:endParaRPr>
          </a:p>
          <a:p>
            <a:pPr marL="0" indent="0" eaLnBrk="1" fontAlgn="auto" hangingPunct="1">
              <a:lnSpc>
                <a:spcPct val="110000"/>
              </a:lnSpc>
              <a:spcBef>
                <a:spcPts val="0"/>
              </a:spcBef>
              <a:spcAft>
                <a:spcPts val="0"/>
              </a:spcAft>
              <a:buNone/>
              <a:defRPr/>
            </a:pPr>
            <a:r>
              <a:rPr lang="en-US" altLang="zh-CN" b="1" dirty="0">
                <a:solidFill>
                  <a:srgbClr val="000066"/>
                </a:solidFill>
                <a:latin typeface="Times New Roman" pitchFamily="18" charset="0"/>
              </a:rPr>
              <a:t>1997</a:t>
            </a:r>
            <a:r>
              <a:rPr lang="zh-CN" altLang="en-US" b="1" dirty="0">
                <a:solidFill>
                  <a:srgbClr val="000066"/>
                </a:solidFill>
                <a:latin typeface="Times New Roman" pitchFamily="18" charset="0"/>
              </a:rPr>
              <a:t>年，</a:t>
            </a:r>
            <a:r>
              <a:rPr lang="en-US" altLang="zh-CN" b="1" dirty="0">
                <a:solidFill>
                  <a:srgbClr val="000066"/>
                </a:solidFill>
                <a:latin typeface="Times New Roman" pitchFamily="18" charset="0"/>
              </a:rPr>
              <a:t>MATLAB 5.0</a:t>
            </a:r>
            <a:r>
              <a:rPr lang="zh-CN" altLang="en-US" b="1" dirty="0">
                <a:solidFill>
                  <a:srgbClr val="000066"/>
                </a:solidFill>
                <a:latin typeface="Times New Roman" pitchFamily="18" charset="0"/>
              </a:rPr>
              <a:t>版</a:t>
            </a:r>
            <a:endParaRPr lang="en-US" altLang="zh-CN" b="1" dirty="0">
              <a:solidFill>
                <a:srgbClr val="000066"/>
              </a:solidFill>
              <a:latin typeface="Times New Roman" pitchFamily="18" charset="0"/>
            </a:endParaRPr>
          </a:p>
          <a:p>
            <a:pPr marL="0" indent="0" eaLnBrk="1" fontAlgn="auto" hangingPunct="1">
              <a:lnSpc>
                <a:spcPct val="110000"/>
              </a:lnSpc>
              <a:spcBef>
                <a:spcPts val="0"/>
              </a:spcBef>
              <a:spcAft>
                <a:spcPts val="0"/>
              </a:spcAft>
              <a:buNone/>
              <a:defRPr/>
            </a:pPr>
            <a:r>
              <a:rPr lang="en-US" altLang="zh-CN" b="1" dirty="0">
                <a:solidFill>
                  <a:srgbClr val="000066"/>
                </a:solidFill>
                <a:latin typeface="Times New Roman" pitchFamily="18" charset="0"/>
              </a:rPr>
              <a:t>1999</a:t>
            </a:r>
            <a:r>
              <a:rPr lang="zh-CN" altLang="en-US" b="1" dirty="0">
                <a:solidFill>
                  <a:srgbClr val="000066"/>
                </a:solidFill>
                <a:latin typeface="Times New Roman" pitchFamily="18" charset="0"/>
              </a:rPr>
              <a:t>年，</a:t>
            </a:r>
            <a:r>
              <a:rPr lang="en-US" altLang="zh-CN" b="1" dirty="0">
                <a:solidFill>
                  <a:srgbClr val="000066"/>
                </a:solidFill>
                <a:latin typeface="Times New Roman" pitchFamily="18" charset="0"/>
              </a:rPr>
              <a:t>MATLAB 5.3</a:t>
            </a:r>
            <a:r>
              <a:rPr lang="zh-CN" altLang="en-US" b="1" dirty="0">
                <a:solidFill>
                  <a:srgbClr val="000066"/>
                </a:solidFill>
                <a:latin typeface="Times New Roman" pitchFamily="18" charset="0"/>
              </a:rPr>
              <a:t>版</a:t>
            </a:r>
            <a:endParaRPr lang="en-US" altLang="zh-CN" b="1" dirty="0">
              <a:solidFill>
                <a:srgbClr val="000066"/>
              </a:solidFill>
              <a:latin typeface="Times New Roman" pitchFamily="18" charset="0"/>
            </a:endParaRPr>
          </a:p>
          <a:p>
            <a:pPr marL="0" indent="0" eaLnBrk="1" fontAlgn="auto" hangingPunct="1">
              <a:lnSpc>
                <a:spcPct val="110000"/>
              </a:lnSpc>
              <a:spcBef>
                <a:spcPts val="0"/>
              </a:spcBef>
              <a:spcAft>
                <a:spcPts val="0"/>
              </a:spcAft>
              <a:buNone/>
              <a:defRPr/>
            </a:pPr>
            <a:r>
              <a:rPr lang="en-US" altLang="zh-CN" b="1" dirty="0">
                <a:solidFill>
                  <a:srgbClr val="000066"/>
                </a:solidFill>
                <a:latin typeface="Times New Roman" pitchFamily="18" charset="0"/>
              </a:rPr>
              <a:t>2000</a:t>
            </a:r>
            <a:r>
              <a:rPr lang="zh-CN" altLang="en-US" b="1" dirty="0">
                <a:solidFill>
                  <a:srgbClr val="000066"/>
                </a:solidFill>
                <a:latin typeface="Times New Roman" pitchFamily="18" charset="0"/>
              </a:rPr>
              <a:t>年，</a:t>
            </a:r>
            <a:r>
              <a:rPr lang="en-US" altLang="zh-CN" b="1" dirty="0">
                <a:solidFill>
                  <a:srgbClr val="000066"/>
                </a:solidFill>
                <a:latin typeface="Times New Roman" pitchFamily="18" charset="0"/>
              </a:rPr>
              <a:t>MATLAB 6.0</a:t>
            </a:r>
            <a:r>
              <a:rPr lang="zh-CN" altLang="en-US" b="1" dirty="0">
                <a:solidFill>
                  <a:srgbClr val="000066"/>
                </a:solidFill>
                <a:latin typeface="Times New Roman" pitchFamily="18" charset="0"/>
              </a:rPr>
              <a:t>版</a:t>
            </a:r>
            <a:endParaRPr lang="en-US" altLang="zh-CN" b="1" dirty="0">
              <a:solidFill>
                <a:srgbClr val="000066"/>
              </a:solidFill>
              <a:latin typeface="Times New Roman" pitchFamily="18" charset="0"/>
            </a:endParaRPr>
          </a:p>
          <a:p>
            <a:pPr marL="0" indent="0" eaLnBrk="1" fontAlgn="auto" hangingPunct="1">
              <a:lnSpc>
                <a:spcPct val="110000"/>
              </a:lnSpc>
              <a:spcBef>
                <a:spcPts val="0"/>
              </a:spcBef>
              <a:spcAft>
                <a:spcPts val="0"/>
              </a:spcAft>
              <a:buNone/>
              <a:defRPr/>
            </a:pPr>
            <a:r>
              <a:rPr lang="en-US" altLang="zh-CN" b="1" dirty="0" smtClean="0">
                <a:solidFill>
                  <a:srgbClr val="000066"/>
                </a:solidFill>
                <a:latin typeface="Times New Roman" pitchFamily="18" charset="0"/>
              </a:rPr>
              <a:t>2004</a:t>
            </a:r>
            <a:r>
              <a:rPr lang="zh-CN" altLang="en-US" b="1" dirty="0">
                <a:solidFill>
                  <a:srgbClr val="000066"/>
                </a:solidFill>
                <a:latin typeface="Times New Roman" pitchFamily="18" charset="0"/>
              </a:rPr>
              <a:t>年，</a:t>
            </a:r>
            <a:r>
              <a:rPr lang="en-US" altLang="zh-CN" b="1" dirty="0">
                <a:solidFill>
                  <a:srgbClr val="000066"/>
                </a:solidFill>
                <a:latin typeface="Times New Roman" pitchFamily="18" charset="0"/>
              </a:rPr>
              <a:t>MATLAB 7.0</a:t>
            </a:r>
            <a:r>
              <a:rPr lang="zh-CN" altLang="en-US" b="1" dirty="0" smtClean="0">
                <a:solidFill>
                  <a:srgbClr val="000066"/>
                </a:solidFill>
                <a:latin typeface="Times New Roman" pitchFamily="18" charset="0"/>
              </a:rPr>
              <a:t>版</a:t>
            </a:r>
            <a:endParaRPr lang="en-US" altLang="zh-CN" b="1" dirty="0" smtClean="0">
              <a:solidFill>
                <a:srgbClr val="000066"/>
              </a:solidFill>
              <a:latin typeface="Times New Roman" pitchFamily="18" charset="0"/>
            </a:endParaRPr>
          </a:p>
        </p:txBody>
      </p:sp>
      <p:sp>
        <p:nvSpPr>
          <p:cNvPr id="4" name="Rectangle 2"/>
          <p:cNvSpPr>
            <a:spLocks noGrp="1" noChangeArrowheads="1"/>
          </p:cNvSpPr>
          <p:nvPr>
            <p:ph type="title"/>
          </p:nvPr>
        </p:nvSpPr>
        <p:spPr>
          <a:xfrm>
            <a:off x="611560" y="764704"/>
            <a:ext cx="4536504" cy="922337"/>
          </a:xfrm>
        </p:spPr>
        <p:txBody>
          <a:bodyPr>
            <a:normAutofit/>
          </a:bodyPr>
          <a:lstStyle/>
          <a:p>
            <a:pPr eaLnBrk="1" hangingPunct="1"/>
            <a:r>
              <a:rPr lang="en-US" altLang="zh-CN" sz="3600" dirty="0" smtClean="0">
                <a:solidFill>
                  <a:srgbClr val="000066"/>
                </a:solidFill>
                <a:latin typeface="Times New Roman" pitchFamily="18" charset="0"/>
                <a:ea typeface="华文新魏" pitchFamily="2" charset="-122"/>
              </a:rPr>
              <a:t>1.1  MATLAB</a:t>
            </a:r>
            <a:r>
              <a:rPr lang="zh-CN" altLang="en-US" sz="3600" dirty="0" smtClean="0">
                <a:solidFill>
                  <a:srgbClr val="000066"/>
                </a:solidFill>
                <a:latin typeface="Times New Roman" pitchFamily="18" charset="0"/>
                <a:ea typeface="华文新魏" pitchFamily="2" charset="-122"/>
              </a:rPr>
              <a:t>概貌</a:t>
            </a:r>
            <a:endParaRPr lang="zh-CN" altLang="en-US" sz="3600" dirty="0" smtClean="0">
              <a:solidFill>
                <a:srgbClr val="000066"/>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25463" y="800100"/>
            <a:ext cx="4767262" cy="527580"/>
          </a:xfrm>
          <a:prstGeom prst="rect">
            <a:avLst/>
          </a:prstGeom>
        </p:spPr>
        <p:txBody>
          <a:bodyPr>
            <a:spAutoFit/>
          </a:bodyPr>
          <a:lstStyle/>
          <a:p>
            <a:pPr fontAlgn="auto">
              <a:lnSpc>
                <a:spcPct val="110000"/>
              </a:lnSpc>
              <a:spcBef>
                <a:spcPts val="0"/>
              </a:spcBef>
              <a:spcAft>
                <a:spcPts val="0"/>
              </a:spcAft>
              <a:defRPr/>
            </a:pPr>
            <a:r>
              <a:rPr lang="en-US" altLang="zh-CN" sz="2800" b="1" dirty="0">
                <a:solidFill>
                  <a:srgbClr val="000066"/>
                </a:solidFill>
                <a:latin typeface="Times New Roman" pitchFamily="18" charset="0"/>
                <a:ea typeface="+mn-ea"/>
              </a:rPr>
              <a:t>1.4.3  MATLAB</a:t>
            </a:r>
            <a:r>
              <a:rPr lang="zh-CN" altLang="zh-CN" sz="2800" b="1" dirty="0">
                <a:solidFill>
                  <a:srgbClr val="000066"/>
                </a:solidFill>
                <a:latin typeface="Times New Roman" pitchFamily="18" charset="0"/>
                <a:ea typeface="+mn-ea"/>
              </a:rPr>
              <a:t>帮助</a:t>
            </a:r>
            <a:r>
              <a:rPr lang="zh-CN" altLang="zh-CN" sz="2800" b="1" dirty="0" smtClean="0">
                <a:solidFill>
                  <a:srgbClr val="000066"/>
                </a:solidFill>
                <a:latin typeface="Times New Roman" pitchFamily="18" charset="0"/>
                <a:ea typeface="+mn-ea"/>
              </a:rPr>
              <a:t>系统</a:t>
            </a:r>
            <a:endParaRPr lang="en-US" altLang="zh-CN" sz="2800" b="1" dirty="0" smtClean="0">
              <a:solidFill>
                <a:srgbClr val="000066"/>
              </a:solidFill>
              <a:latin typeface="Times New Roman" pitchFamily="18" charset="0"/>
              <a:ea typeface="+mn-ea"/>
            </a:endParaRPr>
          </a:p>
        </p:txBody>
      </p:sp>
      <p:pic>
        <p:nvPicPr>
          <p:cNvPr id="4198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18097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8650"/>
            <a:ext cx="1714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18097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8650"/>
            <a:ext cx="1714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562973" y="1452611"/>
            <a:ext cx="8223250" cy="1040285"/>
          </a:xfrm>
          <a:prstGeom prst="rect">
            <a:avLst/>
          </a:prstGeom>
        </p:spPr>
        <p:txBody>
          <a:bodyPr>
            <a:spAutoFit/>
          </a:bodyPr>
          <a:lstStyle/>
          <a:p>
            <a:pPr fontAlgn="auto">
              <a:lnSpc>
                <a:spcPct val="110000"/>
              </a:lnSpc>
              <a:spcBef>
                <a:spcPts val="0"/>
              </a:spcBef>
              <a:spcAft>
                <a:spcPts val="0"/>
              </a:spcAft>
              <a:defRPr/>
            </a:pPr>
            <a:r>
              <a:rPr lang="en-US" altLang="zh-CN" sz="2800" b="1" dirty="0">
                <a:solidFill>
                  <a:srgbClr val="000066"/>
                </a:solidFill>
                <a:latin typeface="Times New Roman" pitchFamily="18" charset="0"/>
                <a:ea typeface="+mn-ea"/>
              </a:rPr>
              <a:t>1</a:t>
            </a:r>
            <a:r>
              <a:rPr lang="zh-CN" altLang="zh-CN" sz="2800" b="1" dirty="0">
                <a:solidFill>
                  <a:srgbClr val="000066"/>
                </a:solidFill>
                <a:latin typeface="Times New Roman" pitchFamily="18" charset="0"/>
                <a:ea typeface="+mn-ea"/>
              </a:rPr>
              <a:t>．</a:t>
            </a:r>
            <a:r>
              <a:rPr lang="en-US" altLang="zh-CN" sz="2800" b="1" dirty="0">
                <a:solidFill>
                  <a:srgbClr val="000066"/>
                </a:solidFill>
                <a:latin typeface="Times New Roman" pitchFamily="18" charset="0"/>
                <a:ea typeface="+mn-ea"/>
              </a:rPr>
              <a:t>MATLAB</a:t>
            </a:r>
            <a:r>
              <a:rPr lang="zh-CN" altLang="zh-CN" sz="2800" b="1" dirty="0">
                <a:solidFill>
                  <a:srgbClr val="000066"/>
                </a:solidFill>
                <a:latin typeface="Times New Roman" pitchFamily="18" charset="0"/>
                <a:ea typeface="+mn-ea"/>
              </a:rPr>
              <a:t>帮助窗口</a:t>
            </a:r>
          </a:p>
          <a:p>
            <a:pPr fontAlgn="auto">
              <a:lnSpc>
                <a:spcPct val="110000"/>
              </a:lnSpc>
              <a:spcBef>
                <a:spcPts val="0"/>
              </a:spcBef>
              <a:spcAft>
                <a:spcPts val="0"/>
              </a:spcAft>
              <a:defRPr/>
            </a:pPr>
            <a:r>
              <a:rPr lang="zh-CN" altLang="zh-CN" sz="2800" b="1" dirty="0" smtClean="0">
                <a:solidFill>
                  <a:srgbClr val="000066"/>
                </a:solidFill>
                <a:latin typeface="Times New Roman" pitchFamily="18" charset="0"/>
                <a:ea typeface="+mn-ea"/>
              </a:rPr>
              <a:t>通常</a:t>
            </a:r>
            <a:r>
              <a:rPr lang="zh-CN" altLang="zh-CN" sz="2800" b="1" dirty="0">
                <a:solidFill>
                  <a:srgbClr val="000066"/>
                </a:solidFill>
                <a:latin typeface="Times New Roman" pitchFamily="18" charset="0"/>
                <a:ea typeface="+mn-ea"/>
              </a:rPr>
              <a:t>进入</a:t>
            </a:r>
            <a:r>
              <a:rPr lang="en-US" altLang="zh-CN" sz="2800" b="1" dirty="0">
                <a:solidFill>
                  <a:srgbClr val="000066"/>
                </a:solidFill>
                <a:latin typeface="Times New Roman" pitchFamily="18" charset="0"/>
                <a:ea typeface="+mn-ea"/>
              </a:rPr>
              <a:t>MATLAB</a:t>
            </a:r>
            <a:r>
              <a:rPr lang="zh-CN" altLang="zh-CN" sz="2800" b="1" dirty="0">
                <a:solidFill>
                  <a:srgbClr val="000066"/>
                </a:solidFill>
                <a:latin typeface="Times New Roman" pitchFamily="18" charset="0"/>
                <a:ea typeface="+mn-ea"/>
              </a:rPr>
              <a:t>帮助窗口可以通过以下</a:t>
            </a:r>
            <a:r>
              <a:rPr lang="en-US" altLang="zh-CN" sz="2800" b="1" dirty="0">
                <a:solidFill>
                  <a:srgbClr val="000066"/>
                </a:solidFill>
                <a:latin typeface="Times New Roman" pitchFamily="18" charset="0"/>
                <a:ea typeface="+mn-ea"/>
              </a:rPr>
              <a:t>3</a:t>
            </a:r>
            <a:r>
              <a:rPr lang="zh-CN" altLang="zh-CN" sz="2800" b="1" dirty="0">
                <a:solidFill>
                  <a:srgbClr val="000066"/>
                </a:solidFill>
                <a:latin typeface="Times New Roman" pitchFamily="18" charset="0"/>
                <a:ea typeface="+mn-ea"/>
              </a:rPr>
              <a:t>种方法。</a:t>
            </a:r>
          </a:p>
        </p:txBody>
      </p:sp>
      <p:sp>
        <p:nvSpPr>
          <p:cNvPr id="12" name="矩形 11"/>
          <p:cNvSpPr/>
          <p:nvPr/>
        </p:nvSpPr>
        <p:spPr>
          <a:xfrm>
            <a:off x="525463" y="2492896"/>
            <a:ext cx="8255956" cy="3410164"/>
          </a:xfrm>
          <a:prstGeom prst="rect">
            <a:avLst/>
          </a:prstGeom>
        </p:spPr>
        <p:txBody>
          <a:bodyPr wrap="square">
            <a:spAutoFit/>
          </a:bodyPr>
          <a:lstStyle/>
          <a:p>
            <a:pPr fontAlgn="auto">
              <a:lnSpc>
                <a:spcPct val="110000"/>
              </a:lnSpc>
              <a:spcBef>
                <a:spcPts val="0"/>
              </a:spcBef>
              <a:spcAft>
                <a:spcPts val="0"/>
              </a:spcAft>
              <a:defRPr/>
            </a:pPr>
            <a:r>
              <a:rPr lang="zh-CN" altLang="zh-CN" sz="2800" b="1" dirty="0" smtClean="0">
                <a:solidFill>
                  <a:srgbClr val="000066"/>
                </a:solidFill>
                <a:latin typeface="Times New Roman" pitchFamily="18" charset="0"/>
                <a:ea typeface="+mn-ea"/>
              </a:rPr>
              <a:t>① 单击</a:t>
            </a:r>
            <a:r>
              <a:rPr lang="en-US" altLang="zh-CN" sz="2800" b="1" dirty="0" smtClean="0">
                <a:solidFill>
                  <a:srgbClr val="000066"/>
                </a:solidFill>
                <a:latin typeface="Times New Roman" pitchFamily="18" charset="0"/>
                <a:ea typeface="+mn-ea"/>
              </a:rPr>
              <a:t>MATLAB</a:t>
            </a:r>
            <a:r>
              <a:rPr lang="zh-CN" altLang="zh-CN" sz="2800" b="1" dirty="0" smtClean="0">
                <a:solidFill>
                  <a:srgbClr val="000066"/>
                </a:solidFill>
                <a:latin typeface="Times New Roman" pitchFamily="18" charset="0"/>
                <a:ea typeface="+mn-ea"/>
              </a:rPr>
              <a:t>主窗口“主页”选项卡“资源”命令组中的</a:t>
            </a:r>
            <a:r>
              <a:rPr lang="en-US" altLang="zh-CN" sz="2800" b="1" dirty="0" smtClean="0">
                <a:solidFill>
                  <a:srgbClr val="000066"/>
                </a:solidFill>
                <a:latin typeface="Times New Roman" pitchFamily="18" charset="0"/>
                <a:ea typeface="+mn-ea"/>
              </a:rPr>
              <a:t> </a:t>
            </a:r>
            <a:r>
              <a:rPr lang="zh-CN" altLang="en-US" sz="2800" b="1" dirty="0" smtClean="0">
                <a:solidFill>
                  <a:srgbClr val="000066"/>
                </a:solidFill>
                <a:latin typeface="Times New Roman" pitchFamily="18" charset="0"/>
                <a:ea typeface="+mn-ea"/>
              </a:rPr>
              <a:t>？</a:t>
            </a:r>
            <a:r>
              <a:rPr lang="zh-CN" altLang="zh-CN" sz="2800" b="1" dirty="0" smtClean="0">
                <a:solidFill>
                  <a:srgbClr val="000066"/>
                </a:solidFill>
                <a:latin typeface="Times New Roman" pitchFamily="18" charset="0"/>
                <a:ea typeface="+mn-ea"/>
              </a:rPr>
              <a:t>按钮，或“帮助”下拉按钮并选择“文档”命令。</a:t>
            </a:r>
            <a:endParaRPr lang="en-US" altLang="zh-CN" sz="2800" b="1" dirty="0" smtClean="0">
              <a:solidFill>
                <a:srgbClr val="000066"/>
              </a:solidFill>
              <a:latin typeface="Times New Roman" pitchFamily="18" charset="0"/>
              <a:ea typeface="+mn-ea"/>
            </a:endParaRPr>
          </a:p>
          <a:p>
            <a:pPr fontAlgn="auto">
              <a:lnSpc>
                <a:spcPct val="110000"/>
              </a:lnSpc>
              <a:spcBef>
                <a:spcPts val="0"/>
              </a:spcBef>
              <a:spcAft>
                <a:spcPts val="0"/>
              </a:spcAft>
              <a:defRPr/>
            </a:pPr>
            <a:r>
              <a:rPr lang="zh-CN" altLang="zh-CN" sz="2800" b="1" dirty="0" smtClean="0">
                <a:solidFill>
                  <a:srgbClr val="000066"/>
                </a:solidFill>
                <a:latin typeface="Times New Roman" pitchFamily="18" charset="0"/>
                <a:ea typeface="+mn-ea"/>
              </a:rPr>
              <a:t>② 单击</a:t>
            </a:r>
            <a:r>
              <a:rPr lang="en-US" altLang="zh-CN" sz="2800" b="1" dirty="0" smtClean="0">
                <a:solidFill>
                  <a:srgbClr val="000066"/>
                </a:solidFill>
                <a:latin typeface="Times New Roman" pitchFamily="18" charset="0"/>
                <a:ea typeface="+mn-ea"/>
              </a:rPr>
              <a:t>MATLAB</a:t>
            </a:r>
            <a:r>
              <a:rPr lang="zh-CN" altLang="zh-CN" sz="2800" b="1" dirty="0" smtClean="0">
                <a:solidFill>
                  <a:srgbClr val="000066"/>
                </a:solidFill>
                <a:latin typeface="Times New Roman" pitchFamily="18" charset="0"/>
                <a:ea typeface="+mn-ea"/>
              </a:rPr>
              <a:t>主窗口快速访问工具栏中的</a:t>
            </a:r>
            <a:r>
              <a:rPr lang="en-US" altLang="zh-CN" sz="2800" b="1" dirty="0" smtClean="0">
                <a:solidFill>
                  <a:srgbClr val="000066"/>
                </a:solidFill>
                <a:latin typeface="Times New Roman" pitchFamily="18" charset="0"/>
                <a:ea typeface="+mn-ea"/>
              </a:rPr>
              <a:t> </a:t>
            </a:r>
            <a:r>
              <a:rPr lang="zh-CN" altLang="en-US" sz="2800" b="1" dirty="0" smtClean="0">
                <a:solidFill>
                  <a:srgbClr val="000066"/>
                </a:solidFill>
                <a:latin typeface="Times New Roman" pitchFamily="18" charset="0"/>
                <a:ea typeface="+mn-ea"/>
              </a:rPr>
              <a:t>？</a:t>
            </a:r>
            <a:r>
              <a:rPr lang="zh-CN" altLang="zh-CN" sz="2800" b="1" dirty="0" smtClean="0">
                <a:solidFill>
                  <a:srgbClr val="000066"/>
                </a:solidFill>
                <a:latin typeface="Times New Roman" pitchFamily="18" charset="0"/>
                <a:ea typeface="+mn-ea"/>
              </a:rPr>
              <a:t>按钮，或按</a:t>
            </a:r>
            <a:r>
              <a:rPr lang="en-US" altLang="zh-CN" sz="2800" b="1" dirty="0" smtClean="0">
                <a:solidFill>
                  <a:srgbClr val="000066"/>
                </a:solidFill>
                <a:latin typeface="Times New Roman" pitchFamily="18" charset="0"/>
                <a:ea typeface="+mn-ea"/>
              </a:rPr>
              <a:t>F1</a:t>
            </a:r>
            <a:r>
              <a:rPr lang="zh-CN" altLang="zh-CN" sz="2800" b="1" dirty="0" smtClean="0">
                <a:solidFill>
                  <a:srgbClr val="000066"/>
                </a:solidFill>
                <a:latin typeface="Times New Roman" pitchFamily="18" charset="0"/>
                <a:ea typeface="+mn-ea"/>
              </a:rPr>
              <a:t>功能键，再单击“打开帮助浏览器”链接。</a:t>
            </a:r>
          </a:p>
          <a:p>
            <a:pPr fontAlgn="auto">
              <a:lnSpc>
                <a:spcPct val="110000"/>
              </a:lnSpc>
              <a:spcBef>
                <a:spcPts val="0"/>
              </a:spcBef>
              <a:spcAft>
                <a:spcPts val="0"/>
              </a:spcAft>
              <a:defRPr/>
            </a:pPr>
            <a:r>
              <a:rPr lang="zh-CN" altLang="zh-CN" sz="2800" b="1" dirty="0" smtClean="0">
                <a:solidFill>
                  <a:srgbClr val="000066"/>
                </a:solidFill>
                <a:latin typeface="Times New Roman" pitchFamily="18" charset="0"/>
                <a:ea typeface="+mn-ea"/>
              </a:rPr>
              <a:t>③ 在</a:t>
            </a:r>
            <a:r>
              <a:rPr lang="en-US" altLang="zh-CN" sz="2800" b="1" dirty="0" smtClean="0">
                <a:solidFill>
                  <a:srgbClr val="000066"/>
                </a:solidFill>
                <a:latin typeface="Times New Roman" pitchFamily="18" charset="0"/>
                <a:ea typeface="+mn-ea"/>
              </a:rPr>
              <a:t>MATLAB</a:t>
            </a:r>
            <a:r>
              <a:rPr lang="zh-CN" altLang="zh-CN" sz="2800" b="1" dirty="0" smtClean="0">
                <a:solidFill>
                  <a:srgbClr val="000066"/>
                </a:solidFill>
                <a:latin typeface="Times New Roman" pitchFamily="18" charset="0"/>
                <a:ea typeface="+mn-ea"/>
              </a:rPr>
              <a:t>命令行窗口中输入</a:t>
            </a:r>
            <a:r>
              <a:rPr lang="en-US" altLang="zh-CN" sz="2800" b="1" dirty="0" smtClean="0">
                <a:solidFill>
                  <a:srgbClr val="000066"/>
                </a:solidFill>
                <a:latin typeface="Times New Roman" pitchFamily="18" charset="0"/>
                <a:ea typeface="+mn-ea"/>
              </a:rPr>
              <a:t>doc</a:t>
            </a:r>
            <a:r>
              <a:rPr lang="zh-CN" altLang="zh-CN" sz="2800" b="1" dirty="0" smtClean="0">
                <a:solidFill>
                  <a:srgbClr val="000066"/>
                </a:solidFill>
                <a:latin typeface="Times New Roman" pitchFamily="18" charset="0"/>
                <a:ea typeface="+mn-ea"/>
              </a:rPr>
              <a:t>命令。</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7" y="981075"/>
            <a:ext cx="8208714" cy="3410164"/>
          </a:xfrm>
          <a:prstGeom prst="rect">
            <a:avLst/>
          </a:prstGeom>
        </p:spPr>
        <p:txBody>
          <a:bodyPr wrap="square">
            <a:spAutoFit/>
          </a:bodyPr>
          <a:lstStyle/>
          <a:p>
            <a:pPr fontAlgn="auto">
              <a:lnSpc>
                <a:spcPct val="110000"/>
              </a:lnSpc>
              <a:spcBef>
                <a:spcPts val="0"/>
              </a:spcBef>
              <a:spcAft>
                <a:spcPts val="0"/>
              </a:spcAft>
              <a:defRPr/>
            </a:pPr>
            <a:r>
              <a:rPr lang="en-US" altLang="zh-CN" sz="2800" b="1" dirty="0">
                <a:solidFill>
                  <a:srgbClr val="000066"/>
                </a:solidFill>
                <a:latin typeface="Times New Roman" pitchFamily="18" charset="0"/>
                <a:ea typeface="+mn-ea"/>
              </a:rPr>
              <a:t>2</a:t>
            </a:r>
            <a:r>
              <a:rPr lang="zh-CN" altLang="zh-CN" sz="2800" b="1" dirty="0">
                <a:solidFill>
                  <a:srgbClr val="000066"/>
                </a:solidFill>
                <a:latin typeface="Times New Roman" pitchFamily="18" charset="0"/>
                <a:ea typeface="+mn-ea"/>
              </a:rPr>
              <a:t>．</a:t>
            </a:r>
            <a:r>
              <a:rPr lang="en-US" altLang="zh-CN" sz="2800" b="1" dirty="0">
                <a:solidFill>
                  <a:srgbClr val="000066"/>
                </a:solidFill>
                <a:latin typeface="Times New Roman" pitchFamily="18" charset="0"/>
                <a:ea typeface="+mn-ea"/>
              </a:rPr>
              <a:t>MATLAB</a:t>
            </a:r>
            <a:r>
              <a:rPr lang="zh-CN" altLang="zh-CN" sz="2800" b="1" dirty="0">
                <a:solidFill>
                  <a:srgbClr val="000066"/>
                </a:solidFill>
                <a:latin typeface="Times New Roman" pitchFamily="18" charset="0"/>
                <a:ea typeface="+mn-ea"/>
              </a:rPr>
              <a:t>帮助命令</a:t>
            </a:r>
          </a:p>
          <a:p>
            <a:pPr fontAlgn="auto">
              <a:lnSpc>
                <a:spcPct val="110000"/>
              </a:lnSpc>
              <a:spcBef>
                <a:spcPts val="0"/>
              </a:spcBef>
              <a:spcAft>
                <a:spcPts val="0"/>
              </a:spcAft>
              <a:defRPr/>
            </a:pPr>
            <a:r>
              <a:rPr lang="zh-CN" altLang="zh-CN" sz="2800" b="1" dirty="0">
                <a:solidFill>
                  <a:srgbClr val="000066"/>
                </a:solidFill>
                <a:latin typeface="Times New Roman" pitchFamily="18" charset="0"/>
                <a:ea typeface="+mn-ea"/>
              </a:rPr>
              <a:t>要了解</a:t>
            </a:r>
            <a:r>
              <a:rPr lang="en-US" altLang="zh-CN" sz="2800" b="1" dirty="0">
                <a:solidFill>
                  <a:srgbClr val="000066"/>
                </a:solidFill>
                <a:latin typeface="Times New Roman" pitchFamily="18" charset="0"/>
                <a:ea typeface="+mn-ea"/>
              </a:rPr>
              <a:t>MATLAB</a:t>
            </a:r>
            <a:r>
              <a:rPr lang="zh-CN" altLang="zh-CN" sz="2800" b="1" dirty="0">
                <a:solidFill>
                  <a:srgbClr val="000066"/>
                </a:solidFill>
                <a:latin typeface="Times New Roman" pitchFamily="18" charset="0"/>
                <a:ea typeface="+mn-ea"/>
              </a:rPr>
              <a:t>，简洁、快速的方式是在命令行窗口中通过帮助命令对特定的内容进行快速查询。</a:t>
            </a:r>
            <a:r>
              <a:rPr lang="en-US" altLang="zh-CN" sz="2800" b="1" dirty="0">
                <a:solidFill>
                  <a:srgbClr val="000066"/>
                </a:solidFill>
                <a:latin typeface="Times New Roman" pitchFamily="18" charset="0"/>
                <a:ea typeface="+mn-ea"/>
              </a:rPr>
              <a:t>MATLAB</a:t>
            </a:r>
            <a:r>
              <a:rPr lang="zh-CN" altLang="zh-CN" sz="2800" b="1" dirty="0">
                <a:solidFill>
                  <a:srgbClr val="000066"/>
                </a:solidFill>
                <a:latin typeface="Times New Roman" pitchFamily="18" charset="0"/>
                <a:ea typeface="+mn-ea"/>
              </a:rPr>
              <a:t>帮助命令包括</a:t>
            </a:r>
            <a:r>
              <a:rPr lang="en-US" altLang="zh-CN" sz="2800" b="1" dirty="0">
                <a:solidFill>
                  <a:srgbClr val="000066"/>
                </a:solidFill>
                <a:latin typeface="Times New Roman" pitchFamily="18" charset="0"/>
                <a:ea typeface="+mn-ea"/>
              </a:rPr>
              <a:t>help</a:t>
            </a:r>
            <a:r>
              <a:rPr lang="zh-CN" altLang="zh-CN" sz="2800" b="1" dirty="0">
                <a:solidFill>
                  <a:srgbClr val="000066"/>
                </a:solidFill>
                <a:latin typeface="Times New Roman" pitchFamily="18" charset="0"/>
                <a:ea typeface="+mn-ea"/>
              </a:rPr>
              <a:t>、</a:t>
            </a:r>
            <a:r>
              <a:rPr lang="en-US" altLang="zh-CN" sz="2800" b="1" dirty="0" err="1">
                <a:solidFill>
                  <a:srgbClr val="000066"/>
                </a:solidFill>
                <a:latin typeface="Times New Roman" pitchFamily="18" charset="0"/>
                <a:ea typeface="+mn-ea"/>
              </a:rPr>
              <a:t>lookfor</a:t>
            </a:r>
            <a:r>
              <a:rPr lang="zh-CN" altLang="zh-CN" sz="2800" b="1" dirty="0">
                <a:solidFill>
                  <a:srgbClr val="000066"/>
                </a:solidFill>
                <a:latin typeface="Times New Roman" pitchFamily="18" charset="0"/>
                <a:ea typeface="+mn-ea"/>
              </a:rPr>
              <a:t>以及模糊查询。</a:t>
            </a:r>
          </a:p>
          <a:p>
            <a:pPr fontAlgn="auto">
              <a:lnSpc>
                <a:spcPct val="110000"/>
              </a:lnSpc>
              <a:spcBef>
                <a:spcPts val="0"/>
              </a:spcBef>
              <a:spcAft>
                <a:spcPts val="0"/>
              </a:spcAft>
              <a:defRPr/>
            </a:pPr>
            <a:r>
              <a:rPr lang="zh-CN" altLang="zh-CN" sz="2800" b="1" dirty="0">
                <a:solidFill>
                  <a:srgbClr val="000066"/>
                </a:solidFill>
                <a:latin typeface="Times New Roman" pitchFamily="18" charset="0"/>
                <a:ea typeface="+mn-ea"/>
              </a:rPr>
              <a:t>（</a:t>
            </a:r>
            <a:r>
              <a:rPr lang="en-US" altLang="zh-CN" sz="2800" b="1" dirty="0">
                <a:solidFill>
                  <a:srgbClr val="000066"/>
                </a:solidFill>
                <a:latin typeface="Times New Roman" pitchFamily="18" charset="0"/>
                <a:ea typeface="+mn-ea"/>
              </a:rPr>
              <a:t>1</a:t>
            </a:r>
            <a:r>
              <a:rPr lang="zh-CN" altLang="zh-CN" sz="2800" b="1" dirty="0">
                <a:solidFill>
                  <a:srgbClr val="000066"/>
                </a:solidFill>
                <a:latin typeface="Times New Roman" pitchFamily="18" charset="0"/>
                <a:ea typeface="+mn-ea"/>
              </a:rPr>
              <a:t>）</a:t>
            </a:r>
            <a:r>
              <a:rPr lang="en-US" altLang="zh-CN" sz="2800" b="1" dirty="0">
                <a:solidFill>
                  <a:srgbClr val="000066"/>
                </a:solidFill>
                <a:latin typeface="Times New Roman" pitchFamily="18" charset="0"/>
                <a:ea typeface="+mn-ea"/>
              </a:rPr>
              <a:t>help</a:t>
            </a:r>
            <a:r>
              <a:rPr lang="zh-CN" altLang="zh-CN" sz="2800" b="1" dirty="0">
                <a:solidFill>
                  <a:srgbClr val="000066"/>
                </a:solidFill>
                <a:latin typeface="Times New Roman" pitchFamily="18" charset="0"/>
                <a:ea typeface="+mn-ea"/>
              </a:rPr>
              <a:t>命令</a:t>
            </a:r>
          </a:p>
          <a:p>
            <a:pPr fontAlgn="auto">
              <a:lnSpc>
                <a:spcPct val="110000"/>
              </a:lnSpc>
              <a:spcBef>
                <a:spcPts val="0"/>
              </a:spcBef>
              <a:spcAft>
                <a:spcPts val="0"/>
              </a:spcAft>
              <a:defRPr/>
            </a:pPr>
            <a:r>
              <a:rPr lang="en-US" altLang="zh-CN" sz="2800" b="1" dirty="0">
                <a:solidFill>
                  <a:srgbClr val="000066"/>
                </a:solidFill>
                <a:latin typeface="Times New Roman" pitchFamily="18" charset="0"/>
                <a:ea typeface="+mn-ea"/>
              </a:rPr>
              <a:t>help</a:t>
            </a:r>
            <a:r>
              <a:rPr lang="zh-CN" altLang="zh-CN" sz="2800" b="1" dirty="0">
                <a:solidFill>
                  <a:srgbClr val="000066"/>
                </a:solidFill>
                <a:latin typeface="Times New Roman" pitchFamily="18" charset="0"/>
                <a:ea typeface="+mn-ea"/>
              </a:rPr>
              <a:t>命令是查询函数语法的最基本方法，查询信息直接显示在命令行窗口。</a:t>
            </a:r>
            <a:endParaRPr lang="zh-CN" altLang="en-US" sz="2800" b="1" dirty="0">
              <a:solidFill>
                <a:srgbClr val="000066"/>
              </a:solidFill>
              <a:latin typeface="Times New Roman" pitchFamily="18" charset="0"/>
              <a:ea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7" y="1459367"/>
            <a:ext cx="8064895" cy="1988237"/>
          </a:xfrm>
          <a:prstGeom prst="rect">
            <a:avLst/>
          </a:prstGeom>
        </p:spPr>
        <p:txBody>
          <a:bodyPr wrap="square">
            <a:spAutoFit/>
          </a:bodyPr>
          <a:lstStyle/>
          <a:p>
            <a:pPr fontAlgn="auto">
              <a:lnSpc>
                <a:spcPct val="110000"/>
              </a:lnSpc>
              <a:spcBef>
                <a:spcPts val="0"/>
              </a:spcBef>
              <a:spcAft>
                <a:spcPts val="0"/>
              </a:spcAft>
              <a:defRPr/>
            </a:pPr>
            <a:r>
              <a:rPr lang="zh-CN" altLang="zh-CN" sz="2800" b="1" dirty="0">
                <a:solidFill>
                  <a:srgbClr val="000066"/>
                </a:solidFill>
                <a:latin typeface="Times New Roman" pitchFamily="18" charset="0"/>
                <a:ea typeface="+mn-ea"/>
              </a:rPr>
              <a:t>（</a:t>
            </a:r>
            <a:r>
              <a:rPr lang="en-US" altLang="zh-CN" sz="2800" b="1" dirty="0">
                <a:solidFill>
                  <a:srgbClr val="000066"/>
                </a:solidFill>
                <a:latin typeface="Times New Roman" pitchFamily="18" charset="0"/>
                <a:ea typeface="+mn-ea"/>
              </a:rPr>
              <a:t>2</a:t>
            </a:r>
            <a:r>
              <a:rPr lang="zh-CN" altLang="zh-CN" sz="2800" b="1" dirty="0">
                <a:solidFill>
                  <a:srgbClr val="000066"/>
                </a:solidFill>
                <a:latin typeface="Times New Roman" pitchFamily="18" charset="0"/>
                <a:ea typeface="+mn-ea"/>
              </a:rPr>
              <a:t>）</a:t>
            </a:r>
            <a:r>
              <a:rPr lang="en-US" altLang="zh-CN" sz="2800" b="1" dirty="0" err="1">
                <a:solidFill>
                  <a:srgbClr val="000066"/>
                </a:solidFill>
                <a:latin typeface="Times New Roman" pitchFamily="18" charset="0"/>
                <a:ea typeface="+mn-ea"/>
              </a:rPr>
              <a:t>lookfor</a:t>
            </a:r>
            <a:r>
              <a:rPr lang="zh-CN" altLang="zh-CN" sz="2800" b="1" dirty="0">
                <a:solidFill>
                  <a:srgbClr val="000066"/>
                </a:solidFill>
                <a:latin typeface="Times New Roman" pitchFamily="18" charset="0"/>
                <a:ea typeface="+mn-ea"/>
              </a:rPr>
              <a:t>命令</a:t>
            </a:r>
          </a:p>
          <a:p>
            <a:pPr fontAlgn="auto">
              <a:lnSpc>
                <a:spcPct val="110000"/>
              </a:lnSpc>
              <a:spcBef>
                <a:spcPts val="0"/>
              </a:spcBef>
              <a:spcAft>
                <a:spcPts val="0"/>
              </a:spcAft>
              <a:defRPr/>
            </a:pPr>
            <a:r>
              <a:rPr lang="en-US" altLang="zh-CN" sz="2800" b="1" dirty="0">
                <a:solidFill>
                  <a:srgbClr val="000066"/>
                </a:solidFill>
                <a:latin typeface="Times New Roman" pitchFamily="18" charset="0"/>
                <a:ea typeface="+mn-ea"/>
              </a:rPr>
              <a:t>help</a:t>
            </a:r>
            <a:r>
              <a:rPr lang="zh-CN" altLang="zh-CN" sz="2800" b="1" dirty="0">
                <a:solidFill>
                  <a:srgbClr val="000066"/>
                </a:solidFill>
                <a:latin typeface="Times New Roman" pitchFamily="18" charset="0"/>
                <a:ea typeface="+mn-ea"/>
              </a:rPr>
              <a:t>命令只搜索出那些关键字完全匹配的结果，</a:t>
            </a:r>
            <a:r>
              <a:rPr lang="en-US" altLang="zh-CN" sz="2800" b="1" dirty="0" err="1">
                <a:solidFill>
                  <a:srgbClr val="000066"/>
                </a:solidFill>
                <a:latin typeface="Times New Roman" pitchFamily="18" charset="0"/>
                <a:ea typeface="+mn-ea"/>
              </a:rPr>
              <a:t>lookfor</a:t>
            </a:r>
            <a:r>
              <a:rPr lang="zh-CN" altLang="zh-CN" sz="2800" b="1" dirty="0">
                <a:solidFill>
                  <a:srgbClr val="000066"/>
                </a:solidFill>
                <a:latin typeface="Times New Roman" pitchFamily="18" charset="0"/>
                <a:ea typeface="+mn-ea"/>
              </a:rPr>
              <a:t>命令对搜索范围内的</a:t>
            </a:r>
            <a:r>
              <a:rPr lang="en-US" altLang="zh-CN" sz="2800" b="1" dirty="0">
                <a:solidFill>
                  <a:srgbClr val="000066"/>
                </a:solidFill>
                <a:latin typeface="Times New Roman" pitchFamily="18" charset="0"/>
                <a:ea typeface="+mn-ea"/>
              </a:rPr>
              <a:t>M</a:t>
            </a:r>
            <a:r>
              <a:rPr lang="zh-CN" altLang="zh-CN" sz="2800" b="1" dirty="0">
                <a:solidFill>
                  <a:srgbClr val="000066"/>
                </a:solidFill>
                <a:latin typeface="Times New Roman" pitchFamily="18" charset="0"/>
                <a:ea typeface="+mn-ea"/>
              </a:rPr>
              <a:t>文件进行关键字搜索，条件比较宽松。</a:t>
            </a:r>
            <a:endParaRPr lang="zh-CN" altLang="en-US" sz="2800" b="1" dirty="0">
              <a:solidFill>
                <a:srgbClr val="000066"/>
              </a:solidFill>
              <a:latin typeface="Times New Roman" pitchFamily="18" charset="0"/>
              <a:ea typeface="+mn-ea"/>
            </a:endParaRPr>
          </a:p>
        </p:txBody>
      </p:sp>
    </p:spTree>
    <p:extLst>
      <p:ext uri="{BB962C8B-B14F-4D97-AF65-F5344CB8AC3E}">
        <p14:creationId xmlns:p14="http://schemas.microsoft.com/office/powerpoint/2010/main" val="6058372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7088" y="1212850"/>
            <a:ext cx="7848600" cy="2423484"/>
          </a:xfrm>
          <a:prstGeom prst="rect">
            <a:avLst/>
          </a:prstGeom>
        </p:spPr>
        <p:txBody>
          <a:bodyPr>
            <a:spAutoFit/>
          </a:bodyPr>
          <a:lstStyle/>
          <a:p>
            <a:pPr fontAlgn="auto">
              <a:lnSpc>
                <a:spcPct val="110000"/>
              </a:lnSpc>
              <a:spcBef>
                <a:spcPts val="0"/>
              </a:spcBef>
              <a:spcAft>
                <a:spcPts val="0"/>
              </a:spcAft>
              <a:defRPr/>
            </a:pPr>
            <a:r>
              <a:rPr lang="zh-CN" altLang="zh-CN" sz="2800" b="1" dirty="0">
                <a:solidFill>
                  <a:srgbClr val="000066"/>
                </a:solidFill>
                <a:latin typeface="Times New Roman" pitchFamily="18" charset="0"/>
                <a:ea typeface="+mn-ea"/>
              </a:rPr>
              <a:t>（</a:t>
            </a:r>
            <a:r>
              <a:rPr lang="en-US" altLang="zh-CN" sz="2800" b="1" dirty="0">
                <a:solidFill>
                  <a:srgbClr val="000066"/>
                </a:solidFill>
                <a:latin typeface="Times New Roman" pitchFamily="18" charset="0"/>
                <a:ea typeface="+mn-ea"/>
              </a:rPr>
              <a:t>3</a:t>
            </a:r>
            <a:r>
              <a:rPr lang="zh-CN" altLang="zh-CN" sz="2800" b="1" dirty="0">
                <a:solidFill>
                  <a:srgbClr val="000066"/>
                </a:solidFill>
                <a:latin typeface="Times New Roman" pitchFamily="18" charset="0"/>
                <a:ea typeface="+mn-ea"/>
              </a:rPr>
              <a:t>）模糊查询</a:t>
            </a:r>
          </a:p>
          <a:p>
            <a:pPr fontAlgn="auto">
              <a:lnSpc>
                <a:spcPct val="110000"/>
              </a:lnSpc>
              <a:spcBef>
                <a:spcPts val="0"/>
              </a:spcBef>
              <a:spcAft>
                <a:spcPts val="0"/>
              </a:spcAft>
              <a:defRPr/>
            </a:pPr>
            <a:r>
              <a:rPr lang="en-US" altLang="zh-CN" sz="2800" b="1" dirty="0">
                <a:solidFill>
                  <a:srgbClr val="000066"/>
                </a:solidFill>
                <a:latin typeface="Times New Roman" pitchFamily="18" charset="0"/>
                <a:ea typeface="+mn-ea"/>
              </a:rPr>
              <a:t>MATLAB</a:t>
            </a:r>
            <a:r>
              <a:rPr lang="zh-CN" altLang="zh-CN" sz="2800" b="1" dirty="0">
                <a:solidFill>
                  <a:srgbClr val="000066"/>
                </a:solidFill>
                <a:latin typeface="Times New Roman" pitchFamily="18" charset="0"/>
                <a:ea typeface="+mn-ea"/>
              </a:rPr>
              <a:t>提供了一种类似模糊查询的命令查询方法，用户只需要输入命令的前几个字母，然后按</a:t>
            </a:r>
            <a:r>
              <a:rPr lang="en-US" altLang="zh-CN" sz="2800" b="1" dirty="0">
                <a:solidFill>
                  <a:srgbClr val="000066"/>
                </a:solidFill>
                <a:latin typeface="Times New Roman" pitchFamily="18" charset="0"/>
                <a:ea typeface="+mn-ea"/>
              </a:rPr>
              <a:t>Tab</a:t>
            </a:r>
            <a:r>
              <a:rPr lang="zh-CN" altLang="zh-CN" sz="2800" b="1" dirty="0">
                <a:solidFill>
                  <a:srgbClr val="000066"/>
                </a:solidFill>
                <a:latin typeface="Times New Roman" pitchFamily="18" charset="0"/>
                <a:ea typeface="+mn-ea"/>
              </a:rPr>
              <a:t>键，系统就会列出所有以这几个字母开头的命令。</a:t>
            </a:r>
            <a:endParaRPr lang="zh-CN" altLang="en-US" sz="2800" b="1" dirty="0">
              <a:solidFill>
                <a:srgbClr val="000066"/>
              </a:solidFill>
              <a:latin typeface="Times New Roman" pitchFamily="18" charset="0"/>
              <a:ea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395536" y="1124744"/>
            <a:ext cx="8496944" cy="4351338"/>
          </a:xfrm>
        </p:spPr>
        <p:txBody>
          <a:bodyPr/>
          <a:lstStyle/>
          <a:p>
            <a:pPr marL="0" indent="0" eaLnBrk="1" fontAlgn="auto" hangingPunct="1">
              <a:lnSpc>
                <a:spcPct val="110000"/>
              </a:lnSpc>
              <a:spcBef>
                <a:spcPts val="0"/>
              </a:spcBef>
              <a:spcAft>
                <a:spcPts val="0"/>
              </a:spcAft>
              <a:buNone/>
              <a:defRPr/>
            </a:pPr>
            <a:r>
              <a:rPr lang="en-US" altLang="zh-CN" b="1" dirty="0" smtClean="0">
                <a:solidFill>
                  <a:srgbClr val="000066"/>
                </a:solidFill>
                <a:latin typeface="Times New Roman" pitchFamily="18" charset="0"/>
              </a:rPr>
              <a:t>3</a:t>
            </a:r>
            <a:r>
              <a:rPr lang="zh-CN" altLang="zh-CN" b="1" dirty="0">
                <a:solidFill>
                  <a:srgbClr val="000066"/>
                </a:solidFill>
                <a:latin typeface="Times New Roman" pitchFamily="18" charset="0"/>
              </a:rPr>
              <a:t> ．</a:t>
            </a:r>
            <a:r>
              <a:rPr lang="zh-CN" altLang="en-US" b="1" dirty="0" smtClean="0">
                <a:solidFill>
                  <a:srgbClr val="000066"/>
                </a:solidFill>
                <a:latin typeface="Times New Roman" pitchFamily="18" charset="0"/>
              </a:rPr>
              <a:t>演示</a:t>
            </a:r>
            <a:r>
              <a:rPr lang="zh-CN" altLang="en-US" b="1" dirty="0">
                <a:solidFill>
                  <a:srgbClr val="000066"/>
                </a:solidFill>
                <a:latin typeface="Times New Roman" pitchFamily="18" charset="0"/>
              </a:rPr>
              <a:t>系统</a:t>
            </a:r>
            <a:br>
              <a:rPr lang="zh-CN" altLang="en-US" b="1" dirty="0">
                <a:solidFill>
                  <a:srgbClr val="000066"/>
                </a:solidFill>
                <a:latin typeface="Times New Roman" pitchFamily="18" charset="0"/>
              </a:rPr>
            </a:br>
            <a:r>
              <a:rPr lang="zh-CN" altLang="zh-CN" b="1" dirty="0" smtClean="0">
                <a:solidFill>
                  <a:srgbClr val="000066"/>
                </a:solidFill>
                <a:latin typeface="Times New Roman" pitchFamily="18" charset="0"/>
              </a:rPr>
              <a:t>要</a:t>
            </a:r>
            <a:r>
              <a:rPr lang="zh-CN" altLang="zh-CN" b="1" dirty="0">
                <a:solidFill>
                  <a:srgbClr val="000066"/>
                </a:solidFill>
                <a:latin typeface="Times New Roman" pitchFamily="18" charset="0"/>
              </a:rPr>
              <a:t>打开</a:t>
            </a:r>
            <a:r>
              <a:rPr lang="en-US" altLang="zh-CN" b="1" dirty="0" smtClean="0">
                <a:solidFill>
                  <a:srgbClr val="000066"/>
                </a:solidFill>
                <a:latin typeface="Times New Roman" pitchFamily="18" charset="0"/>
              </a:rPr>
              <a:t>MATLAB</a:t>
            </a:r>
            <a:r>
              <a:rPr lang="zh-CN" altLang="zh-CN" b="1" dirty="0">
                <a:solidFill>
                  <a:srgbClr val="000066"/>
                </a:solidFill>
                <a:latin typeface="Times New Roman" pitchFamily="18" charset="0"/>
              </a:rPr>
              <a:t>自带的演示</a:t>
            </a:r>
            <a:r>
              <a:rPr lang="zh-CN" altLang="zh-CN" b="1" dirty="0" smtClean="0">
                <a:solidFill>
                  <a:srgbClr val="000066"/>
                </a:solidFill>
                <a:latin typeface="Times New Roman" pitchFamily="18" charset="0"/>
              </a:rPr>
              <a:t>系统，</a:t>
            </a:r>
            <a:r>
              <a:rPr lang="zh-CN" altLang="zh-CN" b="1" dirty="0">
                <a:solidFill>
                  <a:srgbClr val="000066"/>
                </a:solidFill>
                <a:latin typeface="Times New Roman" pitchFamily="18" charset="0"/>
              </a:rPr>
              <a:t>可以在</a:t>
            </a:r>
            <a:r>
              <a:rPr lang="en-US" altLang="zh-CN" b="1" dirty="0">
                <a:solidFill>
                  <a:srgbClr val="000066"/>
                </a:solidFill>
                <a:latin typeface="Times New Roman" pitchFamily="18" charset="0"/>
              </a:rPr>
              <a:t>MATLAB</a:t>
            </a:r>
            <a:r>
              <a:rPr lang="zh-CN" altLang="zh-CN" b="1" dirty="0">
                <a:solidFill>
                  <a:srgbClr val="000066"/>
                </a:solidFill>
                <a:latin typeface="Times New Roman" pitchFamily="18" charset="0"/>
              </a:rPr>
              <a:t>主程序帮助信息浏览窗口</a:t>
            </a:r>
            <a:r>
              <a:rPr lang="zh-CN" altLang="zh-CN" b="1" dirty="0" smtClean="0">
                <a:solidFill>
                  <a:srgbClr val="000066"/>
                </a:solidFill>
                <a:latin typeface="Times New Roman" pitchFamily="18" charset="0"/>
              </a:rPr>
              <a:t>单击</a:t>
            </a:r>
            <a:r>
              <a:rPr lang="en-US" altLang="zh-CN" b="1" dirty="0" smtClean="0">
                <a:solidFill>
                  <a:srgbClr val="000066"/>
                </a:solidFill>
                <a:latin typeface="Times New Roman" pitchFamily="18" charset="0"/>
              </a:rPr>
              <a:t>Examples</a:t>
            </a:r>
            <a:r>
              <a:rPr lang="zh-CN" altLang="zh-CN" b="1" dirty="0" smtClean="0">
                <a:solidFill>
                  <a:srgbClr val="000066"/>
                </a:solidFill>
                <a:latin typeface="Times New Roman" pitchFamily="18" charset="0"/>
              </a:rPr>
              <a:t>链接</a:t>
            </a:r>
            <a:r>
              <a:rPr lang="zh-CN" altLang="zh-CN" b="1" dirty="0">
                <a:solidFill>
                  <a:srgbClr val="000066"/>
                </a:solidFill>
                <a:latin typeface="Times New Roman" pitchFamily="18" charset="0"/>
              </a:rPr>
              <a:t>项，或在</a:t>
            </a:r>
            <a:r>
              <a:rPr lang="en-US" altLang="zh-CN" b="1" dirty="0">
                <a:solidFill>
                  <a:srgbClr val="000066"/>
                </a:solidFill>
                <a:latin typeface="Times New Roman" pitchFamily="18" charset="0"/>
              </a:rPr>
              <a:t>MATLAB</a:t>
            </a:r>
            <a:r>
              <a:rPr lang="zh-CN" altLang="zh-CN" b="1" dirty="0">
                <a:solidFill>
                  <a:srgbClr val="000066"/>
                </a:solidFill>
                <a:latin typeface="Times New Roman" pitchFamily="18" charset="0"/>
              </a:rPr>
              <a:t>主窗口单击“主页”选项卡“资源”命令组中的“帮助”下拉按钮并选择“示例”命令，或在命令行窗口输入</a:t>
            </a:r>
            <a:r>
              <a:rPr lang="en-US" altLang="zh-CN" b="1" dirty="0">
                <a:solidFill>
                  <a:srgbClr val="000066"/>
                </a:solidFill>
                <a:latin typeface="Times New Roman" pitchFamily="18" charset="0"/>
              </a:rPr>
              <a:t>demo</a:t>
            </a:r>
            <a:r>
              <a:rPr lang="zh-CN" altLang="zh-CN" b="1" dirty="0">
                <a:solidFill>
                  <a:srgbClr val="000066"/>
                </a:solidFill>
                <a:latin typeface="Times New Roman" pitchFamily="18" charset="0"/>
              </a:rPr>
              <a:t>或</a:t>
            </a:r>
            <a:r>
              <a:rPr lang="en-US" altLang="zh-CN" b="1" dirty="0">
                <a:solidFill>
                  <a:srgbClr val="000066"/>
                </a:solidFill>
                <a:latin typeface="Times New Roman" pitchFamily="18" charset="0"/>
              </a:rPr>
              <a:t>demos</a:t>
            </a:r>
            <a:r>
              <a:rPr lang="zh-CN" altLang="zh-CN" b="1" dirty="0">
                <a:solidFill>
                  <a:srgbClr val="000066"/>
                </a:solidFill>
                <a:latin typeface="Times New Roman" pitchFamily="18" charset="0"/>
              </a:rPr>
              <a:t>命令。进入演示系统界面后，可以选择需要的演示实例。</a:t>
            </a:r>
            <a:endParaRPr lang="zh-CN" altLang="en-US" b="1" dirty="0">
              <a:solidFill>
                <a:srgbClr val="000066"/>
              </a:solidFill>
              <a:latin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250825" y="1052513"/>
            <a:ext cx="8785671" cy="4392711"/>
          </a:xfrm>
        </p:spPr>
        <p:txBody>
          <a:bodyPr rtlCol="0">
            <a:normAutofit/>
          </a:bodyPr>
          <a:lstStyle/>
          <a:p>
            <a:pPr marL="0" indent="0" eaLnBrk="1" fontAlgn="auto" hangingPunct="1">
              <a:lnSpc>
                <a:spcPct val="110000"/>
              </a:lnSpc>
              <a:spcBef>
                <a:spcPts val="0"/>
              </a:spcBef>
              <a:spcAft>
                <a:spcPts val="0"/>
              </a:spcAft>
              <a:buNone/>
              <a:defRPr/>
            </a:pPr>
            <a:r>
              <a:rPr lang="zh-CN" altLang="en-US" b="1" dirty="0">
                <a:solidFill>
                  <a:srgbClr val="000066"/>
                </a:solidFill>
                <a:latin typeface="Times New Roman" pitchFamily="18" charset="0"/>
              </a:rPr>
              <a:t>从</a:t>
            </a:r>
            <a:r>
              <a:rPr lang="en-US" altLang="zh-CN" b="1" dirty="0">
                <a:solidFill>
                  <a:srgbClr val="000066"/>
                </a:solidFill>
                <a:latin typeface="Times New Roman" pitchFamily="18" charset="0"/>
              </a:rPr>
              <a:t>2006</a:t>
            </a:r>
            <a:r>
              <a:rPr lang="zh-CN" altLang="en-US" b="1" dirty="0">
                <a:solidFill>
                  <a:srgbClr val="000066"/>
                </a:solidFill>
                <a:latin typeface="Times New Roman" pitchFamily="18" charset="0"/>
              </a:rPr>
              <a:t>年开始，</a:t>
            </a:r>
            <a:r>
              <a:rPr lang="zh-CN" altLang="zh-CN" b="1" dirty="0">
                <a:solidFill>
                  <a:srgbClr val="000066"/>
                </a:solidFill>
                <a:latin typeface="Times New Roman" pitchFamily="18" charset="0"/>
              </a:rPr>
              <a:t>每年发布两个版本，其中</a:t>
            </a:r>
            <a:r>
              <a:rPr lang="en-US" altLang="zh-CN" b="1" dirty="0">
                <a:solidFill>
                  <a:srgbClr val="000066"/>
                </a:solidFill>
                <a:latin typeface="Times New Roman" pitchFamily="18" charset="0"/>
              </a:rPr>
              <a:t>3</a:t>
            </a:r>
            <a:r>
              <a:rPr lang="zh-CN" altLang="zh-CN" b="1" dirty="0">
                <a:solidFill>
                  <a:srgbClr val="000066"/>
                </a:solidFill>
                <a:latin typeface="Times New Roman" pitchFamily="18" charset="0"/>
              </a:rPr>
              <a:t>月左右发布</a:t>
            </a:r>
            <a:r>
              <a:rPr lang="en-US" altLang="zh-CN" b="1" dirty="0">
                <a:solidFill>
                  <a:srgbClr val="000066"/>
                </a:solidFill>
                <a:latin typeface="Times New Roman" pitchFamily="18" charset="0"/>
              </a:rPr>
              <a:t>a</a:t>
            </a:r>
            <a:r>
              <a:rPr lang="zh-CN" altLang="zh-CN" b="1" dirty="0">
                <a:solidFill>
                  <a:srgbClr val="000066"/>
                </a:solidFill>
                <a:latin typeface="Times New Roman" pitchFamily="18" charset="0"/>
              </a:rPr>
              <a:t>版，</a:t>
            </a:r>
            <a:r>
              <a:rPr lang="en-US" altLang="zh-CN" b="1" dirty="0">
                <a:solidFill>
                  <a:srgbClr val="000066"/>
                </a:solidFill>
                <a:latin typeface="Times New Roman" pitchFamily="18" charset="0"/>
              </a:rPr>
              <a:t>9</a:t>
            </a:r>
            <a:r>
              <a:rPr lang="zh-CN" altLang="zh-CN" b="1" dirty="0">
                <a:solidFill>
                  <a:srgbClr val="000066"/>
                </a:solidFill>
                <a:latin typeface="Times New Roman" pitchFamily="18" charset="0"/>
              </a:rPr>
              <a:t>月左右发布</a:t>
            </a:r>
            <a:r>
              <a:rPr lang="en-US" altLang="zh-CN" b="1" dirty="0">
                <a:solidFill>
                  <a:srgbClr val="000066"/>
                </a:solidFill>
                <a:latin typeface="Times New Roman" pitchFamily="18" charset="0"/>
              </a:rPr>
              <a:t>b</a:t>
            </a:r>
            <a:r>
              <a:rPr lang="zh-CN" altLang="zh-CN" b="1" dirty="0">
                <a:solidFill>
                  <a:srgbClr val="000066"/>
                </a:solidFill>
                <a:latin typeface="Times New Roman" pitchFamily="18" charset="0"/>
              </a:rPr>
              <a:t>版，包括</a:t>
            </a:r>
            <a:r>
              <a:rPr lang="en-US" altLang="zh-CN" b="1" dirty="0">
                <a:solidFill>
                  <a:srgbClr val="000066"/>
                </a:solidFill>
                <a:latin typeface="Times New Roman" pitchFamily="18" charset="0"/>
              </a:rPr>
              <a:t>MATLAB R2006a</a:t>
            </a:r>
            <a:r>
              <a:rPr lang="zh-CN" altLang="zh-CN" b="1" dirty="0">
                <a:solidFill>
                  <a:srgbClr val="000066"/>
                </a:solidFill>
                <a:latin typeface="Times New Roman" pitchFamily="18" charset="0"/>
              </a:rPr>
              <a:t>（</a:t>
            </a:r>
            <a:r>
              <a:rPr lang="en-US" altLang="zh-CN" b="1" dirty="0">
                <a:solidFill>
                  <a:srgbClr val="000066"/>
                </a:solidFill>
                <a:latin typeface="Times New Roman" pitchFamily="18" charset="0"/>
              </a:rPr>
              <a:t>7.2</a:t>
            </a:r>
            <a:r>
              <a:rPr lang="zh-CN" altLang="zh-CN" b="1" dirty="0">
                <a:solidFill>
                  <a:srgbClr val="000066"/>
                </a:solidFill>
                <a:latin typeface="Times New Roman" pitchFamily="18" charset="0"/>
              </a:rPr>
              <a:t>版）、</a:t>
            </a:r>
            <a:r>
              <a:rPr lang="en-US" altLang="zh-CN" b="1" dirty="0">
                <a:solidFill>
                  <a:srgbClr val="000066"/>
                </a:solidFill>
                <a:latin typeface="Times New Roman" pitchFamily="18" charset="0"/>
              </a:rPr>
              <a:t>…</a:t>
            </a:r>
            <a:r>
              <a:rPr lang="zh-CN" altLang="zh-CN" b="1" dirty="0" smtClean="0">
                <a:solidFill>
                  <a:srgbClr val="000066"/>
                </a:solidFill>
                <a:latin typeface="Times New Roman" pitchFamily="18" charset="0"/>
              </a:rPr>
              <a:t>、</a:t>
            </a:r>
            <a:r>
              <a:rPr lang="en-US" altLang="zh-CN" b="1" dirty="0" smtClean="0">
                <a:solidFill>
                  <a:srgbClr val="000066"/>
                </a:solidFill>
                <a:latin typeface="Times New Roman" pitchFamily="18" charset="0"/>
              </a:rPr>
              <a:t>MATLAB R2012a</a:t>
            </a:r>
            <a:r>
              <a:rPr lang="zh-CN" altLang="zh-CN" b="1" dirty="0">
                <a:solidFill>
                  <a:srgbClr val="000066"/>
                </a:solidFill>
                <a:latin typeface="Times New Roman" pitchFamily="18" charset="0"/>
              </a:rPr>
              <a:t>（</a:t>
            </a:r>
            <a:r>
              <a:rPr lang="en-US" altLang="zh-CN" b="1" dirty="0">
                <a:solidFill>
                  <a:srgbClr val="000066"/>
                </a:solidFill>
                <a:latin typeface="Times New Roman" pitchFamily="18" charset="0"/>
              </a:rPr>
              <a:t>7.14</a:t>
            </a:r>
            <a:r>
              <a:rPr lang="zh-CN" altLang="zh-CN" b="1" dirty="0">
                <a:solidFill>
                  <a:srgbClr val="000066"/>
                </a:solidFill>
                <a:latin typeface="Times New Roman" pitchFamily="18" charset="0"/>
              </a:rPr>
              <a:t>版）。</a:t>
            </a:r>
            <a:endParaRPr lang="en-US" altLang="zh-CN" b="1" dirty="0">
              <a:solidFill>
                <a:srgbClr val="000066"/>
              </a:solidFill>
              <a:latin typeface="Times New Roman" pitchFamily="18" charset="0"/>
            </a:endParaRPr>
          </a:p>
          <a:p>
            <a:pPr marL="0" indent="0" eaLnBrk="1" fontAlgn="auto" hangingPunct="1">
              <a:lnSpc>
                <a:spcPct val="110000"/>
              </a:lnSpc>
              <a:spcBef>
                <a:spcPts val="0"/>
              </a:spcBef>
              <a:spcAft>
                <a:spcPts val="0"/>
              </a:spcAft>
              <a:buNone/>
              <a:defRPr/>
            </a:pPr>
            <a:r>
              <a:rPr lang="en-US" altLang="zh-CN" b="1" dirty="0">
                <a:solidFill>
                  <a:srgbClr val="000066"/>
                </a:solidFill>
                <a:latin typeface="Times New Roman" pitchFamily="18" charset="0"/>
              </a:rPr>
              <a:t>2012</a:t>
            </a:r>
            <a:r>
              <a:rPr lang="zh-CN" altLang="zh-CN" b="1" dirty="0">
                <a:solidFill>
                  <a:srgbClr val="000066"/>
                </a:solidFill>
                <a:latin typeface="Times New Roman" pitchFamily="18" charset="0"/>
              </a:rPr>
              <a:t>年</a:t>
            </a:r>
            <a:r>
              <a:rPr lang="en-US" altLang="zh-CN" b="1" dirty="0">
                <a:solidFill>
                  <a:srgbClr val="000066"/>
                </a:solidFill>
                <a:latin typeface="Times New Roman" pitchFamily="18" charset="0"/>
              </a:rPr>
              <a:t>9</a:t>
            </a:r>
            <a:r>
              <a:rPr lang="zh-CN" altLang="zh-CN" b="1" dirty="0">
                <a:solidFill>
                  <a:srgbClr val="000066"/>
                </a:solidFill>
                <a:latin typeface="Times New Roman" pitchFamily="18" charset="0"/>
              </a:rPr>
              <a:t>月，推出了</a:t>
            </a:r>
            <a:r>
              <a:rPr lang="en-US" altLang="zh-CN" b="1" dirty="0">
                <a:solidFill>
                  <a:srgbClr val="000066"/>
                </a:solidFill>
                <a:latin typeface="Times New Roman" pitchFamily="18" charset="0"/>
              </a:rPr>
              <a:t>MATLAB R2012b</a:t>
            </a:r>
            <a:r>
              <a:rPr lang="zh-CN" altLang="zh-CN" b="1" dirty="0">
                <a:solidFill>
                  <a:srgbClr val="000066"/>
                </a:solidFill>
                <a:latin typeface="Times New Roman" pitchFamily="18" charset="0"/>
              </a:rPr>
              <a:t>（</a:t>
            </a:r>
            <a:r>
              <a:rPr lang="en-US" altLang="zh-CN" b="1" dirty="0">
                <a:solidFill>
                  <a:srgbClr val="000066"/>
                </a:solidFill>
                <a:latin typeface="Times New Roman" pitchFamily="18" charset="0"/>
              </a:rPr>
              <a:t>8.0</a:t>
            </a:r>
            <a:r>
              <a:rPr lang="zh-CN" altLang="zh-CN" b="1" dirty="0">
                <a:solidFill>
                  <a:srgbClr val="000066"/>
                </a:solidFill>
                <a:latin typeface="Times New Roman" pitchFamily="18" charset="0"/>
              </a:rPr>
              <a:t>版），该版本从操作界面到系统功能都有重大</a:t>
            </a:r>
            <a:r>
              <a:rPr lang="zh-CN" altLang="zh-CN" b="1" dirty="0" smtClean="0">
                <a:solidFill>
                  <a:srgbClr val="000066"/>
                </a:solidFill>
                <a:latin typeface="Times New Roman" pitchFamily="18" charset="0"/>
              </a:rPr>
              <a:t>改变，</a:t>
            </a:r>
            <a:r>
              <a:rPr lang="zh-CN" altLang="zh-CN" b="1" dirty="0">
                <a:solidFill>
                  <a:srgbClr val="000066"/>
                </a:solidFill>
                <a:latin typeface="Times New Roman" pitchFamily="18" charset="0"/>
              </a:rPr>
              <a:t>随后推出了</a:t>
            </a:r>
            <a:r>
              <a:rPr lang="en-US" altLang="zh-CN" b="1" dirty="0">
                <a:solidFill>
                  <a:srgbClr val="000066"/>
                </a:solidFill>
                <a:latin typeface="Times New Roman" pitchFamily="18" charset="0"/>
              </a:rPr>
              <a:t>MATLAB R2013a</a:t>
            </a:r>
            <a:r>
              <a:rPr lang="zh-CN" altLang="zh-CN" b="1" dirty="0">
                <a:solidFill>
                  <a:srgbClr val="000066"/>
                </a:solidFill>
                <a:latin typeface="Times New Roman" pitchFamily="18" charset="0"/>
              </a:rPr>
              <a:t>（</a:t>
            </a:r>
            <a:r>
              <a:rPr lang="en-US" altLang="zh-CN" b="1" dirty="0">
                <a:solidFill>
                  <a:srgbClr val="000066"/>
                </a:solidFill>
                <a:latin typeface="Times New Roman" pitchFamily="18" charset="0"/>
              </a:rPr>
              <a:t>8.1</a:t>
            </a:r>
            <a:r>
              <a:rPr lang="zh-CN" altLang="zh-CN" b="1" dirty="0">
                <a:solidFill>
                  <a:srgbClr val="000066"/>
                </a:solidFill>
                <a:latin typeface="Times New Roman" pitchFamily="18" charset="0"/>
              </a:rPr>
              <a:t>版）、</a:t>
            </a:r>
            <a:r>
              <a:rPr lang="en-US" altLang="zh-CN" b="1" dirty="0">
                <a:solidFill>
                  <a:srgbClr val="000066"/>
                </a:solidFill>
                <a:latin typeface="Times New Roman" pitchFamily="18" charset="0"/>
              </a:rPr>
              <a:t>…</a:t>
            </a:r>
            <a:r>
              <a:rPr lang="zh-CN" altLang="zh-CN" b="1" dirty="0">
                <a:solidFill>
                  <a:srgbClr val="000066"/>
                </a:solidFill>
                <a:latin typeface="Times New Roman" pitchFamily="18" charset="0"/>
              </a:rPr>
              <a:t>、</a:t>
            </a:r>
            <a:r>
              <a:rPr lang="en-US" altLang="zh-CN" b="1" dirty="0">
                <a:solidFill>
                  <a:srgbClr val="000066"/>
                </a:solidFill>
                <a:latin typeface="Times New Roman" pitchFamily="18" charset="0"/>
              </a:rPr>
              <a:t>MATLAB R2015b</a:t>
            </a:r>
            <a:r>
              <a:rPr lang="zh-CN" altLang="zh-CN" b="1" dirty="0">
                <a:solidFill>
                  <a:srgbClr val="000066"/>
                </a:solidFill>
                <a:latin typeface="Times New Roman" pitchFamily="18" charset="0"/>
              </a:rPr>
              <a:t>（</a:t>
            </a:r>
            <a:r>
              <a:rPr lang="en-US" altLang="zh-CN" b="1" dirty="0">
                <a:solidFill>
                  <a:srgbClr val="000066"/>
                </a:solidFill>
                <a:latin typeface="Times New Roman" pitchFamily="18" charset="0"/>
              </a:rPr>
              <a:t>8.6</a:t>
            </a:r>
            <a:r>
              <a:rPr lang="zh-CN" altLang="zh-CN" b="1" dirty="0">
                <a:solidFill>
                  <a:srgbClr val="000066"/>
                </a:solidFill>
                <a:latin typeface="Times New Roman" pitchFamily="18" charset="0"/>
              </a:rPr>
              <a:t>版）。</a:t>
            </a:r>
          </a:p>
          <a:p>
            <a:pPr marL="0" indent="0" eaLnBrk="1" fontAlgn="auto" hangingPunct="1">
              <a:lnSpc>
                <a:spcPct val="110000"/>
              </a:lnSpc>
              <a:spcBef>
                <a:spcPts val="0"/>
              </a:spcBef>
              <a:spcAft>
                <a:spcPts val="0"/>
              </a:spcAft>
              <a:buNone/>
              <a:defRPr/>
            </a:pPr>
            <a:r>
              <a:rPr lang="en-US" altLang="zh-CN" b="1" dirty="0">
                <a:solidFill>
                  <a:srgbClr val="000066"/>
                </a:solidFill>
                <a:latin typeface="Times New Roman" pitchFamily="18" charset="0"/>
              </a:rPr>
              <a:t>2016</a:t>
            </a:r>
            <a:r>
              <a:rPr lang="zh-CN" altLang="zh-CN" b="1" dirty="0">
                <a:solidFill>
                  <a:srgbClr val="000066"/>
                </a:solidFill>
                <a:latin typeface="Times New Roman" pitchFamily="18" charset="0"/>
              </a:rPr>
              <a:t>年</a:t>
            </a:r>
            <a:r>
              <a:rPr lang="en-US" altLang="zh-CN" b="1" dirty="0">
                <a:solidFill>
                  <a:srgbClr val="000066"/>
                </a:solidFill>
                <a:latin typeface="Times New Roman" pitchFamily="18" charset="0"/>
              </a:rPr>
              <a:t>3</a:t>
            </a:r>
            <a:r>
              <a:rPr lang="zh-CN" altLang="zh-CN" b="1" dirty="0">
                <a:solidFill>
                  <a:srgbClr val="000066"/>
                </a:solidFill>
                <a:latin typeface="Times New Roman" pitchFamily="18" charset="0"/>
              </a:rPr>
              <a:t>月，推出了</a:t>
            </a:r>
            <a:r>
              <a:rPr lang="en-US" altLang="zh-CN" b="1" dirty="0">
                <a:solidFill>
                  <a:srgbClr val="000066"/>
                </a:solidFill>
                <a:latin typeface="Times New Roman" pitchFamily="18" charset="0"/>
              </a:rPr>
              <a:t>MATLAB R2016a</a:t>
            </a:r>
            <a:r>
              <a:rPr lang="zh-CN" altLang="zh-CN" b="1" dirty="0">
                <a:solidFill>
                  <a:srgbClr val="000066"/>
                </a:solidFill>
                <a:latin typeface="Times New Roman" pitchFamily="18" charset="0"/>
              </a:rPr>
              <a:t>（</a:t>
            </a:r>
            <a:r>
              <a:rPr lang="en-US" altLang="zh-CN" b="1" dirty="0">
                <a:solidFill>
                  <a:srgbClr val="000066"/>
                </a:solidFill>
                <a:latin typeface="Times New Roman" pitchFamily="18" charset="0"/>
              </a:rPr>
              <a:t>9.0</a:t>
            </a:r>
            <a:r>
              <a:rPr lang="zh-CN" altLang="zh-CN" b="1" dirty="0">
                <a:solidFill>
                  <a:srgbClr val="000066"/>
                </a:solidFill>
                <a:latin typeface="Times New Roman" pitchFamily="18" charset="0"/>
              </a:rPr>
              <a:t>版）</a:t>
            </a:r>
            <a:r>
              <a:rPr lang="zh-CN" altLang="en-US" b="1" dirty="0">
                <a:solidFill>
                  <a:srgbClr val="000066"/>
                </a:solidFill>
                <a:latin typeface="Times New Roman" pitchFamily="18" charset="0"/>
              </a:rPr>
              <a:t>，这是</a:t>
            </a:r>
            <a:r>
              <a:rPr lang="zh-CN" altLang="zh-CN" b="1" dirty="0">
                <a:solidFill>
                  <a:srgbClr val="000066"/>
                </a:solidFill>
                <a:latin typeface="Times New Roman" pitchFamily="18" charset="0"/>
              </a:rPr>
              <a:t>本书</a:t>
            </a:r>
            <a:r>
              <a:rPr lang="zh-CN" altLang="en-US" b="1" dirty="0">
                <a:solidFill>
                  <a:srgbClr val="000066"/>
                </a:solidFill>
                <a:latin typeface="Times New Roman" pitchFamily="18" charset="0"/>
              </a:rPr>
              <a:t>采用的</a:t>
            </a:r>
            <a:r>
              <a:rPr lang="zh-CN" altLang="zh-CN" b="1" dirty="0">
                <a:solidFill>
                  <a:srgbClr val="000066"/>
                </a:solidFill>
                <a:latin typeface="Times New Roman" pitchFamily="18" charset="0"/>
              </a:rPr>
              <a:t>版本</a:t>
            </a:r>
            <a:r>
              <a:rPr lang="zh-CN" altLang="en-US" b="1" dirty="0" smtClean="0">
                <a:solidFill>
                  <a:srgbClr val="000066"/>
                </a:solidFill>
                <a:latin typeface="Times New Roman" pitchFamily="18" charset="0"/>
              </a:rPr>
              <a:t>。</a:t>
            </a:r>
            <a:endParaRPr lang="en-US" altLang="zh-CN" b="1" dirty="0">
              <a:solidFill>
                <a:srgbClr val="000066"/>
              </a:solidFill>
              <a:latin typeface="Times New Roman" pitchFamily="18" charset="0"/>
            </a:endParaRPr>
          </a:p>
        </p:txBody>
      </p:sp>
    </p:spTree>
    <p:extLst>
      <p:ext uri="{BB962C8B-B14F-4D97-AF65-F5344CB8AC3E}">
        <p14:creationId xmlns:p14="http://schemas.microsoft.com/office/powerpoint/2010/main" val="3991239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599419" y="1556792"/>
            <a:ext cx="7886700" cy="4351338"/>
          </a:xfrm>
        </p:spPr>
        <p:txBody>
          <a:bodyPr rtlCol="0">
            <a:normAutofit fontScale="70000" lnSpcReduction="20000"/>
          </a:bodyPr>
          <a:lstStyle/>
          <a:p>
            <a:pPr marL="0" indent="0" eaLnBrk="1" fontAlgn="auto" hangingPunct="1">
              <a:lnSpc>
                <a:spcPct val="130000"/>
              </a:lnSpc>
              <a:spcBef>
                <a:spcPts val="0"/>
              </a:spcBef>
              <a:spcAft>
                <a:spcPts val="0"/>
              </a:spcAft>
              <a:buNone/>
              <a:defRPr/>
            </a:pPr>
            <a:r>
              <a:rPr lang="en-US" altLang="zh-CN" b="1" dirty="0" smtClean="0">
                <a:solidFill>
                  <a:srgbClr val="0000CC"/>
                </a:solidFill>
                <a:latin typeface="Times New Roman" pitchFamily="18" charset="0"/>
              </a:rPr>
              <a:t> </a:t>
            </a:r>
            <a:r>
              <a:rPr lang="en-US" altLang="zh-CN" sz="3600" b="1" dirty="0">
                <a:solidFill>
                  <a:srgbClr val="000066"/>
                </a:solidFill>
                <a:latin typeface="Times New Roman" pitchFamily="18" charset="0"/>
              </a:rPr>
              <a:t>1</a:t>
            </a:r>
            <a:r>
              <a:rPr lang="zh-CN" altLang="en-US" sz="3600" b="1" dirty="0">
                <a:solidFill>
                  <a:srgbClr val="000066"/>
                </a:solidFill>
                <a:latin typeface="Times New Roman" pitchFamily="18" charset="0"/>
              </a:rPr>
              <a:t>．数值计算</a:t>
            </a:r>
            <a:br>
              <a:rPr lang="zh-CN" altLang="en-US" sz="3600" b="1" dirty="0">
                <a:solidFill>
                  <a:srgbClr val="000066"/>
                </a:solidFill>
                <a:latin typeface="Times New Roman" pitchFamily="18" charset="0"/>
              </a:rPr>
            </a:br>
            <a:r>
              <a:rPr lang="en-US" altLang="zh-CN" sz="3600" b="1" dirty="0">
                <a:solidFill>
                  <a:srgbClr val="000066"/>
                </a:solidFill>
                <a:latin typeface="Times New Roman" pitchFamily="18" charset="0"/>
              </a:rPr>
              <a:t>MATLAB</a:t>
            </a:r>
            <a:r>
              <a:rPr lang="zh-CN" altLang="zh-CN" sz="3600" b="1" dirty="0">
                <a:solidFill>
                  <a:srgbClr val="000066"/>
                </a:solidFill>
                <a:latin typeface="Times New Roman" pitchFamily="18" charset="0"/>
              </a:rPr>
              <a:t>以矩阵作为数据操作的基本形式，这使得矩阵运算变得非常简捷、方便、高效。</a:t>
            </a:r>
            <a:r>
              <a:rPr lang="en-US" altLang="zh-CN" sz="3600" b="1" dirty="0">
                <a:solidFill>
                  <a:srgbClr val="000066"/>
                </a:solidFill>
                <a:latin typeface="Times New Roman" pitchFamily="18" charset="0"/>
              </a:rPr>
              <a:t>MATLAB</a:t>
            </a:r>
            <a:r>
              <a:rPr lang="zh-CN" altLang="zh-CN" sz="3600" b="1" dirty="0">
                <a:solidFill>
                  <a:srgbClr val="000066"/>
                </a:solidFill>
                <a:latin typeface="Times New Roman" pitchFamily="18" charset="0"/>
              </a:rPr>
              <a:t>还提供了十分丰富的数值计算函数</a:t>
            </a:r>
            <a:r>
              <a:rPr lang="zh-CN" altLang="en-US" sz="3600" b="1" dirty="0" smtClean="0">
                <a:solidFill>
                  <a:srgbClr val="000066"/>
                </a:solidFill>
                <a:latin typeface="Times New Roman" pitchFamily="18" charset="0"/>
              </a:rPr>
              <a:t>。</a:t>
            </a:r>
            <a:endParaRPr lang="zh-CN" altLang="en-US" sz="3600" b="1" dirty="0">
              <a:solidFill>
                <a:srgbClr val="000066"/>
              </a:solidFill>
              <a:latin typeface="Times New Roman" pitchFamily="18" charset="0"/>
            </a:endParaRPr>
          </a:p>
          <a:p>
            <a:pPr marL="0" indent="0" eaLnBrk="1" fontAlgn="auto" hangingPunct="1">
              <a:lnSpc>
                <a:spcPct val="130000"/>
              </a:lnSpc>
              <a:spcBef>
                <a:spcPts val="0"/>
              </a:spcBef>
              <a:spcAft>
                <a:spcPts val="0"/>
              </a:spcAft>
              <a:buNone/>
              <a:defRPr/>
            </a:pPr>
            <a:r>
              <a:rPr lang="en-US" altLang="zh-CN" sz="3600" b="1" dirty="0">
                <a:solidFill>
                  <a:srgbClr val="000066"/>
                </a:solidFill>
                <a:latin typeface="Times New Roman" pitchFamily="18" charset="0"/>
              </a:rPr>
              <a:t>2</a:t>
            </a:r>
            <a:r>
              <a:rPr lang="zh-CN" altLang="zh-CN" sz="3600" b="1" dirty="0">
                <a:solidFill>
                  <a:srgbClr val="000066"/>
                </a:solidFill>
                <a:latin typeface="Times New Roman" pitchFamily="18" charset="0"/>
              </a:rPr>
              <a:t>．符号计算功能</a:t>
            </a:r>
          </a:p>
          <a:p>
            <a:pPr marL="0" indent="0" eaLnBrk="1" fontAlgn="auto" hangingPunct="1">
              <a:lnSpc>
                <a:spcPct val="130000"/>
              </a:lnSpc>
              <a:spcBef>
                <a:spcPts val="0"/>
              </a:spcBef>
              <a:spcAft>
                <a:spcPts val="0"/>
              </a:spcAft>
              <a:buNone/>
              <a:defRPr/>
            </a:pPr>
            <a:r>
              <a:rPr lang="zh-CN" altLang="zh-CN" sz="3600" b="1" dirty="0">
                <a:solidFill>
                  <a:srgbClr val="000066"/>
                </a:solidFill>
                <a:latin typeface="Times New Roman" pitchFamily="18" charset="0"/>
              </a:rPr>
              <a:t>在实际应用中，除了数值计算外，往往要得到问题的解析解，这是符号计算的领域。</a:t>
            </a:r>
            <a:r>
              <a:rPr lang="en-US" altLang="zh-CN" sz="3600" b="1" dirty="0">
                <a:solidFill>
                  <a:srgbClr val="000066"/>
                </a:solidFill>
                <a:latin typeface="Times New Roman" pitchFamily="18" charset="0"/>
              </a:rPr>
              <a:t>MATLAB</a:t>
            </a:r>
            <a:r>
              <a:rPr lang="zh-CN" altLang="zh-CN" sz="3600" b="1" dirty="0">
                <a:solidFill>
                  <a:srgbClr val="000066"/>
                </a:solidFill>
                <a:latin typeface="Times New Roman" pitchFamily="18" charset="0"/>
              </a:rPr>
              <a:t>先后和著名的符号计算语言</a:t>
            </a:r>
            <a:r>
              <a:rPr lang="en-US" altLang="zh-CN" sz="3600" b="1" dirty="0">
                <a:solidFill>
                  <a:srgbClr val="000066"/>
                </a:solidFill>
                <a:latin typeface="Times New Roman" pitchFamily="18" charset="0"/>
              </a:rPr>
              <a:t>Maple</a:t>
            </a:r>
            <a:r>
              <a:rPr lang="zh-CN" altLang="zh-CN" sz="3600" b="1" dirty="0">
                <a:solidFill>
                  <a:srgbClr val="000066"/>
                </a:solidFill>
                <a:latin typeface="Times New Roman" pitchFamily="18" charset="0"/>
              </a:rPr>
              <a:t>与</a:t>
            </a:r>
            <a:r>
              <a:rPr lang="en-US" altLang="zh-CN" sz="3600" b="1" dirty="0" err="1">
                <a:solidFill>
                  <a:srgbClr val="000066"/>
                </a:solidFill>
                <a:latin typeface="Times New Roman" pitchFamily="18" charset="0"/>
              </a:rPr>
              <a:t>MuPAD</a:t>
            </a:r>
            <a:r>
              <a:rPr lang="zh-CN" altLang="zh-CN" sz="3600" b="1" dirty="0">
                <a:solidFill>
                  <a:srgbClr val="000066"/>
                </a:solidFill>
                <a:latin typeface="Times New Roman" pitchFamily="18" charset="0"/>
              </a:rPr>
              <a:t>（从</a:t>
            </a:r>
            <a:r>
              <a:rPr lang="en-US" altLang="zh-CN" sz="3600" b="1" dirty="0">
                <a:solidFill>
                  <a:srgbClr val="000066"/>
                </a:solidFill>
                <a:latin typeface="Times New Roman" pitchFamily="18" charset="0"/>
              </a:rPr>
              <a:t>MATLAB 2008b</a:t>
            </a:r>
            <a:r>
              <a:rPr lang="zh-CN" altLang="zh-CN" sz="3600" b="1" dirty="0">
                <a:solidFill>
                  <a:srgbClr val="000066"/>
                </a:solidFill>
                <a:latin typeface="Times New Roman" pitchFamily="18" charset="0"/>
              </a:rPr>
              <a:t>开始使用</a:t>
            </a:r>
            <a:r>
              <a:rPr lang="en-US" altLang="zh-CN" sz="3600" b="1" dirty="0" err="1">
                <a:solidFill>
                  <a:srgbClr val="000066"/>
                </a:solidFill>
                <a:latin typeface="Times New Roman" pitchFamily="18" charset="0"/>
              </a:rPr>
              <a:t>MuPAD</a:t>
            </a:r>
            <a:r>
              <a:rPr lang="zh-CN" altLang="zh-CN" sz="3600" b="1" dirty="0">
                <a:solidFill>
                  <a:srgbClr val="000066"/>
                </a:solidFill>
                <a:latin typeface="Times New Roman" pitchFamily="18" charset="0"/>
              </a:rPr>
              <a:t>）相结合，使得</a:t>
            </a:r>
            <a:r>
              <a:rPr lang="en-US" altLang="zh-CN" sz="3600" b="1" dirty="0">
                <a:solidFill>
                  <a:srgbClr val="000066"/>
                </a:solidFill>
                <a:latin typeface="Times New Roman" pitchFamily="18" charset="0"/>
              </a:rPr>
              <a:t>MATLAB</a:t>
            </a:r>
            <a:r>
              <a:rPr lang="zh-CN" altLang="zh-CN" sz="3600" b="1" dirty="0">
                <a:solidFill>
                  <a:srgbClr val="000066"/>
                </a:solidFill>
                <a:latin typeface="Times New Roman" pitchFamily="18" charset="0"/>
              </a:rPr>
              <a:t>具有很强的符号计算功能。</a:t>
            </a:r>
          </a:p>
        </p:txBody>
      </p:sp>
      <p:sp>
        <p:nvSpPr>
          <p:cNvPr id="16387" name="Rectangle 3"/>
          <p:cNvSpPr>
            <a:spLocks noChangeArrowheads="1"/>
          </p:cNvSpPr>
          <p:nvPr/>
        </p:nvSpPr>
        <p:spPr bwMode="auto">
          <a:xfrm>
            <a:off x="539750" y="906463"/>
            <a:ext cx="4433201"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lnSpc>
                <a:spcPct val="110000"/>
              </a:lnSpc>
              <a:spcBef>
                <a:spcPts val="0"/>
              </a:spcBef>
              <a:spcAft>
                <a:spcPts val="0"/>
              </a:spcAft>
              <a:defRPr/>
            </a:pPr>
            <a:r>
              <a:rPr lang="en-US" altLang="zh-CN" sz="2800" b="1" dirty="0">
                <a:solidFill>
                  <a:srgbClr val="000066"/>
                </a:solidFill>
                <a:latin typeface="Times New Roman" pitchFamily="18" charset="0"/>
                <a:ea typeface="+mn-ea"/>
              </a:rPr>
              <a:t>1.1.2  </a:t>
            </a:r>
            <a:r>
              <a:rPr lang="en-US" altLang="zh-CN" sz="2800" b="1" dirty="0" smtClean="0">
                <a:solidFill>
                  <a:srgbClr val="000066"/>
                </a:solidFill>
                <a:latin typeface="Times New Roman" pitchFamily="18" charset="0"/>
                <a:ea typeface="+mn-ea"/>
              </a:rPr>
              <a:t>MATLAB</a:t>
            </a:r>
            <a:r>
              <a:rPr lang="zh-CN" altLang="en-US" sz="2800" b="1" dirty="0" smtClean="0">
                <a:solidFill>
                  <a:srgbClr val="000066"/>
                </a:solidFill>
                <a:latin typeface="Times New Roman" pitchFamily="18" charset="0"/>
                <a:ea typeface="+mn-ea"/>
              </a:rPr>
              <a:t>的</a:t>
            </a:r>
            <a:r>
              <a:rPr lang="zh-CN" altLang="en-US" sz="2800" b="1" dirty="0">
                <a:solidFill>
                  <a:srgbClr val="000066"/>
                </a:solidFill>
                <a:latin typeface="Times New Roman" pitchFamily="18" charset="0"/>
                <a:ea typeface="+mn-ea"/>
              </a:rPr>
              <a:t>主要功能</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323528" y="908720"/>
            <a:ext cx="8568952" cy="3096344"/>
          </a:xfrm>
        </p:spPr>
        <p:txBody>
          <a:bodyPr/>
          <a:lstStyle/>
          <a:p>
            <a:pPr marL="0" indent="0" eaLnBrk="1" fontAlgn="auto" hangingPunct="1">
              <a:lnSpc>
                <a:spcPct val="110000"/>
              </a:lnSpc>
              <a:spcBef>
                <a:spcPts val="0"/>
              </a:spcBef>
              <a:spcAft>
                <a:spcPts val="0"/>
              </a:spcAft>
              <a:buNone/>
              <a:defRPr/>
            </a:pPr>
            <a:r>
              <a:rPr lang="en-US" altLang="zh-CN" b="1" dirty="0">
                <a:solidFill>
                  <a:srgbClr val="000066"/>
                </a:solidFill>
                <a:latin typeface="Times New Roman" pitchFamily="18" charset="0"/>
              </a:rPr>
              <a:t>3</a:t>
            </a:r>
            <a:r>
              <a:rPr lang="zh-CN" altLang="zh-CN" b="1" dirty="0">
                <a:solidFill>
                  <a:srgbClr val="000066"/>
                </a:solidFill>
                <a:latin typeface="Times New Roman" pitchFamily="18" charset="0"/>
              </a:rPr>
              <a:t>．绘图功能</a:t>
            </a:r>
          </a:p>
          <a:p>
            <a:pPr marL="0" indent="0" eaLnBrk="1" fontAlgn="auto" hangingPunct="1">
              <a:lnSpc>
                <a:spcPct val="110000"/>
              </a:lnSpc>
              <a:spcBef>
                <a:spcPts val="0"/>
              </a:spcBef>
              <a:spcAft>
                <a:spcPts val="0"/>
              </a:spcAft>
              <a:buNone/>
              <a:defRPr/>
            </a:pPr>
            <a:r>
              <a:rPr lang="zh-CN" altLang="zh-CN" b="1" dirty="0">
                <a:solidFill>
                  <a:srgbClr val="000066"/>
                </a:solidFill>
                <a:latin typeface="Times New Roman" pitchFamily="18" charset="0"/>
              </a:rPr>
              <a:t>利用</a:t>
            </a:r>
            <a:r>
              <a:rPr lang="en-US" altLang="zh-CN" b="1" dirty="0">
                <a:solidFill>
                  <a:srgbClr val="000066"/>
                </a:solidFill>
                <a:latin typeface="Times New Roman" pitchFamily="18" charset="0"/>
              </a:rPr>
              <a:t>MATLAB</a:t>
            </a:r>
            <a:r>
              <a:rPr lang="zh-CN" altLang="zh-CN" b="1" dirty="0">
                <a:solidFill>
                  <a:srgbClr val="000066"/>
                </a:solidFill>
                <a:latin typeface="Times New Roman" pitchFamily="18" charset="0"/>
              </a:rPr>
              <a:t>绘图十分方便，它既可以绘制各种图形，又可以对图形进行修饰控制，以增强图形的表现效果。</a:t>
            </a:r>
            <a:r>
              <a:rPr lang="en-US" altLang="zh-CN" b="1" dirty="0">
                <a:solidFill>
                  <a:srgbClr val="000066"/>
                </a:solidFill>
                <a:latin typeface="Times New Roman" pitchFamily="18" charset="0"/>
              </a:rPr>
              <a:t>MATLAB</a:t>
            </a:r>
            <a:r>
              <a:rPr lang="zh-CN" altLang="zh-CN" b="1" dirty="0">
                <a:solidFill>
                  <a:srgbClr val="000066"/>
                </a:solidFill>
                <a:latin typeface="Times New Roman" pitchFamily="18" charset="0"/>
              </a:rPr>
              <a:t>提供了两个层次的绘图操作：一种是对图形对象句柄进行的低层绘图操作，另一种是建立在低层绘图操作之上的高层绘图操作</a:t>
            </a:r>
            <a:r>
              <a:rPr lang="zh-CN" altLang="zh-CN" b="1" dirty="0" smtClean="0">
                <a:solidFill>
                  <a:srgbClr val="000066"/>
                </a:solidFill>
                <a:latin typeface="Times New Roman" pitchFamily="18" charset="0"/>
              </a:rPr>
              <a:t>。</a:t>
            </a:r>
            <a:endParaRPr lang="en-US" altLang="zh-CN" b="1" dirty="0">
              <a:solidFill>
                <a:srgbClr val="000066"/>
              </a:solidFill>
              <a:latin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323528" y="908720"/>
            <a:ext cx="8568952" cy="2880320"/>
          </a:xfrm>
        </p:spPr>
        <p:txBody>
          <a:bodyPr/>
          <a:lstStyle/>
          <a:p>
            <a:pPr marL="0" indent="0" eaLnBrk="1" fontAlgn="auto" hangingPunct="1">
              <a:lnSpc>
                <a:spcPct val="110000"/>
              </a:lnSpc>
              <a:spcBef>
                <a:spcPts val="0"/>
              </a:spcBef>
              <a:spcAft>
                <a:spcPts val="0"/>
              </a:spcAft>
              <a:buNone/>
              <a:defRPr/>
            </a:pPr>
            <a:r>
              <a:rPr lang="en-US" altLang="zh-CN" b="1" dirty="0" smtClean="0">
                <a:solidFill>
                  <a:srgbClr val="000066"/>
                </a:solidFill>
                <a:latin typeface="Times New Roman" pitchFamily="18" charset="0"/>
              </a:rPr>
              <a:t>4</a:t>
            </a:r>
            <a:r>
              <a:rPr lang="zh-CN" altLang="zh-CN" b="1" dirty="0">
                <a:solidFill>
                  <a:srgbClr val="000066"/>
                </a:solidFill>
                <a:latin typeface="Times New Roman" pitchFamily="18" charset="0"/>
              </a:rPr>
              <a:t>．程序设计语言功能</a:t>
            </a:r>
          </a:p>
          <a:p>
            <a:pPr marL="0" indent="0" eaLnBrk="1" fontAlgn="auto" hangingPunct="1">
              <a:lnSpc>
                <a:spcPct val="110000"/>
              </a:lnSpc>
              <a:spcBef>
                <a:spcPts val="0"/>
              </a:spcBef>
              <a:spcAft>
                <a:spcPts val="0"/>
              </a:spcAft>
              <a:buNone/>
              <a:defRPr/>
            </a:pPr>
            <a:r>
              <a:rPr lang="en-US" altLang="zh-CN" b="1" dirty="0">
                <a:solidFill>
                  <a:srgbClr val="000066"/>
                </a:solidFill>
                <a:latin typeface="Times New Roman" pitchFamily="18" charset="0"/>
              </a:rPr>
              <a:t>MATLAB</a:t>
            </a:r>
            <a:r>
              <a:rPr lang="zh-CN" altLang="zh-CN" b="1" dirty="0">
                <a:solidFill>
                  <a:srgbClr val="000066"/>
                </a:solidFill>
                <a:latin typeface="Times New Roman" pitchFamily="18" charset="0"/>
              </a:rPr>
              <a:t>具有程序结构控制、函数调用、数据结构、输入输出、面向对象等程序语言特征，所以使用</a:t>
            </a:r>
            <a:r>
              <a:rPr lang="en-US" altLang="zh-CN" b="1" dirty="0">
                <a:solidFill>
                  <a:srgbClr val="000066"/>
                </a:solidFill>
                <a:latin typeface="Times New Roman" pitchFamily="18" charset="0"/>
              </a:rPr>
              <a:t>MATLAB</a:t>
            </a:r>
            <a:r>
              <a:rPr lang="zh-CN" altLang="zh-CN" b="1" dirty="0">
                <a:solidFill>
                  <a:srgbClr val="000066"/>
                </a:solidFill>
                <a:latin typeface="Times New Roman" pitchFamily="18" charset="0"/>
              </a:rPr>
              <a:t>也可以像使用传统程序设计语言一样进行程序设计，而且简单易学、编程效率高。</a:t>
            </a:r>
            <a:endParaRPr lang="zh-CN" altLang="en-US" b="1" dirty="0">
              <a:solidFill>
                <a:srgbClr val="000066"/>
              </a:solidFill>
              <a:latin typeface="Times New Roman" pitchFamily="18" charset="0"/>
            </a:endParaRPr>
          </a:p>
        </p:txBody>
      </p:sp>
    </p:spTree>
    <p:extLst>
      <p:ext uri="{BB962C8B-B14F-4D97-AF65-F5344CB8AC3E}">
        <p14:creationId xmlns:p14="http://schemas.microsoft.com/office/powerpoint/2010/main" val="995322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1034744"/>
            <a:ext cx="8208912" cy="2462213"/>
          </a:xfrm>
          <a:prstGeom prst="rect">
            <a:avLst/>
          </a:prstGeom>
        </p:spPr>
        <p:txBody>
          <a:bodyPr wrap="square">
            <a:spAutoFit/>
          </a:bodyPr>
          <a:lstStyle/>
          <a:p>
            <a:pPr fontAlgn="auto">
              <a:lnSpc>
                <a:spcPct val="110000"/>
              </a:lnSpc>
              <a:spcBef>
                <a:spcPts val="0"/>
              </a:spcBef>
              <a:spcAft>
                <a:spcPts val="0"/>
              </a:spcAft>
              <a:defRPr/>
            </a:pPr>
            <a:r>
              <a:rPr lang="en-US" altLang="zh-CN" sz="2800" b="1" dirty="0">
                <a:solidFill>
                  <a:srgbClr val="000066"/>
                </a:solidFill>
                <a:latin typeface="Times New Roman" pitchFamily="18" charset="0"/>
                <a:ea typeface="+mn-ea"/>
              </a:rPr>
              <a:t>5</a:t>
            </a:r>
            <a:r>
              <a:rPr lang="zh-CN" altLang="zh-CN" sz="2800" b="1" dirty="0">
                <a:solidFill>
                  <a:srgbClr val="000066"/>
                </a:solidFill>
                <a:latin typeface="Times New Roman" pitchFamily="18" charset="0"/>
                <a:ea typeface="+mn-ea"/>
              </a:rPr>
              <a:t>．工具箱的扩展功能</a:t>
            </a:r>
          </a:p>
          <a:p>
            <a:pPr fontAlgn="auto">
              <a:lnSpc>
                <a:spcPct val="110000"/>
              </a:lnSpc>
              <a:spcBef>
                <a:spcPts val="0"/>
              </a:spcBef>
              <a:spcAft>
                <a:spcPts val="0"/>
              </a:spcAft>
              <a:defRPr/>
            </a:pPr>
            <a:r>
              <a:rPr lang="en-US" altLang="zh-CN" sz="2800" b="1" dirty="0">
                <a:solidFill>
                  <a:srgbClr val="000066"/>
                </a:solidFill>
                <a:latin typeface="Times New Roman" pitchFamily="18" charset="0"/>
                <a:ea typeface="+mn-ea"/>
              </a:rPr>
              <a:t>MATLAB</a:t>
            </a:r>
            <a:r>
              <a:rPr lang="zh-CN" altLang="zh-CN" sz="2800" b="1" dirty="0">
                <a:solidFill>
                  <a:srgbClr val="000066"/>
                </a:solidFill>
                <a:latin typeface="Times New Roman" pitchFamily="18" charset="0"/>
                <a:ea typeface="+mn-ea"/>
              </a:rPr>
              <a:t>包含两部分内容：基本部分和各种可选的工具箱。基本部分构成了</a:t>
            </a:r>
            <a:r>
              <a:rPr lang="en-US" altLang="zh-CN" sz="2800" b="1" dirty="0">
                <a:solidFill>
                  <a:srgbClr val="000066"/>
                </a:solidFill>
                <a:latin typeface="Times New Roman" pitchFamily="18" charset="0"/>
                <a:ea typeface="+mn-ea"/>
              </a:rPr>
              <a:t>MATLAB</a:t>
            </a:r>
            <a:r>
              <a:rPr lang="zh-CN" altLang="zh-CN" sz="2800" b="1" dirty="0">
                <a:solidFill>
                  <a:srgbClr val="000066"/>
                </a:solidFill>
                <a:latin typeface="Times New Roman" pitchFamily="18" charset="0"/>
                <a:ea typeface="+mn-ea"/>
              </a:rPr>
              <a:t>的核心内容，也是使用和构造工具箱的基础。</a:t>
            </a:r>
            <a:r>
              <a:rPr lang="en-US" altLang="zh-CN" sz="2800" b="1" dirty="0">
                <a:solidFill>
                  <a:srgbClr val="000066"/>
                </a:solidFill>
                <a:latin typeface="Times New Roman" pitchFamily="18" charset="0"/>
                <a:ea typeface="+mn-ea"/>
              </a:rPr>
              <a:t>MATLAB</a:t>
            </a:r>
            <a:r>
              <a:rPr lang="zh-CN" altLang="zh-CN" sz="2800" b="1" dirty="0">
                <a:solidFill>
                  <a:srgbClr val="000066"/>
                </a:solidFill>
                <a:latin typeface="Times New Roman" pitchFamily="18" charset="0"/>
                <a:ea typeface="+mn-ea"/>
              </a:rPr>
              <a:t>工具箱分为两大类：功能性工具箱和学科性工具箱。</a:t>
            </a:r>
            <a:endParaRPr lang="zh-CN" altLang="en-US" sz="2800" b="1" dirty="0">
              <a:solidFill>
                <a:srgbClr val="000066"/>
              </a:solidFill>
              <a:latin typeface="Times New Roman" pitchFamily="18" charset="0"/>
              <a:ea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95536" y="908720"/>
            <a:ext cx="7886700" cy="796925"/>
          </a:xfrm>
        </p:spPr>
        <p:txBody>
          <a:bodyPr/>
          <a:lstStyle/>
          <a:p>
            <a:pPr eaLnBrk="1" hangingPunct="1"/>
            <a:r>
              <a:rPr lang="en-US" altLang="zh-CN" sz="3200" dirty="0" smtClean="0">
                <a:solidFill>
                  <a:srgbClr val="0000CC"/>
                </a:solidFill>
              </a:rPr>
              <a:t> </a:t>
            </a:r>
            <a:r>
              <a:rPr lang="en-US" altLang="zh-CN" sz="3600" dirty="0">
                <a:solidFill>
                  <a:srgbClr val="000066"/>
                </a:solidFill>
                <a:latin typeface="Times New Roman" pitchFamily="18" charset="0"/>
                <a:ea typeface="华文新魏" pitchFamily="2" charset="-122"/>
              </a:rPr>
              <a:t>1.2  MATLAB</a:t>
            </a:r>
            <a:r>
              <a:rPr lang="zh-CN" altLang="en-US" sz="3600" dirty="0">
                <a:solidFill>
                  <a:srgbClr val="000066"/>
                </a:solidFill>
                <a:latin typeface="Times New Roman" pitchFamily="18" charset="0"/>
                <a:ea typeface="华文新魏" pitchFamily="2" charset="-122"/>
              </a:rPr>
              <a:t>环境的准备</a:t>
            </a:r>
          </a:p>
        </p:txBody>
      </p:sp>
      <p:sp>
        <p:nvSpPr>
          <p:cNvPr id="19459" name="Rectangle 3"/>
          <p:cNvSpPr>
            <a:spLocks noGrp="1" noChangeArrowheads="1"/>
          </p:cNvSpPr>
          <p:nvPr>
            <p:ph idx="1"/>
          </p:nvPr>
        </p:nvSpPr>
        <p:spPr>
          <a:xfrm>
            <a:off x="539552" y="1772816"/>
            <a:ext cx="7886700" cy="3312368"/>
          </a:xfrm>
        </p:spPr>
        <p:txBody>
          <a:bodyPr/>
          <a:lstStyle/>
          <a:p>
            <a:pPr marL="0" indent="0" eaLnBrk="1" fontAlgn="auto" hangingPunct="1">
              <a:lnSpc>
                <a:spcPct val="110000"/>
              </a:lnSpc>
              <a:spcBef>
                <a:spcPts val="0"/>
              </a:spcBef>
              <a:spcAft>
                <a:spcPts val="0"/>
              </a:spcAft>
              <a:buNone/>
              <a:defRPr/>
            </a:pPr>
            <a:r>
              <a:rPr lang="en-US" altLang="zh-CN" b="1" dirty="0">
                <a:solidFill>
                  <a:srgbClr val="000066"/>
                </a:solidFill>
                <a:latin typeface="Times New Roman" pitchFamily="18" charset="0"/>
              </a:rPr>
              <a:t>1.2.1  MATLAB</a:t>
            </a:r>
            <a:r>
              <a:rPr lang="zh-CN" altLang="en-US" b="1" dirty="0">
                <a:solidFill>
                  <a:srgbClr val="000066"/>
                </a:solidFill>
                <a:latin typeface="Times New Roman" pitchFamily="18" charset="0"/>
              </a:rPr>
              <a:t>的</a:t>
            </a:r>
            <a:r>
              <a:rPr lang="zh-CN" altLang="en-US" b="1" dirty="0" smtClean="0">
                <a:solidFill>
                  <a:srgbClr val="000066"/>
                </a:solidFill>
                <a:latin typeface="Times New Roman" pitchFamily="18" charset="0"/>
              </a:rPr>
              <a:t>安装</a:t>
            </a:r>
            <a:endParaRPr lang="en-US" altLang="zh-CN" b="1" dirty="0" smtClean="0">
              <a:solidFill>
                <a:srgbClr val="000066"/>
              </a:solidFill>
              <a:latin typeface="Times New Roman" pitchFamily="18" charset="0"/>
            </a:endParaRPr>
          </a:p>
          <a:p>
            <a:pPr marL="0" indent="0" eaLnBrk="1" fontAlgn="auto" hangingPunct="1">
              <a:lnSpc>
                <a:spcPct val="110000"/>
              </a:lnSpc>
              <a:spcBef>
                <a:spcPts val="0"/>
              </a:spcBef>
              <a:spcAft>
                <a:spcPts val="0"/>
              </a:spcAft>
              <a:buNone/>
              <a:defRPr/>
            </a:pPr>
            <a:r>
              <a:rPr lang="zh-CN" altLang="en-US" sz="1000" b="1" dirty="0">
                <a:solidFill>
                  <a:srgbClr val="000066"/>
                </a:solidFill>
                <a:latin typeface="Times New Roman" pitchFamily="18" charset="0"/>
              </a:rPr>
              <a:t> </a:t>
            </a:r>
            <a:r>
              <a:rPr lang="zh-CN" altLang="en-US" b="1" dirty="0">
                <a:solidFill>
                  <a:srgbClr val="000066"/>
                </a:solidFill>
                <a:latin typeface="Times New Roman" pitchFamily="18" charset="0"/>
              </a:rPr>
              <a:t/>
            </a:r>
            <a:br>
              <a:rPr lang="zh-CN" altLang="en-US" b="1" dirty="0">
                <a:solidFill>
                  <a:srgbClr val="000066"/>
                </a:solidFill>
                <a:latin typeface="Times New Roman" pitchFamily="18" charset="0"/>
              </a:rPr>
            </a:br>
            <a:r>
              <a:rPr lang="zh-CN" altLang="zh-CN" b="1" dirty="0">
                <a:solidFill>
                  <a:srgbClr val="000066"/>
                </a:solidFill>
                <a:latin typeface="Times New Roman" pitchFamily="18" charset="0"/>
              </a:rPr>
              <a:t>一般情况下，</a:t>
            </a:r>
            <a:r>
              <a:rPr lang="en-US" altLang="zh-CN" b="1" dirty="0">
                <a:solidFill>
                  <a:srgbClr val="000066"/>
                </a:solidFill>
                <a:latin typeface="Times New Roman" pitchFamily="18" charset="0"/>
              </a:rPr>
              <a:t>MATLAB</a:t>
            </a:r>
            <a:r>
              <a:rPr lang="zh-CN" altLang="zh-CN" b="1" dirty="0">
                <a:solidFill>
                  <a:srgbClr val="000066"/>
                </a:solidFill>
                <a:latin typeface="Times New Roman" pitchFamily="18" charset="0"/>
              </a:rPr>
              <a:t>安装包是一个</a:t>
            </a:r>
            <a:r>
              <a:rPr lang="en-US" altLang="zh-CN" b="1" dirty="0">
                <a:solidFill>
                  <a:srgbClr val="000066"/>
                </a:solidFill>
                <a:latin typeface="Times New Roman" pitchFamily="18" charset="0"/>
              </a:rPr>
              <a:t>ISO</a:t>
            </a:r>
            <a:r>
              <a:rPr lang="zh-CN" altLang="zh-CN" b="1" dirty="0">
                <a:solidFill>
                  <a:srgbClr val="000066"/>
                </a:solidFill>
                <a:latin typeface="Times New Roman" pitchFamily="18" charset="0"/>
              </a:rPr>
              <a:t>格式的镜像文件，安装前，先建立一个文件夹，再用解压软件将安装包解压到该文件夹中。</a:t>
            </a:r>
          </a:p>
          <a:p>
            <a:pPr marL="0" indent="0" eaLnBrk="1" fontAlgn="auto" hangingPunct="1">
              <a:lnSpc>
                <a:spcPct val="110000"/>
              </a:lnSpc>
              <a:spcBef>
                <a:spcPts val="0"/>
              </a:spcBef>
              <a:spcAft>
                <a:spcPts val="0"/>
              </a:spcAft>
              <a:buNone/>
              <a:defRPr/>
            </a:pPr>
            <a:r>
              <a:rPr lang="zh-CN" altLang="zh-CN" b="1" dirty="0">
                <a:solidFill>
                  <a:srgbClr val="000066"/>
                </a:solidFill>
                <a:latin typeface="Times New Roman" pitchFamily="18" charset="0"/>
              </a:rPr>
              <a:t>安装时，双击安装文件</a:t>
            </a:r>
            <a:r>
              <a:rPr lang="en-US" altLang="zh-CN" b="1" dirty="0">
                <a:solidFill>
                  <a:srgbClr val="000066"/>
                </a:solidFill>
                <a:latin typeface="Times New Roman" pitchFamily="18" charset="0"/>
              </a:rPr>
              <a:t>setup.exe</a:t>
            </a:r>
            <a:r>
              <a:rPr lang="zh-CN" altLang="zh-CN" b="1" dirty="0">
                <a:solidFill>
                  <a:srgbClr val="000066"/>
                </a:solidFill>
                <a:latin typeface="Times New Roman" pitchFamily="18" charset="0"/>
              </a:rPr>
              <a:t>，按弹出的对话框提示完成安装过程。</a:t>
            </a:r>
            <a:endParaRPr lang="zh-CN" altLang="en-US" b="1" dirty="0">
              <a:solidFill>
                <a:srgbClr val="000066"/>
              </a:solidFill>
              <a:latin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MATLAB第3版模板.potx" id="{4FC99C8F-E109-438F-A6E1-6701802F45A6}" vid="{6AEA906A-9E41-4906-B188-574B48118767}"/>
    </a:ext>
  </a:extLst>
</a:theme>
</file>

<file path=docProps/app.xml><?xml version="1.0" encoding="utf-8"?>
<Properties xmlns="http://schemas.openxmlformats.org/officeDocument/2006/extended-properties" xmlns:vt="http://schemas.openxmlformats.org/officeDocument/2006/docPropsVTypes">
  <Template>MATLAB第3版模板1</Template>
  <TotalTime>1251</TotalTime>
  <Words>1297</Words>
  <Application>Microsoft Office PowerPoint</Application>
  <PresentationFormat>全屏显示(4:3)</PresentationFormat>
  <Paragraphs>137</Paragraphs>
  <Slides>34</Slides>
  <Notes>0</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Office 主题</vt:lpstr>
      <vt:lpstr>PowerPoint 演示文稿</vt:lpstr>
      <vt:lpstr>PowerPoint 演示文稿</vt:lpstr>
      <vt:lpstr>1.1  MATLAB概貌</vt:lpstr>
      <vt:lpstr>PowerPoint 演示文稿</vt:lpstr>
      <vt:lpstr>PowerPoint 演示文稿</vt:lpstr>
      <vt:lpstr>PowerPoint 演示文稿</vt:lpstr>
      <vt:lpstr>PowerPoint 演示文稿</vt:lpstr>
      <vt:lpstr>PowerPoint 演示文稿</vt:lpstr>
      <vt:lpstr> 1.2  MATLAB环境的准备</vt:lpstr>
      <vt:lpstr>PowerPoint 演示文稿</vt:lpstr>
      <vt:lpstr>PowerPoint 演示文稿</vt:lpstr>
      <vt:lpstr> 1.3  MATLAB操作界面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MATLAB操作基础  1.1  MATLAB概述 1.2  MATLAB的运行环境与安装 1.3  MATLAB集成环境 1.4  MATLAB帮助系统</dc:title>
  <dc:creator>Brenden</dc:creator>
  <cp:lastModifiedBy>liu</cp:lastModifiedBy>
  <cp:revision>54</cp:revision>
  <dcterms:created xsi:type="dcterms:W3CDTF">2005-04-13T13:48:59Z</dcterms:created>
  <dcterms:modified xsi:type="dcterms:W3CDTF">2017-07-21T00:38:26Z</dcterms:modified>
</cp:coreProperties>
</file>