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70" autoAdjust="0"/>
  </p:normalViewPr>
  <p:slideViewPr>
    <p:cSldViewPr snapToGrid="0">
      <p:cViewPr varScale="1">
        <p:scale>
          <a:sx n="73" d="100"/>
          <a:sy n="73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2" y="476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114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9D1AD-49F2-4BF7-9349-C8AFF627DD8D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BD72-0B75-4C4F-BF0A-959D69E82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82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6922" y="2370339"/>
            <a:ext cx="7772400" cy="1636775"/>
          </a:xfrm>
        </p:spPr>
        <p:txBody>
          <a:bodyPr anchor="b">
            <a:normAutofit/>
          </a:bodyPr>
          <a:lstStyle>
            <a:lvl1pPr algn="ctr">
              <a:spcAft>
                <a:spcPts val="1800"/>
              </a:spcAft>
              <a:defRPr sz="5400">
                <a:solidFill>
                  <a:schemeClr val="bg1"/>
                </a:solidFill>
              </a:defRPr>
            </a:lvl1pPr>
          </a:lstStyle>
          <a:p>
            <a:pPr algn="ctr">
              <a:spcAft>
                <a:spcPts val="1800"/>
              </a:spcAft>
            </a:pPr>
            <a:r>
              <a:rPr lang="en-US" altLang="zh-CN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程序设计与应用</a:t>
            </a:r>
            <a:r>
              <a:rPr lang="zh-CN" altLang="zh-CN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zh-CN" altLang="zh-CN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（第三版）</a:t>
            </a:r>
            <a:endParaRPr lang="zh-CN" altLang="zh-CN" sz="4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45417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10" y="6305074"/>
            <a:ext cx="270033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9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0235"/>
            <a:ext cx="7886700" cy="79784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8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1356A-9088-46D7-861F-9404E61F4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54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8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1356A-9088-46D7-861F-9404E61F4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8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1356A-9088-46D7-861F-9404E61F4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1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8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1356A-9088-46D7-861F-9404E61F4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18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8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1356A-9088-46D7-861F-9404E61F4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6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3479"/>
            <a:ext cx="1971675" cy="541348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63479"/>
            <a:ext cx="5800725" cy="54134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8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1356A-9088-46D7-861F-9404E61F4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29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03684"/>
            <a:ext cx="7886700" cy="1087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4849586" y="37270"/>
            <a:ext cx="429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  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图形对象句柄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65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01" y="1196233"/>
            <a:ext cx="7886700" cy="4351338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第</a:t>
            </a: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10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章  </a:t>
            </a: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MATLAB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图形对象句柄</a:t>
            </a:r>
            <a:endParaRPr lang="en-US" altLang="zh-CN" sz="36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36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10.1 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图形对象及其句柄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10.2 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图形窗口与坐标轴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10.3 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低层绘图操作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10.4 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光照和材质处理</a:t>
            </a:r>
          </a:p>
        </p:txBody>
      </p:sp>
    </p:spTree>
    <p:extLst>
      <p:ext uri="{BB962C8B-B14F-4D97-AF65-F5344CB8AC3E}">
        <p14:creationId xmlns:p14="http://schemas.microsoft.com/office/powerpoint/2010/main" val="181200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136" y="919501"/>
            <a:ext cx="4239847" cy="47373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图形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窗口属性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MenuBar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NumberTitle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Resize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Position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Units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Pointer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3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432" y="1347522"/>
            <a:ext cx="7950630" cy="3596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zh-CN" sz="2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对键盘及鼠标响应属性</a:t>
            </a:r>
            <a:r>
              <a:rPr lang="en-US" altLang="zh-CN" sz="2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KeyPressFcn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（键盘键按下响应）、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WindowButtonDownFcn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（鼠标键按下响应）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WindowButtonMotionFcn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（鼠标移动响应）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WindowButtonUpFcn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（鼠标键释放响应）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zh-CN" sz="2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这些属性所对应的属性值可以为用</a:t>
            </a:r>
            <a:r>
              <a:rPr lang="en-US" altLang="zh-CN" sz="2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zh-CN" sz="2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编写的函数名或命令名，表示一旦键盘键或鼠标键按下之后，将自动调用给出的函数或命令。</a:t>
            </a:r>
            <a:endParaRPr lang="zh-CN" altLang="en-US" sz="26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3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145" y="1060306"/>
            <a:ext cx="8112394" cy="4999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10-2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建立一个图形窗口。该图形窗口没有菜单条，标题名称为“图形窗口示例”，起始于屏幕左下角、宽度和高度分别为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300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像素点和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150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像素点，背景颜色为绿色，且当用户从键盘按下任意一个键时，将显示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Hello,World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!”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字样。</a:t>
            </a: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命令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如下：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=figure('Color',[0,1,0],'Position',[1,1,300,150],...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'Name','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图形窗口示例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NumberTitle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','off','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MenuBar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','none',...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KeyPressFcn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disp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Hello,World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!'')');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5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984" y="742495"/>
            <a:ext cx="8989016" cy="5778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10-3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分别在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个不同的图形窗口绘制出正弦、余弦、正切、余切曲线。要求先建立一个图形窗口并绘图，然后每关闭一个再建立下一个，直到建立第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个窗口并绘图。</a:t>
            </a: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x=</a:t>
            </a:r>
            <a:r>
              <a:rPr lang="en-US" altLang="zh-CN" sz="16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linspace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(0,2*pi,60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lang="zh-CN" altLang="zh-CN" sz="16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y=sin(x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z=cos(x);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t=tan(x);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ct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./(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t+eps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);;</a:t>
            </a:r>
            <a:endParaRPr lang="zh-CN" altLang="zh-CN" sz="16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%</a:t>
            </a:r>
            <a:r>
              <a:rPr lang="zh-CN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命令组待用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C4=['figure(''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Name'',''cotangent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(x)'',''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NumberTitle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'',',...</a:t>
            </a:r>
            <a:endParaRPr lang="zh-CN" altLang="zh-CN" sz="16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'''off'');plot(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x,ct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);axis([0,2*pi,-40,40]);'];</a:t>
            </a:r>
            <a:endParaRPr lang="zh-CN" altLang="zh-CN" sz="16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C3=['figure(''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Name'',''tangent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(x)'',''DeleteFcn'',C4,',...</a:t>
            </a:r>
            <a:endParaRPr lang="zh-CN" altLang="zh-CN" sz="16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'''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NumberTitle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'',''off'');plot(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x,t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);axis([0,2*pi,-40,40]);'];</a:t>
            </a:r>
            <a:endParaRPr lang="zh-CN" altLang="zh-CN" sz="16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C2=['figure(''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Name'',''cos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(x)'',''DeleteFcn'',C3,',...</a:t>
            </a:r>
            <a:endParaRPr lang="zh-CN" altLang="zh-CN" sz="16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'''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NumberTitle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'',''off'');plot(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x,z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);axis([0,2*pi,-1,1]);'];</a:t>
            </a:r>
            <a:endParaRPr lang="zh-CN" altLang="zh-CN" sz="16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%</a:t>
            </a:r>
            <a:r>
              <a:rPr lang="zh-CN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先创建一个图形窗口并绘制曲线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figure('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Name','sin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(x)','DeleteFcn',C2,'NumberTitle','off')</a:t>
            </a:r>
            <a:endParaRPr lang="zh-CN" altLang="zh-CN" sz="16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plot(</a:t>
            </a:r>
            <a:r>
              <a:rPr lang="en-US" altLang="zh-CN" sz="16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axis</a:t>
            </a:r>
            <a:r>
              <a:rPr lang="en-US" altLang="zh-CN" sz="1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([0,2*pi,-1,1])</a:t>
            </a:r>
            <a:endParaRPr lang="zh-CN" altLang="zh-CN" sz="16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1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44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11" y="720235"/>
            <a:ext cx="8097339" cy="797849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en-US" altLang="zh-CN" sz="36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2  </a:t>
            </a:r>
            <a:r>
              <a:rPr lang="zh-CN" altLang="en-US" sz="36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图形窗口与坐标轴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264" y="1417411"/>
            <a:ext cx="8401050" cy="48854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10.2.2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坐标轴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坐标轴对象是图形窗口的子对象，每个图形窗口中可以定义多个坐标轴对象，但只有一个坐标轴是当前坐标轴，在没有指明坐标轴时，所有的图形图像都是在当前坐标轴中输出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建立坐标轴对象使用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axes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函数，其调用格式为：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句柄变量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=axes(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默认的属性值在当前图形窗口创建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坐标轴：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axes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句柄变量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=axes</a:t>
            </a:r>
          </a:p>
        </p:txBody>
      </p:sp>
    </p:spTree>
    <p:extLst>
      <p:ext uri="{BB962C8B-B14F-4D97-AF65-F5344CB8AC3E}">
        <p14:creationId xmlns:p14="http://schemas.microsoft.com/office/powerpoint/2010/main" val="2003637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752" y="921465"/>
            <a:ext cx="8401050" cy="48854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10.2.2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坐标轴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1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坐标轴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Box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GridLineStyle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Position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Units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Title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ColorOrder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XLabel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YLabel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ZLabel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XLim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YLim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ZLim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XScale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YScale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ZScale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0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407" y="949326"/>
            <a:ext cx="8401050" cy="4885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10-4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利用坐标轴对象实现图形窗口的任意分割。</a:t>
            </a:r>
          </a:p>
          <a:p>
            <a:pPr marL="0" indent="0">
              <a:buNone/>
            </a:pP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        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清除当前图形窗口的内容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linspace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(0,2*pi,20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y=sin(x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axes('Position',[0.2,0.2,0.2,0.7],'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GridLineStyle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','-.')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y,x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);title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(‘sin(x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)-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1’);  axes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('Position',[0.4,0.5,0.2,0.1])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stairs(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);title('sin(x)-2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');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axes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('Position',[0.55,0.6,0.25,0.3])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stem(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);title('sin(x)-3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');axes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('Position',[0.55,0.2,0.25,0.3])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meshgrid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(-8:0.5:8);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z=sin(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sqrt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(x.^2+y.^2))./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sqrt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(x.^2+y.^2+eps);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mesh(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x,y,z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title('mesh(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x,y,z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)')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1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0" y="720235"/>
            <a:ext cx="8149590" cy="797849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s-ES" altLang="zh-CN" sz="3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  </a:t>
            </a:r>
            <a:r>
              <a:rPr lang="zh-CN" altLang="zh-CN" sz="36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低层绘图操作</a:t>
            </a:r>
            <a:endParaRPr lang="zh-CN" altLang="en-US" sz="3600" b="1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822" y="1597024"/>
            <a:ext cx="8513172" cy="46208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7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10.3.1  </a:t>
            </a:r>
            <a:r>
              <a:rPr lang="zh-CN" altLang="zh-CN" sz="7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曲线</a:t>
            </a:r>
            <a:r>
              <a:rPr lang="zh-CN" altLang="zh-CN" sz="7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70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zh-CN" sz="1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曲线对象是坐标轴的子对象，它既可以定义在二维坐标系中，也可以定义在三维坐标系中。建立曲线对象使用</a:t>
            </a:r>
            <a:r>
              <a:rPr lang="en-US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函数，其调用格式为：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句柄变量</a:t>
            </a:r>
            <a:r>
              <a:rPr lang="en-US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=line(</a:t>
            </a:r>
            <a:r>
              <a:rPr lang="en-US" altLang="zh-CN" sz="5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x,y,z</a:t>
            </a:r>
            <a:r>
              <a:rPr lang="en-US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5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5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zh-CN" sz="5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50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5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5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LineStyle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属性：定义线型，默认值为</a:t>
            </a:r>
            <a:r>
              <a:rPr lang="en-US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'-'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，即实线。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50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LineWidth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属性：定义线宽，默认值为</a:t>
            </a:r>
            <a:r>
              <a:rPr lang="en-US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磅。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5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Marker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属性：定义数据点标记符号，默认值为</a:t>
            </a:r>
            <a:r>
              <a:rPr lang="en-US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'none'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50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MarkerSize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属性：定义数据点标记符号的大小，默认值为</a:t>
            </a:r>
            <a:r>
              <a:rPr lang="en-US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磅。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50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XData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5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YData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5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ZData</a:t>
            </a:r>
            <a:r>
              <a:rPr lang="zh-CN" altLang="zh-CN" sz="5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50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9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4478" y="851353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10-5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利用曲线对象制曲线</a:t>
            </a:r>
          </a:p>
          <a:p>
            <a:pPr marL="0" indent="0">
              <a:buNone/>
            </a:pP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t=0:pi/100:pi/2;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y1=sin(2*pi*t);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y2=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sqrt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(3)/2*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(-4*t).*sin(4*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sqrt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t+pi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/3);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axes('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GridLineStyle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',':','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XLim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',[0,pi/2],'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YLim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',[-1,1])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line('XData',t,'YData',y1,'LineWidth',1)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line(t,y2)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grid on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304291"/>
              </p:ext>
            </p:extLst>
          </p:nvPr>
        </p:nvGraphicFramePr>
        <p:xfrm>
          <a:off x="696685" y="1444059"/>
          <a:ext cx="1484337" cy="379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r:id="rId3" imgW="787058" imgH="203112" progId="Equation.DSMT4">
                  <p:embed/>
                </p:oleObj>
              </mc:Choice>
              <mc:Fallback>
                <p:oleObj r:id="rId3" imgW="787058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85" y="1444059"/>
                        <a:ext cx="1484337" cy="3792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397259"/>
              </p:ext>
            </p:extLst>
          </p:nvPr>
        </p:nvGraphicFramePr>
        <p:xfrm>
          <a:off x="3303814" y="1275329"/>
          <a:ext cx="2770493" cy="765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r:id="rId5" imgW="1651000" imgH="457200" progId="Equation.DSMT4">
                  <p:embed/>
                </p:oleObj>
              </mc:Choice>
              <mc:Fallback>
                <p:oleObj r:id="rId5" imgW="16510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814" y="1275329"/>
                        <a:ext cx="2770493" cy="765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918" y="953589"/>
            <a:ext cx="8390164" cy="47988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33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10.3.2  </a:t>
            </a:r>
            <a:r>
              <a:rPr lang="zh-CN" altLang="en-US" sz="33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曲面</a:t>
            </a:r>
            <a:r>
              <a:rPr lang="zh-CN" altLang="en-US" sz="33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33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zh-CN" sz="13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建立曲面对象使用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surface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函数，其调用格式为：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句柄变量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=surface(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x,y,z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EdgeColor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FaceColor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LineStyle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属性：定义线型，默认值为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'-'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，即实线。</a:t>
            </a:r>
          </a:p>
          <a:p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LineWidth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属性：定义线宽，默认值为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磅。</a:t>
            </a:r>
          </a:p>
          <a:p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Marker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属性：定义数据点标记符号，默认值为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'none'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MarkerSize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属性：定义数据点标记符号的大小，默认值为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磅。</a:t>
            </a:r>
          </a:p>
          <a:p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XData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YData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ZData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3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823" y="720235"/>
            <a:ext cx="8136527" cy="797849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  </a:t>
            </a:r>
            <a:r>
              <a:rPr lang="zh-CN" altLang="zh-CN" sz="36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图形对象及其句柄</a:t>
            </a:r>
            <a:endParaRPr lang="zh-CN" altLang="en-US" sz="3600" b="1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264" y="1417411"/>
            <a:ext cx="840105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10.1.1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图形对象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中，每一个具体的图形都是由若干个不同的图形对象组成的。所有的图形对象都按父对象和子对象的方式组成层次结构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390" y="3298612"/>
            <a:ext cx="5254528" cy="27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165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4478" y="851353"/>
            <a:ext cx="78867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10-6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利用曲面对象绘制三维曲面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sin</a:t>
            </a:r>
            <a:r>
              <a:rPr lang="en-US" altLang="zh-CN" sz="2800" b="1" i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cos</a:t>
            </a:r>
            <a:r>
              <a:rPr lang="en-US" altLang="zh-CN" sz="2800" b="1" i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x=0:0.1:2*pi;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[x,y]=meshgrid(x);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z=sin(y).*cos(x);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axes('view',[-37.5,30])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hs=surface(x,y,z,'FaceColor','w','EdgeColor','flat');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grid on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xlabel('x-axis'),ylabel('y-axis'),zlabel('z-axis')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title('mesh-surf')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pause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set(hs,'FaceColor','flat')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4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57" y="720235"/>
            <a:ext cx="8254093" cy="797849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10.3.3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文本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843" y="1401083"/>
            <a:ext cx="8768443" cy="5054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text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函数可以根据指定位置和属性值添加文本说明，并保存句柄。该函数的调用格式为：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句柄变量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=text(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x,y,z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说明文字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,…)</a:t>
            </a:r>
          </a:p>
          <a:p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Interpreter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FontSize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Rotation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72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32706" y="1170213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10-7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利用曲线对象绘制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并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利用文字对象完成标注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theta=-pi:.1:pi;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y1=sin(theta);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y2=cos(theta);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h=line(theta,y1,'LineStyle',':','Color','g');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line(theta,y2,'LineStyle','--','Color','b')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xlabel('-\pi \leq \theta \leq \pi')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ylabel('sin\theta')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title('Plot of sin\theta')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text(-pi/4,sin(-pi/4),'\leftarrow sin(-\pi\div4)','FontSize',12)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set(h,'Color','r','LineWidth',2)       %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改变曲线</a:t>
            </a: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的颜色和线宽</a:t>
            </a: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167001"/>
              </p:ext>
            </p:extLst>
          </p:nvPr>
        </p:nvGraphicFramePr>
        <p:xfrm>
          <a:off x="3984169" y="807582"/>
          <a:ext cx="908959" cy="34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r:id="rId3" imgW="609600" imgH="228600" progId="Equation.DSMT4">
                  <p:embed/>
                </p:oleObj>
              </mc:Choice>
              <mc:Fallback>
                <p:oleObj r:id="rId3" imgW="6096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169" y="807582"/>
                        <a:ext cx="908959" cy="340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990642"/>
              </p:ext>
            </p:extLst>
          </p:nvPr>
        </p:nvGraphicFramePr>
        <p:xfrm>
          <a:off x="3984169" y="1362981"/>
          <a:ext cx="903437" cy="31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r:id="rId5" imgW="647700" imgH="228600" progId="Equation.DSMT4">
                  <p:embed/>
                </p:oleObj>
              </mc:Choice>
              <mc:Fallback>
                <p:oleObj r:id="rId5" imgW="6477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169" y="1362981"/>
                        <a:ext cx="903437" cy="318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6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976" y="720235"/>
            <a:ext cx="8298374" cy="797849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10.3.4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其他核心对象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634" y="1401083"/>
            <a:ext cx="8586652" cy="5054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．区域块</a:t>
            </a:r>
            <a:r>
              <a:rPr lang="zh-CN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patch(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x,y,z,c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句柄变量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=patch(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，属性值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，属性名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，属性值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，…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Faces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属性：定义各小面的顶点。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Vertices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属性：定义各顶点的坐标。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FaceColor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属性：该属性的取值是代表某颜色的字符或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RGB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值，还可以是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'flat'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'none'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，默认为黑色。定义小面的颜色。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④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EdgeColor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属性：该属性的取值是代表某颜色的字符或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RGB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值，还可以是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'flat'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'none'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，默认为黑色。定义小面边缘的颜色。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⑤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FaceVertexCData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4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77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589" y="1081153"/>
            <a:ext cx="8768443" cy="5054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绘制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一个由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个小面组成的扇面。首先通过小面顶点坐标和颜色进行创建，用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定义小面的顶点坐标，用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定义小面的颜色，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zh-CN" altLang="en-US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x=[0,0,0,0;1,0.8,0.5,0;1,1,0.8,0.5];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y=[0,0,0,0;0.5,0.8,1,1;0,0.5,0.8,1];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z=[0.5,0.5,0.5,0.5;1.5,1.5,1.5,1.5;1.5,1.5,1.5,1.5];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mc=jet(4);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定义色图矩阵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c(1,1,1:3)=mc(1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,:); c(1,2,1:3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)=mc(2,:);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c(1,3,1:3)=mc(3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,:);c(1,4,1:3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)=mc(4,:);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patch(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x,y,z,c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);axis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([0,1,0,1,0,2])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grid</a:t>
            </a: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22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335" y="1060120"/>
            <a:ext cx="8768443" cy="5054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vert=[0,0,0.5;1,0,1.5;1,0.5,1.5;0.8,0.8,1.5;0.5,1,1.5;0,1,1.5];</a:t>
            </a: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=[1,3,2;1,4,3;1,5,4;1,6,5];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mc=jet(4);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patch('Faces',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,'Vertices',vert,'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FaceVertexCData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',mc,...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FaceColor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','Flat')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axis([0,1,0,1,0,2])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grid</a:t>
            </a: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55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15" y="884011"/>
            <a:ext cx="8768443" cy="5054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10-8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绘制两个相互垂直且直径相等的圆柱体的交线。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function 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pline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P,w,c,s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m,n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]=size(P);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m==2                  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二维曲线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H1=plot(P(1,:),P(2,:));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set(H1,'Linewidth',w,'Color',c,'LineStyle',s)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elseif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m==3               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三维曲线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H2=plot3(P(1,:),P(2,:),P(3,:));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set(H2,'LineWidth',w,'Color',c,'LineStyle',s)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else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error('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输入参数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的维数不正确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!')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33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830" y="649968"/>
            <a:ext cx="8937170" cy="5054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前视图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P0=[0;0];P1=[-5;5];P2=[-13;5];P3=[-13;-5]; 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水平圆柱体坐标设置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P4=[13;-5];P5=[13;5];P6=[5;5];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patch([P0(1),P6(1),P5(1),P4(1),P3(1),P2(1),P1(1)],...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[P0(2),P6(2),P5(2),P4(2),P3(2),P2(2),P1(2)],'y')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绘制水平圆柱体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axis([-15,30,-27,18]),axis 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equal,axis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off;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hold 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P7=[5;15];P8=[-5;15];                           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垂直圆柱体坐标设置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patch([P0(1),P6(1),P7(1),P8(1),P1(1)],...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[P0(2),P6(2),P7(2),P8(2),P1(2)],'g')         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绘制垂直圆柱体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pline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([P0,P1,P2,P3,P4,P5,P6,P0],2.5,'k','-') 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绘制水平圆柱体的外围线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pline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([P6,P7,P8,P1],2.5,'k','-')                  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绘制垂直圆柱体的外围线</a:t>
            </a:r>
            <a:endParaRPr lang="zh-CN" altLang="en-US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800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830" y="649968"/>
            <a:ext cx="8937170" cy="5054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侧视图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r=5;                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两个圆柱体的半径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t=0:pi/100:2*pi;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x=23+r*cos(t);y=r*sin(t);                       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水平圆柱体坐标设置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patch(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x,y,'y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')                                     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绘制水平圆柱体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P11=[28;0];P12=[28;15];P13=[18;15];P14=[18;0];   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垂直圆柱体坐标设置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t=0:pi/100:pi;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x1=23+r*cos(t);y1=r*sin(t);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patch([x1,P11(1),P12(1),P13(1),P14(1)],...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[y1,P11(2),P12(2),P13(2),P14(2)],'g')     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绘制垂直圆柱体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pline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([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x;y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],2.5,'k','-')                  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绘制水平圆柱体的外围线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pline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([P11,P12,P13,P14],2,'k','-')   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绘制垂直圆柱体的外围线</a:t>
            </a:r>
          </a:p>
        </p:txBody>
      </p:sp>
    </p:spTree>
    <p:extLst>
      <p:ext uri="{BB962C8B-B14F-4D97-AF65-F5344CB8AC3E}">
        <p14:creationId xmlns:p14="http://schemas.microsoft.com/office/powerpoint/2010/main" val="3111329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830" y="649968"/>
            <a:ext cx="8937170" cy="5054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轴线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ha=plot([-14,29],[0,0],'k-.');           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绘制水平轴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ha.LineWidth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=1.5;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ha=plot([0,0],[-6,16],'k-.');         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绘制前视图的垂直轴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ha.LineWidth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=1.5;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ha=plot([23,23],[-6,16],'k-.');       %</a:t>
            </a:r>
            <a:r>
              <a:rPr lang="zh-CN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绘制侧视图的垂直轴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ha.LineWidth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=1.5;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0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10.1.2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图形对象句柄的使用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148" y="149351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图形对象句柄是对象，句柄相当于对象名，可以是一个图形的标识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x=0:pi/10:2*pi;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y=sin(x</a:t>
            </a: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h0=plot(x,y</a:t>
            </a: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,'r')                  %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曲线对象的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句柄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通过图形句柄可以访问图形对象的属性，例如：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h0.Color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20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646" y="2821638"/>
            <a:ext cx="3952381" cy="332380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830" y="823715"/>
            <a:ext cx="8937170" cy="3423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%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标题及标注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=title('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两个圆柱体的交线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');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ht.FontSize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=12;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=text(-3,-10,'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水平圆柱体：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y^2+z^2=r^2');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ht.FontSize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=12;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=text(-3,-15,'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垂直圆柱体：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x^2+y^2=r^2');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ht.FontSize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=12;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=text(-3,-20,'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交线的投影：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z^2-x^2=0');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ht.FontSize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=12;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hold off</a:t>
            </a:r>
          </a:p>
        </p:txBody>
      </p:sp>
    </p:spTree>
    <p:extLst>
      <p:ext uri="{BB962C8B-B14F-4D97-AF65-F5344CB8AC3E}">
        <p14:creationId xmlns:p14="http://schemas.microsoft.com/office/powerpoint/2010/main" val="1158381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535" y="873125"/>
            <a:ext cx="85588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．方框对象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pl-PL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中，矩形、椭圆以及两者之间的过渡图形，如圆角矩形都称为方框对象。创建方框对象的低层函数是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rectangle</a:t>
            </a:r>
            <a:r>
              <a:rPr lang="zh-CN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rectangle(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2,…)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Position</a:t>
            </a:r>
            <a:r>
              <a:rPr lang="zh-CN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Curvature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属性：定义方框边的曲率。该属性指定曲率，其取值格式为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[x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y]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，其中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为水平曲率，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为垂直曲率</a:t>
            </a:r>
            <a:r>
              <a:rPr lang="zh-CN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LineStyle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r>
              <a:rPr lang="zh-CN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④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LineWidth</a:t>
            </a:r>
            <a:r>
              <a:rPr lang="zh-CN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属性。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⑤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EdgeColor</a:t>
            </a:r>
            <a:r>
              <a:rPr lang="zh-CN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4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⑥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FaceColor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92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535" y="873125"/>
            <a:ext cx="85588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10-9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在同一个图形窗口中创建矩形、圆角矩形、椭圆和圆各一个，并使用了不同的线型和线宽。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subplot(2,2,1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rectangle('Position',[2,3,25,15],'LineWidth',3)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subplot(2,2,2)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rectangle('Position',[3,5,15,8], 'Curvature',0.4,'LineWidth',2)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subplot(2,2,3)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rectangle('Position',[5,3,10,15],'Curvature',[1,1])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subplot(2,2,4)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rectangle('Position',[5,3,10,10],'Curvature',[1,1],...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LineStyle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','--','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FaceColor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','r')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axis equal</a:t>
            </a:r>
          </a:p>
        </p:txBody>
      </p:sp>
    </p:spTree>
    <p:extLst>
      <p:ext uri="{BB962C8B-B14F-4D97-AF65-F5344CB8AC3E}">
        <p14:creationId xmlns:p14="http://schemas.microsoft.com/office/powerpoint/2010/main" val="3891097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074" y="720235"/>
            <a:ext cx="8084276" cy="797849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10.4  </a:t>
            </a:r>
            <a:r>
              <a:rPr lang="zh-CN" altLang="zh-CN" sz="36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光照和材质处理</a:t>
            </a:r>
            <a:endParaRPr lang="zh-CN" altLang="en-US" sz="3600" b="1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036" y="1455511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10.4.1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光照处理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提供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light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函数创建光源对象，其调用格式为：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light(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2,…)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发光对象有如下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个重要属性。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属性：设置光的颜色，默认为白色。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Style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属性：设置光源对象是否在无穷远，可取值为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'infinite'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（默认值）或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'local'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，分别表示无穷远光和近光。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Position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280224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161" y="1063624"/>
            <a:ext cx="8422821" cy="48418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提供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light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函数创建光源对象，其调用格式为：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light(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2,…)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发光对象有如下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个重要属性。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属性：设置光的颜色，默认为白色。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Style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属性：设置光源对象是否在无穷远，可取值为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'infinite'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（默认值）或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'local'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，分别表示无穷远光和近光。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Position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利用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lighting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命令可以设置光照模式，其格式为：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lighting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选项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其中，选项有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种取值：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gouraud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phong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none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16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49968"/>
            <a:ext cx="9144000" cy="5054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10-10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绘制光照处理后的球面并观察不同光照模式下的效果。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x,y,z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]=sphere(20);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subplot(1,4,1)</a:t>
            </a:r>
            <a:endParaRPr lang="zh-CN" altLang="zh-CN" sz="20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surf(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x,y,z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);axis equal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shading 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interp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hold on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subplot(1,4,2)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surf(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x,y,z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);axis equal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light('Position',[0,1,1])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shading 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interp;lighting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flat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hold on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plot3(0,1,1,'p');text(0,1,1,' light')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8529" y="1328057"/>
            <a:ext cx="49227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subplot(1,4,3)</a:t>
            </a:r>
            <a:endParaRPr lang="zh-CN" altLang="zh-CN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surf(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);axis equal</a:t>
            </a:r>
            <a:endParaRPr lang="zh-CN" altLang="zh-CN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light('Position',[0,1,1])</a:t>
            </a:r>
            <a:endParaRPr lang="zh-CN" altLang="zh-CN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shading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interp;lighting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gouraud</a:t>
            </a:r>
            <a:endParaRPr lang="zh-CN" altLang="zh-CN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hold on</a:t>
            </a:r>
            <a:endParaRPr lang="zh-CN" altLang="zh-CN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subplot(1,4,4)</a:t>
            </a:r>
            <a:endParaRPr lang="zh-CN" altLang="zh-CN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surf(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);axis equal</a:t>
            </a:r>
            <a:endParaRPr lang="zh-CN" altLang="zh-CN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light('Position',[0,1,1])</a:t>
            </a:r>
            <a:endParaRPr lang="zh-CN" altLang="zh-CN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shading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interp;lighting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phong</a:t>
            </a:r>
            <a:endParaRPr lang="zh-CN" alt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784" y="4190379"/>
            <a:ext cx="5507216" cy="163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516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132" y="1011373"/>
            <a:ext cx="8584474" cy="48418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10.4.2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材质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1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．图形对象的反射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）镜面反射和漫反射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区域块和曲面对象的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SpecularStrength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属性用来控制对象表面镜面反射的强度，属性值取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0~1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之间的数，默认取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0.9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DiffuseStrength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属性用来控制对象表面漫反射的强度，属性值取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0~1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之间的数，默认值取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0.6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）环境光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AmbientStrength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属性是一个用于区域块和曲面对象的属性，确定特定对象上环境光的强度，属性值取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0~1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之间的数，默认值取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37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131" y="757646"/>
            <a:ext cx="8765177" cy="509560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）镜面反射指数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镜面反射光的大小与区域块和曲面对象的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SpecularExponent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属性有关，该属性的值介于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500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之间，默认值为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）镜面反射光的颜色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镜面反射光的颜色可以有一个变化范围，即从对象颜色与光源颜色的组合色变到只有 光源颜色。区域块和曲面对象的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SpecularColorReflectance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属性控制这个颜色，属性值取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0~1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之间的数，默认值为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）背面光照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背面光照可用于显示对象内表面和外表面的差别。区域块和曲面对象的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BackFaceLighting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属性控制该效果，属性取值为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'unlit'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'lit'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reverselit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（默认值）。</a:t>
            </a:r>
            <a:endParaRPr lang="zh-CN" altLang="en-US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53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035" y="1058092"/>
            <a:ext cx="8422821" cy="5239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material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material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函数也可以设置区域块和曲面对象的表面反射特性，其调用格式为：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material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shiny</a:t>
            </a: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material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dull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material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metal</a:t>
            </a: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④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material([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ka,kd,ks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])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⑤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material([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ka,kd,ks,n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])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⑥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material([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ka,kd,ks,n,sc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])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⑦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material default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974036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830" y="742958"/>
            <a:ext cx="8937170" cy="5054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10-11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生成一个球体和一个立方体，观察表面反射特性设置效果。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sphere(36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h=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findobj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Type','surface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');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set(h,'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FaceLighting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','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phong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','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FaceColor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','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interp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',...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'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EdgeColor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',[0.4,0.4,0.4],'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BackFaceLighting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','lit')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hold on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vert=[2,0,-1;2,1,-1;3,0,0;3,0,-1;2,0,0;2,1,0;3,1,0;3,0,0];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=[1,2,3,4;2,6,7,3;4,3,7,8;1,5,8,4;1,2,6,5;5,6,7,8];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patch('Faces',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,'Vertices',vert,'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FaceColor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','y')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light('Position',[1,3,2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]);light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('Position',[-3,-1,3])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material 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shiny;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axis 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equal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hold off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887" y="1123773"/>
            <a:ext cx="834716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提供了若干个函数用于获取已有图形对象的句柄，常用的函数如下。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gcf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：获取当前图形窗口的句柄（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 current figure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）。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gca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：获取当前坐标轴的句柄（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 current axis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）。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gco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：获取最近被选中的图形对象的句柄（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 current object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）。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④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findobj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：按照指定的属性来获取图形对象的句柄。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例如：</a:t>
            </a:r>
          </a:p>
          <a:p>
            <a:pPr marL="0" indent="0"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h1=gcf 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2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458" y="720235"/>
            <a:ext cx="8127892" cy="797849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10.1.3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图形对象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721" y="1518084"/>
            <a:ext cx="839560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．属性名与属性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例如，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LineStyle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是曲线对象的一个属性名，它的值决定着线型，取值可以是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'-'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':'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'-.'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'--'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'none'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．属性的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操作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可以通过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函数重新设置对象属性，同时也可以通过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函数获取这些属性值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set(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句柄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x=0:pi/10:2*pi;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h=plot(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x,sin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(x));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set(h,'Color','r','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LineStyle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',':','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Marker','p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')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0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098" y="995569"/>
            <a:ext cx="83956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．属性的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操作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函数的调用格式为：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V=get(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句柄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是返回的属性值。如果在调用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函数时省略属性名，则将返回句柄所有的属性值。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函数来获得上述曲线的属性值。例如：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col=get(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h,'Color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')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V=get(0,'ScreenSize')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5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973" y="982507"/>
            <a:ext cx="847289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．图形对象的公共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Children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属性。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Parent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属性。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Tag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属性。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UserData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Visible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ButtonDownFcn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属性。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CreateFcn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DeleteFcn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9215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10" y="891067"/>
            <a:ext cx="8395608" cy="537910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10-1  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在同一坐标下绘制红、绿两根不同曲线，希望获得绿色曲线的句柄，并对其进行设置。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x=0:pi/50:2*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pi;y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=sin(x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);z=cos(x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x,y,'r',x,z,'g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')               		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绘制两根不同的曲线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Hl=get(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gca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,'Children');           	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获取两曲线句柄向量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Hl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k=1:size(Hl)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if get(Hl(k),'Color')==[0,1,0]  	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%[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0,1,0]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代表绿色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Hlg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=Hl(k);               		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获取绿色线条句柄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end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pause                              	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便于观察设置前后的效果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Hlg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LineStyle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',':','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Marker','p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')     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对绿色线条进行设置</a:t>
            </a:r>
          </a:p>
        </p:txBody>
      </p:sp>
    </p:spTree>
    <p:extLst>
      <p:ext uri="{BB962C8B-B14F-4D97-AF65-F5344CB8AC3E}">
        <p14:creationId xmlns:p14="http://schemas.microsoft.com/office/powerpoint/2010/main" val="404504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235"/>
            <a:ext cx="8058150" cy="797849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10. 2  </a:t>
            </a:r>
            <a:r>
              <a:rPr lang="zh-CN" altLang="en-US" sz="36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图形窗口与坐标轴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264" y="1417411"/>
            <a:ext cx="8401050" cy="488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10.2.1  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图形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窗口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建立图形窗口对象使用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figure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函数，其调用格式为：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句柄变量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=figure(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属性名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属性值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2,…)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通过对属性的操作来改变图形窗口的形式，也可以使用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figure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默认的属性值建立图形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窗口：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句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柄变量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=figure</a:t>
            </a:r>
            <a:endParaRPr lang="en-US" altLang="zh-CN" sz="2400" b="1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figure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函数来显示该窗口，并将之设定为当前窗口，调用格式为：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figure(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窗口句柄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400" b="1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29199"/>
      </p:ext>
    </p:extLst>
  </p:cSld>
  <p:clrMapOvr>
    <a:masterClrMapping/>
  </p:clrMapOvr>
</p:sld>
</file>

<file path=ppt/theme/theme1.xml><?xml version="1.0" encoding="utf-8"?>
<a:theme xmlns:a="http://schemas.openxmlformats.org/drawingml/2006/main" name="MATLAB第3版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TLAB第3版模板.potx" id="{4FC99C8F-E109-438F-A6E1-6701802F45A6}" vid="{6AEA906A-9E41-4906-B188-574B4811876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MATLAB第3版模板</Template>
  <TotalTime>179</TotalTime>
  <Words>3313</Words>
  <Application>Microsoft Office PowerPoint</Application>
  <PresentationFormat>全屏显示(4:3)</PresentationFormat>
  <Paragraphs>362</Paragraphs>
  <Slides>39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MATLAB第3版模板</vt:lpstr>
      <vt:lpstr>Equation.DSMT4</vt:lpstr>
      <vt:lpstr>PowerPoint 演示文稿</vt:lpstr>
      <vt:lpstr>10.1  图形对象及其句柄</vt:lpstr>
      <vt:lpstr>10.1.2  图形对象句柄的使用</vt:lpstr>
      <vt:lpstr>PowerPoint 演示文稿</vt:lpstr>
      <vt:lpstr>10.1.3  图形对象属性</vt:lpstr>
      <vt:lpstr>PowerPoint 演示文稿</vt:lpstr>
      <vt:lpstr>PowerPoint 演示文稿</vt:lpstr>
      <vt:lpstr>PowerPoint 演示文稿</vt:lpstr>
      <vt:lpstr>10. 2  图形窗口与坐标轴</vt:lpstr>
      <vt:lpstr>PowerPoint 演示文稿</vt:lpstr>
      <vt:lpstr>PowerPoint 演示文稿</vt:lpstr>
      <vt:lpstr>PowerPoint 演示文稿</vt:lpstr>
      <vt:lpstr>PowerPoint 演示文稿</vt:lpstr>
      <vt:lpstr>10. 2  图形窗口与坐标轴</vt:lpstr>
      <vt:lpstr>PowerPoint 演示文稿</vt:lpstr>
      <vt:lpstr>PowerPoint 演示文稿</vt:lpstr>
      <vt:lpstr>10.3  低层绘图操作</vt:lpstr>
      <vt:lpstr>PowerPoint 演示文稿</vt:lpstr>
      <vt:lpstr>PowerPoint 演示文稿</vt:lpstr>
      <vt:lpstr>PowerPoint 演示文稿</vt:lpstr>
      <vt:lpstr>10.3.3  文本对象</vt:lpstr>
      <vt:lpstr>PowerPoint 演示文稿</vt:lpstr>
      <vt:lpstr>10.3.4  其他核心对象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10.4  光照和材质处理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Caixh</dc:creator>
  <cp:lastModifiedBy>liu</cp:lastModifiedBy>
  <cp:revision>18</cp:revision>
  <dcterms:created xsi:type="dcterms:W3CDTF">2017-02-22T12:04:06Z</dcterms:created>
  <dcterms:modified xsi:type="dcterms:W3CDTF">2017-07-21T02:28:08Z</dcterms:modified>
</cp:coreProperties>
</file>