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Lst>
  <p:sldSz cx="9144000" cy="6858000" type="screen4x3"/>
  <p:notesSz cx="6858000" cy="9144000"/>
  <p:defaultTextStyle>
    <a:defPPr>
      <a:defRPr lang="zh-CN"/>
    </a:defPPr>
    <a:lvl1pPr algn="l" rtl="0" fontAlgn="base">
      <a:lnSpc>
        <a:spcPct val="90000"/>
      </a:lnSpc>
      <a:spcBef>
        <a:spcPct val="20000"/>
      </a:spcBef>
      <a:spcAft>
        <a:spcPct val="0"/>
      </a:spcAft>
      <a:defRPr sz="2400" b="1" kern="1200">
        <a:solidFill>
          <a:srgbClr val="000066"/>
        </a:solidFill>
        <a:latin typeface="Arial" pitchFamily="34" charset="0"/>
        <a:ea typeface="黑体" pitchFamily="49" charset="-122"/>
        <a:cs typeface="+mn-cs"/>
      </a:defRPr>
    </a:lvl1pPr>
    <a:lvl2pPr marL="457200" algn="l" rtl="0" fontAlgn="base">
      <a:lnSpc>
        <a:spcPct val="90000"/>
      </a:lnSpc>
      <a:spcBef>
        <a:spcPct val="20000"/>
      </a:spcBef>
      <a:spcAft>
        <a:spcPct val="0"/>
      </a:spcAft>
      <a:defRPr sz="2400" b="1" kern="1200">
        <a:solidFill>
          <a:srgbClr val="000066"/>
        </a:solidFill>
        <a:latin typeface="Arial" pitchFamily="34" charset="0"/>
        <a:ea typeface="黑体" pitchFamily="49" charset="-122"/>
        <a:cs typeface="+mn-cs"/>
      </a:defRPr>
    </a:lvl2pPr>
    <a:lvl3pPr marL="914400" algn="l" rtl="0" fontAlgn="base">
      <a:lnSpc>
        <a:spcPct val="90000"/>
      </a:lnSpc>
      <a:spcBef>
        <a:spcPct val="20000"/>
      </a:spcBef>
      <a:spcAft>
        <a:spcPct val="0"/>
      </a:spcAft>
      <a:defRPr sz="2400" b="1" kern="1200">
        <a:solidFill>
          <a:srgbClr val="000066"/>
        </a:solidFill>
        <a:latin typeface="Arial" pitchFamily="34" charset="0"/>
        <a:ea typeface="黑体" pitchFamily="49" charset="-122"/>
        <a:cs typeface="+mn-cs"/>
      </a:defRPr>
    </a:lvl3pPr>
    <a:lvl4pPr marL="1371600" algn="l" rtl="0" fontAlgn="base">
      <a:lnSpc>
        <a:spcPct val="90000"/>
      </a:lnSpc>
      <a:spcBef>
        <a:spcPct val="20000"/>
      </a:spcBef>
      <a:spcAft>
        <a:spcPct val="0"/>
      </a:spcAft>
      <a:defRPr sz="2400" b="1" kern="1200">
        <a:solidFill>
          <a:srgbClr val="000066"/>
        </a:solidFill>
        <a:latin typeface="Arial" pitchFamily="34" charset="0"/>
        <a:ea typeface="黑体" pitchFamily="49" charset="-122"/>
        <a:cs typeface="+mn-cs"/>
      </a:defRPr>
    </a:lvl4pPr>
    <a:lvl5pPr marL="1828800" algn="l" rtl="0" fontAlgn="base">
      <a:lnSpc>
        <a:spcPct val="90000"/>
      </a:lnSpc>
      <a:spcBef>
        <a:spcPct val="20000"/>
      </a:spcBef>
      <a:spcAft>
        <a:spcPct val="0"/>
      </a:spcAft>
      <a:defRPr sz="2400" b="1" kern="1200">
        <a:solidFill>
          <a:srgbClr val="000066"/>
        </a:solidFill>
        <a:latin typeface="Arial" pitchFamily="34" charset="0"/>
        <a:ea typeface="黑体" pitchFamily="49" charset="-122"/>
        <a:cs typeface="+mn-cs"/>
      </a:defRPr>
    </a:lvl5pPr>
    <a:lvl6pPr marL="2286000" algn="l" defTabSz="914400" rtl="0" eaLnBrk="1" latinLnBrk="0" hangingPunct="1">
      <a:defRPr sz="2400" b="1" kern="1200">
        <a:solidFill>
          <a:srgbClr val="000066"/>
        </a:solidFill>
        <a:latin typeface="Arial" pitchFamily="34" charset="0"/>
        <a:ea typeface="黑体" pitchFamily="49" charset="-122"/>
        <a:cs typeface="+mn-cs"/>
      </a:defRPr>
    </a:lvl6pPr>
    <a:lvl7pPr marL="2743200" algn="l" defTabSz="914400" rtl="0" eaLnBrk="1" latinLnBrk="0" hangingPunct="1">
      <a:defRPr sz="2400" b="1" kern="1200">
        <a:solidFill>
          <a:srgbClr val="000066"/>
        </a:solidFill>
        <a:latin typeface="Arial" pitchFamily="34" charset="0"/>
        <a:ea typeface="黑体" pitchFamily="49" charset="-122"/>
        <a:cs typeface="+mn-cs"/>
      </a:defRPr>
    </a:lvl7pPr>
    <a:lvl8pPr marL="3200400" algn="l" defTabSz="914400" rtl="0" eaLnBrk="1" latinLnBrk="0" hangingPunct="1">
      <a:defRPr sz="2400" b="1" kern="1200">
        <a:solidFill>
          <a:srgbClr val="000066"/>
        </a:solidFill>
        <a:latin typeface="Arial" pitchFamily="34" charset="0"/>
        <a:ea typeface="黑体" pitchFamily="49" charset="-122"/>
        <a:cs typeface="+mn-cs"/>
      </a:defRPr>
    </a:lvl8pPr>
    <a:lvl9pPr marL="3657600" algn="l" defTabSz="914400" rtl="0" eaLnBrk="1" latinLnBrk="0" hangingPunct="1">
      <a:defRPr sz="2400" b="1" kern="1200">
        <a:solidFill>
          <a:srgbClr val="000066"/>
        </a:solidFill>
        <a:latin typeface="Arial" pitchFamily="34" charset="0"/>
        <a:ea typeface="黑体"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67" autoAdjust="0"/>
    <p:restoredTop sz="86370" autoAdjust="0"/>
  </p:normalViewPr>
  <p:slideViewPr>
    <p:cSldViewPr>
      <p:cViewPr>
        <p:scale>
          <a:sx n="64" d="100"/>
          <a:sy n="64" d="100"/>
        </p:scale>
        <p:origin x="-1932" y="-294"/>
      </p:cViewPr>
      <p:guideLst>
        <p:guide orient="horz" pos="2160"/>
        <p:guide pos="2880"/>
      </p:guideLst>
    </p:cSldViewPr>
  </p:slideViewPr>
  <p:outlineViewPr>
    <p:cViewPr>
      <p:scale>
        <a:sx n="33" d="100"/>
        <a:sy n="33" d="100"/>
      </p:scale>
      <p:origin x="96" y="367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slide" Target="slides/slide133.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1.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3554" name="Picture 2" descr="图片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8" y="0"/>
            <a:ext cx="9174163" cy="6858000"/>
          </a:xfrm>
          <a:prstGeom prst="rect">
            <a:avLst/>
          </a:prstGeom>
          <a:noFill/>
          <a:extLst>
            <a:ext uri="{909E8E84-426E-40DD-AFC4-6F175D3DCCD1}">
              <a14:hiddenFill xmlns:a14="http://schemas.microsoft.com/office/drawing/2010/main">
                <a:solidFill>
                  <a:srgbClr val="FFFFFF"/>
                </a:solidFill>
              </a14:hiddenFill>
            </a:ext>
          </a:extLst>
        </p:spPr>
      </p:pic>
      <p:sp>
        <p:nvSpPr>
          <p:cNvPr id="23555" name="Rectangle 3"/>
          <p:cNvSpPr>
            <a:spLocks noGrp="1" noChangeArrowheads="1"/>
          </p:cNvSpPr>
          <p:nvPr>
            <p:ph type="ctrTitle"/>
          </p:nvPr>
        </p:nvSpPr>
        <p:spPr>
          <a:xfrm>
            <a:off x="684213" y="2492375"/>
            <a:ext cx="7772400" cy="1470025"/>
          </a:xfrm>
        </p:spPr>
        <p:txBody>
          <a:bodyPr/>
          <a:lstStyle>
            <a:lvl1pPr>
              <a:defRPr>
                <a:solidFill>
                  <a:schemeClr val="bg1"/>
                </a:solidFill>
              </a:defRPr>
            </a:lvl1pPr>
          </a:lstStyle>
          <a:p>
            <a:pPr lvl="0"/>
            <a:r>
              <a:rPr lang="zh-CN" altLang="en-US" noProof="0" smtClean="0"/>
              <a:t>单击此处编辑母版标题样式</a:t>
            </a:r>
          </a:p>
        </p:txBody>
      </p:sp>
      <p:sp>
        <p:nvSpPr>
          <p:cNvPr id="23556" name="Rectangle 4"/>
          <p:cNvSpPr>
            <a:spLocks noGrp="1" noChangeArrowheads="1"/>
          </p:cNvSpPr>
          <p:nvPr>
            <p:ph type="subTitle" idx="1"/>
          </p:nvPr>
        </p:nvSpPr>
        <p:spPr>
          <a:xfrm>
            <a:off x="1403350" y="4437063"/>
            <a:ext cx="6408738" cy="936625"/>
          </a:xfrm>
        </p:spPr>
        <p:txBody>
          <a:bodyPr/>
          <a:lstStyle>
            <a:lvl1pPr marL="0" indent="0" algn="ctr">
              <a:buFontTx/>
              <a:buNone/>
              <a:defRPr/>
            </a:lvl1pPr>
          </a:lstStyle>
          <a:p>
            <a:pPr lvl="0"/>
            <a:r>
              <a:rPr lang="zh-CN" altLang="en-US" noProof="0" smtClean="0"/>
              <a:t>单击此处编辑母版副标题样式</a:t>
            </a:r>
          </a:p>
        </p:txBody>
      </p:sp>
      <p:sp>
        <p:nvSpPr>
          <p:cNvPr id="23557" name="Rectangle 5"/>
          <p:cNvSpPr>
            <a:spLocks noGrp="1" noChangeArrowheads="1"/>
          </p:cNvSpPr>
          <p:nvPr>
            <p:ph type="dt" sz="half" idx="2"/>
          </p:nvPr>
        </p:nvSpPr>
        <p:spPr>
          <a:xfrm>
            <a:off x="457200" y="6245225"/>
            <a:ext cx="2133600" cy="476250"/>
          </a:xfrm>
        </p:spPr>
        <p:txBody>
          <a:bodyPr/>
          <a:lstStyle>
            <a:lvl1pPr>
              <a:defRPr/>
            </a:lvl1pPr>
          </a:lstStyle>
          <a:p>
            <a:fld id="{99142F6F-2C29-4182-8D78-272B146D8D33}" type="datetimeFigureOut">
              <a:rPr lang="zh-CN" altLang="en-US"/>
              <a:pPr/>
              <a:t>2017/7/21</a:t>
            </a:fld>
            <a:endParaRPr lang="en-US" altLang="zh-CN"/>
          </a:p>
        </p:txBody>
      </p:sp>
      <p:sp>
        <p:nvSpPr>
          <p:cNvPr id="23558" name="Rectangle 6"/>
          <p:cNvSpPr>
            <a:spLocks noGrp="1" noChangeArrowheads="1"/>
          </p:cNvSpPr>
          <p:nvPr>
            <p:ph type="ftr" sz="quarter" idx="3"/>
          </p:nvPr>
        </p:nvSpPr>
        <p:spPr>
          <a:xfrm>
            <a:off x="3124200" y="6245225"/>
            <a:ext cx="2895600" cy="476250"/>
          </a:xfrm>
        </p:spPr>
        <p:txBody>
          <a:bodyPr/>
          <a:lstStyle>
            <a:lvl1pPr>
              <a:defRPr/>
            </a:lvl1pPr>
          </a:lstStyle>
          <a:p>
            <a:endParaRPr lang="en-US" altLang="zh-CN"/>
          </a:p>
        </p:txBody>
      </p:sp>
      <p:sp>
        <p:nvSpPr>
          <p:cNvPr id="23559" name="Rectangle 7"/>
          <p:cNvSpPr>
            <a:spLocks noGrp="1" noChangeArrowheads="1"/>
          </p:cNvSpPr>
          <p:nvPr>
            <p:ph type="sldNum" sz="quarter" idx="4"/>
          </p:nvPr>
        </p:nvSpPr>
        <p:spPr>
          <a:xfrm>
            <a:off x="6553200" y="6245225"/>
            <a:ext cx="2133600" cy="476250"/>
          </a:xfrm>
        </p:spPr>
        <p:txBody>
          <a:bodyPr/>
          <a:lstStyle>
            <a:lvl1pPr>
              <a:defRPr/>
            </a:lvl1pPr>
          </a:lstStyle>
          <a:p>
            <a:fld id="{546C4ADD-E3C6-4A7E-8B68-3CB3B688CB36}" type="slidenum">
              <a:rPr lang="zh-CN" altLang="en-US"/>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3CAE8FFE-6256-4B85-AE56-47E2C9918BAE}" type="datetimeFigureOut">
              <a:rPr lang="zh-CN" altLang="en-US"/>
              <a:pPr/>
              <a:t>2017/7/21</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6322AAA-C2B6-48F5-935D-7D71801CF11F}" type="slidenum">
              <a:rPr lang="zh-CN" altLang="en-US"/>
              <a:pPr/>
              <a:t>‹#›</a:t>
            </a:fld>
            <a:endParaRPr lang="en-US" altLang="zh-CN"/>
          </a:p>
        </p:txBody>
      </p:sp>
    </p:spTree>
    <p:extLst>
      <p:ext uri="{BB962C8B-B14F-4D97-AF65-F5344CB8AC3E}">
        <p14:creationId xmlns:p14="http://schemas.microsoft.com/office/powerpoint/2010/main" val="3888082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990CC8E0-77EB-4F46-818E-894BBE9F5019}" type="datetimeFigureOut">
              <a:rPr lang="zh-CN" altLang="en-US"/>
              <a:pPr/>
              <a:t>2017/7/21</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D9DA9E9-9349-45A9-BDA9-43D2903F5767}" type="slidenum">
              <a:rPr lang="zh-CN" altLang="en-US"/>
              <a:pPr/>
              <a:t>‹#›</a:t>
            </a:fld>
            <a:endParaRPr lang="en-US" altLang="zh-CN"/>
          </a:p>
        </p:txBody>
      </p:sp>
    </p:spTree>
    <p:extLst>
      <p:ext uri="{BB962C8B-B14F-4D97-AF65-F5344CB8AC3E}">
        <p14:creationId xmlns:p14="http://schemas.microsoft.com/office/powerpoint/2010/main" val="2063305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endParaRPr lang="zh-CN" altLang="en-US"/>
          </a:p>
        </p:txBody>
      </p:sp>
      <p:sp>
        <p:nvSpPr>
          <p:cNvPr id="4" name="日期占位符 3"/>
          <p:cNvSpPr>
            <a:spLocks noGrp="1"/>
          </p:cNvSpPr>
          <p:nvPr>
            <p:ph type="dt" sz="half" idx="10"/>
          </p:nvPr>
        </p:nvSpPr>
        <p:spPr>
          <a:xfrm>
            <a:off x="323850" y="6381750"/>
            <a:ext cx="2133600" cy="476250"/>
          </a:xfrm>
        </p:spPr>
        <p:txBody>
          <a:bodyPr/>
          <a:lstStyle>
            <a:lvl1pPr>
              <a:defRPr/>
            </a:lvl1pPr>
          </a:lstStyle>
          <a:p>
            <a:fld id="{14AD095A-67FE-464B-A494-269F0AACD0F4}" type="datetimeFigureOut">
              <a:rPr lang="zh-CN" altLang="en-US"/>
              <a:pPr/>
              <a:t>2017/7/21</a:t>
            </a:fld>
            <a:endParaRPr lang="en-US" altLang="zh-CN"/>
          </a:p>
        </p:txBody>
      </p:sp>
      <p:sp>
        <p:nvSpPr>
          <p:cNvPr id="5" name="页脚占位符 4"/>
          <p:cNvSpPr>
            <a:spLocks noGrp="1"/>
          </p:cNvSpPr>
          <p:nvPr>
            <p:ph type="ftr" sz="quarter" idx="11"/>
          </p:nvPr>
        </p:nvSpPr>
        <p:spPr>
          <a:xfrm>
            <a:off x="3059113" y="6381750"/>
            <a:ext cx="2895600"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16688" y="6381750"/>
            <a:ext cx="2133600" cy="476250"/>
          </a:xfrm>
        </p:spPr>
        <p:txBody>
          <a:bodyPr/>
          <a:lstStyle>
            <a:lvl1pPr>
              <a:defRPr/>
            </a:lvl1pPr>
          </a:lstStyle>
          <a:p>
            <a:fld id="{551E2ECB-5120-42A0-9357-48AD24C76E3F}" type="slidenum">
              <a:rPr lang="zh-CN" altLang="en-US"/>
              <a:pPr/>
              <a:t>‹#›</a:t>
            </a:fld>
            <a:endParaRPr lang="en-US" altLang="zh-CN"/>
          </a:p>
        </p:txBody>
      </p:sp>
    </p:spTree>
    <p:extLst>
      <p:ext uri="{BB962C8B-B14F-4D97-AF65-F5344CB8AC3E}">
        <p14:creationId xmlns:p14="http://schemas.microsoft.com/office/powerpoint/2010/main" val="2467960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F8E395F0-A23A-4632-BF29-4F5A93DC2D54}" type="datetimeFigureOut">
              <a:rPr lang="zh-CN" altLang="en-US"/>
              <a:pPr/>
              <a:t>2017/7/21</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FCE95DE-F33D-418D-8BEF-340801DDF93E}" type="slidenum">
              <a:rPr lang="zh-CN" altLang="en-US"/>
              <a:pPr/>
              <a:t>‹#›</a:t>
            </a:fld>
            <a:endParaRPr lang="en-US" altLang="zh-CN"/>
          </a:p>
        </p:txBody>
      </p:sp>
    </p:spTree>
    <p:extLst>
      <p:ext uri="{BB962C8B-B14F-4D97-AF65-F5344CB8AC3E}">
        <p14:creationId xmlns:p14="http://schemas.microsoft.com/office/powerpoint/2010/main" val="1002557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D593A122-E193-4E09-9F7B-A5FBBE90C934}" type="datetimeFigureOut">
              <a:rPr lang="zh-CN" altLang="en-US"/>
              <a:pPr/>
              <a:t>2017/7/21</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D058174-C6C2-49AE-A3F1-0B25CE7C4B2A}" type="slidenum">
              <a:rPr lang="zh-CN" altLang="en-US"/>
              <a:pPr/>
              <a:t>‹#›</a:t>
            </a:fld>
            <a:endParaRPr lang="en-US" altLang="zh-CN"/>
          </a:p>
        </p:txBody>
      </p:sp>
    </p:spTree>
    <p:extLst>
      <p:ext uri="{BB962C8B-B14F-4D97-AF65-F5344CB8AC3E}">
        <p14:creationId xmlns:p14="http://schemas.microsoft.com/office/powerpoint/2010/main" val="1964133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B244434C-4DAC-45C3-8D24-128C88CC7A80}" type="datetimeFigureOut">
              <a:rPr lang="zh-CN" altLang="en-US"/>
              <a:pPr/>
              <a:t>2017/7/21</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8FE60AC-989E-41AA-8BE3-B6B38AED0F73}" type="slidenum">
              <a:rPr lang="zh-CN" altLang="en-US"/>
              <a:pPr/>
              <a:t>‹#›</a:t>
            </a:fld>
            <a:endParaRPr lang="en-US" altLang="zh-CN"/>
          </a:p>
        </p:txBody>
      </p:sp>
    </p:spTree>
    <p:extLst>
      <p:ext uri="{BB962C8B-B14F-4D97-AF65-F5344CB8AC3E}">
        <p14:creationId xmlns:p14="http://schemas.microsoft.com/office/powerpoint/2010/main" val="1958519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27409442-6CA2-442C-8CE6-2B05E418DF15}" type="datetimeFigureOut">
              <a:rPr lang="zh-CN" altLang="en-US"/>
              <a:pPr/>
              <a:t>2017/7/21</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B01B977-7771-4E16-8069-8742FAA2280B}" type="slidenum">
              <a:rPr lang="zh-CN" altLang="en-US"/>
              <a:pPr/>
              <a:t>‹#›</a:t>
            </a:fld>
            <a:endParaRPr lang="en-US" altLang="zh-CN"/>
          </a:p>
        </p:txBody>
      </p:sp>
    </p:spTree>
    <p:extLst>
      <p:ext uri="{BB962C8B-B14F-4D97-AF65-F5344CB8AC3E}">
        <p14:creationId xmlns:p14="http://schemas.microsoft.com/office/powerpoint/2010/main" val="1412638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92E05996-A57D-463B-8AA1-4D7F66778EB3}" type="datetimeFigureOut">
              <a:rPr lang="zh-CN" altLang="en-US"/>
              <a:pPr/>
              <a:t>2017/7/21</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FC718A61-CD52-452B-9D70-7A310D802044}" type="slidenum">
              <a:rPr lang="zh-CN" altLang="en-US"/>
              <a:pPr/>
              <a:t>‹#›</a:t>
            </a:fld>
            <a:endParaRPr lang="en-US" altLang="zh-CN"/>
          </a:p>
        </p:txBody>
      </p:sp>
    </p:spTree>
    <p:extLst>
      <p:ext uri="{BB962C8B-B14F-4D97-AF65-F5344CB8AC3E}">
        <p14:creationId xmlns:p14="http://schemas.microsoft.com/office/powerpoint/2010/main" val="1208608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49100B2D-94A1-43BA-9296-73C59A691999}" type="datetimeFigureOut">
              <a:rPr lang="zh-CN" altLang="en-US"/>
              <a:pPr/>
              <a:t>2017/7/21</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264D4475-F1AD-4064-B624-A851063A2730}" type="slidenum">
              <a:rPr lang="zh-CN" altLang="en-US"/>
              <a:pPr/>
              <a:t>‹#›</a:t>
            </a:fld>
            <a:endParaRPr lang="en-US" altLang="zh-CN"/>
          </a:p>
        </p:txBody>
      </p:sp>
    </p:spTree>
    <p:extLst>
      <p:ext uri="{BB962C8B-B14F-4D97-AF65-F5344CB8AC3E}">
        <p14:creationId xmlns:p14="http://schemas.microsoft.com/office/powerpoint/2010/main" val="2008073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718627F7-8CF3-4D01-B5DC-59B62A4E9B94}" type="datetimeFigureOut">
              <a:rPr lang="zh-CN" altLang="en-US"/>
              <a:pPr/>
              <a:t>2017/7/21</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92539E8-2116-4EE3-B34B-1A69C13B21E3}" type="slidenum">
              <a:rPr lang="zh-CN" altLang="en-US"/>
              <a:pPr/>
              <a:t>‹#›</a:t>
            </a:fld>
            <a:endParaRPr lang="en-US" altLang="zh-CN"/>
          </a:p>
        </p:txBody>
      </p:sp>
    </p:spTree>
    <p:extLst>
      <p:ext uri="{BB962C8B-B14F-4D97-AF65-F5344CB8AC3E}">
        <p14:creationId xmlns:p14="http://schemas.microsoft.com/office/powerpoint/2010/main" val="3193015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F28B0674-6D82-4F5C-83C9-248B7ACE9182}" type="datetimeFigureOut">
              <a:rPr lang="zh-CN" altLang="en-US"/>
              <a:pPr/>
              <a:t>2017/7/21</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E06B287-0105-4A58-B90C-D22046E672A3}" type="slidenum">
              <a:rPr lang="zh-CN" altLang="en-US"/>
              <a:pPr/>
              <a:t>‹#›</a:t>
            </a:fld>
            <a:endParaRPr lang="en-US" altLang="zh-CN"/>
          </a:p>
        </p:txBody>
      </p:sp>
    </p:spTree>
    <p:extLst>
      <p:ext uri="{BB962C8B-B14F-4D97-AF65-F5344CB8AC3E}">
        <p14:creationId xmlns:p14="http://schemas.microsoft.com/office/powerpoint/2010/main" val="90996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530" name="Picture 2" descr="图片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2531" name="Rectangle 3"/>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2532" name="Rectangle 4"/>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2533" name="Rectangle 5"/>
          <p:cNvSpPr>
            <a:spLocks noGrp="1" noChangeArrowheads="1"/>
          </p:cNvSpPr>
          <p:nvPr>
            <p:ph type="dt" sz="half" idx="2"/>
          </p:nvPr>
        </p:nvSpPr>
        <p:spPr bwMode="auto">
          <a:xfrm>
            <a:off x="323850" y="638175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Bef>
                <a:spcPct val="0"/>
              </a:spcBef>
              <a:defRPr sz="1400" b="0">
                <a:solidFill>
                  <a:schemeClr val="tx1"/>
                </a:solidFill>
                <a:ea typeface="宋体" pitchFamily="2" charset="-122"/>
              </a:defRPr>
            </a:lvl1pPr>
          </a:lstStyle>
          <a:p>
            <a:fld id="{216BD066-3839-4520-8DB0-C008D56B1312}" type="datetimeFigureOut">
              <a:rPr lang="zh-CN" altLang="en-US"/>
              <a:pPr/>
              <a:t>2017/7/21</a:t>
            </a:fld>
            <a:endParaRPr lang="en-US" altLang="zh-CN"/>
          </a:p>
        </p:txBody>
      </p:sp>
      <p:sp>
        <p:nvSpPr>
          <p:cNvPr id="22534" name="Rectangle 6"/>
          <p:cNvSpPr>
            <a:spLocks noGrp="1" noChangeArrowheads="1"/>
          </p:cNvSpPr>
          <p:nvPr>
            <p:ph type="ftr" sz="quarter" idx="3"/>
          </p:nvPr>
        </p:nvSpPr>
        <p:spPr bwMode="auto">
          <a:xfrm>
            <a:off x="3059113" y="638175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lnSpc>
                <a:spcPct val="100000"/>
              </a:lnSpc>
              <a:spcBef>
                <a:spcPct val="0"/>
              </a:spcBef>
              <a:defRPr sz="1400" b="0">
                <a:solidFill>
                  <a:schemeClr val="tx1"/>
                </a:solidFill>
                <a:ea typeface="宋体" pitchFamily="2" charset="-122"/>
              </a:defRPr>
            </a:lvl1pPr>
          </a:lstStyle>
          <a:p>
            <a:endParaRPr lang="en-US" altLang="zh-CN"/>
          </a:p>
        </p:txBody>
      </p:sp>
      <p:sp>
        <p:nvSpPr>
          <p:cNvPr id="22535" name="Rectangle 7"/>
          <p:cNvSpPr>
            <a:spLocks noGrp="1" noChangeArrowheads="1"/>
          </p:cNvSpPr>
          <p:nvPr>
            <p:ph type="sldNum" sz="quarter" idx="4"/>
          </p:nvPr>
        </p:nvSpPr>
        <p:spPr bwMode="auto">
          <a:xfrm>
            <a:off x="6516688" y="638175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b="0">
                <a:solidFill>
                  <a:schemeClr val="tx1"/>
                </a:solidFill>
                <a:ea typeface="宋体" pitchFamily="2" charset="-122"/>
              </a:defRPr>
            </a:lvl1pPr>
          </a:lstStyle>
          <a:p>
            <a:fld id="{86717AC0-80B6-4431-8321-EF8AF472A08D}"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ctr" rtl="0" fontAlgn="base">
        <a:spcBef>
          <a:spcPct val="0"/>
        </a:spcBef>
        <a:spcAft>
          <a:spcPct val="0"/>
        </a:spcAft>
        <a:defRPr sz="4400">
          <a:solidFill>
            <a:srgbClr val="000066"/>
          </a:solidFill>
          <a:latin typeface="+mj-lt"/>
          <a:ea typeface="+mj-ea"/>
          <a:cs typeface="+mj-cs"/>
        </a:defRPr>
      </a:lvl1pPr>
      <a:lvl2pPr algn="ctr" rtl="0" fontAlgn="base">
        <a:spcBef>
          <a:spcPct val="0"/>
        </a:spcBef>
        <a:spcAft>
          <a:spcPct val="0"/>
        </a:spcAft>
        <a:defRPr sz="4400">
          <a:solidFill>
            <a:srgbClr val="000066"/>
          </a:solidFill>
          <a:latin typeface="Arial" pitchFamily="34" charset="0"/>
          <a:ea typeface="黑体" pitchFamily="49" charset="-122"/>
        </a:defRPr>
      </a:lvl2pPr>
      <a:lvl3pPr algn="ctr" rtl="0" fontAlgn="base">
        <a:spcBef>
          <a:spcPct val="0"/>
        </a:spcBef>
        <a:spcAft>
          <a:spcPct val="0"/>
        </a:spcAft>
        <a:defRPr sz="4400">
          <a:solidFill>
            <a:srgbClr val="000066"/>
          </a:solidFill>
          <a:latin typeface="Arial" pitchFamily="34" charset="0"/>
          <a:ea typeface="黑体" pitchFamily="49" charset="-122"/>
        </a:defRPr>
      </a:lvl3pPr>
      <a:lvl4pPr algn="ctr" rtl="0" fontAlgn="base">
        <a:spcBef>
          <a:spcPct val="0"/>
        </a:spcBef>
        <a:spcAft>
          <a:spcPct val="0"/>
        </a:spcAft>
        <a:defRPr sz="4400">
          <a:solidFill>
            <a:srgbClr val="000066"/>
          </a:solidFill>
          <a:latin typeface="Arial" pitchFamily="34" charset="0"/>
          <a:ea typeface="黑体" pitchFamily="49" charset="-122"/>
        </a:defRPr>
      </a:lvl4pPr>
      <a:lvl5pPr algn="ctr" rtl="0" fontAlgn="base">
        <a:spcBef>
          <a:spcPct val="0"/>
        </a:spcBef>
        <a:spcAft>
          <a:spcPct val="0"/>
        </a:spcAft>
        <a:defRPr sz="4400">
          <a:solidFill>
            <a:srgbClr val="000066"/>
          </a:solidFill>
          <a:latin typeface="Arial" pitchFamily="34" charset="0"/>
          <a:ea typeface="黑体" pitchFamily="49" charset="-122"/>
        </a:defRPr>
      </a:lvl5pPr>
      <a:lvl6pPr marL="457200" algn="ctr" rtl="0" fontAlgn="base">
        <a:spcBef>
          <a:spcPct val="0"/>
        </a:spcBef>
        <a:spcAft>
          <a:spcPct val="0"/>
        </a:spcAft>
        <a:defRPr sz="4400">
          <a:solidFill>
            <a:srgbClr val="000066"/>
          </a:solidFill>
          <a:latin typeface="Arial" pitchFamily="34" charset="0"/>
          <a:ea typeface="黑体" pitchFamily="49" charset="-122"/>
        </a:defRPr>
      </a:lvl6pPr>
      <a:lvl7pPr marL="914400" algn="ctr" rtl="0" fontAlgn="base">
        <a:spcBef>
          <a:spcPct val="0"/>
        </a:spcBef>
        <a:spcAft>
          <a:spcPct val="0"/>
        </a:spcAft>
        <a:defRPr sz="4400">
          <a:solidFill>
            <a:srgbClr val="000066"/>
          </a:solidFill>
          <a:latin typeface="Arial" pitchFamily="34" charset="0"/>
          <a:ea typeface="黑体" pitchFamily="49" charset="-122"/>
        </a:defRPr>
      </a:lvl7pPr>
      <a:lvl8pPr marL="1371600" algn="ctr" rtl="0" fontAlgn="base">
        <a:spcBef>
          <a:spcPct val="0"/>
        </a:spcBef>
        <a:spcAft>
          <a:spcPct val="0"/>
        </a:spcAft>
        <a:defRPr sz="4400">
          <a:solidFill>
            <a:srgbClr val="000066"/>
          </a:solidFill>
          <a:latin typeface="Arial" pitchFamily="34" charset="0"/>
          <a:ea typeface="黑体" pitchFamily="49" charset="-122"/>
        </a:defRPr>
      </a:lvl8pPr>
      <a:lvl9pPr marL="1828800" algn="ctr" rtl="0" fontAlgn="base">
        <a:spcBef>
          <a:spcPct val="0"/>
        </a:spcBef>
        <a:spcAft>
          <a:spcPct val="0"/>
        </a:spcAft>
        <a:defRPr sz="4400">
          <a:solidFill>
            <a:srgbClr val="000066"/>
          </a:solidFill>
          <a:latin typeface="Arial" pitchFamily="34" charset="0"/>
          <a:ea typeface="黑体" pitchFamily="49" charset="-122"/>
        </a:defRPr>
      </a:lvl9pPr>
    </p:titleStyle>
    <p:bodyStyle>
      <a:lvl1pPr marL="342900" indent="-342900" algn="l" rtl="0" fontAlgn="base">
        <a:spcBef>
          <a:spcPct val="20000"/>
        </a:spcBef>
        <a:spcAft>
          <a:spcPct val="0"/>
        </a:spcAft>
        <a:buChar char="•"/>
        <a:defRPr sz="3200">
          <a:solidFill>
            <a:srgbClr val="000066"/>
          </a:solidFill>
          <a:latin typeface="+mn-lt"/>
          <a:ea typeface="+mn-ea"/>
          <a:cs typeface="+mn-cs"/>
        </a:defRPr>
      </a:lvl1pPr>
      <a:lvl2pPr marL="742950" indent="-285750" algn="l" rtl="0" fontAlgn="base">
        <a:spcBef>
          <a:spcPct val="20000"/>
        </a:spcBef>
        <a:spcAft>
          <a:spcPct val="0"/>
        </a:spcAft>
        <a:buChar char="–"/>
        <a:defRPr sz="2800">
          <a:solidFill>
            <a:srgbClr val="000066"/>
          </a:solidFill>
          <a:latin typeface="+mn-lt"/>
          <a:ea typeface="+mn-ea"/>
        </a:defRPr>
      </a:lvl2pPr>
      <a:lvl3pPr marL="1143000" indent="-228600" algn="l" rtl="0" fontAlgn="base">
        <a:spcBef>
          <a:spcPct val="20000"/>
        </a:spcBef>
        <a:spcAft>
          <a:spcPct val="0"/>
        </a:spcAft>
        <a:buChar char="•"/>
        <a:defRPr sz="2400">
          <a:solidFill>
            <a:srgbClr val="000066"/>
          </a:solidFill>
          <a:latin typeface="+mn-lt"/>
          <a:ea typeface="+mn-ea"/>
        </a:defRPr>
      </a:lvl3pPr>
      <a:lvl4pPr marL="1600200" indent="-228600" algn="l" rtl="0" fontAlgn="base">
        <a:spcBef>
          <a:spcPct val="20000"/>
        </a:spcBef>
        <a:spcAft>
          <a:spcPct val="0"/>
        </a:spcAft>
        <a:buChar char="–"/>
        <a:defRPr sz="2000">
          <a:solidFill>
            <a:srgbClr val="000066"/>
          </a:solidFill>
          <a:latin typeface="+mn-lt"/>
          <a:ea typeface="+mn-ea"/>
        </a:defRPr>
      </a:lvl4pPr>
      <a:lvl5pPr marL="2057400" indent="-228600" algn="l" rtl="0" fontAlgn="base">
        <a:spcBef>
          <a:spcPct val="20000"/>
        </a:spcBef>
        <a:spcAft>
          <a:spcPct val="0"/>
        </a:spcAft>
        <a:buChar char="»"/>
        <a:defRPr sz="2000">
          <a:solidFill>
            <a:srgbClr val="000066"/>
          </a:solidFill>
          <a:latin typeface="+mn-lt"/>
          <a:ea typeface="+mn-ea"/>
        </a:defRPr>
      </a:lvl5pPr>
      <a:lvl6pPr marL="2514600" indent="-228600" algn="l" rtl="0" fontAlgn="base">
        <a:spcBef>
          <a:spcPct val="20000"/>
        </a:spcBef>
        <a:spcAft>
          <a:spcPct val="0"/>
        </a:spcAft>
        <a:buChar char="»"/>
        <a:defRPr sz="2000">
          <a:solidFill>
            <a:srgbClr val="000066"/>
          </a:solidFill>
          <a:latin typeface="+mn-lt"/>
          <a:ea typeface="+mn-ea"/>
        </a:defRPr>
      </a:lvl6pPr>
      <a:lvl7pPr marL="2971800" indent="-228600" algn="l" rtl="0" fontAlgn="base">
        <a:spcBef>
          <a:spcPct val="20000"/>
        </a:spcBef>
        <a:spcAft>
          <a:spcPct val="0"/>
        </a:spcAft>
        <a:buChar char="»"/>
        <a:defRPr sz="2000">
          <a:solidFill>
            <a:srgbClr val="000066"/>
          </a:solidFill>
          <a:latin typeface="+mn-lt"/>
          <a:ea typeface="+mn-ea"/>
        </a:defRPr>
      </a:lvl7pPr>
      <a:lvl8pPr marL="3429000" indent="-228600" algn="l" rtl="0" fontAlgn="base">
        <a:spcBef>
          <a:spcPct val="20000"/>
        </a:spcBef>
        <a:spcAft>
          <a:spcPct val="0"/>
        </a:spcAft>
        <a:buChar char="»"/>
        <a:defRPr sz="2000">
          <a:solidFill>
            <a:srgbClr val="000066"/>
          </a:solidFill>
          <a:latin typeface="+mn-lt"/>
          <a:ea typeface="+mn-ea"/>
        </a:defRPr>
      </a:lvl8pPr>
      <a:lvl9pPr marL="3886200" indent="-228600" algn="l" rtl="0" fontAlgn="base">
        <a:spcBef>
          <a:spcPct val="20000"/>
        </a:spcBef>
        <a:spcAft>
          <a:spcPct val="0"/>
        </a:spcAft>
        <a:buChar char="»"/>
        <a:defRPr sz="2000">
          <a:solidFill>
            <a:srgbClr val="00006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51.wmf"/></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9.wmf"/></Relationships>
</file>

<file path=ppt/slides/_rels/slide6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4.png"/><Relationship Id="rId4" Type="http://schemas.openxmlformats.org/officeDocument/2006/relationships/image" Target="../media/image23.w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7.wmf"/><Relationship Id="rId5" Type="http://schemas.openxmlformats.org/officeDocument/2006/relationships/oleObject" Target="../embeddings/oleObject4.bin"/><Relationship Id="rId4" Type="http://schemas.openxmlformats.org/officeDocument/2006/relationships/image" Target="../media/image26.wmf"/></Relationships>
</file>

<file path=ppt/slides/_rels/slide7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1.wmf"/></Relationships>
</file>

<file path=ppt/slides/_rels/slide8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8" name="矩形 6"/>
          <p:cNvSpPr>
            <a:spLocks noChangeArrowheads="1"/>
          </p:cNvSpPr>
          <p:nvPr/>
        </p:nvSpPr>
        <p:spPr bwMode="auto">
          <a:xfrm>
            <a:off x="323689" y="980728"/>
            <a:ext cx="8496622"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00000"/>
              </a:lnSpc>
              <a:spcBef>
                <a:spcPct val="0"/>
              </a:spcBef>
              <a:defRPr/>
            </a:pPr>
            <a:r>
              <a:rPr lang="zh-CN" altLang="en-US" sz="3600" dirty="0">
                <a:latin typeface="Times New Roman" pitchFamily="18" charset="0"/>
                <a:ea typeface="华文新魏" pitchFamily="2" charset="-122"/>
              </a:rPr>
              <a:t>第</a:t>
            </a:r>
            <a:r>
              <a:rPr lang="en-US" altLang="zh-CN" sz="3600" dirty="0">
                <a:latin typeface="Times New Roman" pitchFamily="18" charset="0"/>
                <a:ea typeface="华文新魏" pitchFamily="2" charset="-122"/>
              </a:rPr>
              <a:t>12</a:t>
            </a:r>
            <a:r>
              <a:rPr lang="zh-CN" altLang="en-US" sz="3600" dirty="0">
                <a:latin typeface="Times New Roman" pitchFamily="18" charset="0"/>
                <a:ea typeface="华文新魏" pitchFamily="2" charset="-122"/>
              </a:rPr>
              <a:t>章  </a:t>
            </a:r>
            <a:r>
              <a:rPr lang="en-US" altLang="zh-CN" sz="3600" dirty="0">
                <a:latin typeface="Times New Roman" pitchFamily="18" charset="0"/>
                <a:ea typeface="华文新魏" pitchFamily="2" charset="-122"/>
              </a:rPr>
              <a:t>MATLAB</a:t>
            </a:r>
            <a:r>
              <a:rPr lang="zh-CN" altLang="en-US" sz="3600" dirty="0">
                <a:latin typeface="Times New Roman" pitchFamily="18" charset="0"/>
                <a:ea typeface="华文新魏" pitchFamily="2" charset="-122"/>
              </a:rPr>
              <a:t> </a:t>
            </a:r>
            <a:r>
              <a:rPr lang="en-US" altLang="zh-CN" sz="3600" dirty="0">
                <a:latin typeface="Times New Roman" pitchFamily="18" charset="0"/>
                <a:ea typeface="华文新魏" pitchFamily="2" charset="-122"/>
              </a:rPr>
              <a:t>Simulink</a:t>
            </a:r>
            <a:r>
              <a:rPr lang="zh-CN" altLang="en-US" sz="3600" dirty="0" smtClean="0">
                <a:latin typeface="Times New Roman" pitchFamily="18" charset="0"/>
                <a:ea typeface="华文新魏" pitchFamily="2" charset="-122"/>
              </a:rPr>
              <a:t>系统仿真</a:t>
            </a:r>
            <a:endParaRPr lang="en-US" altLang="zh-CN" sz="3600" dirty="0" smtClean="0">
              <a:latin typeface="Times New Roman" pitchFamily="18" charset="0"/>
              <a:ea typeface="华文新魏" pitchFamily="2" charset="-122"/>
            </a:endParaRPr>
          </a:p>
          <a:p>
            <a:pPr>
              <a:lnSpc>
                <a:spcPct val="100000"/>
              </a:lnSpc>
              <a:spcBef>
                <a:spcPct val="0"/>
              </a:spcBef>
              <a:defRPr/>
            </a:pPr>
            <a:r>
              <a:rPr lang="zh-CN" altLang="en-US" sz="3600" dirty="0" smtClean="0">
                <a:latin typeface="Times New Roman" pitchFamily="18" charset="0"/>
                <a:ea typeface="华文新魏" pitchFamily="2" charset="-122"/>
              </a:rPr>
              <a:t> </a:t>
            </a:r>
            <a:endParaRPr lang="zh-CN" altLang="en-US" sz="3600" dirty="0">
              <a:latin typeface="Times New Roman" pitchFamily="18" charset="0"/>
              <a:ea typeface="华文新魏" pitchFamily="2" charset="-122"/>
            </a:endParaRPr>
          </a:p>
          <a:p>
            <a:pPr marL="0" lvl="1">
              <a:lnSpc>
                <a:spcPct val="100000"/>
              </a:lnSpc>
              <a:spcBef>
                <a:spcPct val="0"/>
              </a:spcBef>
              <a:defRPr/>
            </a:pPr>
            <a:r>
              <a:rPr lang="en-US" altLang="zh-CN" sz="3600" dirty="0">
                <a:latin typeface="Times New Roman" pitchFamily="18" charset="0"/>
                <a:ea typeface="华文新魏" pitchFamily="2" charset="-122"/>
              </a:rPr>
              <a:t>12.1  Simulink</a:t>
            </a:r>
            <a:r>
              <a:rPr lang="zh-CN" altLang="en-US" sz="3600" dirty="0">
                <a:latin typeface="Times New Roman" pitchFamily="18" charset="0"/>
                <a:ea typeface="华文新魏" pitchFamily="2" charset="-122"/>
              </a:rPr>
              <a:t>操作基础</a:t>
            </a:r>
          </a:p>
          <a:p>
            <a:pPr marL="0" lvl="1">
              <a:lnSpc>
                <a:spcPct val="100000"/>
              </a:lnSpc>
              <a:spcBef>
                <a:spcPct val="0"/>
              </a:spcBef>
              <a:defRPr/>
            </a:pPr>
            <a:r>
              <a:rPr lang="en-US" altLang="zh-CN" sz="3600" dirty="0">
                <a:latin typeface="Times New Roman" pitchFamily="18" charset="0"/>
                <a:ea typeface="华文新魏" pitchFamily="2" charset="-122"/>
              </a:rPr>
              <a:t>12.2  </a:t>
            </a:r>
            <a:r>
              <a:rPr lang="zh-CN" altLang="en-US" sz="3600" dirty="0">
                <a:latin typeface="Times New Roman" pitchFamily="18" charset="0"/>
                <a:ea typeface="华文新魏" pitchFamily="2" charset="-122"/>
              </a:rPr>
              <a:t>系统仿真模型的建立</a:t>
            </a:r>
          </a:p>
          <a:p>
            <a:pPr marL="0" lvl="1">
              <a:lnSpc>
                <a:spcPct val="100000"/>
              </a:lnSpc>
              <a:spcBef>
                <a:spcPct val="0"/>
              </a:spcBef>
              <a:defRPr/>
            </a:pPr>
            <a:r>
              <a:rPr lang="en-US" altLang="zh-CN" sz="3600" dirty="0">
                <a:latin typeface="Times New Roman" pitchFamily="18" charset="0"/>
                <a:ea typeface="华文新魏" pitchFamily="2" charset="-122"/>
              </a:rPr>
              <a:t>12.3  </a:t>
            </a:r>
            <a:r>
              <a:rPr lang="zh-CN" altLang="en-US" sz="3600" dirty="0">
                <a:latin typeface="Times New Roman" pitchFamily="18" charset="0"/>
                <a:ea typeface="华文新魏" pitchFamily="2" charset="-122"/>
              </a:rPr>
              <a:t>系统的仿真与分析</a:t>
            </a:r>
          </a:p>
          <a:p>
            <a:pPr marL="0" lvl="1">
              <a:lnSpc>
                <a:spcPct val="100000"/>
              </a:lnSpc>
              <a:spcBef>
                <a:spcPct val="0"/>
              </a:spcBef>
              <a:defRPr/>
            </a:pPr>
            <a:r>
              <a:rPr lang="en-US" altLang="zh-CN" sz="3600" dirty="0">
                <a:latin typeface="Times New Roman" pitchFamily="18" charset="0"/>
                <a:ea typeface="华文新魏" pitchFamily="2" charset="-122"/>
              </a:rPr>
              <a:t>12.4  </a:t>
            </a:r>
            <a:r>
              <a:rPr lang="zh-CN" altLang="en-US" sz="3600" dirty="0">
                <a:latin typeface="Times New Roman" pitchFamily="18" charset="0"/>
                <a:ea typeface="华文新魏" pitchFamily="2" charset="-122"/>
              </a:rPr>
              <a:t>子系统及其封装</a:t>
            </a:r>
          </a:p>
          <a:p>
            <a:pPr marL="0" lvl="1">
              <a:lnSpc>
                <a:spcPct val="100000"/>
              </a:lnSpc>
              <a:spcBef>
                <a:spcPct val="0"/>
              </a:spcBef>
              <a:defRPr/>
            </a:pPr>
            <a:r>
              <a:rPr lang="en-US" altLang="zh-CN" sz="3600" dirty="0">
                <a:latin typeface="Times New Roman" pitchFamily="18" charset="0"/>
                <a:ea typeface="华文新魏" pitchFamily="2" charset="-122"/>
              </a:rPr>
              <a:t>12.5  S</a:t>
            </a:r>
            <a:r>
              <a:rPr lang="zh-CN" altLang="en-US" sz="3600" dirty="0">
                <a:latin typeface="Times New Roman" pitchFamily="18" charset="0"/>
                <a:ea typeface="华文新魏" pitchFamily="2" charset="-122"/>
              </a:rPr>
              <a:t>函数的设计与应用</a:t>
            </a:r>
          </a:p>
        </p:txBody>
      </p:sp>
      <p:sp>
        <p:nvSpPr>
          <p:cNvPr id="143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nSpc>
                <a:spcPct val="100000"/>
              </a:lnSpc>
              <a:spcBef>
                <a:spcPct val="0"/>
              </a:spcBef>
            </a:pPr>
            <a:endParaRPr lang="zh-CN" altLang="en-US" sz="1800" b="0">
              <a:solidFill>
                <a:schemeClr val="tx1"/>
              </a:solidFill>
              <a:latin typeface="Calibri" pitchFamily="34" charset="0"/>
              <a:ea typeface="宋体" pitchFamily="2" charset="-122"/>
            </a:endParaRPr>
          </a:p>
        </p:txBody>
      </p:sp>
      <p:sp>
        <p:nvSpPr>
          <p:cNvPr id="14340"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nSpc>
                <a:spcPct val="100000"/>
              </a:lnSpc>
              <a:spcBef>
                <a:spcPct val="0"/>
              </a:spcBef>
            </a:pPr>
            <a:endParaRPr lang="zh-CN" altLang="en-US" sz="1800" b="0">
              <a:solidFill>
                <a:schemeClr val="tx1"/>
              </a:solidFill>
              <a:latin typeface="Calibri" pitchFamily="34" charset="0"/>
              <a:ea typeface="宋体" pitchFamily="2" charset="-122"/>
            </a:endParaRPr>
          </a:p>
        </p:txBody>
      </p:sp>
      <p:sp>
        <p:nvSpPr>
          <p:cNvPr id="1434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nSpc>
                <a:spcPct val="100000"/>
              </a:lnSpc>
              <a:spcBef>
                <a:spcPct val="0"/>
              </a:spcBef>
            </a:pPr>
            <a:endParaRPr lang="zh-CN" altLang="en-US" sz="1800" b="0">
              <a:solidFill>
                <a:schemeClr val="tx1"/>
              </a:solidFill>
              <a:latin typeface="Calibri" pitchFamily="34" charset="0"/>
              <a:ea typeface="宋体" pitchFamily="2" charset="-122"/>
            </a:endParaRPr>
          </a:p>
        </p:txBody>
      </p:sp>
      <p:sp>
        <p:nvSpPr>
          <p:cNvPr id="14343"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type="body" idx="1"/>
          </p:nvPr>
        </p:nvSpPr>
        <p:spPr/>
        <p:txBody>
          <a:bodyPr/>
          <a:lstStyle/>
          <a:p>
            <a:pPr marL="0" indent="0">
              <a:buFontTx/>
              <a:buNone/>
            </a:pPr>
            <a:r>
              <a:rPr lang="en-US" altLang="zh-CN" sz="2800" b="1" dirty="0">
                <a:latin typeface="Times New Roman" pitchFamily="18" charset="0"/>
                <a:ea typeface="宋体" pitchFamily="2" charset="-122"/>
                <a:cs typeface="Times New Roman" pitchFamily="18" charset="0"/>
              </a:rPr>
              <a:t>2</a:t>
            </a:r>
            <a:r>
              <a:rPr lang="zh-CN" altLang="en-US" sz="2800" b="1" dirty="0">
                <a:latin typeface="Times New Roman" pitchFamily="18" charset="0"/>
                <a:ea typeface="宋体" pitchFamily="2" charset="-122"/>
                <a:cs typeface="Times New Roman" pitchFamily="18" charset="0"/>
              </a:rPr>
              <a:t>．仿真步骤</a:t>
            </a:r>
          </a:p>
          <a:p>
            <a:pPr marL="0" indent="0">
              <a:buFontTx/>
              <a:buNone/>
            </a:pPr>
            <a:r>
              <a:rPr lang="zh-CN" altLang="en-US" sz="2800" b="1" dirty="0">
                <a:latin typeface="Times New Roman" pitchFamily="18" charset="0"/>
                <a:ea typeface="宋体" pitchFamily="2" charset="-122"/>
                <a:cs typeface="Times New Roman" pitchFamily="18" charset="0"/>
              </a:rPr>
              <a:t>利用</a:t>
            </a:r>
            <a:r>
              <a:rPr lang="en-US" altLang="zh-CN" sz="2800" b="1" dirty="0">
                <a:latin typeface="Times New Roman" pitchFamily="18" charset="0"/>
                <a:ea typeface="宋体" pitchFamily="2" charset="-122"/>
                <a:cs typeface="Times New Roman" pitchFamily="18" charset="0"/>
              </a:rPr>
              <a:t>Simulink</a:t>
            </a:r>
            <a:r>
              <a:rPr lang="zh-CN" altLang="en-US" sz="2800" b="1" dirty="0">
                <a:latin typeface="Times New Roman" pitchFamily="18" charset="0"/>
                <a:ea typeface="宋体" pitchFamily="2" charset="-122"/>
                <a:cs typeface="Times New Roman" pitchFamily="18" charset="0"/>
              </a:rPr>
              <a:t>进行系统仿真通常包括以下步骤。</a:t>
            </a:r>
          </a:p>
          <a:p>
            <a:pPr marL="0" indent="0">
              <a:buFontTx/>
              <a:buNone/>
            </a:pPr>
            <a:r>
              <a:rPr lang="zh-CN" altLang="en-US" sz="2800" b="1" dirty="0">
                <a:latin typeface="Times New Roman" pitchFamily="18" charset="0"/>
                <a:ea typeface="宋体" pitchFamily="2" charset="-122"/>
                <a:cs typeface="Times New Roman" pitchFamily="18" charset="0"/>
              </a:rPr>
              <a:t>① 建立系统仿真模型，包括添加模块、设置模块参数、进行模块连接等操作。</a:t>
            </a:r>
          </a:p>
          <a:p>
            <a:pPr marL="0" indent="0">
              <a:buFontTx/>
              <a:buNone/>
            </a:pPr>
            <a:r>
              <a:rPr lang="zh-CN" altLang="en-US" sz="2800" b="1" dirty="0">
                <a:latin typeface="Times New Roman" pitchFamily="18" charset="0"/>
                <a:ea typeface="宋体" pitchFamily="2" charset="-122"/>
                <a:cs typeface="Times New Roman" pitchFamily="18" charset="0"/>
              </a:rPr>
              <a:t>② 设置仿真参数。</a:t>
            </a:r>
          </a:p>
          <a:p>
            <a:pPr marL="0" indent="0">
              <a:buFontTx/>
              <a:buNone/>
            </a:pPr>
            <a:r>
              <a:rPr lang="zh-CN" altLang="en-US" sz="2800" b="1" dirty="0">
                <a:latin typeface="Times New Roman" pitchFamily="18" charset="0"/>
                <a:ea typeface="宋体" pitchFamily="2" charset="-122"/>
                <a:cs typeface="Times New Roman" pitchFamily="18" charset="0"/>
              </a:rPr>
              <a:t>③ 启动仿真并分析仿真结果。</a:t>
            </a:r>
          </a:p>
        </p:txBody>
      </p:sp>
      <p:sp>
        <p:nvSpPr>
          <p:cNvPr id="113668"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2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908050"/>
            <a:ext cx="7920037" cy="515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829"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Rectangle 3"/>
          <p:cNvSpPr>
            <a:spLocks noGrp="1" noChangeArrowheads="1"/>
          </p:cNvSpPr>
          <p:nvPr>
            <p:ph type="body" idx="1"/>
          </p:nvPr>
        </p:nvSpPr>
        <p:spPr/>
        <p:txBody>
          <a:bodyPr/>
          <a:lstStyle/>
          <a:p>
            <a:pPr marL="0" indent="0">
              <a:buFontTx/>
              <a:buNone/>
            </a:pPr>
            <a:r>
              <a:rPr lang="en-US" altLang="zh-CN" sz="2800" b="1" dirty="0">
                <a:latin typeface="Times New Roman" pitchFamily="18" charset="0"/>
                <a:ea typeface="宋体" pitchFamily="2" charset="-122"/>
                <a:cs typeface="Times New Roman" pitchFamily="18" charset="0"/>
              </a:rPr>
              <a:t>Mask Editor</a:t>
            </a:r>
            <a:r>
              <a:rPr lang="zh-CN" altLang="en-US" sz="2800" b="1" dirty="0">
                <a:latin typeface="Times New Roman" pitchFamily="18" charset="0"/>
                <a:ea typeface="宋体" pitchFamily="2" charset="-122"/>
                <a:cs typeface="Times New Roman" pitchFamily="18" charset="0"/>
              </a:rPr>
              <a:t>对话框中共包括</a:t>
            </a:r>
            <a:r>
              <a:rPr lang="en-US" altLang="zh-CN" sz="2800" b="1" dirty="0">
                <a:latin typeface="Times New Roman" pitchFamily="18" charset="0"/>
                <a:ea typeface="宋体" pitchFamily="2" charset="-122"/>
                <a:cs typeface="Times New Roman" pitchFamily="18" charset="0"/>
              </a:rPr>
              <a:t>4</a:t>
            </a:r>
            <a:r>
              <a:rPr lang="zh-CN" altLang="en-US" sz="2800" b="1" dirty="0">
                <a:latin typeface="Times New Roman" pitchFamily="18" charset="0"/>
                <a:ea typeface="宋体" pitchFamily="2" charset="-122"/>
                <a:cs typeface="Times New Roman" pitchFamily="18" charset="0"/>
              </a:rPr>
              <a:t>个选项卡：</a:t>
            </a:r>
            <a:r>
              <a:rPr lang="en-US" altLang="zh-CN" sz="2800" b="1" dirty="0">
                <a:latin typeface="Times New Roman" pitchFamily="18" charset="0"/>
                <a:ea typeface="宋体" pitchFamily="2" charset="-122"/>
                <a:cs typeface="Times New Roman" pitchFamily="18" charset="0"/>
              </a:rPr>
              <a:t>Icon &amp; Ports</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Parameters &amp; Dialog</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Initialization</a:t>
            </a:r>
            <a:r>
              <a:rPr lang="zh-CN" altLang="en-US" sz="2800" b="1" dirty="0">
                <a:latin typeface="Times New Roman" pitchFamily="18" charset="0"/>
                <a:ea typeface="宋体" pitchFamily="2" charset="-122"/>
                <a:cs typeface="Times New Roman" pitchFamily="18" charset="0"/>
              </a:rPr>
              <a:t>和</a:t>
            </a:r>
            <a:r>
              <a:rPr lang="en-US" altLang="zh-CN" sz="2800" b="1" dirty="0">
                <a:latin typeface="Times New Roman" pitchFamily="18" charset="0"/>
                <a:ea typeface="宋体" pitchFamily="2" charset="-122"/>
                <a:cs typeface="Times New Roman" pitchFamily="18" charset="0"/>
              </a:rPr>
              <a:t>Documentation</a:t>
            </a:r>
            <a:r>
              <a:rPr lang="zh-CN" altLang="en-US" sz="2800" b="1" dirty="0">
                <a:latin typeface="Times New Roman" pitchFamily="18" charset="0"/>
                <a:ea typeface="宋体" pitchFamily="2" charset="-122"/>
                <a:cs typeface="Times New Roman" pitchFamily="18" charset="0"/>
              </a:rPr>
              <a:t>。子系统的封装主要就是对这</a:t>
            </a:r>
            <a:r>
              <a:rPr lang="en-US" altLang="zh-CN" sz="2800" b="1" dirty="0">
                <a:latin typeface="Times New Roman" pitchFamily="18" charset="0"/>
                <a:ea typeface="宋体" pitchFamily="2" charset="-122"/>
                <a:cs typeface="Times New Roman" pitchFamily="18" charset="0"/>
              </a:rPr>
              <a:t>4</a:t>
            </a:r>
            <a:r>
              <a:rPr lang="zh-CN" altLang="en-US" sz="2800" b="1" dirty="0">
                <a:latin typeface="Times New Roman" pitchFamily="18" charset="0"/>
                <a:ea typeface="宋体" pitchFamily="2" charset="-122"/>
                <a:cs typeface="Times New Roman" pitchFamily="18" charset="0"/>
              </a:rPr>
              <a:t>个选项卡参数进行设置。</a:t>
            </a:r>
          </a:p>
          <a:p>
            <a:pPr marL="0" indent="0">
              <a:buFontTx/>
              <a:buNone/>
            </a:pPr>
            <a:r>
              <a:rPr lang="en-US" altLang="zh-CN" sz="2800" b="1" dirty="0">
                <a:latin typeface="Times New Roman" pitchFamily="18" charset="0"/>
                <a:ea typeface="宋体" pitchFamily="2" charset="-122"/>
                <a:cs typeface="Times New Roman" pitchFamily="18" charset="0"/>
              </a:rPr>
              <a:t>1</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Icon &amp; Ports</a:t>
            </a:r>
            <a:r>
              <a:rPr lang="zh-CN" altLang="en-US" sz="2800" b="1" dirty="0">
                <a:latin typeface="Times New Roman" pitchFamily="18" charset="0"/>
                <a:ea typeface="宋体" pitchFamily="2" charset="-122"/>
                <a:cs typeface="Times New Roman" pitchFamily="18" charset="0"/>
              </a:rPr>
              <a:t>选项卡的参数设置</a:t>
            </a:r>
          </a:p>
          <a:p>
            <a:pPr marL="0" indent="0">
              <a:buFontTx/>
              <a:buNone/>
            </a:pPr>
            <a:r>
              <a:rPr lang="en-US" altLang="zh-CN" sz="2800" b="1" dirty="0">
                <a:latin typeface="Times New Roman" pitchFamily="18" charset="0"/>
                <a:ea typeface="宋体" pitchFamily="2" charset="-122"/>
                <a:cs typeface="Times New Roman" pitchFamily="18" charset="0"/>
              </a:rPr>
              <a:t>Icon &amp; Ports</a:t>
            </a:r>
            <a:r>
              <a:rPr lang="zh-CN" altLang="en-US" sz="2800" b="1" dirty="0">
                <a:latin typeface="Times New Roman" pitchFamily="18" charset="0"/>
                <a:ea typeface="宋体" pitchFamily="2" charset="-122"/>
                <a:cs typeface="Times New Roman" pitchFamily="18" charset="0"/>
              </a:rPr>
              <a:t>选项卡主要用于设置封装模块的图标，图标包括描述文字、状态方程、图像和图形，如图</a:t>
            </a:r>
            <a:r>
              <a:rPr lang="en-US" altLang="zh-CN" sz="2800" b="1" dirty="0">
                <a:latin typeface="Times New Roman" pitchFamily="18" charset="0"/>
                <a:ea typeface="宋体" pitchFamily="2" charset="-122"/>
                <a:cs typeface="Times New Roman" pitchFamily="18" charset="0"/>
              </a:rPr>
              <a:t>12-30</a:t>
            </a:r>
            <a:r>
              <a:rPr lang="zh-CN" altLang="en-US" sz="2800" b="1" dirty="0">
                <a:latin typeface="Times New Roman" pitchFamily="18" charset="0"/>
                <a:ea typeface="宋体" pitchFamily="2" charset="-122"/>
                <a:cs typeface="Times New Roman" pitchFamily="18" charset="0"/>
              </a:rPr>
              <a:t>所示。 </a:t>
            </a:r>
          </a:p>
        </p:txBody>
      </p:sp>
      <p:sp>
        <p:nvSpPr>
          <p:cNvPr id="206852"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5" name="Rectangle 3"/>
          <p:cNvSpPr>
            <a:spLocks noGrp="1" noChangeArrowheads="1"/>
          </p:cNvSpPr>
          <p:nvPr>
            <p:ph type="body" idx="1"/>
          </p:nvPr>
        </p:nvSpPr>
        <p:spPr>
          <a:xfrm>
            <a:off x="251520" y="908720"/>
            <a:ext cx="8640960" cy="4525963"/>
          </a:xfrm>
        </p:spPr>
        <p:txBody>
          <a:bodyPr/>
          <a:lstStyle/>
          <a:p>
            <a:pPr marL="0" indent="0">
              <a:lnSpc>
                <a:spcPct val="80000"/>
              </a:lnSpc>
              <a:buFontTx/>
              <a:buNone/>
            </a:pPr>
            <a:r>
              <a:rPr lang="zh-CN" altLang="en-US" sz="2400" b="1" dirty="0">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1</a:t>
            </a:r>
            <a:r>
              <a:rPr lang="zh-CN" altLang="en-US" sz="2400" b="1" dirty="0">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Icon drawing commands</a:t>
            </a:r>
            <a:r>
              <a:rPr lang="zh-CN" altLang="en-US" sz="2400" b="1" dirty="0">
                <a:latin typeface="Times New Roman" pitchFamily="18" charset="0"/>
                <a:ea typeface="宋体" pitchFamily="2" charset="-122"/>
                <a:cs typeface="Times New Roman" pitchFamily="18" charset="0"/>
              </a:rPr>
              <a:t>编辑框</a:t>
            </a:r>
          </a:p>
          <a:p>
            <a:pPr marL="0" indent="0">
              <a:lnSpc>
                <a:spcPct val="80000"/>
              </a:lnSpc>
              <a:buFontTx/>
              <a:buNone/>
            </a:pPr>
            <a:r>
              <a:rPr lang="zh-CN" altLang="en-US" sz="2400" b="1" dirty="0">
                <a:latin typeface="Times New Roman" pitchFamily="18" charset="0"/>
                <a:ea typeface="宋体" pitchFamily="2" charset="-122"/>
                <a:cs typeface="Times New Roman" pitchFamily="18" charset="0"/>
              </a:rPr>
              <a:t>该编辑框用于输入命令以建立封装图标，常用绘图命令如下。</a:t>
            </a:r>
          </a:p>
          <a:p>
            <a:pPr marL="0" indent="0">
              <a:lnSpc>
                <a:spcPct val="80000"/>
              </a:lnSpc>
              <a:buFontTx/>
              <a:buNone/>
            </a:pPr>
            <a:r>
              <a:rPr lang="zh-CN" altLang="en-US" sz="2400" b="1" dirty="0">
                <a:latin typeface="Times New Roman" pitchFamily="18" charset="0"/>
                <a:ea typeface="宋体" pitchFamily="2" charset="-122"/>
                <a:cs typeface="Times New Roman" pitchFamily="18" charset="0"/>
              </a:rPr>
              <a:t>① 显示文本。在封装图标中显示文本的函数有</a:t>
            </a:r>
            <a:r>
              <a:rPr lang="en-US" altLang="zh-CN" sz="2400" b="1" dirty="0">
                <a:latin typeface="Times New Roman" pitchFamily="18" charset="0"/>
                <a:ea typeface="宋体" pitchFamily="2" charset="-122"/>
                <a:cs typeface="Times New Roman" pitchFamily="18" charset="0"/>
              </a:rPr>
              <a:t>4</a:t>
            </a:r>
            <a:r>
              <a:rPr lang="zh-CN" altLang="en-US" sz="2400" b="1" dirty="0">
                <a:latin typeface="Times New Roman" pitchFamily="18" charset="0"/>
                <a:ea typeface="宋体" pitchFamily="2" charset="-122"/>
                <a:cs typeface="Times New Roman" pitchFamily="18" charset="0"/>
              </a:rPr>
              <a:t>个：</a:t>
            </a:r>
            <a:r>
              <a:rPr lang="en-US" altLang="zh-CN" sz="2400" b="1" dirty="0" err="1">
                <a:latin typeface="Times New Roman" pitchFamily="18" charset="0"/>
                <a:ea typeface="宋体" pitchFamily="2" charset="-122"/>
                <a:cs typeface="Times New Roman" pitchFamily="18" charset="0"/>
              </a:rPr>
              <a:t>disp</a:t>
            </a:r>
            <a:r>
              <a:rPr lang="zh-CN" altLang="en-US" sz="2400" b="1" dirty="0">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text</a:t>
            </a:r>
            <a:r>
              <a:rPr lang="zh-CN" altLang="en-US" sz="2400" b="1" dirty="0">
                <a:latin typeface="Times New Roman" pitchFamily="18" charset="0"/>
                <a:ea typeface="宋体" pitchFamily="2" charset="-122"/>
                <a:cs typeface="Times New Roman" pitchFamily="18" charset="0"/>
              </a:rPr>
              <a:t>、</a:t>
            </a:r>
            <a:r>
              <a:rPr lang="en-US" altLang="zh-CN" sz="2400" b="1" dirty="0" err="1">
                <a:latin typeface="Times New Roman" pitchFamily="18" charset="0"/>
                <a:ea typeface="宋体" pitchFamily="2" charset="-122"/>
                <a:cs typeface="Times New Roman" pitchFamily="18" charset="0"/>
              </a:rPr>
              <a:t>fprintf</a:t>
            </a:r>
            <a:r>
              <a:rPr lang="zh-CN" altLang="en-US" sz="2400" b="1" dirty="0">
                <a:latin typeface="Times New Roman" pitchFamily="18" charset="0"/>
                <a:ea typeface="宋体" pitchFamily="2" charset="-122"/>
                <a:cs typeface="Times New Roman" pitchFamily="18" charset="0"/>
              </a:rPr>
              <a:t>和</a:t>
            </a:r>
            <a:r>
              <a:rPr lang="en-US" altLang="zh-CN" sz="2400" b="1" dirty="0">
                <a:latin typeface="Times New Roman" pitchFamily="18" charset="0"/>
                <a:ea typeface="宋体" pitchFamily="2" charset="-122"/>
                <a:cs typeface="Times New Roman" pitchFamily="18" charset="0"/>
              </a:rPr>
              <a:t>port_ </a:t>
            </a:r>
            <a:r>
              <a:rPr lang="en-US" altLang="zh-CN" sz="2400" b="1" dirty="0" err="1">
                <a:latin typeface="Times New Roman" pitchFamily="18" charset="0"/>
                <a:ea typeface="宋体" pitchFamily="2" charset="-122"/>
                <a:cs typeface="Times New Roman" pitchFamily="18" charset="0"/>
              </a:rPr>
              <a:t>lable</a:t>
            </a:r>
            <a:r>
              <a:rPr lang="zh-CN" altLang="en-US" sz="2400" b="1" dirty="0">
                <a:latin typeface="Times New Roman" pitchFamily="18" charset="0"/>
                <a:ea typeface="宋体" pitchFamily="2" charset="-122"/>
                <a:cs typeface="Times New Roman" pitchFamily="18" charset="0"/>
              </a:rPr>
              <a:t>。下面介绍</a:t>
            </a:r>
            <a:r>
              <a:rPr lang="en-US" altLang="zh-CN" sz="2400" b="1" dirty="0" err="1">
                <a:latin typeface="Times New Roman" pitchFamily="18" charset="0"/>
                <a:ea typeface="宋体" pitchFamily="2" charset="-122"/>
                <a:cs typeface="Times New Roman" pitchFamily="18" charset="0"/>
              </a:rPr>
              <a:t>port_lable</a:t>
            </a:r>
            <a:r>
              <a:rPr lang="zh-CN" altLang="en-US" sz="2400" b="1" dirty="0">
                <a:latin typeface="Times New Roman" pitchFamily="18" charset="0"/>
                <a:ea typeface="宋体" pitchFamily="2" charset="-122"/>
                <a:cs typeface="Times New Roman" pitchFamily="18" charset="0"/>
              </a:rPr>
              <a:t>函数的用法。</a:t>
            </a:r>
            <a:r>
              <a:rPr lang="en-US" altLang="zh-CN" sz="2400" b="1" dirty="0" err="1">
                <a:latin typeface="Times New Roman" pitchFamily="18" charset="0"/>
                <a:ea typeface="宋体" pitchFamily="2" charset="-122"/>
                <a:cs typeface="Times New Roman" pitchFamily="18" charset="0"/>
              </a:rPr>
              <a:t>port_label</a:t>
            </a:r>
            <a:r>
              <a:rPr lang="zh-CN" altLang="en-US" sz="2400" b="1" dirty="0">
                <a:latin typeface="Times New Roman" pitchFamily="18" charset="0"/>
                <a:ea typeface="宋体" pitchFamily="2" charset="-122"/>
                <a:cs typeface="Times New Roman" pitchFamily="18" charset="0"/>
              </a:rPr>
              <a:t>函数根据端口类型和端口号为端口添加标记，其调用格式为：</a:t>
            </a:r>
            <a:endParaRPr lang="zh-CN" altLang="fr-FR" sz="2400" b="1" dirty="0">
              <a:latin typeface="Times New Roman" pitchFamily="18" charset="0"/>
              <a:ea typeface="宋体" pitchFamily="2" charset="-122"/>
              <a:cs typeface="Times New Roman" pitchFamily="18" charset="0"/>
            </a:endParaRPr>
          </a:p>
          <a:p>
            <a:pPr marL="0" indent="0">
              <a:lnSpc>
                <a:spcPct val="80000"/>
              </a:lnSpc>
              <a:buFontTx/>
              <a:buNone/>
            </a:pPr>
            <a:r>
              <a:rPr lang="fr-FR" altLang="zh-CN" sz="2400" b="1" dirty="0">
                <a:latin typeface="Times New Roman" pitchFamily="18" charset="0"/>
                <a:ea typeface="宋体" pitchFamily="2" charset="-122"/>
                <a:cs typeface="Times New Roman" pitchFamily="18" charset="0"/>
              </a:rPr>
              <a:t>port_label('port_type',port_num,'label')</a:t>
            </a:r>
          </a:p>
          <a:p>
            <a:pPr marL="0" indent="0">
              <a:lnSpc>
                <a:spcPct val="80000"/>
              </a:lnSpc>
              <a:buFontTx/>
              <a:buNone/>
            </a:pPr>
            <a:r>
              <a:rPr lang="zh-CN" altLang="fr-FR" sz="2400" b="1" dirty="0">
                <a:latin typeface="Times New Roman" pitchFamily="18" charset="0"/>
                <a:ea typeface="宋体" pitchFamily="2" charset="-122"/>
                <a:cs typeface="Times New Roman" pitchFamily="18" charset="0"/>
              </a:rPr>
              <a:t>下面以图</a:t>
            </a:r>
            <a:r>
              <a:rPr lang="en-US" altLang="zh-CN" sz="2400" b="1" dirty="0">
                <a:latin typeface="Times New Roman" pitchFamily="18" charset="0"/>
                <a:ea typeface="宋体" pitchFamily="2" charset="-122"/>
                <a:cs typeface="Times New Roman" pitchFamily="18" charset="0"/>
              </a:rPr>
              <a:t>12-23</a:t>
            </a:r>
            <a:r>
              <a:rPr lang="zh-CN" altLang="en-US" sz="2400" b="1" dirty="0">
                <a:latin typeface="Times New Roman" pitchFamily="18" charset="0"/>
                <a:ea typeface="宋体" pitchFamily="2" charset="-122"/>
                <a:cs typeface="Times New Roman" pitchFamily="18" charset="0"/>
              </a:rPr>
              <a:t>所示的使能子系统为例，在</a:t>
            </a:r>
            <a:r>
              <a:rPr lang="en-US" altLang="zh-CN" sz="2400" b="1" dirty="0">
                <a:latin typeface="Times New Roman" pitchFamily="18" charset="0"/>
                <a:ea typeface="宋体" pitchFamily="2" charset="-122"/>
                <a:cs typeface="Times New Roman" pitchFamily="18" charset="0"/>
              </a:rPr>
              <a:t>Icon drawing commands</a:t>
            </a:r>
            <a:r>
              <a:rPr lang="zh-CN" altLang="en-US" sz="2400" b="1" dirty="0">
                <a:latin typeface="Times New Roman" pitchFamily="18" charset="0"/>
                <a:ea typeface="宋体" pitchFamily="2" charset="-122"/>
                <a:cs typeface="Times New Roman" pitchFamily="18" charset="0"/>
              </a:rPr>
              <a:t>编辑框中输入如下命令：</a:t>
            </a:r>
          </a:p>
          <a:p>
            <a:pPr marL="0" indent="0">
              <a:lnSpc>
                <a:spcPct val="80000"/>
              </a:lnSpc>
              <a:buFontTx/>
              <a:buNone/>
            </a:pPr>
            <a:r>
              <a:rPr lang="en-US" altLang="zh-CN" sz="2400" b="1" dirty="0" err="1">
                <a:latin typeface="Times New Roman" pitchFamily="18" charset="0"/>
                <a:ea typeface="宋体" pitchFamily="2" charset="-122"/>
                <a:cs typeface="Times New Roman" pitchFamily="18" charset="0"/>
              </a:rPr>
              <a:t>disp</a:t>
            </a:r>
            <a:r>
              <a:rPr lang="en-US" altLang="zh-CN" sz="2400" b="1" dirty="0">
                <a:latin typeface="Times New Roman" pitchFamily="18" charset="0"/>
                <a:ea typeface="宋体" pitchFamily="2" charset="-122"/>
                <a:cs typeface="Times New Roman" pitchFamily="18" charset="0"/>
              </a:rPr>
              <a:t>('Enable')</a:t>
            </a:r>
          </a:p>
          <a:p>
            <a:pPr marL="0" indent="0">
              <a:lnSpc>
                <a:spcPct val="80000"/>
              </a:lnSpc>
              <a:buFontTx/>
              <a:buNone/>
            </a:pPr>
            <a:r>
              <a:rPr lang="en-US" altLang="zh-CN" sz="2400" b="1" dirty="0" err="1">
                <a:latin typeface="Times New Roman" pitchFamily="18" charset="0"/>
                <a:ea typeface="宋体" pitchFamily="2" charset="-122"/>
                <a:cs typeface="Times New Roman" pitchFamily="18" charset="0"/>
              </a:rPr>
              <a:t>port_label</a:t>
            </a:r>
            <a:r>
              <a:rPr lang="en-US" altLang="zh-CN" sz="2400" b="1" dirty="0">
                <a:latin typeface="Times New Roman" pitchFamily="18" charset="0"/>
                <a:ea typeface="宋体" pitchFamily="2" charset="-122"/>
                <a:cs typeface="Times New Roman" pitchFamily="18" charset="0"/>
              </a:rPr>
              <a:t>('input',1,'IN')</a:t>
            </a:r>
          </a:p>
          <a:p>
            <a:pPr marL="0" indent="0">
              <a:lnSpc>
                <a:spcPct val="80000"/>
              </a:lnSpc>
              <a:buFontTx/>
              <a:buNone/>
            </a:pPr>
            <a:r>
              <a:rPr lang="en-US" altLang="zh-CN" sz="2400" b="1" dirty="0" err="1">
                <a:latin typeface="Times New Roman" pitchFamily="18" charset="0"/>
                <a:ea typeface="宋体" pitchFamily="2" charset="-122"/>
                <a:cs typeface="Times New Roman" pitchFamily="18" charset="0"/>
              </a:rPr>
              <a:t>port_label</a:t>
            </a:r>
            <a:r>
              <a:rPr lang="en-US" altLang="zh-CN" sz="2400" b="1" dirty="0">
                <a:latin typeface="Times New Roman" pitchFamily="18" charset="0"/>
                <a:ea typeface="宋体" pitchFamily="2" charset="-122"/>
                <a:cs typeface="Times New Roman" pitchFamily="18" charset="0"/>
              </a:rPr>
              <a:t>('output',1,'OUT')</a:t>
            </a:r>
          </a:p>
          <a:p>
            <a:pPr marL="0" indent="0">
              <a:lnSpc>
                <a:spcPct val="80000"/>
              </a:lnSpc>
              <a:buFontTx/>
              <a:buNone/>
            </a:pPr>
            <a:r>
              <a:rPr lang="zh-CN" altLang="en-US" sz="2400" b="1" dirty="0">
                <a:latin typeface="Times New Roman" pitchFamily="18" charset="0"/>
                <a:ea typeface="宋体" pitchFamily="2" charset="-122"/>
                <a:cs typeface="Times New Roman" pitchFamily="18" charset="0"/>
              </a:rPr>
              <a:t>则新生成的子系统图标如图</a:t>
            </a:r>
            <a:r>
              <a:rPr lang="en-US" altLang="zh-CN" sz="2400" b="1" dirty="0">
                <a:latin typeface="Times New Roman" pitchFamily="18" charset="0"/>
                <a:ea typeface="宋体" pitchFamily="2" charset="-122"/>
                <a:cs typeface="Times New Roman" pitchFamily="18" charset="0"/>
              </a:rPr>
              <a:t>12-31</a:t>
            </a:r>
            <a:r>
              <a:rPr lang="zh-CN" altLang="en-US" sz="2400" b="1" dirty="0">
                <a:latin typeface="Times New Roman" pitchFamily="18" charset="0"/>
                <a:ea typeface="宋体" pitchFamily="2" charset="-122"/>
                <a:cs typeface="Times New Roman" pitchFamily="18" charset="0"/>
              </a:rPr>
              <a:t>所示。</a:t>
            </a:r>
          </a:p>
          <a:p>
            <a:pPr marL="0" indent="0">
              <a:lnSpc>
                <a:spcPct val="80000"/>
              </a:lnSpc>
              <a:buFontTx/>
              <a:buNone/>
            </a:pPr>
            <a:r>
              <a:rPr lang="zh-CN" altLang="en-US" sz="2400" b="1" dirty="0">
                <a:latin typeface="Times New Roman" pitchFamily="18" charset="0"/>
                <a:ea typeface="宋体" pitchFamily="2" charset="-122"/>
                <a:cs typeface="Times New Roman" pitchFamily="18" charset="0"/>
              </a:rPr>
              <a:t>命令输入不正确时，</a:t>
            </a:r>
            <a:r>
              <a:rPr lang="en-US" altLang="zh-CN" sz="2400" b="1" dirty="0">
                <a:latin typeface="Times New Roman" pitchFamily="18" charset="0"/>
                <a:ea typeface="宋体" pitchFamily="2" charset="-122"/>
                <a:cs typeface="Times New Roman" pitchFamily="18" charset="0"/>
              </a:rPr>
              <a:t>Simulink</a:t>
            </a:r>
            <a:r>
              <a:rPr lang="zh-CN" altLang="en-US" sz="2400" b="1" dirty="0">
                <a:latin typeface="Times New Roman" pitchFamily="18" charset="0"/>
                <a:ea typeface="宋体" pitchFamily="2" charset="-122"/>
                <a:cs typeface="Times New Roman" pitchFamily="18" charset="0"/>
              </a:rPr>
              <a:t>将在子系统</a:t>
            </a:r>
          </a:p>
          <a:p>
            <a:pPr marL="0" indent="0">
              <a:lnSpc>
                <a:spcPct val="80000"/>
              </a:lnSpc>
              <a:buFontTx/>
              <a:buNone/>
            </a:pPr>
            <a:r>
              <a:rPr lang="zh-CN" altLang="en-US" sz="2400" b="1" dirty="0">
                <a:latin typeface="Times New Roman" pitchFamily="18" charset="0"/>
                <a:ea typeface="宋体" pitchFamily="2" charset="-122"/>
                <a:cs typeface="Times New Roman" pitchFamily="18" charset="0"/>
              </a:rPr>
              <a:t>     图标方框内显示</a:t>
            </a:r>
            <a:r>
              <a:rPr lang="en-US" altLang="zh-CN" sz="2400" b="1" dirty="0">
                <a:latin typeface="Times New Roman" pitchFamily="18" charset="0"/>
                <a:ea typeface="宋体" pitchFamily="2" charset="-122"/>
                <a:cs typeface="Times New Roman" pitchFamily="18" charset="0"/>
              </a:rPr>
              <a:t>3</a:t>
            </a:r>
            <a:r>
              <a:rPr lang="zh-CN" altLang="en-US" sz="2400" b="1" dirty="0">
                <a:latin typeface="Times New Roman" pitchFamily="18" charset="0"/>
                <a:ea typeface="宋体" pitchFamily="2" charset="-122"/>
                <a:cs typeface="Times New Roman" pitchFamily="18" charset="0"/>
              </a:rPr>
              <a:t>个问号。</a:t>
            </a:r>
          </a:p>
        </p:txBody>
      </p:sp>
      <p:pic>
        <p:nvPicPr>
          <p:cNvPr id="207877"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1041" y="4005064"/>
            <a:ext cx="2665413"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878"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9" name="Rectangle 3"/>
          <p:cNvSpPr>
            <a:spLocks noGrp="1" noChangeArrowheads="1"/>
          </p:cNvSpPr>
          <p:nvPr>
            <p:ph type="body" idx="1"/>
          </p:nvPr>
        </p:nvSpPr>
        <p:spPr>
          <a:xfrm>
            <a:off x="395288" y="908050"/>
            <a:ext cx="8229600" cy="4525963"/>
          </a:xfrm>
        </p:spPr>
        <p:txBody>
          <a:bodyPr/>
          <a:lstStyle/>
          <a:p>
            <a:pPr marL="0" indent="0">
              <a:lnSpc>
                <a:spcPct val="90000"/>
              </a:lnSpc>
              <a:buFontTx/>
              <a:buNone/>
            </a:pPr>
            <a:endParaRPr lang="zh-CN" altLang="en-US" sz="2800" b="1" dirty="0">
              <a:latin typeface="Times New Roman" pitchFamily="18" charset="0"/>
              <a:ea typeface="宋体" pitchFamily="2" charset="-122"/>
              <a:cs typeface="Times New Roman" pitchFamily="18" charset="0"/>
            </a:endParaRPr>
          </a:p>
          <a:p>
            <a:pPr marL="0" indent="0">
              <a:lnSpc>
                <a:spcPct val="90000"/>
              </a:lnSpc>
              <a:buFontTx/>
              <a:buNone/>
            </a:pPr>
            <a:r>
              <a:rPr lang="zh-CN" altLang="en-US" sz="2800" b="1" dirty="0">
                <a:latin typeface="Times New Roman" pitchFamily="18" charset="0"/>
                <a:ea typeface="宋体" pitchFamily="2" charset="-122"/>
                <a:cs typeface="Times New Roman" pitchFamily="18" charset="0"/>
              </a:rPr>
              <a:t>② 显示图形图像。在图标中显示图形可以用</a:t>
            </a:r>
            <a:r>
              <a:rPr lang="en-US" altLang="zh-CN" sz="2800" b="1" dirty="0">
                <a:latin typeface="Times New Roman" pitchFamily="18" charset="0"/>
                <a:ea typeface="宋体" pitchFamily="2" charset="-122"/>
                <a:cs typeface="Times New Roman" pitchFamily="18" charset="0"/>
              </a:rPr>
              <a:t>plot</a:t>
            </a:r>
            <a:r>
              <a:rPr lang="zh-CN" altLang="en-US" sz="2800" b="1" dirty="0">
                <a:latin typeface="Times New Roman" pitchFamily="18" charset="0"/>
                <a:ea typeface="宋体" pitchFamily="2" charset="-122"/>
                <a:cs typeface="Times New Roman" pitchFamily="18" charset="0"/>
              </a:rPr>
              <a:t>函数、</a:t>
            </a:r>
            <a:r>
              <a:rPr lang="en-US" altLang="zh-CN" sz="2800" b="1" dirty="0">
                <a:latin typeface="Times New Roman" pitchFamily="18" charset="0"/>
                <a:ea typeface="宋体" pitchFamily="2" charset="-122"/>
                <a:cs typeface="Times New Roman" pitchFamily="18" charset="0"/>
              </a:rPr>
              <a:t>patch</a:t>
            </a:r>
            <a:r>
              <a:rPr lang="zh-CN" altLang="en-US" sz="2800" b="1" dirty="0">
                <a:latin typeface="Times New Roman" pitchFamily="18" charset="0"/>
                <a:ea typeface="宋体" pitchFamily="2" charset="-122"/>
                <a:cs typeface="Times New Roman" pitchFamily="18" charset="0"/>
              </a:rPr>
              <a:t>函数和</a:t>
            </a:r>
            <a:r>
              <a:rPr lang="en-US" altLang="zh-CN" sz="2800" b="1" dirty="0">
                <a:latin typeface="Times New Roman" pitchFamily="18" charset="0"/>
                <a:ea typeface="宋体" pitchFamily="2" charset="-122"/>
                <a:cs typeface="Times New Roman" pitchFamily="18" charset="0"/>
              </a:rPr>
              <a:t>image</a:t>
            </a:r>
            <a:r>
              <a:rPr lang="zh-CN" altLang="en-US" sz="2800" b="1" dirty="0">
                <a:latin typeface="Times New Roman" pitchFamily="18" charset="0"/>
                <a:ea typeface="宋体" pitchFamily="2" charset="-122"/>
                <a:cs typeface="Times New Roman" pitchFamily="18" charset="0"/>
              </a:rPr>
              <a:t>函数。例如，想在图标上画出一个圆，则可在编辑框使用下列命令：</a:t>
            </a:r>
            <a:endParaRPr lang="zh-CN" altLang="es-ES" sz="2800" b="1" dirty="0">
              <a:latin typeface="Times New Roman" pitchFamily="18" charset="0"/>
              <a:ea typeface="宋体" pitchFamily="2" charset="-122"/>
              <a:cs typeface="Times New Roman" pitchFamily="18" charset="0"/>
            </a:endParaRPr>
          </a:p>
          <a:p>
            <a:pPr marL="0" indent="0">
              <a:lnSpc>
                <a:spcPct val="90000"/>
              </a:lnSpc>
              <a:buFontTx/>
              <a:buNone/>
            </a:pPr>
            <a:r>
              <a:rPr lang="es-ES" altLang="zh-CN" sz="2800" b="1" dirty="0">
                <a:latin typeface="Times New Roman" pitchFamily="18" charset="0"/>
                <a:ea typeface="宋体" pitchFamily="2" charset="-122"/>
                <a:cs typeface="Times New Roman" pitchFamily="18" charset="0"/>
              </a:rPr>
              <a:t>plot(cos(0:0.1:2*pi),sin(0:0.1:2*pi))</a:t>
            </a:r>
          </a:p>
          <a:p>
            <a:pPr marL="0" indent="0">
              <a:lnSpc>
                <a:spcPct val="90000"/>
              </a:lnSpc>
              <a:buFontTx/>
              <a:buNone/>
            </a:pPr>
            <a:r>
              <a:rPr lang="zh-CN" altLang="es-ES" sz="2800" b="1" dirty="0">
                <a:latin typeface="Times New Roman" pitchFamily="18" charset="0"/>
                <a:ea typeface="宋体" pitchFamily="2" charset="-122"/>
                <a:cs typeface="Times New Roman" pitchFamily="18" charset="0"/>
              </a:rPr>
              <a:t>又如，将当前文件夹的图形文件</a:t>
            </a:r>
            <a:r>
              <a:rPr lang="en-US" altLang="zh-CN" sz="2800" b="1" dirty="0">
                <a:latin typeface="Times New Roman" pitchFamily="18" charset="0"/>
                <a:ea typeface="宋体" pitchFamily="2" charset="-122"/>
                <a:cs typeface="Times New Roman" pitchFamily="18" charset="0"/>
              </a:rPr>
              <a:t>flower.jpg</a:t>
            </a:r>
            <a:r>
              <a:rPr lang="zh-CN" altLang="en-US" sz="2800" b="1" dirty="0">
                <a:latin typeface="Times New Roman" pitchFamily="18" charset="0"/>
                <a:ea typeface="宋体" pitchFamily="2" charset="-122"/>
                <a:cs typeface="Times New Roman" pitchFamily="18" charset="0"/>
              </a:rPr>
              <a:t>显示在子系统图标上，可使用下列命令：</a:t>
            </a:r>
          </a:p>
          <a:p>
            <a:pPr marL="0" indent="0">
              <a:lnSpc>
                <a:spcPct val="90000"/>
              </a:lnSpc>
              <a:buFontTx/>
              <a:buNone/>
            </a:pPr>
            <a:r>
              <a:rPr lang="en-US" altLang="zh-CN" sz="2800" b="1" dirty="0">
                <a:latin typeface="Times New Roman" pitchFamily="18" charset="0"/>
                <a:ea typeface="宋体" pitchFamily="2" charset="-122"/>
                <a:cs typeface="Times New Roman" pitchFamily="18" charset="0"/>
              </a:rPr>
              <a:t>image(</a:t>
            </a:r>
            <a:r>
              <a:rPr lang="en-US" altLang="zh-CN" sz="2800" b="1" dirty="0" err="1">
                <a:latin typeface="Times New Roman" pitchFamily="18" charset="0"/>
                <a:ea typeface="宋体" pitchFamily="2" charset="-122"/>
                <a:cs typeface="Times New Roman" pitchFamily="18" charset="0"/>
              </a:rPr>
              <a:t>imread</a:t>
            </a:r>
            <a:r>
              <a:rPr lang="en-US" altLang="zh-CN" sz="2800" b="1" dirty="0">
                <a:latin typeface="Times New Roman" pitchFamily="18" charset="0"/>
                <a:ea typeface="宋体" pitchFamily="2" charset="-122"/>
                <a:cs typeface="Times New Roman" pitchFamily="18" charset="0"/>
              </a:rPr>
              <a:t>('flower.jpg'))</a:t>
            </a:r>
            <a:endParaRPr lang="zh-CN" altLang="en-US" sz="2800" b="1" dirty="0">
              <a:latin typeface="Times New Roman" pitchFamily="18" charset="0"/>
              <a:ea typeface="宋体" pitchFamily="2" charset="-122"/>
              <a:cs typeface="Times New Roman" pitchFamily="18" charset="0"/>
            </a:endParaRPr>
          </a:p>
        </p:txBody>
      </p:sp>
      <p:sp>
        <p:nvSpPr>
          <p:cNvPr id="208900"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3" name="Rectangle 3"/>
          <p:cNvSpPr>
            <a:spLocks noGrp="1" noChangeArrowheads="1"/>
          </p:cNvSpPr>
          <p:nvPr>
            <p:ph type="body" idx="1"/>
          </p:nvPr>
        </p:nvSpPr>
        <p:spPr>
          <a:xfrm>
            <a:off x="179512" y="980728"/>
            <a:ext cx="8229600" cy="4525963"/>
          </a:xfrm>
        </p:spPr>
        <p:txBody>
          <a:bodyPr/>
          <a:lstStyle/>
          <a:p>
            <a:pPr marL="0" indent="0">
              <a:lnSpc>
                <a:spcPct val="90000"/>
              </a:lnSpc>
              <a:buFontTx/>
              <a:buNone/>
            </a:pPr>
            <a:r>
              <a:rPr lang="zh-CN" altLang="en-US" sz="2800" b="1" dirty="0">
                <a:latin typeface="Times New Roman" pitchFamily="18" charset="0"/>
                <a:ea typeface="宋体" pitchFamily="2" charset="-122"/>
                <a:cs typeface="Times New Roman" pitchFamily="18" charset="0"/>
              </a:rPr>
              <a:t>③ 显示传递函数。在图标中显示传递函数使用</a:t>
            </a:r>
            <a:r>
              <a:rPr lang="en-US" altLang="zh-CN" sz="2800" b="1" dirty="0" err="1">
                <a:latin typeface="Times New Roman" pitchFamily="18" charset="0"/>
                <a:ea typeface="宋体" pitchFamily="2" charset="-122"/>
                <a:cs typeface="Times New Roman" pitchFamily="18" charset="0"/>
              </a:rPr>
              <a:t>dpoly</a:t>
            </a:r>
            <a:r>
              <a:rPr lang="zh-CN" altLang="en-US" sz="2800" b="1" dirty="0">
                <a:latin typeface="Times New Roman" pitchFamily="18" charset="0"/>
                <a:ea typeface="宋体" pitchFamily="2" charset="-122"/>
                <a:cs typeface="Times New Roman" pitchFamily="18" charset="0"/>
              </a:rPr>
              <a:t>函数，显示零极点模型的传递函数使用</a:t>
            </a:r>
            <a:r>
              <a:rPr lang="en-US" altLang="zh-CN" sz="2800" b="1" dirty="0" err="1">
                <a:latin typeface="Times New Roman" pitchFamily="18" charset="0"/>
                <a:ea typeface="宋体" pitchFamily="2" charset="-122"/>
                <a:cs typeface="Times New Roman" pitchFamily="18" charset="0"/>
              </a:rPr>
              <a:t>droots</a:t>
            </a:r>
            <a:r>
              <a:rPr lang="zh-CN" altLang="en-US" sz="2800" b="1" dirty="0">
                <a:latin typeface="Times New Roman" pitchFamily="18" charset="0"/>
                <a:ea typeface="宋体" pitchFamily="2" charset="-122"/>
                <a:cs typeface="Times New Roman" pitchFamily="18" charset="0"/>
              </a:rPr>
              <a:t>函数，其调用格式为：</a:t>
            </a:r>
            <a:endParaRPr lang="zh-CN" altLang="es-ES" sz="2800" b="1" dirty="0">
              <a:latin typeface="Times New Roman" pitchFamily="18" charset="0"/>
              <a:ea typeface="宋体" pitchFamily="2" charset="-122"/>
              <a:cs typeface="Times New Roman" pitchFamily="18" charset="0"/>
            </a:endParaRPr>
          </a:p>
          <a:p>
            <a:pPr marL="0" indent="0">
              <a:lnSpc>
                <a:spcPct val="90000"/>
              </a:lnSpc>
              <a:buFontTx/>
              <a:buNone/>
            </a:pPr>
            <a:r>
              <a:rPr lang="es-ES" altLang="zh-CN" sz="2800" b="1" dirty="0">
                <a:latin typeface="Times New Roman" pitchFamily="18" charset="0"/>
                <a:ea typeface="宋体" pitchFamily="2" charset="-122"/>
                <a:cs typeface="Times New Roman" pitchFamily="18" charset="0"/>
              </a:rPr>
              <a:t>dpoly(num,den)</a:t>
            </a:r>
          </a:p>
          <a:p>
            <a:pPr marL="0" indent="0">
              <a:lnSpc>
                <a:spcPct val="90000"/>
              </a:lnSpc>
              <a:buFontTx/>
              <a:buNone/>
            </a:pPr>
            <a:r>
              <a:rPr lang="es-ES" altLang="zh-CN" sz="2800" b="1" dirty="0">
                <a:latin typeface="Times New Roman" pitchFamily="18" charset="0"/>
                <a:ea typeface="宋体" pitchFamily="2" charset="-122"/>
                <a:cs typeface="Times New Roman" pitchFamily="18" charset="0"/>
              </a:rPr>
              <a:t>dpoly(num,den,'character')</a:t>
            </a:r>
          </a:p>
          <a:p>
            <a:pPr marL="0" indent="0">
              <a:lnSpc>
                <a:spcPct val="90000"/>
              </a:lnSpc>
              <a:buFontTx/>
              <a:buNone/>
            </a:pPr>
            <a:r>
              <a:rPr lang="es-ES" altLang="zh-CN" sz="2800" b="1" dirty="0">
                <a:latin typeface="Times New Roman" pitchFamily="18" charset="0"/>
                <a:ea typeface="宋体" pitchFamily="2" charset="-122"/>
                <a:cs typeface="Times New Roman" pitchFamily="18" charset="0"/>
              </a:rPr>
              <a:t>droots(z,p,k)</a:t>
            </a:r>
          </a:p>
          <a:p>
            <a:pPr marL="0" indent="0">
              <a:lnSpc>
                <a:spcPct val="90000"/>
              </a:lnSpc>
              <a:buFontTx/>
              <a:buNone/>
            </a:pPr>
            <a:r>
              <a:rPr lang="es-ES" altLang="zh-CN" sz="2800" b="1" dirty="0">
                <a:latin typeface="Times New Roman" pitchFamily="18" charset="0"/>
                <a:ea typeface="宋体" pitchFamily="2" charset="-122"/>
                <a:cs typeface="Times New Roman" pitchFamily="18" charset="0"/>
              </a:rPr>
              <a:t>droots(z,p,k,'character')</a:t>
            </a:r>
            <a:endParaRPr lang="en-US" altLang="zh-CN" sz="2800" b="1" dirty="0">
              <a:latin typeface="Times New Roman" pitchFamily="18" charset="0"/>
              <a:ea typeface="宋体" pitchFamily="2" charset="-122"/>
              <a:cs typeface="Times New Roman" pitchFamily="18" charset="0"/>
            </a:endParaRPr>
          </a:p>
          <a:p>
            <a:pPr marL="0" indent="0">
              <a:lnSpc>
                <a:spcPct val="90000"/>
              </a:lnSpc>
              <a:buFontTx/>
              <a:buNone/>
            </a:pPr>
            <a:r>
              <a:rPr lang="zh-CN" altLang="en-US" sz="2800" b="1" dirty="0">
                <a:latin typeface="Times New Roman" pitchFamily="18" charset="0"/>
                <a:ea typeface="宋体" pitchFamily="2" charset="-122"/>
                <a:cs typeface="Times New Roman" pitchFamily="18" charset="0"/>
              </a:rPr>
              <a:t>其中，</a:t>
            </a:r>
            <a:r>
              <a:rPr lang="en-US" altLang="zh-CN" sz="2800" b="1" i="1" dirty="0" err="1">
                <a:latin typeface="Times New Roman" pitchFamily="18" charset="0"/>
                <a:ea typeface="宋体" pitchFamily="2" charset="-122"/>
                <a:cs typeface="Times New Roman" pitchFamily="18" charset="0"/>
              </a:rPr>
              <a:t>num</a:t>
            </a:r>
            <a:r>
              <a:rPr lang="zh-CN" altLang="en-US" sz="2800" b="1" dirty="0">
                <a:latin typeface="Times New Roman" pitchFamily="18" charset="0"/>
                <a:ea typeface="宋体" pitchFamily="2" charset="-122"/>
                <a:cs typeface="Times New Roman" pitchFamily="18" charset="0"/>
              </a:rPr>
              <a:t>和</a:t>
            </a:r>
            <a:r>
              <a:rPr lang="en-US" altLang="zh-CN" sz="2800" b="1" i="1" dirty="0">
                <a:latin typeface="Times New Roman" pitchFamily="18" charset="0"/>
                <a:ea typeface="宋体" pitchFamily="2" charset="-122"/>
                <a:cs typeface="Times New Roman" pitchFamily="18" charset="0"/>
              </a:rPr>
              <a:t>den</a:t>
            </a:r>
            <a:r>
              <a:rPr lang="zh-CN" altLang="en-US" sz="2800" b="1" dirty="0">
                <a:latin typeface="Times New Roman" pitchFamily="18" charset="0"/>
                <a:ea typeface="宋体" pitchFamily="2" charset="-122"/>
                <a:cs typeface="Times New Roman" pitchFamily="18" charset="0"/>
              </a:rPr>
              <a:t>是传递函数的分子和分母的系数行向量，</a:t>
            </a:r>
            <a:r>
              <a:rPr lang="en-US" altLang="zh-CN" sz="2800" b="1" i="1" dirty="0">
                <a:latin typeface="Times New Roman" pitchFamily="18" charset="0"/>
                <a:ea typeface="宋体" pitchFamily="2" charset="-122"/>
                <a:cs typeface="Times New Roman" pitchFamily="18" charset="0"/>
              </a:rPr>
              <a:t>z</a:t>
            </a:r>
            <a:r>
              <a:rPr lang="zh-CN" altLang="en-US" sz="2800" b="1" dirty="0">
                <a:latin typeface="Times New Roman" pitchFamily="18" charset="0"/>
                <a:ea typeface="宋体" pitchFamily="2" charset="-122"/>
                <a:cs typeface="Times New Roman" pitchFamily="18" charset="0"/>
              </a:rPr>
              <a:t>和</a:t>
            </a:r>
            <a:r>
              <a:rPr lang="en-US" altLang="zh-CN" sz="2800" b="1" i="1" dirty="0">
                <a:latin typeface="Times New Roman" pitchFamily="18" charset="0"/>
                <a:ea typeface="宋体" pitchFamily="2" charset="-122"/>
                <a:cs typeface="Times New Roman" pitchFamily="18" charset="0"/>
              </a:rPr>
              <a:t>p</a:t>
            </a:r>
            <a:r>
              <a:rPr lang="zh-CN" altLang="en-US" sz="2800" b="1" dirty="0">
                <a:latin typeface="Times New Roman" pitchFamily="18" charset="0"/>
                <a:ea typeface="宋体" pitchFamily="2" charset="-122"/>
                <a:cs typeface="Times New Roman" pitchFamily="18" charset="0"/>
              </a:rPr>
              <a:t>是传递函数的零点向量和极点向量，</a:t>
            </a:r>
            <a:r>
              <a:rPr lang="en-US" altLang="zh-CN" sz="2800" b="1" i="1" dirty="0">
                <a:latin typeface="Times New Roman" pitchFamily="18" charset="0"/>
                <a:ea typeface="宋体" pitchFamily="2" charset="-122"/>
                <a:cs typeface="Times New Roman" pitchFamily="18" charset="0"/>
              </a:rPr>
              <a:t>k</a:t>
            </a:r>
            <a:r>
              <a:rPr lang="zh-CN" altLang="en-US" sz="2800" b="1" dirty="0">
                <a:latin typeface="Times New Roman" pitchFamily="18" charset="0"/>
                <a:ea typeface="宋体" pitchFamily="2" charset="-122"/>
                <a:cs typeface="Times New Roman" pitchFamily="18" charset="0"/>
              </a:rPr>
              <a:t>是传递函数的增益。传递函数的默认变量是</a:t>
            </a:r>
            <a:r>
              <a:rPr lang="en-US" altLang="zh-CN" sz="2800" b="1" i="1" dirty="0">
                <a:latin typeface="Times New Roman" pitchFamily="18" charset="0"/>
                <a:ea typeface="宋体" pitchFamily="2" charset="-122"/>
                <a:cs typeface="Times New Roman" pitchFamily="18" charset="0"/>
              </a:rPr>
              <a:t>s</a:t>
            </a:r>
            <a:r>
              <a:rPr lang="zh-CN" altLang="en-US" sz="2800" b="1" dirty="0">
                <a:latin typeface="Times New Roman" pitchFamily="18" charset="0"/>
                <a:ea typeface="宋体" pitchFamily="2" charset="-122"/>
                <a:cs typeface="Times New Roman" pitchFamily="18" charset="0"/>
              </a:rPr>
              <a:t>，也可以用</a:t>
            </a:r>
            <a:r>
              <a:rPr lang="en-US" altLang="zh-CN" sz="2800" b="1" dirty="0">
                <a:latin typeface="Times New Roman" pitchFamily="18" charset="0"/>
                <a:ea typeface="宋体" pitchFamily="2" charset="-122"/>
                <a:cs typeface="Times New Roman" pitchFamily="18" charset="0"/>
              </a:rPr>
              <a:t>character</a:t>
            </a:r>
            <a:r>
              <a:rPr lang="zh-CN" altLang="en-US" sz="2800" b="1" dirty="0">
                <a:latin typeface="Times New Roman" pitchFamily="18" charset="0"/>
                <a:ea typeface="宋体" pitchFamily="2" charset="-122"/>
                <a:cs typeface="Times New Roman" pitchFamily="18" charset="0"/>
              </a:rPr>
              <a:t>参数指定。</a:t>
            </a:r>
            <a:r>
              <a:rPr lang="en-US" altLang="zh-CN" sz="2800" b="1" dirty="0">
                <a:latin typeface="Times New Roman" pitchFamily="18" charset="0"/>
                <a:ea typeface="宋体" pitchFamily="2" charset="-122"/>
                <a:cs typeface="Times New Roman" pitchFamily="18" charset="0"/>
              </a:rPr>
              <a:t>character</a:t>
            </a:r>
            <a:r>
              <a:rPr lang="zh-CN" altLang="en-US" sz="2800" b="1" dirty="0">
                <a:latin typeface="Times New Roman" pitchFamily="18" charset="0"/>
                <a:ea typeface="宋体" pitchFamily="2" charset="-122"/>
                <a:cs typeface="Times New Roman" pitchFamily="18" charset="0"/>
              </a:rPr>
              <a:t>的取值为</a:t>
            </a:r>
            <a:r>
              <a:rPr lang="en-US" altLang="zh-CN" sz="2800" b="1" i="1" dirty="0">
                <a:latin typeface="Times New Roman" pitchFamily="18" charset="0"/>
                <a:ea typeface="宋体" pitchFamily="2" charset="-122"/>
                <a:cs typeface="Times New Roman" pitchFamily="18" charset="0"/>
              </a:rPr>
              <a:t>x</a:t>
            </a:r>
            <a:r>
              <a:rPr lang="zh-CN" altLang="en-US" sz="2800" b="1" dirty="0">
                <a:latin typeface="Times New Roman" pitchFamily="18" charset="0"/>
                <a:ea typeface="宋体" pitchFamily="2" charset="-122"/>
                <a:cs typeface="Times New Roman" pitchFamily="18" charset="0"/>
              </a:rPr>
              <a:t>时，按</a:t>
            </a:r>
            <a:r>
              <a:rPr lang="en-US" altLang="zh-CN" sz="2800" b="1" i="1" dirty="0">
                <a:latin typeface="Times New Roman" pitchFamily="18" charset="0"/>
                <a:ea typeface="宋体" pitchFamily="2" charset="-122"/>
                <a:cs typeface="Times New Roman" pitchFamily="18" charset="0"/>
              </a:rPr>
              <a:t>x</a:t>
            </a:r>
            <a:r>
              <a:rPr lang="zh-CN" altLang="en-US" sz="2800" b="1" dirty="0">
                <a:latin typeface="Times New Roman" pitchFamily="18" charset="0"/>
                <a:ea typeface="宋体" pitchFamily="2" charset="-122"/>
                <a:cs typeface="Times New Roman" pitchFamily="18" charset="0"/>
              </a:rPr>
              <a:t>的降幂排列。取</a:t>
            </a:r>
            <a:r>
              <a:rPr lang="en-US" altLang="zh-CN" sz="2800" b="1" i="1" dirty="0">
                <a:latin typeface="Times New Roman" pitchFamily="18" charset="0"/>
                <a:ea typeface="宋体" pitchFamily="2" charset="-122"/>
                <a:cs typeface="Times New Roman" pitchFamily="18" charset="0"/>
              </a:rPr>
              <a:t>x</a:t>
            </a:r>
            <a:r>
              <a:rPr lang="en-US" altLang="zh-CN" sz="2800" b="1" dirty="0">
                <a:latin typeface="Times New Roman" pitchFamily="18" charset="0"/>
                <a:ea typeface="宋体" pitchFamily="2" charset="-122"/>
                <a:cs typeface="Times New Roman" pitchFamily="18" charset="0"/>
              </a:rPr>
              <a:t>-</a:t>
            </a:r>
            <a:r>
              <a:rPr lang="zh-CN" altLang="en-US" sz="2800" b="1" dirty="0">
                <a:latin typeface="Times New Roman" pitchFamily="18" charset="0"/>
                <a:ea typeface="宋体" pitchFamily="2" charset="-122"/>
                <a:cs typeface="Times New Roman" pitchFamily="18" charset="0"/>
              </a:rPr>
              <a:t>时，按</a:t>
            </a:r>
            <a:r>
              <a:rPr lang="en-US" altLang="zh-CN" sz="2800" b="1" dirty="0">
                <a:latin typeface="Times New Roman" pitchFamily="18" charset="0"/>
                <a:ea typeface="宋体" pitchFamily="2" charset="-122"/>
                <a:cs typeface="Times New Roman" pitchFamily="18" charset="0"/>
              </a:rPr>
              <a:t>1/</a:t>
            </a:r>
            <a:r>
              <a:rPr lang="en-US" altLang="zh-CN" sz="2800" b="1" i="1" dirty="0">
                <a:latin typeface="Times New Roman" pitchFamily="18" charset="0"/>
                <a:ea typeface="宋体" pitchFamily="2" charset="-122"/>
                <a:cs typeface="Times New Roman" pitchFamily="18" charset="0"/>
              </a:rPr>
              <a:t>x</a:t>
            </a:r>
            <a:r>
              <a:rPr lang="zh-CN" altLang="en-US" sz="2800" b="1" dirty="0">
                <a:latin typeface="Times New Roman" pitchFamily="18" charset="0"/>
                <a:ea typeface="宋体" pitchFamily="2" charset="-122"/>
                <a:cs typeface="Times New Roman" pitchFamily="18" charset="0"/>
              </a:rPr>
              <a:t>升幂排列。 </a:t>
            </a:r>
          </a:p>
        </p:txBody>
      </p:sp>
      <p:sp>
        <p:nvSpPr>
          <p:cNvPr id="209924"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7" name="Rectangle 3"/>
          <p:cNvSpPr>
            <a:spLocks noGrp="1" noChangeArrowheads="1"/>
          </p:cNvSpPr>
          <p:nvPr>
            <p:ph type="body" idx="1"/>
          </p:nvPr>
        </p:nvSpPr>
        <p:spPr>
          <a:xfrm>
            <a:off x="468313" y="1341438"/>
            <a:ext cx="8229600" cy="4525962"/>
          </a:xfrm>
        </p:spPr>
        <p:txBody>
          <a:bodyPr/>
          <a:lstStyle/>
          <a:p>
            <a:pPr marL="0" indent="0">
              <a:lnSpc>
                <a:spcPct val="80000"/>
              </a:lnSpc>
              <a:buFontTx/>
              <a:buNone/>
            </a:pP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2</a:t>
            </a:r>
            <a:r>
              <a:rPr lang="zh-CN" altLang="en-US" sz="2800" b="1" dirty="0">
                <a:latin typeface="Times New Roman" pitchFamily="18" charset="0"/>
                <a:ea typeface="宋体" pitchFamily="2" charset="-122"/>
                <a:cs typeface="Times New Roman" pitchFamily="18" charset="0"/>
              </a:rPr>
              <a:t>）设置封装图标特性</a:t>
            </a:r>
          </a:p>
          <a:p>
            <a:pPr marL="0" indent="0">
              <a:lnSpc>
                <a:spcPct val="80000"/>
              </a:lnSpc>
              <a:buFontTx/>
              <a:buNone/>
            </a:pPr>
            <a:r>
              <a:rPr lang="zh-CN" altLang="en-US" sz="2800" b="1" dirty="0">
                <a:latin typeface="Times New Roman" pitchFamily="18" charset="0"/>
                <a:ea typeface="宋体" pitchFamily="2" charset="-122"/>
                <a:cs typeface="Times New Roman" pitchFamily="18" charset="0"/>
              </a:rPr>
              <a:t>选择</a:t>
            </a:r>
            <a:r>
              <a:rPr lang="en-US" altLang="zh-CN" sz="2800" b="1" dirty="0">
                <a:latin typeface="Times New Roman" pitchFamily="18" charset="0"/>
                <a:ea typeface="宋体" pitchFamily="2" charset="-122"/>
                <a:cs typeface="Times New Roman" pitchFamily="18" charset="0"/>
              </a:rPr>
              <a:t>Icon &amp; Ports</a:t>
            </a:r>
            <a:r>
              <a:rPr lang="zh-CN" altLang="en-US" sz="2800" b="1" dirty="0">
                <a:latin typeface="Times New Roman" pitchFamily="18" charset="0"/>
                <a:ea typeface="宋体" pitchFamily="2" charset="-122"/>
                <a:cs typeface="Times New Roman" pitchFamily="18" charset="0"/>
              </a:rPr>
              <a:t>选项卡，左侧的</a:t>
            </a:r>
            <a:r>
              <a:rPr lang="en-US" altLang="zh-CN" sz="2800" b="1" dirty="0">
                <a:latin typeface="Times New Roman" pitchFamily="18" charset="0"/>
                <a:ea typeface="宋体" pitchFamily="2" charset="-122"/>
                <a:cs typeface="Times New Roman" pitchFamily="18" charset="0"/>
              </a:rPr>
              <a:t>Options</a:t>
            </a:r>
            <a:r>
              <a:rPr lang="zh-CN" altLang="en-US" sz="2800" b="1" dirty="0">
                <a:latin typeface="Times New Roman" pitchFamily="18" charset="0"/>
                <a:ea typeface="宋体" pitchFamily="2" charset="-122"/>
                <a:cs typeface="Times New Roman" pitchFamily="18" charset="0"/>
              </a:rPr>
              <a:t>区用于指定封装图标的属性，包括是否显示块框架、图标的透明度等。</a:t>
            </a:r>
          </a:p>
          <a:p>
            <a:pPr marL="0" indent="0">
              <a:lnSpc>
                <a:spcPct val="80000"/>
              </a:lnSpc>
              <a:buFontTx/>
              <a:buNone/>
            </a:pPr>
            <a:r>
              <a:rPr lang="zh-CN" altLang="en-US" sz="2800" b="1" dirty="0">
                <a:latin typeface="Times New Roman" pitchFamily="18" charset="0"/>
                <a:ea typeface="宋体" pitchFamily="2" charset="-122"/>
                <a:cs typeface="Times New Roman" pitchFamily="18" charset="0"/>
              </a:rPr>
              <a:t>① </a:t>
            </a:r>
            <a:r>
              <a:rPr lang="en-US" altLang="zh-CN" sz="2800" b="1" dirty="0">
                <a:latin typeface="Times New Roman" pitchFamily="18" charset="0"/>
                <a:ea typeface="宋体" pitchFamily="2" charset="-122"/>
                <a:cs typeface="Times New Roman" pitchFamily="18" charset="0"/>
              </a:rPr>
              <a:t>Block frame</a:t>
            </a:r>
            <a:r>
              <a:rPr lang="zh-CN" altLang="en-US" sz="2800" b="1" dirty="0">
                <a:latin typeface="Times New Roman" pitchFamily="18" charset="0"/>
                <a:ea typeface="宋体" pitchFamily="2" charset="-122"/>
                <a:cs typeface="Times New Roman" pitchFamily="18" charset="0"/>
              </a:rPr>
              <a:t>设置图标的边框，在其下拉列表中有两个选项，</a:t>
            </a:r>
            <a:r>
              <a:rPr lang="en-US" altLang="zh-CN" sz="2800" b="1" dirty="0">
                <a:latin typeface="Times New Roman" pitchFamily="18" charset="0"/>
                <a:ea typeface="宋体" pitchFamily="2" charset="-122"/>
                <a:cs typeface="Times New Roman" pitchFamily="18" charset="0"/>
              </a:rPr>
              <a:t>Invisible</a:t>
            </a:r>
            <a:r>
              <a:rPr lang="zh-CN" altLang="en-US" sz="2800" b="1" dirty="0">
                <a:latin typeface="Times New Roman" pitchFamily="18" charset="0"/>
                <a:ea typeface="宋体" pitchFamily="2" charset="-122"/>
                <a:cs typeface="Times New Roman" pitchFamily="18" charset="0"/>
              </a:rPr>
              <a:t>和</a:t>
            </a:r>
            <a:r>
              <a:rPr lang="en-US" altLang="zh-CN" sz="2800" b="1" dirty="0">
                <a:latin typeface="Times New Roman" pitchFamily="18" charset="0"/>
                <a:ea typeface="宋体" pitchFamily="2" charset="-122"/>
                <a:cs typeface="Times New Roman" pitchFamily="18" charset="0"/>
              </a:rPr>
              <a:t>Visible</a:t>
            </a:r>
            <a:r>
              <a:rPr lang="zh-CN" altLang="en-US" sz="2800" b="1" dirty="0">
                <a:latin typeface="Times New Roman" pitchFamily="18" charset="0"/>
                <a:ea typeface="宋体" pitchFamily="2" charset="-122"/>
                <a:cs typeface="Times New Roman" pitchFamily="18" charset="0"/>
              </a:rPr>
              <a:t>分别表示隐藏和显示边框。 </a:t>
            </a:r>
          </a:p>
          <a:p>
            <a:pPr marL="0" indent="0">
              <a:lnSpc>
                <a:spcPct val="80000"/>
              </a:lnSpc>
              <a:buFontTx/>
              <a:buNone/>
            </a:pPr>
            <a:r>
              <a:rPr lang="zh-CN" altLang="en-US" sz="2800" b="1" dirty="0">
                <a:latin typeface="Times New Roman" pitchFamily="18" charset="0"/>
                <a:ea typeface="宋体" pitchFamily="2" charset="-122"/>
                <a:cs typeface="Times New Roman" pitchFamily="18" charset="0"/>
              </a:rPr>
              <a:t>② </a:t>
            </a:r>
            <a:r>
              <a:rPr lang="en-US" altLang="zh-CN" sz="2800" b="1" dirty="0">
                <a:latin typeface="Times New Roman" pitchFamily="18" charset="0"/>
                <a:ea typeface="宋体" pitchFamily="2" charset="-122"/>
                <a:cs typeface="Times New Roman" pitchFamily="18" charset="0"/>
              </a:rPr>
              <a:t>Icon transparency</a:t>
            </a:r>
            <a:r>
              <a:rPr lang="zh-CN" altLang="en-US" sz="2800" b="1" dirty="0">
                <a:latin typeface="Times New Roman" pitchFamily="18" charset="0"/>
                <a:ea typeface="宋体" pitchFamily="2" charset="-122"/>
                <a:cs typeface="Times New Roman" pitchFamily="18" charset="0"/>
              </a:rPr>
              <a:t>设置图标的透明度，在其下拉列表中有两个选项，</a:t>
            </a:r>
            <a:r>
              <a:rPr lang="en-US" altLang="zh-CN" sz="2800" b="1" dirty="0">
                <a:latin typeface="Times New Roman" pitchFamily="18" charset="0"/>
                <a:ea typeface="宋体" pitchFamily="2" charset="-122"/>
                <a:cs typeface="Times New Roman" pitchFamily="18" charset="0"/>
              </a:rPr>
              <a:t>Transparent</a:t>
            </a:r>
            <a:r>
              <a:rPr lang="zh-CN" altLang="en-US" sz="2800" b="1" dirty="0">
                <a:latin typeface="Times New Roman" pitchFamily="18" charset="0"/>
                <a:ea typeface="宋体" pitchFamily="2" charset="-122"/>
                <a:cs typeface="Times New Roman" pitchFamily="18" charset="0"/>
              </a:rPr>
              <a:t>表示透明，显示图标中的内容；</a:t>
            </a:r>
            <a:r>
              <a:rPr lang="en-US" altLang="zh-CN" sz="2800" b="1" dirty="0">
                <a:latin typeface="Times New Roman" pitchFamily="18" charset="0"/>
                <a:ea typeface="宋体" pitchFamily="2" charset="-122"/>
                <a:cs typeface="Times New Roman" pitchFamily="18" charset="0"/>
              </a:rPr>
              <a:t>Opaque with ports</a:t>
            </a:r>
            <a:r>
              <a:rPr lang="zh-CN" altLang="en-US" sz="2800" b="1" dirty="0">
                <a:latin typeface="Times New Roman" pitchFamily="18" charset="0"/>
                <a:ea typeface="宋体" pitchFamily="2" charset="-122"/>
                <a:cs typeface="Times New Roman" pitchFamily="18" charset="0"/>
              </a:rPr>
              <a:t>表示不透明，不显示图标中的内容。</a:t>
            </a:r>
          </a:p>
        </p:txBody>
      </p:sp>
      <p:sp>
        <p:nvSpPr>
          <p:cNvPr id="210948"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1" name="Rectangle 3"/>
          <p:cNvSpPr>
            <a:spLocks noGrp="1" noChangeArrowheads="1"/>
          </p:cNvSpPr>
          <p:nvPr>
            <p:ph type="body" idx="1"/>
          </p:nvPr>
        </p:nvSpPr>
        <p:spPr>
          <a:xfrm>
            <a:off x="251520" y="980728"/>
            <a:ext cx="8229600" cy="4525963"/>
          </a:xfrm>
        </p:spPr>
        <p:txBody>
          <a:bodyPr/>
          <a:lstStyle/>
          <a:p>
            <a:pPr marL="0" indent="0">
              <a:lnSpc>
                <a:spcPct val="80000"/>
              </a:lnSpc>
              <a:buFontTx/>
              <a:buNone/>
            </a:pPr>
            <a:r>
              <a:rPr lang="zh-CN" altLang="en-US" sz="2400" b="1" dirty="0">
                <a:latin typeface="Times New Roman" pitchFamily="18" charset="0"/>
                <a:ea typeface="宋体" pitchFamily="2" charset="-122"/>
                <a:cs typeface="Times New Roman" pitchFamily="18" charset="0"/>
              </a:rPr>
              <a:t>③ </a:t>
            </a:r>
            <a:r>
              <a:rPr lang="en-US" altLang="zh-CN" sz="2400" b="1" dirty="0">
                <a:latin typeface="Times New Roman" pitchFamily="18" charset="0"/>
                <a:ea typeface="宋体" pitchFamily="2" charset="-122"/>
                <a:cs typeface="Times New Roman" pitchFamily="18" charset="0"/>
              </a:rPr>
              <a:t>Icon units</a:t>
            </a:r>
            <a:r>
              <a:rPr lang="zh-CN" altLang="en-US" sz="2400" b="1" dirty="0">
                <a:latin typeface="Times New Roman" pitchFamily="18" charset="0"/>
                <a:ea typeface="宋体" pitchFamily="2" charset="-122"/>
                <a:cs typeface="Times New Roman" pitchFamily="18" charset="0"/>
              </a:rPr>
              <a:t>设置在</a:t>
            </a:r>
            <a:r>
              <a:rPr lang="en-US" altLang="zh-CN" sz="2400" b="1" dirty="0">
                <a:latin typeface="Times New Roman" pitchFamily="18" charset="0"/>
                <a:ea typeface="宋体" pitchFamily="2" charset="-122"/>
                <a:cs typeface="Times New Roman" pitchFamily="18" charset="0"/>
              </a:rPr>
              <a:t>Icon drawing commands</a:t>
            </a:r>
            <a:r>
              <a:rPr lang="zh-CN" altLang="en-US" sz="2400" b="1" dirty="0">
                <a:latin typeface="Times New Roman" pitchFamily="18" charset="0"/>
                <a:ea typeface="宋体" pitchFamily="2" charset="-122"/>
                <a:cs typeface="Times New Roman" pitchFamily="18" charset="0"/>
              </a:rPr>
              <a:t>编辑框中使用命令</a:t>
            </a:r>
            <a:r>
              <a:rPr lang="en-US" altLang="zh-CN" sz="2400" b="1" dirty="0">
                <a:latin typeface="Times New Roman" pitchFamily="18" charset="0"/>
                <a:ea typeface="宋体" pitchFamily="2" charset="-122"/>
                <a:cs typeface="Times New Roman" pitchFamily="18" charset="0"/>
              </a:rPr>
              <a:t>plot</a:t>
            </a:r>
            <a:r>
              <a:rPr lang="zh-CN" altLang="en-US" sz="2400" b="1" dirty="0">
                <a:latin typeface="Times New Roman" pitchFamily="18" charset="0"/>
                <a:ea typeface="宋体" pitchFamily="2" charset="-122"/>
                <a:cs typeface="Times New Roman" pitchFamily="18" charset="0"/>
              </a:rPr>
              <a:t>和</a:t>
            </a:r>
            <a:r>
              <a:rPr lang="en-US" altLang="zh-CN" sz="2400" b="1" dirty="0">
                <a:latin typeface="Times New Roman" pitchFamily="18" charset="0"/>
                <a:ea typeface="宋体" pitchFamily="2" charset="-122"/>
                <a:cs typeface="Times New Roman" pitchFamily="18" charset="0"/>
              </a:rPr>
              <a:t>text</a:t>
            </a:r>
            <a:r>
              <a:rPr lang="zh-CN" altLang="en-US" sz="2400" b="1" dirty="0">
                <a:latin typeface="Times New Roman" pitchFamily="18" charset="0"/>
                <a:ea typeface="宋体" pitchFamily="2" charset="-122"/>
                <a:cs typeface="Times New Roman" pitchFamily="18" charset="0"/>
              </a:rPr>
              <a:t>时的坐标系。在下拉列表中有</a:t>
            </a:r>
            <a:r>
              <a:rPr lang="en-US" altLang="zh-CN" sz="2400" b="1" dirty="0">
                <a:latin typeface="Times New Roman" pitchFamily="18" charset="0"/>
                <a:ea typeface="宋体" pitchFamily="2" charset="-122"/>
                <a:cs typeface="Times New Roman" pitchFamily="18" charset="0"/>
              </a:rPr>
              <a:t>3</a:t>
            </a:r>
            <a:r>
              <a:rPr lang="zh-CN" altLang="en-US" sz="2400" b="1" dirty="0">
                <a:latin typeface="Times New Roman" pitchFamily="18" charset="0"/>
                <a:ea typeface="宋体" pitchFamily="2" charset="-122"/>
                <a:cs typeface="Times New Roman" pitchFamily="18" charset="0"/>
              </a:rPr>
              <a:t>个选项。</a:t>
            </a:r>
            <a:r>
              <a:rPr lang="en-US" altLang="zh-CN" sz="2400" b="1" dirty="0" err="1">
                <a:latin typeface="Times New Roman" pitchFamily="18" charset="0"/>
                <a:ea typeface="宋体" pitchFamily="2" charset="-122"/>
                <a:cs typeface="Times New Roman" pitchFamily="18" charset="0"/>
              </a:rPr>
              <a:t>Autoscale</a:t>
            </a:r>
            <a:r>
              <a:rPr lang="zh-CN" altLang="en-US" sz="2400" b="1" dirty="0">
                <a:latin typeface="Times New Roman" pitchFamily="18" charset="0"/>
                <a:ea typeface="宋体" pitchFamily="2" charset="-122"/>
                <a:cs typeface="Times New Roman" pitchFamily="18" charset="0"/>
              </a:rPr>
              <a:t>表示规定图标的左下角的坐标为</a:t>
            </a:r>
            <a:r>
              <a:rPr lang="en-US" altLang="zh-CN" sz="2400" b="1" dirty="0">
                <a:latin typeface="Times New Roman" pitchFamily="18" charset="0"/>
                <a:ea typeface="宋体" pitchFamily="2" charset="-122"/>
                <a:cs typeface="Times New Roman" pitchFamily="18" charset="0"/>
              </a:rPr>
              <a:t>(0</a:t>
            </a:r>
            <a:r>
              <a:rPr lang="zh-CN" altLang="en-US" sz="2400" b="1" dirty="0">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0)</a:t>
            </a:r>
            <a:r>
              <a:rPr lang="zh-CN" altLang="en-US" sz="2400" b="1" dirty="0">
                <a:latin typeface="Times New Roman" pitchFamily="18" charset="0"/>
                <a:ea typeface="宋体" pitchFamily="2" charset="-122"/>
                <a:cs typeface="Times New Roman" pitchFamily="18" charset="0"/>
              </a:rPr>
              <a:t>，右上角的坐标为</a:t>
            </a:r>
            <a:r>
              <a:rPr lang="en-US" altLang="zh-CN" sz="2400" b="1" dirty="0">
                <a:latin typeface="Times New Roman" pitchFamily="18" charset="0"/>
                <a:ea typeface="宋体" pitchFamily="2" charset="-122"/>
                <a:cs typeface="Times New Roman" pitchFamily="18" charset="0"/>
              </a:rPr>
              <a:t>(1</a:t>
            </a:r>
            <a:r>
              <a:rPr lang="zh-CN" altLang="en-US" sz="2400" b="1" dirty="0">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1)</a:t>
            </a:r>
            <a:r>
              <a:rPr lang="zh-CN" altLang="en-US" sz="2400" b="1" dirty="0">
                <a:latin typeface="Times New Roman" pitchFamily="18" charset="0"/>
                <a:ea typeface="宋体" pitchFamily="2" charset="-122"/>
                <a:cs typeface="Times New Roman" pitchFamily="18" charset="0"/>
              </a:rPr>
              <a:t>，要显示的文本等必须把坐标设在</a:t>
            </a:r>
            <a:r>
              <a:rPr lang="en-US" altLang="zh-CN" sz="2400" b="1" dirty="0">
                <a:latin typeface="Times New Roman" pitchFamily="18" charset="0"/>
                <a:ea typeface="宋体" pitchFamily="2" charset="-122"/>
                <a:cs typeface="Times New Roman" pitchFamily="18" charset="0"/>
              </a:rPr>
              <a:t>[0</a:t>
            </a:r>
            <a:r>
              <a:rPr lang="zh-CN" altLang="en-US" sz="2400" b="1" dirty="0">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1]</a:t>
            </a:r>
            <a:r>
              <a:rPr lang="zh-CN" altLang="en-US" sz="2400" b="1" dirty="0">
                <a:latin typeface="Times New Roman" pitchFamily="18" charset="0"/>
                <a:ea typeface="宋体" pitchFamily="2" charset="-122"/>
                <a:cs typeface="Times New Roman" pitchFamily="18" charset="0"/>
              </a:rPr>
              <a:t>之间才能显示，当模块大小改变时，图标也随之改变；</a:t>
            </a:r>
            <a:r>
              <a:rPr lang="en-US" altLang="zh-CN" sz="2400" b="1" dirty="0">
                <a:latin typeface="Times New Roman" pitchFamily="18" charset="0"/>
                <a:ea typeface="宋体" pitchFamily="2" charset="-122"/>
                <a:cs typeface="Times New Roman" pitchFamily="18" charset="0"/>
              </a:rPr>
              <a:t>Pixels</a:t>
            </a:r>
            <a:r>
              <a:rPr lang="zh-CN" altLang="en-US" sz="2400" b="1" dirty="0">
                <a:latin typeface="Times New Roman" pitchFamily="18" charset="0"/>
                <a:ea typeface="宋体" pitchFamily="2" charset="-122"/>
                <a:cs typeface="Times New Roman" pitchFamily="18" charset="0"/>
              </a:rPr>
              <a:t>表示图标以像素为单位，当模块大小改变时，图标不随之改变；</a:t>
            </a:r>
            <a:r>
              <a:rPr lang="en-US" altLang="zh-CN" sz="2400" b="1" dirty="0">
                <a:latin typeface="Times New Roman" pitchFamily="18" charset="0"/>
                <a:ea typeface="宋体" pitchFamily="2" charset="-122"/>
                <a:cs typeface="Times New Roman" pitchFamily="18" charset="0"/>
              </a:rPr>
              <a:t>Normalized</a:t>
            </a:r>
            <a:r>
              <a:rPr lang="zh-CN" altLang="en-US" sz="2400" b="1" dirty="0">
                <a:latin typeface="Times New Roman" pitchFamily="18" charset="0"/>
                <a:ea typeface="宋体" pitchFamily="2" charset="-122"/>
                <a:cs typeface="Times New Roman" pitchFamily="18" charset="0"/>
              </a:rPr>
              <a:t>表示根据设定的坐标点自动选取坐标系，使设置中的最小坐标位于图标左下角，最大坐标位于图标右上角。当模块大小改变时，图标也随之改变。</a:t>
            </a:r>
          </a:p>
          <a:p>
            <a:pPr marL="0" indent="0">
              <a:lnSpc>
                <a:spcPct val="80000"/>
              </a:lnSpc>
              <a:buFontTx/>
              <a:buNone/>
            </a:pPr>
            <a:r>
              <a:rPr lang="zh-CN" altLang="en-US" sz="2400" b="1" dirty="0">
                <a:latin typeface="Times New Roman" pitchFamily="18" charset="0"/>
                <a:ea typeface="宋体" pitchFamily="2" charset="-122"/>
                <a:cs typeface="Times New Roman" pitchFamily="18" charset="0"/>
              </a:rPr>
              <a:t>④ </a:t>
            </a:r>
            <a:r>
              <a:rPr lang="en-US" altLang="zh-CN" sz="2400" b="1" dirty="0">
                <a:latin typeface="Times New Roman" pitchFamily="18" charset="0"/>
                <a:ea typeface="宋体" pitchFamily="2" charset="-122"/>
                <a:cs typeface="Times New Roman" pitchFamily="18" charset="0"/>
              </a:rPr>
              <a:t>Icon rotation</a:t>
            </a:r>
            <a:r>
              <a:rPr lang="zh-CN" altLang="en-US" sz="2400" b="1" dirty="0">
                <a:latin typeface="Times New Roman" pitchFamily="18" charset="0"/>
                <a:ea typeface="宋体" pitchFamily="2" charset="-122"/>
                <a:cs typeface="Times New Roman" pitchFamily="18" charset="0"/>
              </a:rPr>
              <a:t>设置图标是否跟模块一起旋转，在其下拉列表中有两个选项，</a:t>
            </a:r>
            <a:r>
              <a:rPr lang="en-US" altLang="zh-CN" sz="2400" b="1" dirty="0">
                <a:latin typeface="Times New Roman" pitchFamily="18" charset="0"/>
                <a:ea typeface="宋体" pitchFamily="2" charset="-122"/>
                <a:cs typeface="Times New Roman" pitchFamily="18" charset="0"/>
              </a:rPr>
              <a:t>Fixed</a:t>
            </a:r>
            <a:r>
              <a:rPr lang="zh-CN" altLang="en-US" sz="2400" b="1" dirty="0">
                <a:latin typeface="Times New Roman" pitchFamily="18" charset="0"/>
                <a:ea typeface="宋体" pitchFamily="2" charset="-122"/>
                <a:cs typeface="Times New Roman" pitchFamily="18" charset="0"/>
              </a:rPr>
              <a:t>表示不旋转，</a:t>
            </a:r>
            <a:r>
              <a:rPr lang="en-US" altLang="zh-CN" sz="2400" b="1" dirty="0">
                <a:latin typeface="Times New Roman" pitchFamily="18" charset="0"/>
                <a:ea typeface="宋体" pitchFamily="2" charset="-122"/>
                <a:cs typeface="Times New Roman" pitchFamily="18" charset="0"/>
              </a:rPr>
              <a:t>Rotates</a:t>
            </a:r>
            <a:r>
              <a:rPr lang="zh-CN" altLang="en-US" sz="2400" b="1" dirty="0">
                <a:latin typeface="Times New Roman" pitchFamily="18" charset="0"/>
                <a:ea typeface="宋体" pitchFamily="2" charset="-122"/>
                <a:cs typeface="Times New Roman" pitchFamily="18" charset="0"/>
              </a:rPr>
              <a:t>表示旋转。</a:t>
            </a:r>
          </a:p>
          <a:p>
            <a:pPr marL="0" indent="0">
              <a:lnSpc>
                <a:spcPct val="80000"/>
              </a:lnSpc>
              <a:buFontTx/>
              <a:buNone/>
            </a:pPr>
            <a:r>
              <a:rPr lang="zh-CN" altLang="en-US" sz="2400" b="1" dirty="0">
                <a:latin typeface="Times New Roman" pitchFamily="18" charset="0"/>
                <a:ea typeface="宋体" pitchFamily="2" charset="-122"/>
                <a:cs typeface="Times New Roman" pitchFamily="18" charset="0"/>
              </a:rPr>
              <a:t>⑤ </a:t>
            </a:r>
            <a:r>
              <a:rPr lang="en-US" altLang="zh-CN" sz="2400" b="1" dirty="0">
                <a:latin typeface="Times New Roman" pitchFamily="18" charset="0"/>
                <a:ea typeface="宋体" pitchFamily="2" charset="-122"/>
                <a:cs typeface="Times New Roman" pitchFamily="18" charset="0"/>
              </a:rPr>
              <a:t>Port rotation</a:t>
            </a:r>
            <a:r>
              <a:rPr lang="zh-CN" altLang="en-US" sz="2400" b="1" dirty="0">
                <a:latin typeface="Times New Roman" pitchFamily="18" charset="0"/>
                <a:ea typeface="宋体" pitchFamily="2" charset="-122"/>
                <a:cs typeface="Times New Roman" pitchFamily="18" charset="0"/>
              </a:rPr>
              <a:t>设置端口旋转方式，在其下拉列表中有两个选项，</a:t>
            </a:r>
            <a:r>
              <a:rPr lang="en-US" altLang="zh-CN" sz="2400" b="1" dirty="0">
                <a:latin typeface="Times New Roman" pitchFamily="18" charset="0"/>
                <a:ea typeface="宋体" pitchFamily="2" charset="-122"/>
                <a:cs typeface="Times New Roman" pitchFamily="18" charset="0"/>
              </a:rPr>
              <a:t>Default</a:t>
            </a:r>
            <a:r>
              <a:rPr lang="zh-CN" altLang="en-US" sz="2400" b="1" dirty="0">
                <a:latin typeface="Times New Roman" pitchFamily="18" charset="0"/>
                <a:ea typeface="宋体" pitchFamily="2" charset="-122"/>
                <a:cs typeface="Times New Roman" pitchFamily="18" charset="0"/>
              </a:rPr>
              <a:t>表示图形旋转时，端口信号流向从由上至下变为由左至右；</a:t>
            </a:r>
            <a:r>
              <a:rPr lang="en-US" altLang="zh-CN" sz="2400" b="1" dirty="0">
                <a:latin typeface="Times New Roman" pitchFamily="18" charset="0"/>
                <a:ea typeface="宋体" pitchFamily="2" charset="-122"/>
                <a:cs typeface="Times New Roman" pitchFamily="18" charset="0"/>
              </a:rPr>
              <a:t>Physical</a:t>
            </a:r>
            <a:r>
              <a:rPr lang="zh-CN" altLang="en-US" sz="2400" b="1" dirty="0">
                <a:latin typeface="Times New Roman" pitchFamily="18" charset="0"/>
                <a:ea typeface="宋体" pitchFamily="2" charset="-122"/>
                <a:cs typeface="Times New Roman" pitchFamily="18" charset="0"/>
              </a:rPr>
              <a:t>表示信号流向相对位置不作变化。</a:t>
            </a:r>
          </a:p>
        </p:txBody>
      </p:sp>
      <p:sp>
        <p:nvSpPr>
          <p:cNvPr id="211972"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Grp="1" noChangeArrowheads="1"/>
          </p:cNvSpPr>
          <p:nvPr>
            <p:ph type="body" idx="1"/>
          </p:nvPr>
        </p:nvSpPr>
        <p:spPr/>
        <p:txBody>
          <a:bodyPr/>
          <a:lstStyle/>
          <a:p>
            <a:pPr marL="0" indent="0">
              <a:buFontTx/>
              <a:buNone/>
            </a:pPr>
            <a:r>
              <a:rPr lang="en-US" altLang="zh-CN" sz="2800" b="1" dirty="0">
                <a:latin typeface="Times New Roman" pitchFamily="18" charset="0"/>
                <a:ea typeface="宋体" pitchFamily="2" charset="-122"/>
                <a:cs typeface="Times New Roman" pitchFamily="18" charset="0"/>
              </a:rPr>
              <a:t>2</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Parameters &amp; Dialog</a:t>
            </a:r>
            <a:r>
              <a:rPr lang="zh-CN" altLang="en-US" sz="2800" b="1" dirty="0">
                <a:latin typeface="Times New Roman" pitchFamily="18" charset="0"/>
                <a:ea typeface="宋体" pitchFamily="2" charset="-122"/>
                <a:cs typeface="Times New Roman" pitchFamily="18" charset="0"/>
              </a:rPr>
              <a:t>选项卡的参数设置</a:t>
            </a:r>
          </a:p>
          <a:p>
            <a:pPr marL="0" indent="0">
              <a:buFontTx/>
              <a:buNone/>
            </a:pPr>
            <a:r>
              <a:rPr lang="en-US" altLang="zh-CN" sz="2800" b="1" dirty="0">
                <a:latin typeface="Times New Roman" pitchFamily="18" charset="0"/>
                <a:ea typeface="宋体" pitchFamily="2" charset="-122"/>
                <a:cs typeface="Times New Roman" pitchFamily="18" charset="0"/>
              </a:rPr>
              <a:t>Parameters &amp; Dialog</a:t>
            </a:r>
            <a:r>
              <a:rPr lang="zh-CN" altLang="en-US" sz="2800" b="1" dirty="0">
                <a:latin typeface="Times New Roman" pitchFamily="18" charset="0"/>
                <a:ea typeface="宋体" pitchFamily="2" charset="-122"/>
                <a:cs typeface="Times New Roman" pitchFamily="18" charset="0"/>
              </a:rPr>
              <a:t>选项卡主要用来设置参数和对话框，此选项卡由</a:t>
            </a:r>
            <a:r>
              <a:rPr lang="en-US" altLang="zh-CN" sz="2800" b="1" dirty="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部分组成：左侧为控件工具箱（</a:t>
            </a:r>
            <a:r>
              <a:rPr lang="en-US" altLang="zh-CN" sz="2800" b="1" dirty="0">
                <a:latin typeface="Times New Roman" pitchFamily="18" charset="0"/>
                <a:ea typeface="宋体" pitchFamily="2" charset="-122"/>
                <a:cs typeface="Times New Roman" pitchFamily="18" charset="0"/>
              </a:rPr>
              <a:t>Controls</a:t>
            </a:r>
            <a:r>
              <a:rPr lang="zh-CN" altLang="en-US" sz="2800" b="1" dirty="0">
                <a:latin typeface="Times New Roman" pitchFamily="18" charset="0"/>
                <a:ea typeface="宋体" pitchFamily="2" charset="-122"/>
                <a:cs typeface="Times New Roman" pitchFamily="18" charset="0"/>
              </a:rPr>
              <a:t>），中间的</a:t>
            </a:r>
            <a:r>
              <a:rPr lang="en-US" altLang="zh-CN" sz="2800" b="1" dirty="0">
                <a:latin typeface="Times New Roman" pitchFamily="18" charset="0"/>
                <a:ea typeface="宋体" pitchFamily="2" charset="-122"/>
                <a:cs typeface="Times New Roman" pitchFamily="18" charset="0"/>
              </a:rPr>
              <a:t>Dialog box</a:t>
            </a:r>
            <a:r>
              <a:rPr lang="zh-CN" altLang="en-US" sz="2800" b="1" dirty="0">
                <a:latin typeface="Times New Roman" pitchFamily="18" charset="0"/>
                <a:ea typeface="宋体" pitchFamily="2" charset="-122"/>
                <a:cs typeface="Times New Roman" pitchFamily="18" charset="0"/>
              </a:rPr>
              <a:t>区域显示对话框中的控件，右侧的</a:t>
            </a:r>
            <a:r>
              <a:rPr lang="en-US" altLang="zh-CN" sz="2800" b="1" dirty="0">
                <a:latin typeface="Times New Roman" pitchFamily="18" charset="0"/>
                <a:ea typeface="宋体" pitchFamily="2" charset="-122"/>
                <a:cs typeface="Times New Roman" pitchFamily="18" charset="0"/>
              </a:rPr>
              <a:t>Property editor</a:t>
            </a:r>
            <a:r>
              <a:rPr lang="zh-CN" altLang="en-US" sz="2800" b="1" dirty="0">
                <a:latin typeface="Times New Roman" pitchFamily="18" charset="0"/>
                <a:ea typeface="宋体" pitchFamily="2" charset="-122"/>
                <a:cs typeface="Times New Roman" pitchFamily="18" charset="0"/>
              </a:rPr>
              <a:t>用于显示和修改控件的属性。</a:t>
            </a:r>
          </a:p>
        </p:txBody>
      </p:sp>
      <p:sp>
        <p:nvSpPr>
          <p:cNvPr id="212996"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9" name="Rectangle 3"/>
          <p:cNvSpPr>
            <a:spLocks noGrp="1" noChangeArrowheads="1"/>
          </p:cNvSpPr>
          <p:nvPr>
            <p:ph type="body" idx="1"/>
          </p:nvPr>
        </p:nvSpPr>
        <p:spPr/>
        <p:txBody>
          <a:bodyPr/>
          <a:lstStyle/>
          <a:p>
            <a:pPr marL="0" indent="0">
              <a:buFontTx/>
              <a:buNone/>
            </a:pPr>
            <a:r>
              <a:rPr lang="zh-CN" altLang="en-US" sz="2800" b="1" dirty="0">
                <a:latin typeface="Times New Roman" pitchFamily="18" charset="0"/>
                <a:ea typeface="宋体" pitchFamily="2" charset="-122"/>
                <a:cs typeface="Times New Roman" pitchFamily="18" charset="0"/>
              </a:rPr>
              <a:t>下面以例</a:t>
            </a:r>
            <a:r>
              <a:rPr lang="en-US" altLang="zh-CN" sz="2800" b="1" dirty="0">
                <a:latin typeface="Times New Roman" pitchFamily="18" charset="0"/>
                <a:ea typeface="宋体" pitchFamily="2" charset="-122"/>
                <a:cs typeface="Times New Roman" pitchFamily="18" charset="0"/>
              </a:rPr>
              <a:t>12-5</a:t>
            </a:r>
            <a:r>
              <a:rPr lang="zh-CN" altLang="en-US" sz="2800" b="1" dirty="0">
                <a:latin typeface="Times New Roman" pitchFamily="18" charset="0"/>
                <a:ea typeface="宋体" pitchFamily="2" charset="-122"/>
                <a:cs typeface="Times New Roman" pitchFamily="18" charset="0"/>
              </a:rPr>
              <a:t>中的</a:t>
            </a:r>
            <a:r>
              <a:rPr lang="en-US" altLang="zh-CN" sz="2800" b="1" dirty="0">
                <a:latin typeface="Times New Roman" pitchFamily="18" charset="0"/>
                <a:ea typeface="宋体" pitchFamily="2" charset="-122"/>
                <a:cs typeface="Times New Roman" pitchFamily="18" charset="0"/>
              </a:rPr>
              <a:t>PID</a:t>
            </a:r>
            <a:r>
              <a:rPr lang="zh-CN" altLang="en-US" sz="2800" b="1" dirty="0">
                <a:latin typeface="Times New Roman" pitchFamily="18" charset="0"/>
                <a:ea typeface="宋体" pitchFamily="2" charset="-122"/>
                <a:cs typeface="Times New Roman" pitchFamily="18" charset="0"/>
              </a:rPr>
              <a:t>控制器子系统为例，说明子系统参数和对话框的设置方法。</a:t>
            </a:r>
          </a:p>
          <a:p>
            <a:pPr marL="0" indent="0">
              <a:buFontTx/>
              <a:buNone/>
            </a:pPr>
            <a:r>
              <a:rPr lang="zh-CN" altLang="en-US" sz="2800" b="1" dirty="0">
                <a:latin typeface="Times New Roman" pitchFamily="18" charset="0"/>
                <a:ea typeface="宋体" pitchFamily="2" charset="-122"/>
                <a:cs typeface="Times New Roman" pitchFamily="18" charset="0"/>
              </a:rPr>
              <a:t>在</a:t>
            </a:r>
            <a:r>
              <a:rPr lang="en-US" altLang="zh-CN" sz="2800" b="1" dirty="0">
                <a:latin typeface="Times New Roman" pitchFamily="18" charset="0"/>
                <a:ea typeface="宋体" pitchFamily="2" charset="-122"/>
                <a:cs typeface="Times New Roman" pitchFamily="18" charset="0"/>
              </a:rPr>
              <a:t>Parameters &amp; Dialog</a:t>
            </a:r>
            <a:r>
              <a:rPr lang="zh-CN" altLang="en-US" sz="2800" b="1" dirty="0">
                <a:latin typeface="Times New Roman" pitchFamily="18" charset="0"/>
                <a:ea typeface="宋体" pitchFamily="2" charset="-122"/>
                <a:cs typeface="Times New Roman" pitchFamily="18" charset="0"/>
              </a:rPr>
              <a:t>选项卡的左侧控件工具箱中，连续</a:t>
            </a:r>
            <a:r>
              <a:rPr lang="en-US" altLang="zh-CN" sz="2800" b="1" dirty="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次单击</a:t>
            </a:r>
            <a:r>
              <a:rPr lang="en-US" altLang="zh-CN" sz="2800" b="1" dirty="0">
                <a:latin typeface="Times New Roman" pitchFamily="18" charset="0"/>
                <a:ea typeface="宋体" pitchFamily="2" charset="-122"/>
                <a:cs typeface="Times New Roman" pitchFamily="18" charset="0"/>
              </a:rPr>
              <a:t>Edit</a:t>
            </a:r>
            <a:r>
              <a:rPr lang="zh-CN" altLang="en-US" sz="2800" b="1" dirty="0">
                <a:latin typeface="Times New Roman" pitchFamily="18" charset="0"/>
                <a:ea typeface="宋体" pitchFamily="2" charset="-122"/>
                <a:cs typeface="Times New Roman" pitchFamily="18" charset="0"/>
              </a:rPr>
              <a:t>按钮，为</a:t>
            </a:r>
            <a:r>
              <a:rPr lang="en-US" altLang="zh-CN" sz="2800" b="1" dirty="0">
                <a:latin typeface="Times New Roman" pitchFamily="18" charset="0"/>
                <a:ea typeface="宋体" pitchFamily="2" charset="-122"/>
                <a:cs typeface="Times New Roman" pitchFamily="18" charset="0"/>
              </a:rPr>
              <a:t>PID</a:t>
            </a:r>
            <a:r>
              <a:rPr lang="zh-CN" altLang="en-US" sz="2800" b="1" dirty="0">
                <a:latin typeface="Times New Roman" pitchFamily="18" charset="0"/>
                <a:ea typeface="宋体" pitchFamily="2" charset="-122"/>
                <a:cs typeface="Times New Roman" pitchFamily="18" charset="0"/>
              </a:rPr>
              <a:t>控制器的</a:t>
            </a:r>
            <a:r>
              <a:rPr lang="en-US" altLang="zh-CN" sz="2800" b="1" dirty="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个变量准备输入位置。双击</a:t>
            </a:r>
            <a:r>
              <a:rPr lang="en-US" altLang="zh-CN" sz="2800" b="1" dirty="0">
                <a:latin typeface="Times New Roman" pitchFamily="18" charset="0"/>
                <a:ea typeface="宋体" pitchFamily="2" charset="-122"/>
                <a:cs typeface="Times New Roman" pitchFamily="18" charset="0"/>
              </a:rPr>
              <a:t>Dialog box</a:t>
            </a:r>
            <a:r>
              <a:rPr lang="zh-CN" altLang="en-US" sz="2800" b="1" dirty="0">
                <a:latin typeface="Times New Roman" pitchFamily="18" charset="0"/>
                <a:ea typeface="宋体" pitchFamily="2" charset="-122"/>
                <a:cs typeface="Times New Roman" pitchFamily="18" charset="0"/>
              </a:rPr>
              <a:t>区域的列表中的</a:t>
            </a:r>
            <a:r>
              <a:rPr lang="en-US" altLang="zh-CN" sz="2800" b="1" dirty="0">
                <a:latin typeface="Times New Roman" pitchFamily="18" charset="0"/>
                <a:ea typeface="宋体" pitchFamily="2" charset="-122"/>
                <a:cs typeface="Times New Roman" pitchFamily="18" charset="0"/>
              </a:rPr>
              <a:t>#1</a:t>
            </a:r>
            <a:r>
              <a:rPr lang="zh-CN" altLang="en-US" sz="2800" b="1" dirty="0">
                <a:latin typeface="Times New Roman" pitchFamily="18" charset="0"/>
                <a:ea typeface="宋体" pitchFamily="2" charset="-122"/>
                <a:cs typeface="Times New Roman" pitchFamily="18" charset="0"/>
              </a:rPr>
              <a:t>，在</a:t>
            </a:r>
            <a:r>
              <a:rPr lang="en-US" altLang="zh-CN" sz="2800" b="1" dirty="0">
                <a:latin typeface="Times New Roman" pitchFamily="18" charset="0"/>
                <a:ea typeface="宋体" pitchFamily="2" charset="-122"/>
                <a:cs typeface="Times New Roman" pitchFamily="18" charset="0"/>
              </a:rPr>
              <a:t>Prompt</a:t>
            </a:r>
            <a:r>
              <a:rPr lang="zh-CN" altLang="en-US" sz="2800" b="1" dirty="0">
                <a:latin typeface="Times New Roman" pitchFamily="18" charset="0"/>
                <a:ea typeface="宋体" pitchFamily="2" charset="-122"/>
                <a:cs typeface="Times New Roman" pitchFamily="18" charset="0"/>
              </a:rPr>
              <a:t>栏中输入该控件的提示信息，如</a:t>
            </a:r>
            <a:r>
              <a:rPr lang="en-US" altLang="zh-CN" sz="2800" b="1" dirty="0">
                <a:latin typeface="Times New Roman" pitchFamily="18" charset="0"/>
                <a:ea typeface="宋体" pitchFamily="2" charset="-122"/>
                <a:cs typeface="Times New Roman" pitchFamily="18" charset="0"/>
              </a:rPr>
              <a:t>Proportional </a:t>
            </a:r>
            <a:r>
              <a:rPr lang="en-US" altLang="zh-CN" sz="2800" b="1" dirty="0" err="1">
                <a:latin typeface="Times New Roman" pitchFamily="18" charset="0"/>
                <a:ea typeface="宋体" pitchFamily="2" charset="-122"/>
                <a:cs typeface="Times New Roman" pitchFamily="18" charset="0"/>
              </a:rPr>
              <a:t>Kp</a:t>
            </a:r>
            <a:r>
              <a:rPr lang="zh-CN" altLang="en-US" sz="2800" b="1" dirty="0">
                <a:latin typeface="Times New Roman" pitchFamily="18" charset="0"/>
                <a:ea typeface="宋体" pitchFamily="2" charset="-122"/>
                <a:cs typeface="Times New Roman" pitchFamily="18" charset="0"/>
              </a:rPr>
              <a:t>，在</a:t>
            </a:r>
            <a:r>
              <a:rPr lang="en-US" altLang="zh-CN" sz="2800" b="1" dirty="0">
                <a:latin typeface="Times New Roman" pitchFamily="18" charset="0"/>
                <a:ea typeface="宋体" pitchFamily="2" charset="-122"/>
                <a:cs typeface="Times New Roman" pitchFamily="18" charset="0"/>
              </a:rPr>
              <a:t>Name</a:t>
            </a:r>
            <a:r>
              <a:rPr lang="zh-CN" altLang="en-US" sz="2800" b="1" dirty="0">
                <a:latin typeface="Times New Roman" pitchFamily="18" charset="0"/>
                <a:ea typeface="宋体" pitchFamily="2" charset="-122"/>
                <a:cs typeface="Times New Roman" pitchFamily="18" charset="0"/>
              </a:rPr>
              <a:t>栏中输入控件名</a:t>
            </a:r>
            <a:r>
              <a:rPr lang="en-US" altLang="zh-CN" sz="2800" b="1" dirty="0" err="1">
                <a:latin typeface="Times New Roman" pitchFamily="18" charset="0"/>
                <a:ea typeface="宋体" pitchFamily="2" charset="-122"/>
                <a:cs typeface="Times New Roman" pitchFamily="18" charset="0"/>
              </a:rPr>
              <a:t>Kp</a:t>
            </a:r>
            <a:r>
              <a:rPr lang="zh-CN" altLang="en-US" sz="2800" b="1" dirty="0">
                <a:latin typeface="Times New Roman" pitchFamily="18" charset="0"/>
                <a:ea typeface="宋体" pitchFamily="2" charset="-122"/>
                <a:cs typeface="Times New Roman" pitchFamily="18" charset="0"/>
              </a:rPr>
              <a:t>，同样的方法设置</a:t>
            </a:r>
            <a:r>
              <a:rPr lang="en-US" altLang="zh-CN" sz="2800" b="1" dirty="0">
                <a:latin typeface="Times New Roman" pitchFamily="18" charset="0"/>
                <a:ea typeface="宋体" pitchFamily="2" charset="-122"/>
                <a:cs typeface="Times New Roman" pitchFamily="18" charset="0"/>
              </a:rPr>
              <a:t>Ki</a:t>
            </a:r>
            <a:r>
              <a:rPr lang="zh-CN" altLang="en-US" sz="2800" b="1" dirty="0">
                <a:latin typeface="Times New Roman" pitchFamily="18" charset="0"/>
                <a:ea typeface="宋体" pitchFamily="2" charset="-122"/>
                <a:cs typeface="Times New Roman" pitchFamily="18" charset="0"/>
              </a:rPr>
              <a:t>和</a:t>
            </a:r>
            <a:r>
              <a:rPr lang="en-US" altLang="zh-CN" sz="2800" b="1" dirty="0" err="1">
                <a:latin typeface="Times New Roman" pitchFamily="18" charset="0"/>
                <a:ea typeface="宋体" pitchFamily="2" charset="-122"/>
                <a:cs typeface="Times New Roman" pitchFamily="18" charset="0"/>
              </a:rPr>
              <a:t>Kd</a:t>
            </a:r>
            <a:r>
              <a:rPr lang="zh-CN" altLang="en-US" sz="2800" b="1" dirty="0">
                <a:latin typeface="Times New Roman" pitchFamily="18" charset="0"/>
                <a:ea typeface="宋体" pitchFamily="2" charset="-122"/>
                <a:cs typeface="Times New Roman" pitchFamily="18" charset="0"/>
              </a:rPr>
              <a:t>，如图</a:t>
            </a:r>
            <a:r>
              <a:rPr lang="en-US" altLang="zh-CN" sz="2800" b="1" dirty="0">
                <a:latin typeface="Times New Roman" pitchFamily="18" charset="0"/>
                <a:ea typeface="宋体" pitchFamily="2" charset="-122"/>
                <a:cs typeface="Times New Roman" pitchFamily="18" charset="0"/>
              </a:rPr>
              <a:t>12-32</a:t>
            </a:r>
            <a:r>
              <a:rPr lang="zh-CN" altLang="en-US" sz="2800" b="1" dirty="0">
                <a:latin typeface="Times New Roman" pitchFamily="18" charset="0"/>
                <a:ea typeface="宋体" pitchFamily="2" charset="-122"/>
                <a:cs typeface="Times New Roman" pitchFamily="18" charset="0"/>
              </a:rPr>
              <a:t>所示，最后单击</a:t>
            </a:r>
            <a:r>
              <a:rPr lang="en-US" altLang="zh-CN" sz="2800" b="1" dirty="0">
                <a:latin typeface="Times New Roman" pitchFamily="18" charset="0"/>
                <a:ea typeface="宋体" pitchFamily="2" charset="-122"/>
                <a:cs typeface="Times New Roman" pitchFamily="18" charset="0"/>
              </a:rPr>
              <a:t>OK</a:t>
            </a:r>
            <a:r>
              <a:rPr lang="zh-CN" altLang="en-US" sz="2800" b="1" dirty="0">
                <a:latin typeface="Times New Roman" pitchFamily="18" charset="0"/>
                <a:ea typeface="宋体" pitchFamily="2" charset="-122"/>
                <a:cs typeface="Times New Roman" pitchFamily="18" charset="0"/>
              </a:rPr>
              <a:t>按钮确认设置。</a:t>
            </a:r>
          </a:p>
        </p:txBody>
      </p:sp>
      <p:sp>
        <p:nvSpPr>
          <p:cNvPr id="214020"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4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836613"/>
            <a:ext cx="7129463" cy="532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45"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body" idx="1"/>
          </p:nvPr>
        </p:nvSpPr>
        <p:spPr>
          <a:xfrm>
            <a:off x="251520" y="1268760"/>
            <a:ext cx="8640960" cy="4525963"/>
          </a:xfrm>
        </p:spPr>
        <p:txBody>
          <a:bodyPr/>
          <a:lstStyle/>
          <a:p>
            <a:pPr marL="0" indent="0">
              <a:lnSpc>
                <a:spcPct val="90000"/>
              </a:lnSpc>
              <a:buFontTx/>
              <a:buNone/>
            </a:pPr>
            <a:r>
              <a:rPr lang="en-US" altLang="zh-CN" sz="2800" b="1" dirty="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．简单实例</a:t>
            </a:r>
          </a:p>
          <a:p>
            <a:pPr marL="0" indent="0">
              <a:lnSpc>
                <a:spcPct val="90000"/>
              </a:lnSpc>
              <a:buFontTx/>
              <a:buNone/>
            </a:pPr>
            <a:r>
              <a:rPr lang="zh-CN" altLang="en-US" sz="2800" b="1" dirty="0">
                <a:latin typeface="Times New Roman" pitchFamily="18" charset="0"/>
                <a:ea typeface="宋体" pitchFamily="2" charset="-122"/>
                <a:cs typeface="Times New Roman" pitchFamily="18" charset="0"/>
              </a:rPr>
              <a:t>下面通过一个简单实例，说明利用</a:t>
            </a:r>
            <a:r>
              <a:rPr lang="en-US" altLang="zh-CN" sz="2800" b="1" dirty="0">
                <a:latin typeface="Times New Roman" pitchFamily="18" charset="0"/>
                <a:ea typeface="宋体" pitchFamily="2" charset="-122"/>
                <a:cs typeface="Times New Roman" pitchFamily="18" charset="0"/>
              </a:rPr>
              <a:t>Simulink</a:t>
            </a:r>
            <a:r>
              <a:rPr lang="zh-CN" altLang="en-US" sz="2800" b="1" dirty="0">
                <a:latin typeface="Times New Roman" pitchFamily="18" charset="0"/>
                <a:ea typeface="宋体" pitchFamily="2" charset="-122"/>
                <a:cs typeface="Times New Roman" pitchFamily="18" charset="0"/>
              </a:rPr>
              <a:t>建立仿真模型并进行系统仿真的方法。</a:t>
            </a:r>
          </a:p>
          <a:p>
            <a:pPr marL="0" indent="0">
              <a:lnSpc>
                <a:spcPct val="90000"/>
              </a:lnSpc>
              <a:buFontTx/>
              <a:buNone/>
            </a:pPr>
            <a:r>
              <a:rPr lang="zh-CN" altLang="en-US" sz="2800" b="1" dirty="0">
                <a:latin typeface="Times New Roman" pitchFamily="18" charset="0"/>
                <a:ea typeface="宋体" pitchFamily="2" charset="-122"/>
                <a:cs typeface="Times New Roman" pitchFamily="18" charset="0"/>
              </a:rPr>
              <a:t>例</a:t>
            </a:r>
            <a:r>
              <a:rPr lang="en-US" altLang="zh-CN" sz="2800" b="1" dirty="0">
                <a:latin typeface="Times New Roman" pitchFamily="18" charset="0"/>
                <a:ea typeface="宋体" pitchFamily="2" charset="-122"/>
                <a:cs typeface="Times New Roman" pitchFamily="18" charset="0"/>
              </a:rPr>
              <a:t>12-1  </a:t>
            </a:r>
            <a:r>
              <a:rPr lang="zh-CN" altLang="en-US" sz="2800" b="1" dirty="0">
                <a:latin typeface="Times New Roman" pitchFamily="18" charset="0"/>
                <a:ea typeface="宋体" pitchFamily="2" charset="-122"/>
                <a:cs typeface="Times New Roman" pitchFamily="18" charset="0"/>
              </a:rPr>
              <a:t>利用</a:t>
            </a:r>
            <a:r>
              <a:rPr lang="en-US" altLang="zh-CN" sz="2800" b="1" dirty="0">
                <a:latin typeface="Times New Roman" pitchFamily="18" charset="0"/>
                <a:ea typeface="宋体" pitchFamily="2" charset="-122"/>
                <a:cs typeface="Times New Roman" pitchFamily="18" charset="0"/>
              </a:rPr>
              <a:t>Simulink</a:t>
            </a:r>
            <a:r>
              <a:rPr lang="zh-CN" altLang="en-US" sz="2800" b="1" dirty="0">
                <a:latin typeface="Times New Roman" pitchFamily="18" charset="0"/>
                <a:ea typeface="宋体" pitchFamily="2" charset="-122"/>
                <a:cs typeface="Times New Roman" pitchFamily="18" charset="0"/>
              </a:rPr>
              <a:t>仿真曲线</a:t>
            </a:r>
            <a:r>
              <a:rPr lang="en-US" altLang="zh-CN" sz="2800" b="1" dirty="0">
                <a:latin typeface="Times New Roman" pitchFamily="18" charset="0"/>
                <a:ea typeface="宋体" pitchFamily="2" charset="-122"/>
                <a:cs typeface="Times New Roman" pitchFamily="18" charset="0"/>
              </a:rPr>
              <a:t>y(t)=</a:t>
            </a:r>
            <a:r>
              <a:rPr lang="en-US" altLang="zh-CN" sz="2800" b="1" dirty="0" err="1">
                <a:latin typeface="Times New Roman" pitchFamily="18" charset="0"/>
                <a:ea typeface="宋体" pitchFamily="2" charset="-122"/>
                <a:cs typeface="Times New Roman" pitchFamily="18" charset="0"/>
              </a:rPr>
              <a:t>sin</a:t>
            </a:r>
            <a:r>
              <a:rPr lang="en-US" altLang="zh-CN" sz="2800" b="1" i="1" dirty="0" err="1">
                <a:latin typeface="Times New Roman" pitchFamily="18" charset="0"/>
                <a:ea typeface="宋体" pitchFamily="2" charset="-122"/>
                <a:cs typeface="Times New Roman" pitchFamily="18" charset="0"/>
              </a:rPr>
              <a:t>t</a:t>
            </a:r>
            <a:r>
              <a:rPr lang="en-US" altLang="zh-CN" sz="2800" b="1" dirty="0" err="1">
                <a:latin typeface="Times New Roman" pitchFamily="18" charset="0"/>
                <a:ea typeface="宋体" pitchFamily="2" charset="-122"/>
                <a:cs typeface="Times New Roman" pitchFamily="18" charset="0"/>
              </a:rPr>
              <a:t>sin</a:t>
            </a:r>
            <a:r>
              <a:rPr lang="en-US" altLang="zh-CN" sz="2800" b="1" dirty="0">
                <a:latin typeface="Times New Roman" pitchFamily="18" charset="0"/>
                <a:ea typeface="宋体" pitchFamily="2" charset="-122"/>
                <a:cs typeface="Times New Roman" pitchFamily="18" charset="0"/>
              </a:rPr>
              <a:t>(4πt)</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0≤</a:t>
            </a:r>
            <a:r>
              <a:rPr lang="en-US" altLang="zh-CN" sz="2800" b="1" i="1" dirty="0">
                <a:latin typeface="Times New Roman" pitchFamily="18" charset="0"/>
                <a:ea typeface="宋体" pitchFamily="2" charset="-122"/>
                <a:cs typeface="Times New Roman" pitchFamily="18" charset="0"/>
              </a:rPr>
              <a:t>t</a:t>
            </a:r>
            <a:r>
              <a:rPr lang="en-US" altLang="zh-CN"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sym typeface="Symbol" pitchFamily="18" charset="2"/>
              </a:rPr>
              <a:t></a:t>
            </a:r>
            <a:r>
              <a:rPr lang="zh-CN" altLang="en-US" sz="2800" b="1" dirty="0">
                <a:latin typeface="Times New Roman" pitchFamily="18" charset="0"/>
                <a:ea typeface="宋体" pitchFamily="2" charset="-122"/>
                <a:cs typeface="Times New Roman" pitchFamily="18" charset="0"/>
              </a:rPr>
              <a:t>）。</a:t>
            </a:r>
          </a:p>
          <a:p>
            <a:pPr marL="0" indent="0">
              <a:lnSpc>
                <a:spcPct val="90000"/>
              </a:lnSpc>
              <a:buFontTx/>
              <a:buNone/>
            </a:pPr>
            <a:r>
              <a:rPr lang="zh-CN" altLang="en-US" sz="2800" b="1" dirty="0">
                <a:latin typeface="Times New Roman" pitchFamily="18" charset="0"/>
                <a:ea typeface="宋体" pitchFamily="2" charset="-122"/>
                <a:cs typeface="Times New Roman" pitchFamily="18" charset="0"/>
              </a:rPr>
              <a:t>正弦信号由</a:t>
            </a:r>
            <a:r>
              <a:rPr lang="en-US" altLang="zh-CN" sz="2800" b="1" dirty="0">
                <a:latin typeface="Times New Roman" pitchFamily="18" charset="0"/>
                <a:ea typeface="宋体" pitchFamily="2" charset="-122"/>
                <a:cs typeface="Times New Roman" pitchFamily="18" charset="0"/>
              </a:rPr>
              <a:t>Sources</a:t>
            </a:r>
            <a:r>
              <a:rPr lang="zh-CN" altLang="en-US" sz="2800" b="1" dirty="0">
                <a:latin typeface="Times New Roman" pitchFamily="18" charset="0"/>
                <a:ea typeface="宋体" pitchFamily="2" charset="-122"/>
                <a:cs typeface="Times New Roman" pitchFamily="18" charset="0"/>
              </a:rPr>
              <a:t>模块库（信号源）中的</a:t>
            </a:r>
            <a:r>
              <a:rPr lang="en-US" altLang="zh-CN" sz="2800" b="1" dirty="0">
                <a:latin typeface="Times New Roman" pitchFamily="18" charset="0"/>
                <a:ea typeface="宋体" pitchFamily="2" charset="-122"/>
                <a:cs typeface="Times New Roman" pitchFamily="18" charset="0"/>
              </a:rPr>
              <a:t>Sine Wave</a:t>
            </a:r>
            <a:r>
              <a:rPr lang="zh-CN" altLang="en-US" sz="2800" b="1" dirty="0">
                <a:latin typeface="Times New Roman" pitchFamily="18" charset="0"/>
                <a:ea typeface="宋体" pitchFamily="2" charset="-122"/>
                <a:cs typeface="Times New Roman" pitchFamily="18" charset="0"/>
              </a:rPr>
              <a:t>模块提供，求积用</a:t>
            </a:r>
            <a:r>
              <a:rPr lang="en-US" altLang="zh-CN" sz="2800" b="1" dirty="0">
                <a:latin typeface="Times New Roman" pitchFamily="18" charset="0"/>
                <a:ea typeface="宋体" pitchFamily="2" charset="-122"/>
                <a:cs typeface="Times New Roman" pitchFamily="18" charset="0"/>
              </a:rPr>
              <a:t>Math Operations</a:t>
            </a:r>
            <a:r>
              <a:rPr lang="zh-CN" altLang="en-US" sz="2800" b="1" dirty="0">
                <a:latin typeface="Times New Roman" pitchFamily="18" charset="0"/>
                <a:ea typeface="宋体" pitchFamily="2" charset="-122"/>
                <a:cs typeface="Times New Roman" pitchFamily="18" charset="0"/>
              </a:rPr>
              <a:t>模块库（数学运算）中的</a:t>
            </a:r>
            <a:r>
              <a:rPr lang="en-US" altLang="zh-CN" sz="2800" b="1" dirty="0">
                <a:latin typeface="Times New Roman" pitchFamily="18" charset="0"/>
                <a:ea typeface="宋体" pitchFamily="2" charset="-122"/>
                <a:cs typeface="Times New Roman" pitchFamily="18" charset="0"/>
              </a:rPr>
              <a:t>Product</a:t>
            </a:r>
            <a:r>
              <a:rPr lang="zh-CN" altLang="en-US" sz="2800" b="1" dirty="0">
                <a:latin typeface="Times New Roman" pitchFamily="18" charset="0"/>
                <a:ea typeface="宋体" pitchFamily="2" charset="-122"/>
                <a:cs typeface="Times New Roman" pitchFamily="18" charset="0"/>
              </a:rPr>
              <a:t>模块实现，再用</a:t>
            </a:r>
            <a:r>
              <a:rPr lang="en-US" altLang="zh-CN" sz="2800" b="1" dirty="0">
                <a:latin typeface="Times New Roman" pitchFamily="18" charset="0"/>
                <a:ea typeface="宋体" pitchFamily="2" charset="-122"/>
                <a:cs typeface="Times New Roman" pitchFamily="18" charset="0"/>
              </a:rPr>
              <a:t>Sinks</a:t>
            </a:r>
            <a:r>
              <a:rPr lang="zh-CN" altLang="en-US" sz="2800" b="1" dirty="0">
                <a:latin typeface="Times New Roman" pitchFamily="18" charset="0"/>
                <a:ea typeface="宋体" pitchFamily="2" charset="-122"/>
                <a:cs typeface="Times New Roman" pitchFamily="18" charset="0"/>
              </a:rPr>
              <a:t>模块库（信号输出）中的</a:t>
            </a:r>
            <a:r>
              <a:rPr lang="en-US" altLang="zh-CN" sz="2800" b="1" dirty="0">
                <a:latin typeface="Times New Roman" pitchFamily="18" charset="0"/>
                <a:ea typeface="宋体" pitchFamily="2" charset="-122"/>
                <a:cs typeface="Times New Roman" pitchFamily="18" charset="0"/>
              </a:rPr>
              <a:t>Scope</a:t>
            </a:r>
            <a:r>
              <a:rPr lang="zh-CN" altLang="en-US" sz="2800" b="1" dirty="0">
                <a:latin typeface="Times New Roman" pitchFamily="18" charset="0"/>
                <a:ea typeface="宋体" pitchFamily="2" charset="-122"/>
                <a:cs typeface="Times New Roman" pitchFamily="18" charset="0"/>
              </a:rPr>
              <a:t>模块（示波器）输出波形，操作过程如下。</a:t>
            </a:r>
          </a:p>
        </p:txBody>
      </p:sp>
      <p:sp>
        <p:nvSpPr>
          <p:cNvPr id="114692"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7" name="Rectangle 3"/>
          <p:cNvSpPr>
            <a:spLocks noGrp="1" noChangeArrowheads="1"/>
          </p:cNvSpPr>
          <p:nvPr>
            <p:ph type="body" idx="1"/>
          </p:nvPr>
        </p:nvSpPr>
        <p:spPr>
          <a:xfrm>
            <a:off x="539750" y="981075"/>
            <a:ext cx="8280400" cy="1943100"/>
          </a:xfrm>
        </p:spPr>
        <p:txBody>
          <a:bodyPr/>
          <a:lstStyle/>
          <a:p>
            <a:pPr marL="0" indent="0">
              <a:buFontTx/>
              <a:buNone/>
            </a:pPr>
            <a:r>
              <a:rPr lang="zh-CN" altLang="en-US" sz="2800" b="1" dirty="0">
                <a:latin typeface="Times New Roman" pitchFamily="18" charset="0"/>
                <a:ea typeface="宋体" pitchFamily="2" charset="-122"/>
                <a:cs typeface="Times New Roman" pitchFamily="18" charset="0"/>
              </a:rPr>
              <a:t>子系统参数和对话框设置完成后，双击子系统图标将出现其参数对话框。例如，双击</a:t>
            </a:r>
            <a:r>
              <a:rPr lang="en-US" altLang="zh-CN" sz="2800" b="1" dirty="0">
                <a:latin typeface="Times New Roman" pitchFamily="18" charset="0"/>
                <a:ea typeface="宋体" pitchFamily="2" charset="-122"/>
                <a:cs typeface="Times New Roman" pitchFamily="18" charset="0"/>
              </a:rPr>
              <a:t>PID</a:t>
            </a:r>
            <a:r>
              <a:rPr lang="zh-CN" altLang="en-US" sz="2800" b="1" dirty="0">
                <a:latin typeface="Times New Roman" pitchFamily="18" charset="0"/>
                <a:ea typeface="宋体" pitchFamily="2" charset="-122"/>
                <a:cs typeface="Times New Roman" pitchFamily="18" charset="0"/>
              </a:rPr>
              <a:t>控制器封装子系统，则弹出如图</a:t>
            </a:r>
            <a:r>
              <a:rPr lang="en-US" altLang="zh-CN" sz="2800" b="1" dirty="0">
                <a:latin typeface="Times New Roman" pitchFamily="18" charset="0"/>
                <a:ea typeface="宋体" pitchFamily="2" charset="-122"/>
                <a:cs typeface="Times New Roman" pitchFamily="18" charset="0"/>
              </a:rPr>
              <a:t>12-33</a:t>
            </a:r>
            <a:r>
              <a:rPr lang="zh-CN" altLang="en-US" sz="2800" b="1" dirty="0">
                <a:latin typeface="Times New Roman" pitchFamily="18" charset="0"/>
                <a:ea typeface="宋体" pitchFamily="2" charset="-122"/>
                <a:cs typeface="Times New Roman" pitchFamily="18" charset="0"/>
              </a:rPr>
              <a:t>所示的参数对话框，允许用户输入</a:t>
            </a:r>
            <a:r>
              <a:rPr lang="en-US" altLang="zh-CN" sz="2800" b="1" dirty="0">
                <a:latin typeface="Times New Roman" pitchFamily="18" charset="0"/>
                <a:ea typeface="宋体" pitchFamily="2" charset="-122"/>
                <a:cs typeface="Times New Roman" pitchFamily="18" charset="0"/>
              </a:rPr>
              <a:t>PID</a:t>
            </a:r>
            <a:r>
              <a:rPr lang="zh-CN" altLang="en-US" sz="2800" b="1" dirty="0">
                <a:latin typeface="Times New Roman" pitchFamily="18" charset="0"/>
                <a:ea typeface="宋体" pitchFamily="2" charset="-122"/>
                <a:cs typeface="Times New Roman" pitchFamily="18" charset="0"/>
              </a:rPr>
              <a:t>控制器的参数。</a:t>
            </a:r>
          </a:p>
        </p:txBody>
      </p:sp>
      <p:pic>
        <p:nvPicPr>
          <p:cNvPr id="216069"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2133600"/>
            <a:ext cx="5184775" cy="374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6070"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Rectangle 3"/>
          <p:cNvSpPr>
            <a:spLocks noGrp="1" noChangeArrowheads="1"/>
          </p:cNvSpPr>
          <p:nvPr>
            <p:ph type="body" idx="1"/>
          </p:nvPr>
        </p:nvSpPr>
        <p:spPr>
          <a:xfrm>
            <a:off x="468313" y="1196975"/>
            <a:ext cx="8218487" cy="4929188"/>
          </a:xfrm>
        </p:spPr>
        <p:txBody>
          <a:bodyPr/>
          <a:lstStyle/>
          <a:p>
            <a:pPr marL="0" indent="0">
              <a:lnSpc>
                <a:spcPct val="90000"/>
              </a:lnSpc>
              <a:buFontTx/>
              <a:buNone/>
            </a:pPr>
            <a:r>
              <a:rPr lang="en-US" altLang="zh-CN" sz="2800" b="1" dirty="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Initialization</a:t>
            </a:r>
            <a:r>
              <a:rPr lang="zh-CN" altLang="en-US" sz="2800" b="1" dirty="0">
                <a:latin typeface="Times New Roman" pitchFamily="18" charset="0"/>
                <a:ea typeface="宋体" pitchFamily="2" charset="-122"/>
                <a:cs typeface="Times New Roman" pitchFamily="18" charset="0"/>
              </a:rPr>
              <a:t>选项卡的参数设置</a:t>
            </a:r>
          </a:p>
          <a:p>
            <a:pPr marL="0" indent="0">
              <a:lnSpc>
                <a:spcPct val="90000"/>
              </a:lnSpc>
              <a:buFontTx/>
              <a:buNone/>
            </a:pPr>
            <a:r>
              <a:rPr lang="en-US" altLang="zh-CN" sz="2800" b="1" dirty="0">
                <a:latin typeface="Times New Roman" pitchFamily="18" charset="0"/>
                <a:ea typeface="宋体" pitchFamily="2" charset="-122"/>
                <a:cs typeface="Times New Roman" pitchFamily="18" charset="0"/>
              </a:rPr>
              <a:t>Initialization </a:t>
            </a:r>
            <a:r>
              <a:rPr lang="zh-CN" altLang="en-US" sz="2800" b="1" dirty="0">
                <a:latin typeface="Times New Roman" pitchFamily="18" charset="0"/>
                <a:ea typeface="宋体" pitchFamily="2" charset="-122"/>
                <a:cs typeface="Times New Roman" pitchFamily="18" charset="0"/>
              </a:rPr>
              <a:t>选项卡用于设置初始化命令。初始化命令的设置在对话框的</a:t>
            </a:r>
            <a:r>
              <a:rPr lang="en-US" altLang="zh-CN" sz="2800" b="1" dirty="0">
                <a:latin typeface="Times New Roman" pitchFamily="18" charset="0"/>
                <a:ea typeface="宋体" pitchFamily="2" charset="-122"/>
                <a:cs typeface="Times New Roman" pitchFamily="18" charset="0"/>
              </a:rPr>
              <a:t>Initialization commands</a:t>
            </a:r>
            <a:r>
              <a:rPr lang="zh-CN" altLang="en-US" sz="2800" b="1" dirty="0">
                <a:latin typeface="Times New Roman" pitchFamily="18" charset="0"/>
                <a:ea typeface="宋体" pitchFamily="2" charset="-122"/>
                <a:cs typeface="Times New Roman" pitchFamily="18" charset="0"/>
              </a:rPr>
              <a:t>编辑框内进行，在此输入初始化命令，而这些初始化命令将在仿真开始、载入模型、更换模块图标和重设封装子系统的图标时被调用。初始化命令主要用来定义封装子系统的变量，这些变量可以被所有封装定义的初始化命令、封装子系统中的模块和绘制图标的命令所使用。</a:t>
            </a:r>
          </a:p>
        </p:txBody>
      </p:sp>
      <p:sp>
        <p:nvSpPr>
          <p:cNvPr id="217092"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Rectangle 3"/>
          <p:cNvSpPr>
            <a:spLocks noGrp="1" noChangeArrowheads="1"/>
          </p:cNvSpPr>
          <p:nvPr>
            <p:ph type="body" idx="1"/>
          </p:nvPr>
        </p:nvSpPr>
        <p:spPr>
          <a:xfrm>
            <a:off x="611188" y="1125538"/>
            <a:ext cx="8075612" cy="5000625"/>
          </a:xfrm>
        </p:spPr>
        <p:txBody>
          <a:bodyPr/>
          <a:lstStyle/>
          <a:p>
            <a:pPr marL="0" indent="0">
              <a:buFontTx/>
              <a:buNone/>
            </a:pPr>
            <a:r>
              <a:rPr lang="zh-CN" altLang="en-US" sz="2800" b="1" dirty="0">
                <a:latin typeface="Times New Roman" pitchFamily="18" charset="0"/>
                <a:ea typeface="宋体" pitchFamily="2" charset="-122"/>
                <a:cs typeface="Times New Roman" pitchFamily="18" charset="0"/>
              </a:rPr>
              <a:t>初始化的命令由</a:t>
            </a:r>
            <a:r>
              <a:rPr lang="en-US" altLang="zh-CN" sz="2800" b="1" dirty="0">
                <a:latin typeface="Times New Roman" pitchFamily="18" charset="0"/>
                <a:ea typeface="宋体" pitchFamily="2" charset="-122"/>
                <a:cs typeface="Times New Roman" pitchFamily="18" charset="0"/>
              </a:rPr>
              <a:t>MATLAB</a:t>
            </a:r>
            <a:r>
              <a:rPr lang="zh-CN" altLang="en-US" sz="2800" b="1" dirty="0">
                <a:latin typeface="Times New Roman" pitchFamily="18" charset="0"/>
                <a:ea typeface="宋体" pitchFamily="2" charset="-122"/>
                <a:cs typeface="Times New Roman" pitchFamily="18" charset="0"/>
              </a:rPr>
              <a:t>中的表达式组成，其中包括</a:t>
            </a:r>
            <a:r>
              <a:rPr lang="en-US" altLang="zh-CN" sz="2800" b="1" dirty="0">
                <a:latin typeface="Times New Roman" pitchFamily="18" charset="0"/>
                <a:ea typeface="宋体" pitchFamily="2" charset="-122"/>
                <a:cs typeface="Times New Roman" pitchFamily="18" charset="0"/>
              </a:rPr>
              <a:t>MATLAB</a:t>
            </a:r>
            <a:r>
              <a:rPr lang="zh-CN" altLang="en-US" sz="2800" b="1" dirty="0">
                <a:latin typeface="Times New Roman" pitchFamily="18" charset="0"/>
                <a:ea typeface="宋体" pitchFamily="2" charset="-122"/>
                <a:cs typeface="Times New Roman" pitchFamily="18" charset="0"/>
              </a:rPr>
              <a:t>函数、操作符和封装子系统工作区中定义的变量，但这些变量不包括基本工作区中的变量。</a:t>
            </a:r>
          </a:p>
          <a:p>
            <a:pPr marL="0" indent="0">
              <a:buFontTx/>
              <a:buNone/>
            </a:pPr>
            <a:r>
              <a:rPr lang="zh-CN" altLang="en-US" sz="2800" b="1" dirty="0">
                <a:latin typeface="Times New Roman" pitchFamily="18" charset="0"/>
                <a:ea typeface="宋体" pitchFamily="2" charset="-122"/>
                <a:cs typeface="Times New Roman" pitchFamily="18" charset="0"/>
              </a:rPr>
              <a:t>对于封装子系统工作区中定义的变量，通过初始化命令和模块的参数相联系，也就是说模块的参数在获取数据时，先读取封装子系统工作区的变量值，再通过初始化命令来取值。 </a:t>
            </a:r>
          </a:p>
        </p:txBody>
      </p:sp>
      <p:sp>
        <p:nvSpPr>
          <p:cNvPr id="218116"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9" name="Rectangle 3"/>
          <p:cNvSpPr>
            <a:spLocks noGrp="1" noChangeArrowheads="1"/>
          </p:cNvSpPr>
          <p:nvPr>
            <p:ph type="body" idx="1"/>
          </p:nvPr>
        </p:nvSpPr>
        <p:spPr>
          <a:xfrm>
            <a:off x="611188" y="981075"/>
            <a:ext cx="8075612" cy="5145088"/>
          </a:xfrm>
        </p:spPr>
        <p:txBody>
          <a:bodyPr/>
          <a:lstStyle/>
          <a:p>
            <a:pPr marL="0" indent="0">
              <a:lnSpc>
                <a:spcPct val="90000"/>
              </a:lnSpc>
              <a:buFontTx/>
              <a:buNone/>
            </a:pPr>
            <a:r>
              <a:rPr lang="en-US" altLang="zh-CN" sz="2800" b="1" dirty="0">
                <a:latin typeface="Times New Roman" pitchFamily="18" charset="0"/>
                <a:ea typeface="宋体" pitchFamily="2" charset="-122"/>
                <a:cs typeface="Times New Roman" pitchFamily="18" charset="0"/>
              </a:rPr>
              <a:t>4</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Documentation</a:t>
            </a:r>
            <a:r>
              <a:rPr lang="zh-CN" altLang="en-US" sz="2800" b="1" dirty="0">
                <a:latin typeface="Times New Roman" pitchFamily="18" charset="0"/>
                <a:ea typeface="宋体" pitchFamily="2" charset="-122"/>
                <a:cs typeface="Times New Roman" pitchFamily="18" charset="0"/>
              </a:rPr>
              <a:t>选项卡的参数设置</a:t>
            </a:r>
          </a:p>
          <a:p>
            <a:pPr marL="0" indent="0">
              <a:lnSpc>
                <a:spcPct val="90000"/>
              </a:lnSpc>
              <a:buFontTx/>
              <a:buNone/>
            </a:pPr>
            <a:r>
              <a:rPr lang="en-US" altLang="zh-CN" sz="2800" b="1" dirty="0">
                <a:latin typeface="Times New Roman" pitchFamily="18" charset="0"/>
                <a:ea typeface="宋体" pitchFamily="2" charset="-122"/>
                <a:cs typeface="Times New Roman" pitchFamily="18" charset="0"/>
              </a:rPr>
              <a:t>Documentation</a:t>
            </a:r>
            <a:r>
              <a:rPr lang="zh-CN" altLang="en-US" sz="2800" b="1" dirty="0">
                <a:latin typeface="Times New Roman" pitchFamily="18" charset="0"/>
                <a:ea typeface="宋体" pitchFamily="2" charset="-122"/>
                <a:cs typeface="Times New Roman" pitchFamily="18" charset="0"/>
              </a:rPr>
              <a:t>选项卡用于定义封装模块的类型、描述和帮助文本。</a:t>
            </a:r>
            <a:r>
              <a:rPr lang="en-US" altLang="zh-CN" sz="2800" b="1" dirty="0">
                <a:latin typeface="Times New Roman" pitchFamily="18" charset="0"/>
                <a:ea typeface="宋体" pitchFamily="2" charset="-122"/>
                <a:cs typeface="Times New Roman" pitchFamily="18" charset="0"/>
              </a:rPr>
              <a:t>Type</a:t>
            </a:r>
            <a:r>
              <a:rPr lang="zh-CN" altLang="en-US" sz="2800" b="1" dirty="0">
                <a:latin typeface="Times New Roman" pitchFamily="18" charset="0"/>
                <a:ea typeface="宋体" pitchFamily="2" charset="-122"/>
                <a:cs typeface="Times New Roman" pitchFamily="18" charset="0"/>
              </a:rPr>
              <a:t>编辑框中输入的字符串（如</a:t>
            </a:r>
            <a:r>
              <a:rPr lang="en-US" altLang="zh-CN" sz="2800" b="1" dirty="0">
                <a:latin typeface="Times New Roman" pitchFamily="18" charset="0"/>
                <a:ea typeface="宋体" pitchFamily="2" charset="-122"/>
                <a:cs typeface="Times New Roman" pitchFamily="18" charset="0"/>
              </a:rPr>
              <a:t>PID Controller</a:t>
            </a:r>
            <a:r>
              <a:rPr lang="zh-CN" altLang="en-US" sz="2800" b="1" dirty="0">
                <a:latin typeface="Times New Roman" pitchFamily="18" charset="0"/>
                <a:ea typeface="宋体" pitchFamily="2" charset="-122"/>
                <a:cs typeface="Times New Roman" pitchFamily="18" charset="0"/>
              </a:rPr>
              <a:t>）作为封装模块的名称将显示在封装模块参数对话框的顶部；</a:t>
            </a:r>
            <a:r>
              <a:rPr lang="en-US" altLang="zh-CN" sz="2800" b="1" dirty="0">
                <a:latin typeface="Times New Roman" pitchFamily="18" charset="0"/>
                <a:ea typeface="宋体" pitchFamily="2" charset="-122"/>
                <a:cs typeface="Times New Roman" pitchFamily="18" charset="0"/>
              </a:rPr>
              <a:t>Description</a:t>
            </a:r>
            <a:r>
              <a:rPr lang="zh-CN" altLang="en-US" sz="2800" b="1" dirty="0">
                <a:latin typeface="Times New Roman" pitchFamily="18" charset="0"/>
                <a:ea typeface="宋体" pitchFamily="2" charset="-122"/>
                <a:cs typeface="Times New Roman" pitchFamily="18" charset="0"/>
              </a:rPr>
              <a:t>编辑框中输入的字符串作为封装模块的注释将显示在封装模块参数对话框的上部（封装模块的名称下面）；</a:t>
            </a:r>
            <a:r>
              <a:rPr lang="en-US" altLang="zh-CN" sz="2800" b="1" dirty="0">
                <a:latin typeface="Times New Roman" pitchFamily="18" charset="0"/>
                <a:ea typeface="宋体" pitchFamily="2" charset="-122"/>
                <a:cs typeface="Times New Roman" pitchFamily="18" charset="0"/>
              </a:rPr>
              <a:t>Help</a:t>
            </a:r>
            <a:r>
              <a:rPr lang="zh-CN" altLang="en-US" sz="2800" b="1" dirty="0">
                <a:latin typeface="Times New Roman" pitchFamily="18" charset="0"/>
                <a:ea typeface="宋体" pitchFamily="2" charset="-122"/>
                <a:cs typeface="Times New Roman" pitchFamily="18" charset="0"/>
              </a:rPr>
              <a:t>编辑框输入的字符串作为封装模块的帮助信息，当按下模块参数对话框的</a:t>
            </a:r>
            <a:r>
              <a:rPr lang="en-US" altLang="zh-CN" sz="2800" b="1" dirty="0">
                <a:latin typeface="Times New Roman" pitchFamily="18" charset="0"/>
                <a:ea typeface="宋体" pitchFamily="2" charset="-122"/>
                <a:cs typeface="Times New Roman" pitchFamily="18" charset="0"/>
              </a:rPr>
              <a:t>Help</a:t>
            </a:r>
            <a:r>
              <a:rPr lang="zh-CN" altLang="en-US" sz="2800" b="1" dirty="0">
                <a:latin typeface="Times New Roman" pitchFamily="18" charset="0"/>
                <a:ea typeface="宋体" pitchFamily="2" charset="-122"/>
                <a:cs typeface="Times New Roman" pitchFamily="18" charset="0"/>
              </a:rPr>
              <a:t>按钮时，将在</a:t>
            </a:r>
            <a:r>
              <a:rPr lang="en-US" altLang="zh-CN" sz="2800" b="1" dirty="0">
                <a:latin typeface="Times New Roman" pitchFamily="18" charset="0"/>
                <a:ea typeface="宋体" pitchFamily="2" charset="-122"/>
                <a:cs typeface="Times New Roman" pitchFamily="18" charset="0"/>
              </a:rPr>
              <a:t>MATLAB</a:t>
            </a:r>
            <a:r>
              <a:rPr lang="zh-CN" altLang="en-US" sz="2800" b="1" dirty="0">
                <a:latin typeface="Times New Roman" pitchFamily="18" charset="0"/>
                <a:ea typeface="宋体" pitchFamily="2" charset="-122"/>
                <a:cs typeface="Times New Roman" pitchFamily="18" charset="0"/>
              </a:rPr>
              <a:t>浏览器中显示。</a:t>
            </a:r>
          </a:p>
          <a:p>
            <a:pPr marL="0" indent="0">
              <a:lnSpc>
                <a:spcPct val="90000"/>
              </a:lnSpc>
              <a:buFontTx/>
              <a:buNone/>
            </a:pPr>
            <a:r>
              <a:rPr lang="zh-CN" altLang="en-US" sz="2800" b="1" dirty="0">
                <a:latin typeface="Times New Roman" pitchFamily="18" charset="0"/>
                <a:ea typeface="宋体" pitchFamily="2" charset="-122"/>
                <a:cs typeface="Times New Roman" pitchFamily="18" charset="0"/>
              </a:rPr>
              <a:t>封装信息设置完成后，单击</a:t>
            </a:r>
            <a:r>
              <a:rPr lang="en-US" altLang="zh-CN" sz="2800" b="1" dirty="0">
                <a:latin typeface="Times New Roman" pitchFamily="18" charset="0"/>
                <a:ea typeface="宋体" pitchFamily="2" charset="-122"/>
                <a:cs typeface="Times New Roman" pitchFamily="18" charset="0"/>
              </a:rPr>
              <a:t>OK</a:t>
            </a:r>
            <a:r>
              <a:rPr lang="zh-CN" altLang="en-US" sz="2800" b="1" dirty="0">
                <a:latin typeface="Times New Roman" pitchFamily="18" charset="0"/>
                <a:ea typeface="宋体" pitchFamily="2" charset="-122"/>
                <a:cs typeface="Times New Roman" pitchFamily="18" charset="0"/>
              </a:rPr>
              <a:t>按钮，这样就可以在别的系统模型中直接使用该模块了。</a:t>
            </a:r>
          </a:p>
        </p:txBody>
      </p:sp>
      <p:sp>
        <p:nvSpPr>
          <p:cNvPr id="219140"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395536" y="646113"/>
            <a:ext cx="8229600" cy="1143000"/>
          </a:xfrm>
        </p:spPr>
        <p:txBody>
          <a:bodyPr/>
          <a:lstStyle/>
          <a:p>
            <a:pPr algn="l">
              <a:buFontTx/>
              <a:buNone/>
              <a:defRPr/>
            </a:pPr>
            <a:r>
              <a:rPr lang="en-US" altLang="zh-CN" sz="3600" b="1" kern="1200" dirty="0">
                <a:latin typeface="Times New Roman" pitchFamily="18" charset="0"/>
                <a:ea typeface="华文新魏" pitchFamily="2" charset="-122"/>
                <a:cs typeface="+mn-cs"/>
              </a:rPr>
              <a:t>12.5  S</a:t>
            </a:r>
            <a:r>
              <a:rPr lang="zh-CN" altLang="en-US" sz="3600" b="1" kern="1200" dirty="0">
                <a:latin typeface="Times New Roman" pitchFamily="18" charset="0"/>
                <a:ea typeface="华文新魏" pitchFamily="2" charset="-122"/>
                <a:cs typeface="+mn-cs"/>
              </a:rPr>
              <a:t>函数的设计与应用</a:t>
            </a:r>
          </a:p>
        </p:txBody>
      </p:sp>
      <p:sp>
        <p:nvSpPr>
          <p:cNvPr id="220163" name="Rectangle 3"/>
          <p:cNvSpPr>
            <a:spLocks noGrp="1" noChangeArrowheads="1"/>
          </p:cNvSpPr>
          <p:nvPr>
            <p:ph type="body" idx="1"/>
          </p:nvPr>
        </p:nvSpPr>
        <p:spPr/>
        <p:txBody>
          <a:bodyPr/>
          <a:lstStyle/>
          <a:p>
            <a:pPr marL="0" indent="0">
              <a:buFontTx/>
              <a:buNone/>
            </a:pPr>
            <a:r>
              <a:rPr lang="en-US" altLang="zh-CN" sz="2800" b="1" dirty="0">
                <a:latin typeface="Times New Roman" pitchFamily="18" charset="0"/>
                <a:ea typeface="宋体" pitchFamily="2" charset="-122"/>
                <a:cs typeface="Times New Roman" pitchFamily="18" charset="0"/>
              </a:rPr>
              <a:t>S</a:t>
            </a:r>
            <a:r>
              <a:rPr lang="zh-CN" altLang="en-US" sz="2800" b="1" dirty="0">
                <a:latin typeface="Times New Roman" pitchFamily="18" charset="0"/>
                <a:ea typeface="宋体" pitchFamily="2" charset="-122"/>
                <a:cs typeface="Times New Roman" pitchFamily="18" charset="0"/>
              </a:rPr>
              <a:t>函数称为系统函数（</a:t>
            </a:r>
            <a:r>
              <a:rPr lang="en-US" altLang="zh-CN" sz="2800" b="1" dirty="0">
                <a:latin typeface="Times New Roman" pitchFamily="18" charset="0"/>
                <a:ea typeface="宋体" pitchFamily="2" charset="-122"/>
                <a:cs typeface="Times New Roman" pitchFamily="18" charset="0"/>
              </a:rPr>
              <a:t>system function</a:t>
            </a:r>
            <a:r>
              <a:rPr lang="zh-CN" altLang="en-US" sz="2800" b="1" dirty="0">
                <a:latin typeface="Times New Roman" pitchFamily="18" charset="0"/>
                <a:ea typeface="宋体" pitchFamily="2" charset="-122"/>
                <a:cs typeface="Times New Roman" pitchFamily="18" charset="0"/>
              </a:rPr>
              <a:t>），采用非图形化的方式描述功能模块。</a:t>
            </a:r>
            <a:r>
              <a:rPr lang="en-US" altLang="zh-CN" sz="2800" b="1" dirty="0">
                <a:latin typeface="Times New Roman" pitchFamily="18" charset="0"/>
                <a:ea typeface="宋体" pitchFamily="2" charset="-122"/>
                <a:cs typeface="Times New Roman" pitchFamily="18" charset="0"/>
              </a:rPr>
              <a:t>MATLAB</a:t>
            </a:r>
            <a:r>
              <a:rPr lang="zh-CN" altLang="en-US" sz="2800" b="1" dirty="0">
                <a:latin typeface="Times New Roman" pitchFamily="18" charset="0"/>
                <a:ea typeface="宋体" pitchFamily="2" charset="-122"/>
                <a:cs typeface="Times New Roman" pitchFamily="18" charset="0"/>
              </a:rPr>
              <a:t>语言编写的</a:t>
            </a:r>
            <a:r>
              <a:rPr lang="en-US" altLang="zh-CN" sz="2800" b="1" dirty="0">
                <a:latin typeface="Times New Roman" pitchFamily="18" charset="0"/>
                <a:ea typeface="宋体" pitchFamily="2" charset="-122"/>
                <a:cs typeface="Times New Roman" pitchFamily="18" charset="0"/>
              </a:rPr>
              <a:t>S</a:t>
            </a:r>
            <a:r>
              <a:rPr lang="zh-CN" altLang="en-US" sz="2800" b="1" dirty="0">
                <a:latin typeface="Times New Roman" pitchFamily="18" charset="0"/>
                <a:ea typeface="宋体" pitchFamily="2" charset="-122"/>
                <a:cs typeface="Times New Roman" pitchFamily="18" charset="0"/>
              </a:rPr>
              <a:t>函数可以充分利用</a:t>
            </a:r>
            <a:r>
              <a:rPr lang="en-US" altLang="zh-CN" sz="2800" b="1" dirty="0">
                <a:latin typeface="Times New Roman" pitchFamily="18" charset="0"/>
                <a:ea typeface="宋体" pitchFamily="2" charset="-122"/>
                <a:cs typeface="Times New Roman" pitchFamily="18" charset="0"/>
              </a:rPr>
              <a:t>MATLAB</a:t>
            </a:r>
            <a:r>
              <a:rPr lang="zh-CN" altLang="en-US" sz="2800" b="1" dirty="0">
                <a:latin typeface="Times New Roman" pitchFamily="18" charset="0"/>
                <a:ea typeface="宋体" pitchFamily="2" charset="-122"/>
                <a:cs typeface="Times New Roman" pitchFamily="18" charset="0"/>
              </a:rPr>
              <a:t>所提供的丰富资源，方便地调用各种工具箱函数和图形函数；使用</a:t>
            </a:r>
            <a:r>
              <a:rPr lang="en-US" altLang="zh-CN" sz="2800" b="1" dirty="0">
                <a:latin typeface="Times New Roman" pitchFamily="18" charset="0"/>
                <a:ea typeface="宋体" pitchFamily="2" charset="-122"/>
                <a:cs typeface="Times New Roman" pitchFamily="18" charset="0"/>
              </a:rPr>
              <a:t>C</a:t>
            </a:r>
            <a:r>
              <a:rPr lang="zh-CN" altLang="en-US" sz="2800" b="1" dirty="0">
                <a:latin typeface="Times New Roman" pitchFamily="18" charset="0"/>
                <a:ea typeface="宋体" pitchFamily="2" charset="-122"/>
                <a:cs typeface="Times New Roman" pitchFamily="18" charset="0"/>
              </a:rPr>
              <a:t>语言编写的</a:t>
            </a:r>
            <a:r>
              <a:rPr lang="en-US" altLang="zh-CN" sz="2800" b="1" dirty="0">
                <a:latin typeface="Times New Roman" pitchFamily="18" charset="0"/>
                <a:ea typeface="宋体" pitchFamily="2" charset="-122"/>
                <a:cs typeface="Times New Roman" pitchFamily="18" charset="0"/>
              </a:rPr>
              <a:t>S</a:t>
            </a:r>
            <a:r>
              <a:rPr lang="zh-CN" altLang="en-US" sz="2800" b="1" dirty="0">
                <a:latin typeface="Times New Roman" pitchFamily="18" charset="0"/>
                <a:ea typeface="宋体" pitchFamily="2" charset="-122"/>
                <a:cs typeface="Times New Roman" pitchFamily="18" charset="0"/>
              </a:rPr>
              <a:t>函数可以实现对操作系统的访问，如实现与其他进程的通信和同步等。非</a:t>
            </a:r>
            <a:r>
              <a:rPr lang="en-US" altLang="zh-CN" sz="2800" b="1" dirty="0">
                <a:latin typeface="Times New Roman" pitchFamily="18" charset="0"/>
                <a:ea typeface="宋体" pitchFamily="2" charset="-122"/>
                <a:cs typeface="Times New Roman" pitchFamily="18" charset="0"/>
              </a:rPr>
              <a:t>MATLAB</a:t>
            </a:r>
            <a:r>
              <a:rPr lang="zh-CN" altLang="en-US" sz="2800" b="1" dirty="0">
                <a:latin typeface="Times New Roman" pitchFamily="18" charset="0"/>
                <a:ea typeface="宋体" pitchFamily="2" charset="-122"/>
                <a:cs typeface="Times New Roman" pitchFamily="18" charset="0"/>
              </a:rPr>
              <a:t>语言编写的</a:t>
            </a:r>
            <a:r>
              <a:rPr lang="en-US" altLang="zh-CN" sz="2800" b="1" dirty="0">
                <a:latin typeface="Times New Roman" pitchFamily="18" charset="0"/>
                <a:ea typeface="宋体" pitchFamily="2" charset="-122"/>
                <a:cs typeface="Times New Roman" pitchFamily="18" charset="0"/>
              </a:rPr>
              <a:t>S</a:t>
            </a:r>
            <a:r>
              <a:rPr lang="zh-CN" altLang="en-US" sz="2800" b="1" dirty="0">
                <a:latin typeface="Times New Roman" pitchFamily="18" charset="0"/>
                <a:ea typeface="宋体" pitchFamily="2" charset="-122"/>
                <a:cs typeface="Times New Roman" pitchFamily="18" charset="0"/>
              </a:rPr>
              <a:t>函数需要用编译器生成</a:t>
            </a:r>
            <a:r>
              <a:rPr lang="en-US" altLang="zh-CN" sz="2800" b="1" dirty="0">
                <a:latin typeface="Times New Roman" pitchFamily="18" charset="0"/>
                <a:ea typeface="宋体" pitchFamily="2" charset="-122"/>
                <a:cs typeface="Times New Roman" pitchFamily="18" charset="0"/>
              </a:rPr>
              <a:t>MEX</a:t>
            </a:r>
            <a:r>
              <a:rPr lang="zh-CN" altLang="en-US" sz="2800" b="1" dirty="0">
                <a:latin typeface="Times New Roman" pitchFamily="18" charset="0"/>
                <a:ea typeface="宋体" pitchFamily="2" charset="-122"/>
                <a:cs typeface="Times New Roman" pitchFamily="18" charset="0"/>
              </a:rPr>
              <a:t>文件。本节只介绍用</a:t>
            </a:r>
            <a:r>
              <a:rPr lang="en-US" altLang="zh-CN" sz="2800" b="1" dirty="0">
                <a:latin typeface="Times New Roman" pitchFamily="18" charset="0"/>
                <a:ea typeface="宋体" pitchFamily="2" charset="-122"/>
                <a:cs typeface="Times New Roman" pitchFamily="18" charset="0"/>
              </a:rPr>
              <a:t>MATLAB</a:t>
            </a:r>
            <a:r>
              <a:rPr lang="zh-CN" altLang="en-US" sz="2800" b="1" dirty="0">
                <a:latin typeface="Times New Roman" pitchFamily="18" charset="0"/>
                <a:ea typeface="宋体" pitchFamily="2" charset="-122"/>
                <a:cs typeface="Times New Roman" pitchFamily="18" charset="0"/>
              </a:rPr>
              <a:t>语言设计</a:t>
            </a:r>
            <a:r>
              <a:rPr lang="en-US" altLang="zh-CN" sz="2800" b="1" dirty="0">
                <a:latin typeface="Times New Roman" pitchFamily="18" charset="0"/>
                <a:ea typeface="宋体" pitchFamily="2" charset="-122"/>
                <a:cs typeface="Times New Roman" pitchFamily="18" charset="0"/>
              </a:rPr>
              <a:t>S</a:t>
            </a:r>
            <a:r>
              <a:rPr lang="zh-CN" altLang="en-US" sz="2800" b="1" dirty="0">
                <a:latin typeface="Times New Roman" pitchFamily="18" charset="0"/>
                <a:ea typeface="宋体" pitchFamily="2" charset="-122"/>
                <a:cs typeface="Times New Roman" pitchFamily="18" charset="0"/>
              </a:rPr>
              <a:t>函数的方法，并通过例子介绍</a:t>
            </a:r>
            <a:r>
              <a:rPr lang="en-US" altLang="zh-CN" sz="2800" b="1" dirty="0">
                <a:latin typeface="Times New Roman" pitchFamily="18" charset="0"/>
                <a:ea typeface="宋体" pitchFamily="2" charset="-122"/>
                <a:cs typeface="Times New Roman" pitchFamily="18" charset="0"/>
              </a:rPr>
              <a:t>S</a:t>
            </a:r>
            <a:r>
              <a:rPr lang="zh-CN" altLang="en-US" sz="2800" b="1" dirty="0">
                <a:latin typeface="Times New Roman" pitchFamily="18" charset="0"/>
                <a:ea typeface="宋体" pitchFamily="2" charset="-122"/>
                <a:cs typeface="Times New Roman" pitchFamily="18" charset="0"/>
              </a:rPr>
              <a:t>函数的应用。</a:t>
            </a:r>
          </a:p>
        </p:txBody>
      </p:sp>
      <p:sp>
        <p:nvSpPr>
          <p:cNvPr id="220164"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395536" y="553960"/>
            <a:ext cx="8229600" cy="1143000"/>
          </a:xfrm>
        </p:spPr>
        <p:txBody>
          <a:bodyPr/>
          <a:lstStyle/>
          <a:p>
            <a:pPr algn="l">
              <a:buFontTx/>
              <a:buNone/>
            </a:pPr>
            <a:r>
              <a:rPr lang="en-US" altLang="zh-CN" sz="2800" b="1" dirty="0">
                <a:latin typeface="Times New Roman" pitchFamily="18" charset="0"/>
                <a:ea typeface="宋体" pitchFamily="2" charset="-122"/>
                <a:cs typeface="Times New Roman" pitchFamily="18" charset="0"/>
              </a:rPr>
              <a:t>12.5.1  </a:t>
            </a:r>
            <a:r>
              <a:rPr lang="zh-CN" altLang="en-US" sz="2800" b="1" dirty="0">
                <a:latin typeface="Times New Roman" pitchFamily="18" charset="0"/>
                <a:ea typeface="宋体" pitchFamily="2" charset="-122"/>
                <a:cs typeface="Times New Roman" pitchFamily="18" charset="0"/>
              </a:rPr>
              <a:t>用</a:t>
            </a:r>
            <a:r>
              <a:rPr lang="en-US" altLang="zh-CN" sz="2800" b="1" dirty="0">
                <a:latin typeface="Times New Roman" pitchFamily="18" charset="0"/>
                <a:ea typeface="宋体" pitchFamily="2" charset="-122"/>
                <a:cs typeface="Times New Roman" pitchFamily="18" charset="0"/>
              </a:rPr>
              <a:t>MATLAB</a:t>
            </a:r>
            <a:r>
              <a:rPr lang="zh-CN" altLang="en-US" sz="2800" b="1" dirty="0">
                <a:latin typeface="Times New Roman" pitchFamily="18" charset="0"/>
                <a:ea typeface="宋体" pitchFamily="2" charset="-122"/>
                <a:cs typeface="Times New Roman" pitchFamily="18" charset="0"/>
              </a:rPr>
              <a:t>语言编写</a:t>
            </a:r>
            <a:r>
              <a:rPr lang="en-US" altLang="zh-CN" sz="2800" b="1" dirty="0">
                <a:latin typeface="Times New Roman" pitchFamily="18" charset="0"/>
                <a:ea typeface="宋体" pitchFamily="2" charset="-122"/>
                <a:cs typeface="Times New Roman" pitchFamily="18" charset="0"/>
              </a:rPr>
              <a:t>S</a:t>
            </a:r>
            <a:r>
              <a:rPr lang="zh-CN" altLang="en-US" sz="2800" b="1" dirty="0">
                <a:latin typeface="Times New Roman" pitchFamily="18" charset="0"/>
                <a:ea typeface="宋体" pitchFamily="2" charset="-122"/>
                <a:cs typeface="Times New Roman" pitchFamily="18" charset="0"/>
              </a:rPr>
              <a:t>函数</a:t>
            </a:r>
          </a:p>
        </p:txBody>
      </p:sp>
      <p:sp>
        <p:nvSpPr>
          <p:cNvPr id="221187" name="Rectangle 3"/>
          <p:cNvSpPr>
            <a:spLocks noGrp="1" noChangeArrowheads="1"/>
          </p:cNvSpPr>
          <p:nvPr>
            <p:ph type="body" idx="1"/>
          </p:nvPr>
        </p:nvSpPr>
        <p:spPr/>
        <p:txBody>
          <a:bodyPr/>
          <a:lstStyle/>
          <a:p>
            <a:pPr marL="0" indent="0">
              <a:lnSpc>
                <a:spcPct val="90000"/>
              </a:lnSpc>
              <a:buFontTx/>
              <a:buNone/>
            </a:pPr>
            <a:r>
              <a:rPr lang="en-US" altLang="zh-CN" sz="2800" b="1" dirty="0">
                <a:latin typeface="Times New Roman" pitchFamily="18" charset="0"/>
                <a:ea typeface="宋体" pitchFamily="2" charset="-122"/>
                <a:cs typeface="Times New Roman" pitchFamily="18" charset="0"/>
              </a:rPr>
              <a:t>1</a:t>
            </a:r>
            <a:r>
              <a:rPr lang="zh-CN" altLang="en-US" sz="2800" b="1" dirty="0">
                <a:latin typeface="Times New Roman" pitchFamily="18" charset="0"/>
                <a:ea typeface="宋体" pitchFamily="2" charset="-122"/>
                <a:cs typeface="Times New Roman" pitchFamily="18" charset="0"/>
              </a:rPr>
              <a:t>．主程序</a:t>
            </a:r>
          </a:p>
          <a:p>
            <a:pPr marL="0" indent="0">
              <a:lnSpc>
                <a:spcPct val="90000"/>
              </a:lnSpc>
              <a:buFontTx/>
              <a:buNone/>
            </a:pPr>
            <a:r>
              <a:rPr lang="en-US" altLang="zh-CN" sz="2800" b="1" dirty="0">
                <a:latin typeface="Times New Roman" pitchFamily="18" charset="0"/>
                <a:ea typeface="宋体" pitchFamily="2" charset="-122"/>
                <a:cs typeface="Times New Roman" pitchFamily="18" charset="0"/>
              </a:rPr>
              <a:t>S</a:t>
            </a:r>
            <a:r>
              <a:rPr lang="zh-CN" altLang="en-US" sz="2800" b="1" dirty="0">
                <a:latin typeface="Times New Roman" pitchFamily="18" charset="0"/>
                <a:ea typeface="宋体" pitchFamily="2" charset="-122"/>
                <a:cs typeface="Times New Roman" pitchFamily="18" charset="0"/>
              </a:rPr>
              <a:t>函数主程序的引导语句为：</a:t>
            </a:r>
            <a:endParaRPr lang="zh-CN" altLang="fr-FR" sz="2800" b="1" dirty="0">
              <a:latin typeface="Times New Roman" pitchFamily="18" charset="0"/>
              <a:ea typeface="宋体" pitchFamily="2" charset="-122"/>
              <a:cs typeface="Times New Roman" pitchFamily="18" charset="0"/>
            </a:endParaRPr>
          </a:p>
          <a:p>
            <a:pPr marL="0" indent="0" algn="ctr">
              <a:lnSpc>
                <a:spcPct val="90000"/>
              </a:lnSpc>
              <a:buFontTx/>
              <a:buNone/>
            </a:pPr>
            <a:r>
              <a:rPr lang="fr-FR" altLang="zh-CN" sz="2800" b="1" dirty="0">
                <a:latin typeface="Times New Roman" pitchFamily="18" charset="0"/>
                <a:ea typeface="宋体" pitchFamily="2" charset="-122"/>
                <a:cs typeface="Times New Roman" pitchFamily="18" charset="0"/>
              </a:rPr>
              <a:t>function [sys,x0,str,ts]=fname(t,x,u,flag)</a:t>
            </a:r>
            <a:endParaRPr lang="en-US" altLang="zh-CN" sz="2800" b="1" dirty="0">
              <a:latin typeface="Times New Roman" pitchFamily="18" charset="0"/>
              <a:ea typeface="宋体" pitchFamily="2" charset="-122"/>
              <a:cs typeface="Times New Roman" pitchFamily="18" charset="0"/>
            </a:endParaRPr>
          </a:p>
          <a:p>
            <a:pPr marL="0" indent="0">
              <a:lnSpc>
                <a:spcPct val="90000"/>
              </a:lnSpc>
              <a:buFontTx/>
              <a:buNone/>
            </a:pPr>
            <a:r>
              <a:rPr lang="zh-CN" altLang="en-US" sz="2800" b="1" dirty="0">
                <a:latin typeface="Times New Roman" pitchFamily="18" charset="0"/>
                <a:ea typeface="宋体" pitchFamily="2" charset="-122"/>
                <a:cs typeface="Times New Roman" pitchFamily="18" charset="0"/>
              </a:rPr>
              <a:t>其中，</a:t>
            </a:r>
            <a:r>
              <a:rPr lang="en-US" altLang="zh-CN" sz="2800" b="1" dirty="0" err="1">
                <a:latin typeface="Times New Roman" pitchFamily="18" charset="0"/>
                <a:ea typeface="宋体" pitchFamily="2" charset="-122"/>
                <a:cs typeface="Times New Roman" pitchFamily="18" charset="0"/>
              </a:rPr>
              <a:t>fname</a:t>
            </a:r>
            <a:r>
              <a:rPr lang="zh-CN" altLang="en-US" sz="2800" b="1" dirty="0">
                <a:latin typeface="Times New Roman" pitchFamily="18" charset="0"/>
                <a:ea typeface="宋体" pitchFamily="2" charset="-122"/>
                <a:cs typeface="Times New Roman" pitchFamily="18" charset="0"/>
              </a:rPr>
              <a:t>是</a:t>
            </a:r>
            <a:r>
              <a:rPr lang="en-US" altLang="zh-CN" sz="2800" b="1" dirty="0">
                <a:latin typeface="Times New Roman" pitchFamily="18" charset="0"/>
                <a:ea typeface="宋体" pitchFamily="2" charset="-122"/>
                <a:cs typeface="Times New Roman" pitchFamily="18" charset="0"/>
              </a:rPr>
              <a:t>S</a:t>
            </a:r>
            <a:r>
              <a:rPr lang="zh-CN" altLang="en-US" sz="2800" b="1" dirty="0">
                <a:latin typeface="Times New Roman" pitchFamily="18" charset="0"/>
                <a:ea typeface="宋体" pitchFamily="2" charset="-122"/>
                <a:cs typeface="Times New Roman" pitchFamily="18" charset="0"/>
              </a:rPr>
              <a:t>函数的函数名，</a:t>
            </a:r>
            <a:r>
              <a:rPr lang="en-US" altLang="zh-CN" sz="2800" b="1" i="1" dirty="0">
                <a:latin typeface="Times New Roman" pitchFamily="18" charset="0"/>
                <a:ea typeface="宋体" pitchFamily="2" charset="-122"/>
                <a:cs typeface="Times New Roman" pitchFamily="18" charset="0"/>
              </a:rPr>
              <a:t>t</a:t>
            </a:r>
            <a:r>
              <a:rPr lang="zh-CN" altLang="en-US" sz="2800" b="1" dirty="0">
                <a:latin typeface="Times New Roman" pitchFamily="18" charset="0"/>
                <a:ea typeface="宋体" pitchFamily="2" charset="-122"/>
                <a:cs typeface="Times New Roman" pitchFamily="18" charset="0"/>
              </a:rPr>
              <a:t>、</a:t>
            </a:r>
            <a:r>
              <a:rPr lang="en-US" altLang="zh-CN" sz="2800" b="1" i="1" dirty="0">
                <a:latin typeface="Times New Roman" pitchFamily="18" charset="0"/>
                <a:ea typeface="宋体" pitchFamily="2" charset="-122"/>
                <a:cs typeface="Times New Roman" pitchFamily="18" charset="0"/>
              </a:rPr>
              <a:t>x</a:t>
            </a:r>
            <a:r>
              <a:rPr lang="zh-CN" altLang="en-US" sz="2800" b="1" dirty="0">
                <a:latin typeface="Times New Roman" pitchFamily="18" charset="0"/>
                <a:ea typeface="宋体" pitchFamily="2" charset="-122"/>
                <a:cs typeface="Times New Roman" pitchFamily="18" charset="0"/>
              </a:rPr>
              <a:t>、</a:t>
            </a:r>
            <a:r>
              <a:rPr lang="en-US" altLang="zh-CN" sz="2800" b="1" i="1" dirty="0">
                <a:latin typeface="Times New Roman" pitchFamily="18" charset="0"/>
                <a:ea typeface="宋体" pitchFamily="2" charset="-122"/>
                <a:cs typeface="Times New Roman" pitchFamily="18" charset="0"/>
              </a:rPr>
              <a:t>u</a:t>
            </a:r>
            <a:r>
              <a:rPr lang="zh-CN" altLang="en-US" sz="2800" b="1" dirty="0">
                <a:latin typeface="Times New Roman" pitchFamily="18" charset="0"/>
                <a:ea typeface="宋体" pitchFamily="2" charset="-122"/>
                <a:cs typeface="Times New Roman" pitchFamily="18" charset="0"/>
              </a:rPr>
              <a:t>、</a:t>
            </a:r>
            <a:r>
              <a:rPr lang="en-US" altLang="zh-CN" sz="2800" b="1" i="1" dirty="0">
                <a:latin typeface="Times New Roman" pitchFamily="18" charset="0"/>
                <a:ea typeface="宋体" pitchFamily="2" charset="-122"/>
                <a:cs typeface="Times New Roman" pitchFamily="18" charset="0"/>
              </a:rPr>
              <a:t>flag</a:t>
            </a:r>
            <a:r>
              <a:rPr lang="zh-CN" altLang="en-US" sz="2800" b="1" dirty="0">
                <a:latin typeface="Times New Roman" pitchFamily="18" charset="0"/>
                <a:ea typeface="宋体" pitchFamily="2" charset="-122"/>
                <a:cs typeface="Times New Roman" pitchFamily="18" charset="0"/>
              </a:rPr>
              <a:t>分别为仿真时间、状态向量、输入向量和子程序调用标志。</a:t>
            </a:r>
            <a:r>
              <a:rPr lang="en-US" altLang="zh-CN" sz="2800" b="1" i="1" dirty="0">
                <a:latin typeface="Times New Roman" pitchFamily="18" charset="0"/>
                <a:ea typeface="宋体" pitchFamily="2" charset="-122"/>
                <a:cs typeface="Times New Roman" pitchFamily="18" charset="0"/>
              </a:rPr>
              <a:t>flag</a:t>
            </a:r>
            <a:r>
              <a:rPr lang="zh-CN" altLang="en-US" sz="2800" b="1" dirty="0">
                <a:latin typeface="Times New Roman" pitchFamily="18" charset="0"/>
                <a:ea typeface="宋体" pitchFamily="2" charset="-122"/>
                <a:cs typeface="Times New Roman" pitchFamily="18" charset="0"/>
              </a:rPr>
              <a:t>控制在仿真的各阶段调用</a:t>
            </a:r>
            <a:r>
              <a:rPr lang="en-US" altLang="zh-CN" sz="2800" b="1" dirty="0">
                <a:latin typeface="Times New Roman" pitchFamily="18" charset="0"/>
                <a:ea typeface="宋体" pitchFamily="2" charset="-122"/>
                <a:cs typeface="Times New Roman" pitchFamily="18" charset="0"/>
              </a:rPr>
              <a:t>S</a:t>
            </a:r>
            <a:r>
              <a:rPr lang="zh-CN" altLang="en-US" sz="2800" b="1" dirty="0">
                <a:latin typeface="Times New Roman" pitchFamily="18" charset="0"/>
                <a:ea typeface="宋体" pitchFamily="2" charset="-122"/>
                <a:cs typeface="Times New Roman" pitchFamily="18" charset="0"/>
              </a:rPr>
              <a:t>函数的哪一个子程序，其含义和有关信息如表</a:t>
            </a:r>
            <a:r>
              <a:rPr lang="en-US" altLang="zh-CN" sz="2800" b="1" dirty="0">
                <a:latin typeface="Times New Roman" pitchFamily="18" charset="0"/>
                <a:ea typeface="宋体" pitchFamily="2" charset="-122"/>
                <a:cs typeface="Times New Roman" pitchFamily="18" charset="0"/>
              </a:rPr>
              <a:t>12-1</a:t>
            </a:r>
            <a:r>
              <a:rPr lang="zh-CN" altLang="en-US" sz="2800" b="1" dirty="0">
                <a:latin typeface="Times New Roman" pitchFamily="18" charset="0"/>
                <a:ea typeface="宋体" pitchFamily="2" charset="-122"/>
                <a:cs typeface="Times New Roman" pitchFamily="18" charset="0"/>
              </a:rPr>
              <a:t>所示。 </a:t>
            </a:r>
            <a:r>
              <a:rPr lang="en-US" altLang="zh-CN" sz="2800" b="1" dirty="0">
                <a:latin typeface="Times New Roman" pitchFamily="18" charset="0"/>
                <a:ea typeface="宋体" pitchFamily="2" charset="-122"/>
                <a:cs typeface="Times New Roman" pitchFamily="18" charset="0"/>
              </a:rPr>
              <a:t>Simulink</a:t>
            </a:r>
            <a:r>
              <a:rPr lang="zh-CN" altLang="en-US" sz="2800" b="1" dirty="0">
                <a:latin typeface="Times New Roman" pitchFamily="18" charset="0"/>
                <a:ea typeface="宋体" pitchFamily="2" charset="-122"/>
                <a:cs typeface="Times New Roman" pitchFamily="18" charset="0"/>
              </a:rPr>
              <a:t>每次调用</a:t>
            </a:r>
            <a:r>
              <a:rPr lang="en-US" altLang="zh-CN" sz="2800" b="1" dirty="0">
                <a:latin typeface="Times New Roman" pitchFamily="18" charset="0"/>
                <a:ea typeface="宋体" pitchFamily="2" charset="-122"/>
                <a:cs typeface="Times New Roman" pitchFamily="18" charset="0"/>
              </a:rPr>
              <a:t>S</a:t>
            </a:r>
            <a:r>
              <a:rPr lang="zh-CN" altLang="en-US" sz="2800" b="1" dirty="0">
                <a:latin typeface="Times New Roman" pitchFamily="18" charset="0"/>
                <a:ea typeface="宋体" pitchFamily="2" charset="-122"/>
                <a:cs typeface="Times New Roman" pitchFamily="18" charset="0"/>
              </a:rPr>
              <a:t>函数时，必须给出这</a:t>
            </a:r>
            <a:r>
              <a:rPr lang="en-US" altLang="zh-CN" sz="2800" b="1" dirty="0">
                <a:latin typeface="Times New Roman" pitchFamily="18" charset="0"/>
                <a:ea typeface="宋体" pitchFamily="2" charset="-122"/>
                <a:cs typeface="Times New Roman" pitchFamily="18" charset="0"/>
              </a:rPr>
              <a:t>4</a:t>
            </a:r>
            <a:r>
              <a:rPr lang="zh-CN" altLang="en-US" sz="2800" b="1" dirty="0">
                <a:latin typeface="Times New Roman" pitchFamily="18" charset="0"/>
                <a:ea typeface="宋体" pitchFamily="2" charset="-122"/>
                <a:cs typeface="Times New Roman" pitchFamily="18" charset="0"/>
              </a:rPr>
              <a:t>个参数。 </a:t>
            </a:r>
          </a:p>
        </p:txBody>
      </p:sp>
      <p:sp>
        <p:nvSpPr>
          <p:cNvPr id="221188"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2396" name="Group 188"/>
          <p:cNvGraphicFramePr>
            <a:graphicFrameLocks noGrp="1"/>
          </p:cNvGraphicFramePr>
          <p:nvPr>
            <p:ph idx="1"/>
            <p:extLst>
              <p:ext uri="{D42A27DB-BD31-4B8C-83A1-F6EECF244321}">
                <p14:modId xmlns:p14="http://schemas.microsoft.com/office/powerpoint/2010/main" val="2055405973"/>
              </p:ext>
            </p:extLst>
          </p:nvPr>
        </p:nvGraphicFramePr>
        <p:xfrm>
          <a:off x="468313" y="1268413"/>
          <a:ext cx="8218487" cy="4856164"/>
        </p:xfrm>
        <a:graphic>
          <a:graphicData uri="http://schemas.openxmlformats.org/drawingml/2006/table">
            <a:tbl>
              <a:tblPr/>
              <a:tblGrid>
                <a:gridCol w="1039812"/>
                <a:gridCol w="2259013"/>
                <a:gridCol w="2259012"/>
                <a:gridCol w="2660650"/>
              </a:tblGrid>
              <a:tr h="6937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2060"/>
                          </a:solidFill>
                          <a:effectLst/>
                          <a:latin typeface="宋体" pitchFamily="2" charset="-122"/>
                          <a:ea typeface="宋体" pitchFamily="2" charset="-122"/>
                          <a:cs typeface="Times New Roman" pitchFamily="18" charset="0"/>
                        </a:rPr>
                        <a:t>取  值</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2060"/>
                          </a:solidFill>
                          <a:effectLst/>
                          <a:latin typeface="宋体" pitchFamily="2" charset="-122"/>
                          <a:ea typeface="宋体" pitchFamily="2" charset="-122"/>
                          <a:cs typeface="Times New Roman" pitchFamily="18" charset="0"/>
                        </a:rPr>
                        <a:t>功    能</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2060"/>
                          </a:solidFill>
                          <a:effectLst/>
                          <a:latin typeface="宋体" pitchFamily="2" charset="-122"/>
                          <a:ea typeface="宋体" pitchFamily="2" charset="-122"/>
                          <a:cs typeface="Times New Roman" pitchFamily="18" charset="0"/>
                        </a:rPr>
                        <a:t>调用函数名</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2060"/>
                          </a:solidFill>
                          <a:effectLst/>
                          <a:latin typeface="宋体" pitchFamily="2" charset="-122"/>
                          <a:ea typeface="宋体" pitchFamily="2" charset="-122"/>
                          <a:cs typeface="Times New Roman" pitchFamily="18" charset="0"/>
                        </a:rPr>
                        <a:t>返 回 参 数</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953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2060"/>
                          </a:solidFill>
                          <a:effectLst/>
                          <a:latin typeface="宋体" pitchFamily="2" charset="-122"/>
                          <a:ea typeface="宋体" pitchFamily="2" charset="-122"/>
                          <a:cs typeface="Times New Roman" pitchFamily="18" charset="0"/>
                        </a:rPr>
                        <a:t>0</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2060"/>
                          </a:solidFill>
                          <a:effectLst/>
                          <a:latin typeface="宋体" pitchFamily="2" charset="-122"/>
                          <a:ea typeface="宋体" pitchFamily="2" charset="-122"/>
                          <a:cs typeface="Times New Roman" pitchFamily="18" charset="0"/>
                        </a:rPr>
                        <a:t>初始化</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err="1" smtClean="0">
                          <a:ln>
                            <a:noFill/>
                          </a:ln>
                          <a:solidFill>
                            <a:srgbClr val="002060"/>
                          </a:solidFill>
                          <a:effectLst/>
                          <a:latin typeface="宋体" pitchFamily="2" charset="-122"/>
                          <a:ea typeface="宋体" pitchFamily="2" charset="-122"/>
                          <a:cs typeface="Times New Roman" pitchFamily="18" charset="0"/>
                        </a:rPr>
                        <a:t>mdlInitializeSizes</a:t>
                      </a:r>
                      <a:endParaRPr kumimoji="0" lang="en-US" altLang="zh-CN" sz="1800" b="1" i="0" u="none" strike="noStrike" cap="none" normalizeH="0" baseline="0" dirty="0" smtClean="0">
                        <a:ln>
                          <a:noFill/>
                        </a:ln>
                        <a:solidFill>
                          <a:srgbClr val="002060"/>
                        </a:solidFill>
                        <a:effectLst/>
                        <a:latin typeface="宋体" pitchFamily="2" charset="-122"/>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smtClean="0">
                          <a:ln>
                            <a:noFill/>
                          </a:ln>
                          <a:solidFill>
                            <a:srgbClr val="002060"/>
                          </a:solidFill>
                          <a:effectLst/>
                          <a:latin typeface="宋体" pitchFamily="2" charset="-122"/>
                          <a:ea typeface="宋体" pitchFamily="2" charset="-122"/>
                          <a:cs typeface="Times New Roman" pitchFamily="18" charset="0"/>
                        </a:rPr>
                        <a:t>sys</a:t>
                      </a:r>
                      <a:r>
                        <a:rPr kumimoji="0" lang="zh-CN" altLang="en-US" sz="1800" b="1" i="0" u="none" strike="noStrike" cap="none" normalizeH="0" baseline="0" dirty="0" smtClean="0">
                          <a:ln>
                            <a:noFill/>
                          </a:ln>
                          <a:solidFill>
                            <a:srgbClr val="002060"/>
                          </a:solidFill>
                          <a:effectLst/>
                          <a:latin typeface="宋体" pitchFamily="2" charset="-122"/>
                          <a:ea typeface="宋体" pitchFamily="2" charset="-122"/>
                          <a:cs typeface="Times New Roman" pitchFamily="18" charset="0"/>
                        </a:rPr>
                        <a:t>为初始化参数，</a:t>
                      </a:r>
                      <a:r>
                        <a:rPr kumimoji="0" lang="en-US" altLang="zh-CN" sz="1800" b="1" i="1" u="none" strike="noStrike" cap="none" normalizeH="0" baseline="0" dirty="0" smtClean="0">
                          <a:ln>
                            <a:noFill/>
                          </a:ln>
                          <a:solidFill>
                            <a:srgbClr val="002060"/>
                          </a:solidFill>
                          <a:effectLst/>
                          <a:latin typeface="宋体" pitchFamily="2" charset="-122"/>
                          <a:ea typeface="宋体" pitchFamily="2" charset="-122"/>
                          <a:cs typeface="Times New Roman" pitchFamily="18" charset="0"/>
                        </a:rPr>
                        <a:t>x</a:t>
                      </a:r>
                      <a:r>
                        <a:rPr kumimoji="0" lang="en-US" altLang="zh-CN" sz="1800" b="1" i="0" u="none" strike="noStrike" cap="none" normalizeH="0" baseline="0" dirty="0" smtClean="0">
                          <a:ln>
                            <a:noFill/>
                          </a:ln>
                          <a:solidFill>
                            <a:srgbClr val="002060"/>
                          </a:solidFill>
                          <a:effectLst/>
                          <a:latin typeface="宋体" pitchFamily="2" charset="-122"/>
                          <a:ea typeface="宋体" pitchFamily="2" charset="-122"/>
                          <a:cs typeface="Times New Roman" pitchFamily="18" charset="0"/>
                        </a:rPr>
                        <a:t>0,</a:t>
                      </a:r>
                      <a:r>
                        <a:rPr kumimoji="0" lang="en-US" altLang="zh-CN" sz="1800" b="1" i="1" u="none" strike="noStrike" cap="none" normalizeH="0" baseline="0" dirty="0" smtClean="0">
                          <a:ln>
                            <a:noFill/>
                          </a:ln>
                          <a:solidFill>
                            <a:srgbClr val="002060"/>
                          </a:solidFill>
                          <a:effectLst/>
                          <a:latin typeface="宋体" pitchFamily="2" charset="-122"/>
                          <a:ea typeface="宋体" pitchFamily="2" charset="-122"/>
                          <a:cs typeface="Times New Roman" pitchFamily="18" charset="0"/>
                        </a:rPr>
                        <a:t>str</a:t>
                      </a:r>
                      <a:r>
                        <a:rPr kumimoji="0" lang="en-US" altLang="zh-CN" sz="1800" b="1" i="0" u="none" strike="noStrike" cap="none" normalizeH="0" baseline="0" dirty="0" smtClean="0">
                          <a:ln>
                            <a:noFill/>
                          </a:ln>
                          <a:solidFill>
                            <a:srgbClr val="002060"/>
                          </a:solidFill>
                          <a:effectLst/>
                          <a:latin typeface="宋体" pitchFamily="2" charset="-122"/>
                          <a:ea typeface="宋体" pitchFamily="2" charset="-122"/>
                          <a:cs typeface="Times New Roman" pitchFamily="18" charset="0"/>
                        </a:rPr>
                        <a:t>,</a:t>
                      </a:r>
                      <a:r>
                        <a:rPr kumimoji="0" lang="en-US" altLang="zh-CN" sz="1800" b="1" i="1" u="none" strike="noStrike" cap="none" normalizeH="0" baseline="0" dirty="0" smtClean="0">
                          <a:ln>
                            <a:noFill/>
                          </a:ln>
                          <a:solidFill>
                            <a:srgbClr val="002060"/>
                          </a:solidFill>
                          <a:effectLst/>
                          <a:latin typeface="宋体" pitchFamily="2" charset="-122"/>
                          <a:ea typeface="宋体" pitchFamily="2" charset="-122"/>
                          <a:cs typeface="Times New Roman" pitchFamily="18" charset="0"/>
                        </a:rPr>
                        <a:t>ts</a:t>
                      </a:r>
                      <a:r>
                        <a:rPr kumimoji="0" lang="zh-CN" altLang="en-US" sz="1800" b="1" i="0" u="none" strike="noStrike" cap="none" normalizeH="0" baseline="0" dirty="0" smtClean="0">
                          <a:ln>
                            <a:noFill/>
                          </a:ln>
                          <a:solidFill>
                            <a:srgbClr val="002060"/>
                          </a:solidFill>
                          <a:effectLst/>
                          <a:latin typeface="宋体" pitchFamily="2" charset="-122"/>
                          <a:ea typeface="宋体" pitchFamily="2" charset="-122"/>
                          <a:cs typeface="Times New Roman" pitchFamily="18" charset="0"/>
                        </a:rPr>
                        <a:t>如定义</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921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2060"/>
                          </a:solidFill>
                          <a:effectLst/>
                          <a:latin typeface="宋体" pitchFamily="2" charset="-122"/>
                          <a:ea typeface="宋体" pitchFamily="2" charset="-122"/>
                          <a:cs typeface="Times New Roman" pitchFamily="18" charset="0"/>
                        </a:rPr>
                        <a:t>1</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2060"/>
                          </a:solidFill>
                          <a:effectLst/>
                          <a:latin typeface="宋体" pitchFamily="2" charset="-122"/>
                          <a:ea typeface="宋体" pitchFamily="2" charset="-122"/>
                          <a:cs typeface="Times New Roman" pitchFamily="18" charset="0"/>
                        </a:rPr>
                        <a:t>计算连续状态变量的导数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2060"/>
                          </a:solidFill>
                          <a:effectLst/>
                          <a:latin typeface="宋体" pitchFamily="2" charset="-122"/>
                          <a:ea typeface="宋体" pitchFamily="2" charset="-122"/>
                          <a:cs typeface="Times New Roman" pitchFamily="18" charset="0"/>
                        </a:rPr>
                        <a:t>mdlDerivatives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smtClean="0">
                          <a:ln>
                            <a:noFill/>
                          </a:ln>
                          <a:solidFill>
                            <a:srgbClr val="002060"/>
                          </a:solidFill>
                          <a:effectLst/>
                          <a:latin typeface="宋体" pitchFamily="2" charset="-122"/>
                          <a:ea typeface="宋体" pitchFamily="2" charset="-122"/>
                          <a:cs typeface="Times New Roman" pitchFamily="18" charset="0"/>
                        </a:rPr>
                        <a:t>sys</a:t>
                      </a:r>
                      <a:r>
                        <a:rPr kumimoji="0" lang="zh-CN" altLang="en-US" sz="1800" b="1" i="0" u="none" strike="noStrike" cap="none" normalizeH="0" baseline="0" dirty="0" smtClean="0">
                          <a:ln>
                            <a:noFill/>
                          </a:ln>
                          <a:solidFill>
                            <a:srgbClr val="002060"/>
                          </a:solidFill>
                          <a:effectLst/>
                          <a:latin typeface="宋体" pitchFamily="2" charset="-122"/>
                          <a:ea typeface="宋体" pitchFamily="2" charset="-122"/>
                          <a:cs typeface="Times New Roman" pitchFamily="18" charset="0"/>
                        </a:rPr>
                        <a:t>返回连续状态</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921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2060"/>
                          </a:solidFill>
                          <a:effectLst/>
                          <a:latin typeface="宋体" pitchFamily="2" charset="-122"/>
                          <a:ea typeface="宋体" pitchFamily="2" charset="-122"/>
                          <a:cs typeface="Times New Roman" pitchFamily="18" charset="0"/>
                        </a:rPr>
                        <a:t>2</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2060"/>
                          </a:solidFill>
                          <a:effectLst/>
                          <a:latin typeface="宋体" pitchFamily="2" charset="-122"/>
                          <a:ea typeface="宋体" pitchFamily="2" charset="-122"/>
                          <a:cs typeface="Times New Roman" pitchFamily="18" charset="0"/>
                        </a:rPr>
                        <a:t>计算离散状态变量的更新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2060"/>
                          </a:solidFill>
                          <a:effectLst/>
                          <a:latin typeface="宋体" pitchFamily="2" charset="-122"/>
                          <a:ea typeface="宋体" pitchFamily="2" charset="-122"/>
                          <a:cs typeface="Times New Roman" pitchFamily="18" charset="0"/>
                        </a:rPr>
                        <a:t>mdlUpdate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smtClean="0">
                          <a:ln>
                            <a:noFill/>
                          </a:ln>
                          <a:solidFill>
                            <a:srgbClr val="002060"/>
                          </a:solidFill>
                          <a:effectLst/>
                          <a:latin typeface="宋体" pitchFamily="2" charset="-122"/>
                          <a:ea typeface="宋体" pitchFamily="2" charset="-122"/>
                          <a:cs typeface="Times New Roman" pitchFamily="18" charset="0"/>
                        </a:rPr>
                        <a:t>sys</a:t>
                      </a:r>
                      <a:r>
                        <a:rPr kumimoji="0" lang="zh-CN" altLang="en-US" sz="1800" b="1" i="0" u="none" strike="noStrike" cap="none" normalizeH="0" baseline="0" dirty="0" smtClean="0">
                          <a:ln>
                            <a:noFill/>
                          </a:ln>
                          <a:solidFill>
                            <a:srgbClr val="002060"/>
                          </a:solidFill>
                          <a:effectLst/>
                          <a:latin typeface="宋体" pitchFamily="2" charset="-122"/>
                          <a:ea typeface="宋体" pitchFamily="2" charset="-122"/>
                          <a:cs typeface="Times New Roman" pitchFamily="18" charset="0"/>
                        </a:rPr>
                        <a:t>返回离散状态</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937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2060"/>
                          </a:solidFill>
                          <a:effectLst/>
                          <a:latin typeface="宋体" pitchFamily="2" charset="-122"/>
                          <a:ea typeface="宋体" pitchFamily="2" charset="-122"/>
                          <a:cs typeface="Times New Roman" pitchFamily="18" charset="0"/>
                        </a:rPr>
                        <a:t>3</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2060"/>
                          </a:solidFill>
                          <a:effectLst/>
                          <a:latin typeface="宋体" pitchFamily="2" charset="-122"/>
                          <a:ea typeface="宋体" pitchFamily="2" charset="-122"/>
                          <a:cs typeface="Times New Roman" pitchFamily="18" charset="0"/>
                        </a:rPr>
                        <a:t>计算输出信号</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2060"/>
                          </a:solidFill>
                          <a:effectLst/>
                          <a:latin typeface="宋体" pitchFamily="2" charset="-122"/>
                          <a:ea typeface="宋体" pitchFamily="2" charset="-122"/>
                          <a:cs typeface="Times New Roman" pitchFamily="18" charset="0"/>
                        </a:rPr>
                        <a:t>mdlOutputs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smtClean="0">
                          <a:ln>
                            <a:noFill/>
                          </a:ln>
                          <a:solidFill>
                            <a:srgbClr val="002060"/>
                          </a:solidFill>
                          <a:effectLst/>
                          <a:latin typeface="宋体" pitchFamily="2" charset="-122"/>
                          <a:ea typeface="宋体" pitchFamily="2" charset="-122"/>
                          <a:cs typeface="Times New Roman" pitchFamily="18" charset="0"/>
                        </a:rPr>
                        <a:t>sys</a:t>
                      </a:r>
                      <a:r>
                        <a:rPr kumimoji="0" lang="zh-CN" altLang="en-US" sz="1800" b="1" i="0" u="none" strike="noStrike" cap="none" normalizeH="0" baseline="0" dirty="0" smtClean="0">
                          <a:ln>
                            <a:noFill/>
                          </a:ln>
                          <a:solidFill>
                            <a:srgbClr val="002060"/>
                          </a:solidFill>
                          <a:effectLst/>
                          <a:latin typeface="宋体" pitchFamily="2" charset="-122"/>
                          <a:ea typeface="宋体" pitchFamily="2" charset="-122"/>
                          <a:cs typeface="Times New Roman" pitchFamily="18" charset="0"/>
                        </a:rPr>
                        <a:t>返回系统输出</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953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2060"/>
                          </a:solidFill>
                          <a:effectLst/>
                          <a:latin typeface="宋体" pitchFamily="2" charset="-122"/>
                          <a:ea typeface="宋体" pitchFamily="2" charset="-122"/>
                          <a:cs typeface="Times New Roman" pitchFamily="18" charset="0"/>
                        </a:rPr>
                        <a:t>4</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2060"/>
                          </a:solidFill>
                          <a:effectLst/>
                          <a:latin typeface="宋体" pitchFamily="2" charset="-122"/>
                          <a:ea typeface="宋体" pitchFamily="2" charset="-122"/>
                          <a:cs typeface="Times New Roman" pitchFamily="18" charset="0"/>
                        </a:rPr>
                        <a:t>计算下一个采样时刻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2060"/>
                          </a:solidFill>
                          <a:effectLst/>
                          <a:latin typeface="宋体" pitchFamily="2" charset="-122"/>
                          <a:ea typeface="宋体" pitchFamily="2" charset="-122"/>
                          <a:cs typeface="Times New Roman" pitchFamily="18" charset="0"/>
                        </a:rPr>
                        <a:t>mdlGetTimeOfNextVarHit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smtClean="0">
                          <a:ln>
                            <a:noFill/>
                          </a:ln>
                          <a:solidFill>
                            <a:srgbClr val="002060"/>
                          </a:solidFill>
                          <a:effectLst/>
                          <a:latin typeface="宋体" pitchFamily="2" charset="-122"/>
                          <a:ea typeface="宋体" pitchFamily="2" charset="-122"/>
                          <a:cs typeface="Times New Roman" pitchFamily="18" charset="0"/>
                        </a:rPr>
                        <a:t>sys</a:t>
                      </a:r>
                      <a:r>
                        <a:rPr kumimoji="0" lang="zh-CN" altLang="en-US" sz="1800" b="1" i="0" u="none" strike="noStrike" cap="none" normalizeH="0" baseline="0" dirty="0" smtClean="0">
                          <a:ln>
                            <a:noFill/>
                          </a:ln>
                          <a:solidFill>
                            <a:srgbClr val="002060"/>
                          </a:solidFill>
                          <a:effectLst/>
                          <a:latin typeface="宋体" pitchFamily="2" charset="-122"/>
                          <a:ea typeface="宋体" pitchFamily="2" charset="-122"/>
                          <a:cs typeface="Times New Roman" pitchFamily="18" charset="0"/>
                        </a:rPr>
                        <a:t>返回下一步仿真的时间</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937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2060"/>
                          </a:solidFill>
                          <a:effectLst/>
                          <a:latin typeface="宋体" pitchFamily="2" charset="-122"/>
                          <a:ea typeface="宋体" pitchFamily="2" charset="-122"/>
                          <a:cs typeface="Times New Roman" pitchFamily="18" charset="0"/>
                        </a:rPr>
                        <a:t>9</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2060"/>
                          </a:solidFill>
                          <a:effectLst/>
                          <a:latin typeface="宋体" pitchFamily="2" charset="-122"/>
                          <a:ea typeface="宋体" pitchFamily="2" charset="-122"/>
                          <a:cs typeface="Times New Roman" pitchFamily="18" charset="0"/>
                        </a:rPr>
                        <a:t>结束仿真任务</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2060"/>
                          </a:solidFill>
                          <a:effectLst/>
                          <a:latin typeface="宋体" pitchFamily="2" charset="-122"/>
                          <a:ea typeface="宋体" pitchFamily="2" charset="-122"/>
                          <a:cs typeface="Times New Roman" pitchFamily="18" charset="0"/>
                        </a:rPr>
                        <a:t>mdlTerminate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2060"/>
                          </a:solidFill>
                          <a:effectLst/>
                          <a:latin typeface="宋体" pitchFamily="2" charset="-122"/>
                          <a:ea typeface="宋体" pitchFamily="2" charset="-122"/>
                          <a:cs typeface="Times New Roman" pitchFamily="18" charset="0"/>
                        </a:rPr>
                        <a:t>无</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22397"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9" name="Rectangle 3"/>
          <p:cNvSpPr>
            <a:spLocks noGrp="1" noChangeArrowheads="1"/>
          </p:cNvSpPr>
          <p:nvPr>
            <p:ph type="body" idx="1"/>
          </p:nvPr>
        </p:nvSpPr>
        <p:spPr>
          <a:xfrm>
            <a:off x="323528" y="1124744"/>
            <a:ext cx="8229600" cy="4525963"/>
          </a:xfrm>
        </p:spPr>
        <p:txBody>
          <a:bodyPr/>
          <a:lstStyle/>
          <a:p>
            <a:pPr marL="0" indent="0">
              <a:lnSpc>
                <a:spcPct val="90000"/>
              </a:lnSpc>
              <a:buFontTx/>
              <a:buNone/>
            </a:pPr>
            <a:r>
              <a:rPr lang="en-US" altLang="zh-CN" sz="2800" b="1" i="1" dirty="0">
                <a:latin typeface="Times New Roman" pitchFamily="18" charset="0"/>
                <a:ea typeface="宋体" pitchFamily="2" charset="-122"/>
                <a:cs typeface="Times New Roman" pitchFamily="18" charset="0"/>
              </a:rPr>
              <a:t>sys</a:t>
            </a:r>
            <a:r>
              <a:rPr lang="zh-CN" altLang="en-US" sz="2800" b="1" dirty="0">
                <a:latin typeface="Times New Roman" pitchFamily="18" charset="0"/>
                <a:ea typeface="宋体" pitchFamily="2" charset="-122"/>
                <a:cs typeface="Times New Roman" pitchFamily="18" charset="0"/>
              </a:rPr>
              <a:t>、</a:t>
            </a:r>
            <a:r>
              <a:rPr lang="en-US" altLang="zh-CN" sz="2800" b="1" i="1" dirty="0">
                <a:latin typeface="Times New Roman" pitchFamily="18" charset="0"/>
                <a:ea typeface="宋体" pitchFamily="2" charset="-122"/>
                <a:cs typeface="Times New Roman" pitchFamily="18" charset="0"/>
              </a:rPr>
              <a:t>x</a:t>
            </a:r>
            <a:r>
              <a:rPr lang="en-US" altLang="zh-CN" sz="2800" b="1" dirty="0">
                <a:latin typeface="Times New Roman" pitchFamily="18" charset="0"/>
                <a:ea typeface="宋体" pitchFamily="2" charset="-122"/>
                <a:cs typeface="Times New Roman" pitchFamily="18" charset="0"/>
              </a:rPr>
              <a:t>0</a:t>
            </a:r>
            <a:r>
              <a:rPr lang="zh-CN" altLang="en-US" sz="2800" b="1" dirty="0">
                <a:latin typeface="Times New Roman" pitchFamily="18" charset="0"/>
                <a:ea typeface="宋体" pitchFamily="2" charset="-122"/>
                <a:cs typeface="Times New Roman" pitchFamily="18" charset="0"/>
              </a:rPr>
              <a:t>、</a:t>
            </a:r>
            <a:r>
              <a:rPr lang="en-US" altLang="zh-CN" sz="2800" b="1" i="1" dirty="0" err="1">
                <a:latin typeface="Times New Roman" pitchFamily="18" charset="0"/>
                <a:ea typeface="宋体" pitchFamily="2" charset="-122"/>
                <a:cs typeface="Times New Roman" pitchFamily="18" charset="0"/>
              </a:rPr>
              <a:t>str</a:t>
            </a:r>
            <a:r>
              <a:rPr lang="zh-CN" altLang="en-US" sz="2800" b="1" dirty="0">
                <a:latin typeface="Times New Roman" pitchFamily="18" charset="0"/>
                <a:ea typeface="宋体" pitchFamily="2" charset="-122"/>
                <a:cs typeface="Times New Roman" pitchFamily="18" charset="0"/>
              </a:rPr>
              <a:t>和</a:t>
            </a:r>
            <a:r>
              <a:rPr lang="en-US" altLang="zh-CN" sz="2800" b="1" i="1" dirty="0" err="1">
                <a:latin typeface="Times New Roman" pitchFamily="18" charset="0"/>
                <a:ea typeface="宋体" pitchFamily="2" charset="-122"/>
                <a:cs typeface="Times New Roman" pitchFamily="18" charset="0"/>
              </a:rPr>
              <a:t>ts</a:t>
            </a:r>
            <a:r>
              <a:rPr lang="zh-CN" altLang="en-US" sz="2800" b="1" dirty="0">
                <a:latin typeface="Times New Roman" pitchFamily="18" charset="0"/>
                <a:ea typeface="宋体" pitchFamily="2" charset="-122"/>
                <a:cs typeface="Times New Roman" pitchFamily="18" charset="0"/>
              </a:rPr>
              <a:t>是</a:t>
            </a:r>
            <a:r>
              <a:rPr lang="en-US" altLang="zh-CN" sz="2800" b="1" dirty="0">
                <a:latin typeface="Times New Roman" pitchFamily="18" charset="0"/>
                <a:ea typeface="宋体" pitchFamily="2" charset="-122"/>
                <a:cs typeface="Times New Roman" pitchFamily="18" charset="0"/>
              </a:rPr>
              <a:t>S</a:t>
            </a:r>
            <a:r>
              <a:rPr lang="zh-CN" altLang="en-US" sz="2800" b="1" dirty="0">
                <a:latin typeface="Times New Roman" pitchFamily="18" charset="0"/>
                <a:ea typeface="宋体" pitchFamily="2" charset="-122"/>
                <a:cs typeface="Times New Roman" pitchFamily="18" charset="0"/>
              </a:rPr>
              <a:t>函数的返回参数。</a:t>
            </a:r>
            <a:r>
              <a:rPr lang="en-US" altLang="zh-CN" sz="2800" b="1" i="1" dirty="0">
                <a:latin typeface="Times New Roman" pitchFamily="18" charset="0"/>
                <a:ea typeface="宋体" pitchFamily="2" charset="-122"/>
                <a:cs typeface="Times New Roman" pitchFamily="18" charset="0"/>
              </a:rPr>
              <a:t>sys</a:t>
            </a:r>
            <a:r>
              <a:rPr lang="zh-CN" altLang="en-US" sz="2800" b="1" dirty="0">
                <a:latin typeface="Times New Roman" pitchFamily="18" charset="0"/>
                <a:ea typeface="宋体" pitchFamily="2" charset="-122"/>
                <a:cs typeface="Times New Roman" pitchFamily="18" charset="0"/>
              </a:rPr>
              <a:t>是一个返回参数的通用符号，它得到何种参数，取决于</a:t>
            </a:r>
            <a:r>
              <a:rPr lang="en-US" altLang="zh-CN" sz="2800" b="1" i="1" dirty="0">
                <a:latin typeface="Times New Roman" pitchFamily="18" charset="0"/>
                <a:ea typeface="宋体" pitchFamily="2" charset="-122"/>
                <a:cs typeface="Times New Roman" pitchFamily="18" charset="0"/>
              </a:rPr>
              <a:t>flag</a:t>
            </a:r>
            <a:r>
              <a:rPr lang="zh-CN" altLang="en-US" sz="2800" b="1" dirty="0">
                <a:latin typeface="Times New Roman" pitchFamily="18" charset="0"/>
                <a:ea typeface="宋体" pitchFamily="2" charset="-122"/>
                <a:cs typeface="Times New Roman" pitchFamily="18" charset="0"/>
              </a:rPr>
              <a:t>值。例如，</a:t>
            </a:r>
            <a:r>
              <a:rPr lang="en-US" altLang="zh-CN" sz="2800" b="1" i="1" dirty="0">
                <a:latin typeface="Times New Roman" pitchFamily="18" charset="0"/>
                <a:ea typeface="宋体" pitchFamily="2" charset="-122"/>
                <a:cs typeface="Times New Roman" pitchFamily="18" charset="0"/>
              </a:rPr>
              <a:t>flag</a:t>
            </a:r>
            <a:r>
              <a:rPr lang="en-US" altLang="zh-CN" sz="2800" b="1" dirty="0">
                <a:latin typeface="Times New Roman" pitchFamily="18" charset="0"/>
                <a:ea typeface="宋体" pitchFamily="2" charset="-122"/>
                <a:cs typeface="Times New Roman" pitchFamily="18" charset="0"/>
              </a:rPr>
              <a:t> = 3</a:t>
            </a:r>
            <a:r>
              <a:rPr lang="zh-CN" altLang="en-US" sz="2800" b="1" dirty="0">
                <a:latin typeface="Times New Roman" pitchFamily="18" charset="0"/>
                <a:ea typeface="宋体" pitchFamily="2" charset="-122"/>
                <a:cs typeface="Times New Roman" pitchFamily="18" charset="0"/>
              </a:rPr>
              <a:t>时，</a:t>
            </a:r>
            <a:r>
              <a:rPr lang="en-US" altLang="zh-CN" sz="2800" b="1" i="1" dirty="0">
                <a:latin typeface="Times New Roman" pitchFamily="18" charset="0"/>
                <a:ea typeface="宋体" pitchFamily="2" charset="-122"/>
                <a:cs typeface="Times New Roman" pitchFamily="18" charset="0"/>
              </a:rPr>
              <a:t>sys</a:t>
            </a:r>
            <a:r>
              <a:rPr lang="zh-CN" altLang="en-US" sz="2800" b="1" dirty="0">
                <a:latin typeface="Times New Roman" pitchFamily="18" charset="0"/>
                <a:ea typeface="宋体" pitchFamily="2" charset="-122"/>
                <a:cs typeface="Times New Roman" pitchFamily="18" charset="0"/>
              </a:rPr>
              <a:t>得到的是</a:t>
            </a:r>
            <a:r>
              <a:rPr lang="en-US" altLang="zh-CN" sz="2800" b="1" dirty="0">
                <a:latin typeface="Times New Roman" pitchFamily="18" charset="0"/>
                <a:ea typeface="宋体" pitchFamily="2" charset="-122"/>
                <a:cs typeface="Times New Roman" pitchFamily="18" charset="0"/>
              </a:rPr>
              <a:t>S</a:t>
            </a:r>
            <a:r>
              <a:rPr lang="zh-CN" altLang="en-US" sz="2800" b="1" dirty="0">
                <a:latin typeface="Times New Roman" pitchFamily="18" charset="0"/>
                <a:ea typeface="宋体" pitchFamily="2" charset="-122"/>
                <a:cs typeface="Times New Roman" pitchFamily="18" charset="0"/>
              </a:rPr>
              <a:t>函数的输出向量值。</a:t>
            </a:r>
            <a:r>
              <a:rPr lang="en-US" altLang="zh-CN" sz="2800" b="1" i="1" dirty="0">
                <a:latin typeface="Times New Roman" pitchFamily="18" charset="0"/>
                <a:ea typeface="宋体" pitchFamily="2" charset="-122"/>
                <a:cs typeface="Times New Roman" pitchFamily="18" charset="0"/>
              </a:rPr>
              <a:t>x</a:t>
            </a:r>
            <a:r>
              <a:rPr lang="en-US" altLang="zh-CN" sz="2800" b="1" dirty="0">
                <a:latin typeface="Times New Roman" pitchFamily="18" charset="0"/>
                <a:ea typeface="宋体" pitchFamily="2" charset="-122"/>
                <a:cs typeface="Times New Roman" pitchFamily="18" charset="0"/>
              </a:rPr>
              <a:t>0</a:t>
            </a:r>
            <a:r>
              <a:rPr lang="zh-CN" altLang="en-US" sz="2800" b="1" dirty="0">
                <a:latin typeface="Times New Roman" pitchFamily="18" charset="0"/>
                <a:ea typeface="宋体" pitchFamily="2" charset="-122"/>
                <a:cs typeface="Times New Roman" pitchFamily="18" charset="0"/>
              </a:rPr>
              <a:t>是初始状态值，如果系统中没有状态变量，</a:t>
            </a:r>
            <a:r>
              <a:rPr lang="en-US" altLang="zh-CN" sz="2800" b="1" i="1" dirty="0">
                <a:latin typeface="Times New Roman" pitchFamily="18" charset="0"/>
                <a:ea typeface="宋体" pitchFamily="2" charset="-122"/>
                <a:cs typeface="Times New Roman" pitchFamily="18" charset="0"/>
              </a:rPr>
              <a:t>x</a:t>
            </a:r>
            <a:r>
              <a:rPr lang="en-US" altLang="zh-CN" sz="2800" b="1" dirty="0">
                <a:latin typeface="Times New Roman" pitchFamily="18" charset="0"/>
                <a:ea typeface="宋体" pitchFamily="2" charset="-122"/>
                <a:cs typeface="Times New Roman" pitchFamily="18" charset="0"/>
              </a:rPr>
              <a:t>0</a:t>
            </a:r>
            <a:r>
              <a:rPr lang="zh-CN" altLang="en-US" sz="2800" b="1" dirty="0">
                <a:latin typeface="Times New Roman" pitchFamily="18" charset="0"/>
                <a:ea typeface="宋体" pitchFamily="2" charset="-122"/>
                <a:cs typeface="Times New Roman" pitchFamily="18" charset="0"/>
              </a:rPr>
              <a:t>将得到一个空阵。</a:t>
            </a:r>
            <a:r>
              <a:rPr lang="en-US" altLang="zh-CN" sz="2800" b="1" i="1" dirty="0" err="1">
                <a:latin typeface="Times New Roman" pitchFamily="18" charset="0"/>
                <a:ea typeface="宋体" pitchFamily="2" charset="-122"/>
                <a:cs typeface="Times New Roman" pitchFamily="18" charset="0"/>
              </a:rPr>
              <a:t>str</a:t>
            </a:r>
            <a:r>
              <a:rPr lang="zh-CN" altLang="en-US" sz="2800" b="1" dirty="0">
                <a:latin typeface="Times New Roman" pitchFamily="18" charset="0"/>
                <a:ea typeface="宋体" pitchFamily="2" charset="-122"/>
                <a:cs typeface="Times New Roman" pitchFamily="18" charset="0"/>
              </a:rPr>
              <a:t>仅用于系统模型同</a:t>
            </a:r>
            <a:r>
              <a:rPr lang="en-US" altLang="zh-CN" sz="2800" b="1" dirty="0">
                <a:latin typeface="Times New Roman" pitchFamily="18" charset="0"/>
                <a:ea typeface="宋体" pitchFamily="2" charset="-122"/>
                <a:cs typeface="Times New Roman" pitchFamily="18" charset="0"/>
              </a:rPr>
              <a:t>S</a:t>
            </a:r>
            <a:r>
              <a:rPr lang="zh-CN" altLang="en-US" sz="2800" b="1" dirty="0">
                <a:latin typeface="Times New Roman" pitchFamily="18" charset="0"/>
                <a:ea typeface="宋体" pitchFamily="2" charset="-122"/>
                <a:cs typeface="Times New Roman" pitchFamily="18" charset="0"/>
              </a:rPr>
              <a:t>函数</a:t>
            </a:r>
            <a:r>
              <a:rPr lang="en-US" altLang="zh-CN" sz="2800" b="1" dirty="0">
                <a:latin typeface="Times New Roman" pitchFamily="18" charset="0"/>
                <a:ea typeface="宋体" pitchFamily="2" charset="-122"/>
                <a:cs typeface="Times New Roman" pitchFamily="18" charset="0"/>
              </a:rPr>
              <a:t>API</a:t>
            </a:r>
            <a:r>
              <a:rPr lang="zh-CN" altLang="en-US" sz="2800" b="1" dirty="0">
                <a:latin typeface="Times New Roman" pitchFamily="18" charset="0"/>
                <a:ea typeface="宋体" pitchFamily="2" charset="-122"/>
                <a:cs typeface="Times New Roman" pitchFamily="18" charset="0"/>
              </a:rPr>
              <a:t>（应用程序编程接口）的一致性校验。对于</a:t>
            </a:r>
            <a:r>
              <a:rPr lang="en-US" altLang="zh-CN" sz="2800" b="1" dirty="0">
                <a:latin typeface="Times New Roman" pitchFamily="18" charset="0"/>
                <a:ea typeface="宋体" pitchFamily="2" charset="-122"/>
                <a:cs typeface="Times New Roman" pitchFamily="18" charset="0"/>
              </a:rPr>
              <a:t>M</a:t>
            </a:r>
            <a:r>
              <a:rPr lang="zh-CN" altLang="en-US" sz="2800" b="1" dirty="0">
                <a:latin typeface="Times New Roman" pitchFamily="18" charset="0"/>
                <a:ea typeface="宋体" pitchFamily="2" charset="-122"/>
                <a:cs typeface="Times New Roman" pitchFamily="18" charset="0"/>
              </a:rPr>
              <a:t>文件</a:t>
            </a:r>
            <a:r>
              <a:rPr lang="en-US" altLang="zh-CN" sz="2800" b="1" dirty="0">
                <a:latin typeface="Times New Roman" pitchFamily="18" charset="0"/>
                <a:ea typeface="宋体" pitchFamily="2" charset="-122"/>
                <a:cs typeface="Times New Roman" pitchFamily="18" charset="0"/>
              </a:rPr>
              <a:t>S</a:t>
            </a:r>
            <a:r>
              <a:rPr lang="zh-CN" altLang="en-US" sz="2800" b="1" dirty="0">
                <a:latin typeface="Times New Roman" pitchFamily="18" charset="0"/>
                <a:ea typeface="宋体" pitchFamily="2" charset="-122"/>
                <a:cs typeface="Times New Roman" pitchFamily="18" charset="0"/>
              </a:rPr>
              <a:t>函数，它将被置成一个空阵。</a:t>
            </a:r>
            <a:r>
              <a:rPr lang="en-US" altLang="zh-CN" sz="2800" b="1" i="1" dirty="0" err="1">
                <a:latin typeface="Times New Roman" pitchFamily="18" charset="0"/>
                <a:ea typeface="宋体" pitchFamily="2" charset="-122"/>
                <a:cs typeface="Times New Roman" pitchFamily="18" charset="0"/>
              </a:rPr>
              <a:t>ts</a:t>
            </a:r>
            <a:r>
              <a:rPr lang="zh-CN" altLang="en-US" sz="2800" b="1" dirty="0">
                <a:latin typeface="Times New Roman" pitchFamily="18" charset="0"/>
                <a:ea typeface="宋体" pitchFamily="2" charset="-122"/>
                <a:cs typeface="Times New Roman" pitchFamily="18" charset="0"/>
              </a:rPr>
              <a:t>是一个两列矩阵，一列是</a:t>
            </a:r>
            <a:r>
              <a:rPr lang="en-US" altLang="zh-CN" sz="2800" b="1" dirty="0">
                <a:latin typeface="Times New Roman" pitchFamily="18" charset="0"/>
                <a:ea typeface="宋体" pitchFamily="2" charset="-122"/>
                <a:cs typeface="Times New Roman" pitchFamily="18" charset="0"/>
              </a:rPr>
              <a:t>S</a:t>
            </a:r>
            <a:r>
              <a:rPr lang="zh-CN" altLang="en-US" sz="2800" b="1" dirty="0">
                <a:latin typeface="Times New Roman" pitchFamily="18" charset="0"/>
                <a:ea typeface="宋体" pitchFamily="2" charset="-122"/>
                <a:cs typeface="Times New Roman" pitchFamily="18" charset="0"/>
              </a:rPr>
              <a:t>函数中各状态变量的采样周期，另一列是相应的采样时间的偏移量。采样周期按递增顺序排列，</a:t>
            </a:r>
            <a:r>
              <a:rPr lang="en-US" altLang="zh-CN" sz="2800" b="1" i="1" dirty="0" err="1">
                <a:latin typeface="Times New Roman" pitchFamily="18" charset="0"/>
                <a:ea typeface="宋体" pitchFamily="2" charset="-122"/>
                <a:cs typeface="Times New Roman" pitchFamily="18" charset="0"/>
              </a:rPr>
              <a:t>ts</a:t>
            </a:r>
            <a:r>
              <a:rPr lang="zh-CN" altLang="en-US" sz="2800" b="1" dirty="0">
                <a:latin typeface="Times New Roman" pitchFamily="18" charset="0"/>
                <a:ea typeface="宋体" pitchFamily="2" charset="-122"/>
                <a:cs typeface="Times New Roman" pitchFamily="18" charset="0"/>
              </a:rPr>
              <a:t>中的一行对应一个采样周期。对于连续系统，采样周期和偏移量都应置成</a:t>
            </a:r>
            <a:r>
              <a:rPr lang="en-US" altLang="zh-CN" sz="2800" b="1" dirty="0">
                <a:latin typeface="Times New Roman" pitchFamily="18" charset="0"/>
                <a:ea typeface="宋体" pitchFamily="2" charset="-122"/>
                <a:cs typeface="Times New Roman" pitchFamily="18" charset="0"/>
              </a:rPr>
              <a:t>0</a:t>
            </a:r>
            <a:r>
              <a:rPr lang="zh-CN" altLang="en-US" sz="2800" b="1" dirty="0">
                <a:latin typeface="Times New Roman" pitchFamily="18" charset="0"/>
                <a:ea typeface="宋体" pitchFamily="2" charset="-122"/>
                <a:cs typeface="Times New Roman" pitchFamily="18" charset="0"/>
              </a:rPr>
              <a:t>。如果取采样周期为−</a:t>
            </a:r>
            <a:r>
              <a:rPr lang="en-US" altLang="zh-CN" sz="2800" b="1" dirty="0">
                <a:latin typeface="Times New Roman" pitchFamily="18" charset="0"/>
                <a:ea typeface="宋体" pitchFamily="2" charset="-122"/>
                <a:cs typeface="Times New Roman" pitchFamily="18" charset="0"/>
              </a:rPr>
              <a:t>1</a:t>
            </a:r>
            <a:r>
              <a:rPr lang="zh-CN" altLang="en-US" sz="2800" b="1" dirty="0">
                <a:latin typeface="Times New Roman" pitchFamily="18" charset="0"/>
                <a:ea typeface="宋体" pitchFamily="2" charset="-122"/>
                <a:cs typeface="Times New Roman" pitchFamily="18" charset="0"/>
              </a:rPr>
              <a:t>，则将继承输入信号的采样周期。 </a:t>
            </a:r>
          </a:p>
        </p:txBody>
      </p:sp>
      <p:sp>
        <p:nvSpPr>
          <p:cNvPr id="224260"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Rectangle 3"/>
          <p:cNvSpPr>
            <a:spLocks noGrp="1" noChangeArrowheads="1"/>
          </p:cNvSpPr>
          <p:nvPr>
            <p:ph type="body" idx="1"/>
          </p:nvPr>
        </p:nvSpPr>
        <p:spPr/>
        <p:txBody>
          <a:bodyPr/>
          <a:lstStyle/>
          <a:p>
            <a:pPr marL="0" indent="0">
              <a:buFontTx/>
              <a:buNone/>
            </a:pPr>
            <a:r>
              <a:rPr lang="zh-CN" altLang="en-US" sz="2800" b="1" dirty="0">
                <a:latin typeface="Times New Roman" pitchFamily="18" charset="0"/>
                <a:ea typeface="宋体" pitchFamily="2" charset="-122"/>
                <a:cs typeface="Times New Roman" pitchFamily="18" charset="0"/>
              </a:rPr>
              <a:t>在主程序输入参数中还可以包括用户自定义参数表：</a:t>
            </a:r>
            <a:r>
              <a:rPr lang="en-US" altLang="zh-CN" sz="2800" b="1" i="1" dirty="0">
                <a:latin typeface="Times New Roman" pitchFamily="18" charset="0"/>
                <a:ea typeface="宋体" pitchFamily="2" charset="-122"/>
                <a:cs typeface="Times New Roman" pitchFamily="18" charset="0"/>
              </a:rPr>
              <a:t>p</a:t>
            </a:r>
            <a:r>
              <a:rPr lang="en-US" altLang="zh-CN" sz="2800" b="1" dirty="0">
                <a:latin typeface="Times New Roman" pitchFamily="18" charset="0"/>
                <a:ea typeface="宋体" pitchFamily="2" charset="-122"/>
                <a:cs typeface="Times New Roman" pitchFamily="18" charset="0"/>
              </a:rPr>
              <a:t>1</a:t>
            </a:r>
            <a:r>
              <a:rPr lang="zh-CN" altLang="en-US" sz="2800" b="1" dirty="0">
                <a:latin typeface="Times New Roman" pitchFamily="18" charset="0"/>
                <a:ea typeface="宋体" pitchFamily="2" charset="-122"/>
                <a:cs typeface="Times New Roman" pitchFamily="18" charset="0"/>
              </a:rPr>
              <a:t>、</a:t>
            </a:r>
            <a:r>
              <a:rPr lang="en-US" altLang="zh-CN" sz="2800" b="1" i="1" dirty="0">
                <a:latin typeface="Times New Roman" pitchFamily="18" charset="0"/>
                <a:ea typeface="宋体" pitchFamily="2" charset="-122"/>
                <a:cs typeface="Times New Roman" pitchFamily="18" charset="0"/>
              </a:rPr>
              <a:t>p</a:t>
            </a:r>
            <a:r>
              <a:rPr lang="en-US" altLang="zh-CN" sz="2800" b="1" dirty="0">
                <a:latin typeface="Times New Roman" pitchFamily="18" charset="0"/>
                <a:ea typeface="宋体" pitchFamily="2" charset="-122"/>
                <a:cs typeface="Times New Roman" pitchFamily="18" charset="0"/>
              </a:rPr>
              <a:t>2</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a:t>
            </a:r>
            <a:r>
              <a:rPr lang="zh-CN" altLang="en-US" sz="2800" b="1" dirty="0">
                <a:latin typeface="Times New Roman" pitchFamily="18" charset="0"/>
                <a:ea typeface="宋体" pitchFamily="2" charset="-122"/>
                <a:cs typeface="Times New Roman" pitchFamily="18" charset="0"/>
              </a:rPr>
              <a:t>、</a:t>
            </a:r>
            <a:r>
              <a:rPr lang="en-US" altLang="zh-CN" sz="2800" b="1" i="1" dirty="0" err="1">
                <a:latin typeface="Times New Roman" pitchFamily="18" charset="0"/>
                <a:ea typeface="宋体" pitchFamily="2" charset="-122"/>
                <a:cs typeface="Times New Roman" pitchFamily="18" charset="0"/>
              </a:rPr>
              <a:t>pn</a:t>
            </a:r>
            <a:r>
              <a:rPr lang="zh-CN" altLang="en-US" sz="2800" b="1" dirty="0">
                <a:latin typeface="Times New Roman" pitchFamily="18" charset="0"/>
                <a:ea typeface="宋体" pitchFamily="2" charset="-122"/>
                <a:cs typeface="Times New Roman" pitchFamily="18" charset="0"/>
              </a:rPr>
              <a:t>，这也就是希望赋给</a:t>
            </a:r>
            <a:r>
              <a:rPr lang="en-US" altLang="zh-CN" sz="2800" b="1" dirty="0">
                <a:latin typeface="Times New Roman" pitchFamily="18" charset="0"/>
                <a:ea typeface="宋体" pitchFamily="2" charset="-122"/>
                <a:cs typeface="Times New Roman" pitchFamily="18" charset="0"/>
              </a:rPr>
              <a:t>S</a:t>
            </a:r>
            <a:r>
              <a:rPr lang="zh-CN" altLang="en-US" sz="2800" b="1" dirty="0">
                <a:latin typeface="Times New Roman" pitchFamily="18" charset="0"/>
                <a:ea typeface="宋体" pitchFamily="2" charset="-122"/>
                <a:cs typeface="Times New Roman" pitchFamily="18" charset="0"/>
              </a:rPr>
              <a:t>函数的可选变量，其值通过相应</a:t>
            </a:r>
            <a:r>
              <a:rPr lang="en-US" altLang="zh-CN" sz="2800" b="1" dirty="0">
                <a:latin typeface="Times New Roman" pitchFamily="18" charset="0"/>
                <a:ea typeface="宋体" pitchFamily="2" charset="-122"/>
                <a:cs typeface="Times New Roman" pitchFamily="18" charset="0"/>
              </a:rPr>
              <a:t>S</a:t>
            </a:r>
            <a:r>
              <a:rPr lang="zh-CN" altLang="en-US" sz="2800" b="1" dirty="0">
                <a:latin typeface="Times New Roman" pitchFamily="18" charset="0"/>
                <a:ea typeface="宋体" pitchFamily="2" charset="-122"/>
                <a:cs typeface="Times New Roman" pitchFamily="18" charset="0"/>
              </a:rPr>
              <a:t>函数的参数对话框设置，也可以在命令行窗口赋值。于是</a:t>
            </a:r>
            <a:r>
              <a:rPr lang="en-US" altLang="zh-CN" sz="2800" b="1" dirty="0">
                <a:latin typeface="Times New Roman" pitchFamily="18" charset="0"/>
                <a:ea typeface="宋体" pitchFamily="2" charset="-122"/>
                <a:cs typeface="Times New Roman" pitchFamily="18" charset="0"/>
              </a:rPr>
              <a:t>S</a:t>
            </a:r>
            <a:r>
              <a:rPr lang="zh-CN" altLang="en-US" sz="2800" b="1" dirty="0">
                <a:latin typeface="Times New Roman" pitchFamily="18" charset="0"/>
                <a:ea typeface="宋体" pitchFamily="2" charset="-122"/>
                <a:cs typeface="Times New Roman" pitchFamily="18" charset="0"/>
              </a:rPr>
              <a:t>函数主程序的引导语句可以写成：</a:t>
            </a:r>
            <a:endParaRPr lang="zh-CN" altLang="fr-FR" sz="2800" b="1" dirty="0">
              <a:latin typeface="Times New Roman" pitchFamily="18" charset="0"/>
              <a:ea typeface="宋体" pitchFamily="2" charset="-122"/>
              <a:cs typeface="Times New Roman" pitchFamily="18" charset="0"/>
            </a:endParaRPr>
          </a:p>
          <a:p>
            <a:pPr marL="0" indent="0" algn="ctr">
              <a:buFontTx/>
              <a:buNone/>
            </a:pPr>
            <a:r>
              <a:rPr lang="fr-FR" altLang="zh-CN" sz="2800" b="1" dirty="0">
                <a:latin typeface="Times New Roman" pitchFamily="18" charset="0"/>
                <a:ea typeface="宋体" pitchFamily="2" charset="-122"/>
                <a:cs typeface="Times New Roman" pitchFamily="18" charset="0"/>
              </a:rPr>
              <a:t>function[sys,x0,str,ts]=fname(t,x,u,flag,p1,p2,…,pn)</a:t>
            </a:r>
          </a:p>
          <a:p>
            <a:pPr marL="0" indent="0">
              <a:buFontTx/>
              <a:buNone/>
            </a:pPr>
            <a:r>
              <a:rPr lang="zh-CN" altLang="fr-FR" sz="2800" b="1" dirty="0">
                <a:latin typeface="Times New Roman" pitchFamily="18" charset="0"/>
                <a:ea typeface="宋体" pitchFamily="2" charset="-122"/>
                <a:cs typeface="Times New Roman" pitchFamily="18" charset="0"/>
              </a:rPr>
              <a:t>主程序采用</a:t>
            </a:r>
            <a:r>
              <a:rPr lang="en-US" altLang="zh-CN" sz="2800" b="1" dirty="0">
                <a:latin typeface="Times New Roman" pitchFamily="18" charset="0"/>
                <a:ea typeface="宋体" pitchFamily="2" charset="-122"/>
                <a:cs typeface="Times New Roman" pitchFamily="18" charset="0"/>
              </a:rPr>
              <a:t>switch-case</a:t>
            </a:r>
            <a:r>
              <a:rPr lang="zh-CN" altLang="en-US" sz="2800" b="1" dirty="0">
                <a:latin typeface="Times New Roman" pitchFamily="18" charset="0"/>
                <a:ea typeface="宋体" pitchFamily="2" charset="-122"/>
                <a:cs typeface="Times New Roman" pitchFamily="18" charset="0"/>
              </a:rPr>
              <a:t>语句，引导</a:t>
            </a:r>
            <a:r>
              <a:rPr lang="en-US" altLang="zh-CN" sz="2800" b="1" dirty="0">
                <a:latin typeface="Times New Roman" pitchFamily="18" charset="0"/>
                <a:ea typeface="宋体" pitchFamily="2" charset="-122"/>
                <a:cs typeface="Times New Roman" pitchFamily="18" charset="0"/>
              </a:rPr>
              <a:t>Simulink</a:t>
            </a:r>
            <a:r>
              <a:rPr lang="zh-CN" altLang="en-US" sz="2800" b="1" dirty="0">
                <a:latin typeface="Times New Roman" pitchFamily="18" charset="0"/>
                <a:ea typeface="宋体" pitchFamily="2" charset="-122"/>
                <a:cs typeface="Times New Roman" pitchFamily="18" charset="0"/>
              </a:rPr>
              <a:t>到正确的子程序。</a:t>
            </a:r>
          </a:p>
        </p:txBody>
      </p:sp>
      <p:sp>
        <p:nvSpPr>
          <p:cNvPr id="225284"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3"/>
          <p:cNvSpPr>
            <a:spLocks noGrp="1" noChangeArrowheads="1"/>
          </p:cNvSpPr>
          <p:nvPr>
            <p:ph type="body" idx="1"/>
          </p:nvPr>
        </p:nvSpPr>
        <p:spPr/>
        <p:txBody>
          <a:bodyPr/>
          <a:lstStyle/>
          <a:p>
            <a:pPr marL="0" indent="0">
              <a:buFontTx/>
              <a:buNone/>
            </a:pPr>
            <a:r>
              <a:rPr lang="en-US" altLang="zh-CN" sz="2800" b="1" dirty="0">
                <a:latin typeface="Times New Roman" pitchFamily="18" charset="0"/>
                <a:ea typeface="宋体" pitchFamily="2" charset="-122"/>
                <a:cs typeface="Times New Roman" pitchFamily="18" charset="0"/>
              </a:rPr>
              <a:t>2</a:t>
            </a:r>
            <a:r>
              <a:rPr lang="zh-CN" altLang="en-US" sz="2800" b="1" dirty="0">
                <a:latin typeface="Times New Roman" pitchFamily="18" charset="0"/>
                <a:ea typeface="宋体" pitchFamily="2" charset="-122"/>
                <a:cs typeface="Times New Roman" pitchFamily="18" charset="0"/>
              </a:rPr>
              <a:t>．子程序</a:t>
            </a:r>
          </a:p>
          <a:p>
            <a:pPr marL="0" indent="0">
              <a:buFontTx/>
              <a:buNone/>
            </a:pPr>
            <a:r>
              <a:rPr lang="en-US" altLang="zh-CN" sz="2800" b="1" dirty="0">
                <a:latin typeface="Times New Roman" pitchFamily="18" charset="0"/>
                <a:ea typeface="宋体" pitchFamily="2" charset="-122"/>
                <a:cs typeface="Times New Roman" pitchFamily="18" charset="0"/>
              </a:rPr>
              <a:t>M</a:t>
            </a:r>
            <a:r>
              <a:rPr lang="zh-CN" altLang="en-US" sz="2800" b="1" dirty="0">
                <a:latin typeface="Times New Roman" pitchFamily="18" charset="0"/>
                <a:ea typeface="宋体" pitchFamily="2" charset="-122"/>
                <a:cs typeface="Times New Roman" pitchFamily="18" charset="0"/>
              </a:rPr>
              <a:t>文件</a:t>
            </a:r>
            <a:r>
              <a:rPr lang="en-US" altLang="zh-CN" sz="2800" b="1" dirty="0">
                <a:latin typeface="Times New Roman" pitchFamily="18" charset="0"/>
                <a:ea typeface="宋体" pitchFamily="2" charset="-122"/>
                <a:cs typeface="Times New Roman" pitchFamily="18" charset="0"/>
              </a:rPr>
              <a:t>S</a:t>
            </a:r>
            <a:r>
              <a:rPr lang="zh-CN" altLang="en-US" sz="2800" b="1" dirty="0">
                <a:latin typeface="Times New Roman" pitchFamily="18" charset="0"/>
                <a:ea typeface="宋体" pitchFamily="2" charset="-122"/>
                <a:cs typeface="Times New Roman" pitchFamily="18" charset="0"/>
              </a:rPr>
              <a:t>函数共有</a:t>
            </a:r>
            <a:r>
              <a:rPr lang="en-US" altLang="zh-CN" sz="2800" b="1" dirty="0">
                <a:latin typeface="Times New Roman" pitchFamily="18" charset="0"/>
                <a:ea typeface="宋体" pitchFamily="2" charset="-122"/>
                <a:cs typeface="Times New Roman" pitchFamily="18" charset="0"/>
              </a:rPr>
              <a:t>6</a:t>
            </a:r>
            <a:r>
              <a:rPr lang="zh-CN" altLang="en-US" sz="2800" b="1" dirty="0">
                <a:latin typeface="Times New Roman" pitchFamily="18" charset="0"/>
                <a:ea typeface="宋体" pitchFamily="2" charset="-122"/>
                <a:cs typeface="Times New Roman" pitchFamily="18" charset="0"/>
              </a:rPr>
              <a:t>个子程序，供</a:t>
            </a:r>
            <a:r>
              <a:rPr lang="en-US" altLang="zh-CN" sz="2800" b="1" dirty="0">
                <a:latin typeface="Times New Roman" pitchFamily="18" charset="0"/>
                <a:ea typeface="宋体" pitchFamily="2" charset="-122"/>
                <a:cs typeface="Times New Roman" pitchFamily="18" charset="0"/>
              </a:rPr>
              <a:t>Simulink</a:t>
            </a:r>
            <a:r>
              <a:rPr lang="zh-CN" altLang="en-US" sz="2800" b="1" dirty="0">
                <a:latin typeface="Times New Roman" pitchFamily="18" charset="0"/>
                <a:ea typeface="宋体" pitchFamily="2" charset="-122"/>
                <a:cs typeface="Times New Roman" pitchFamily="18" charset="0"/>
              </a:rPr>
              <a:t>在仿真的不同阶段调用，这些子程序的前辍为</a:t>
            </a:r>
            <a:r>
              <a:rPr lang="en-US" altLang="zh-CN" sz="2800" b="1" dirty="0">
                <a:latin typeface="Times New Roman" pitchFamily="18" charset="0"/>
                <a:ea typeface="宋体" pitchFamily="2" charset="-122"/>
                <a:cs typeface="Times New Roman" pitchFamily="18" charset="0"/>
              </a:rPr>
              <a:t>mdl</a:t>
            </a:r>
            <a:r>
              <a:rPr lang="zh-CN" altLang="en-US" sz="2800" b="1" dirty="0">
                <a:latin typeface="Times New Roman" pitchFamily="18" charset="0"/>
                <a:ea typeface="宋体" pitchFamily="2" charset="-122"/>
                <a:cs typeface="Times New Roman" pitchFamily="18" charset="0"/>
              </a:rPr>
              <a:t>。每一次调用</a:t>
            </a:r>
            <a:r>
              <a:rPr lang="en-US" altLang="zh-CN" sz="2800" b="1" dirty="0">
                <a:latin typeface="Times New Roman" pitchFamily="18" charset="0"/>
                <a:ea typeface="宋体" pitchFamily="2" charset="-122"/>
                <a:cs typeface="Times New Roman" pitchFamily="18" charset="0"/>
              </a:rPr>
              <a:t>S</a:t>
            </a:r>
            <a:r>
              <a:rPr lang="zh-CN" altLang="en-US" sz="2800" b="1" dirty="0">
                <a:latin typeface="Times New Roman" pitchFamily="18" charset="0"/>
                <a:ea typeface="宋体" pitchFamily="2" charset="-122"/>
                <a:cs typeface="Times New Roman" pitchFamily="18" charset="0"/>
              </a:rPr>
              <a:t>函数时，都要给出一个</a:t>
            </a:r>
            <a:r>
              <a:rPr lang="en-US" altLang="zh-CN" sz="2800" b="1" i="1" dirty="0">
                <a:latin typeface="Times New Roman" pitchFamily="18" charset="0"/>
                <a:ea typeface="宋体" pitchFamily="2" charset="-122"/>
                <a:cs typeface="Times New Roman" pitchFamily="18" charset="0"/>
              </a:rPr>
              <a:t>flag</a:t>
            </a:r>
            <a:r>
              <a:rPr lang="zh-CN" altLang="en-US" sz="2800" b="1" dirty="0">
                <a:latin typeface="Times New Roman" pitchFamily="18" charset="0"/>
                <a:ea typeface="宋体" pitchFamily="2" charset="-122"/>
                <a:cs typeface="Times New Roman" pitchFamily="18" charset="0"/>
              </a:rPr>
              <a:t>值，实际执行</a:t>
            </a:r>
            <a:r>
              <a:rPr lang="en-US" altLang="zh-CN" sz="2800" b="1" dirty="0">
                <a:latin typeface="Times New Roman" pitchFamily="18" charset="0"/>
                <a:ea typeface="宋体" pitchFamily="2" charset="-122"/>
                <a:cs typeface="Times New Roman" pitchFamily="18" charset="0"/>
              </a:rPr>
              <a:t>S</a:t>
            </a:r>
            <a:r>
              <a:rPr lang="zh-CN" altLang="en-US" sz="2800" b="1" dirty="0">
                <a:latin typeface="Times New Roman" pitchFamily="18" charset="0"/>
                <a:ea typeface="宋体" pitchFamily="2" charset="-122"/>
                <a:cs typeface="Times New Roman" pitchFamily="18" charset="0"/>
              </a:rPr>
              <a:t>函数中与该</a:t>
            </a:r>
            <a:r>
              <a:rPr lang="en-US" altLang="zh-CN" sz="2800" b="1" i="1" dirty="0">
                <a:latin typeface="Times New Roman" pitchFamily="18" charset="0"/>
                <a:ea typeface="宋体" pitchFamily="2" charset="-122"/>
                <a:cs typeface="Times New Roman" pitchFamily="18" charset="0"/>
              </a:rPr>
              <a:t>flag</a:t>
            </a:r>
            <a:r>
              <a:rPr lang="zh-CN" altLang="en-US" sz="2800" b="1" dirty="0">
                <a:latin typeface="Times New Roman" pitchFamily="18" charset="0"/>
                <a:ea typeface="宋体" pitchFamily="2" charset="-122"/>
                <a:cs typeface="Times New Roman" pitchFamily="18" charset="0"/>
              </a:rPr>
              <a:t>值对应的那个子程序。</a:t>
            </a:r>
            <a:r>
              <a:rPr lang="en-US" altLang="zh-CN" sz="2800" b="1" dirty="0">
                <a:latin typeface="Times New Roman" pitchFamily="18" charset="0"/>
                <a:ea typeface="宋体" pitchFamily="2" charset="-122"/>
                <a:cs typeface="Times New Roman" pitchFamily="18" charset="0"/>
              </a:rPr>
              <a:t>Simulink</a:t>
            </a:r>
            <a:r>
              <a:rPr lang="zh-CN" altLang="en-US" sz="2800" b="1" dirty="0">
                <a:latin typeface="Times New Roman" pitchFamily="18" charset="0"/>
                <a:ea typeface="宋体" pitchFamily="2" charset="-122"/>
                <a:cs typeface="Times New Roman" pitchFamily="18" charset="0"/>
              </a:rPr>
              <a:t>在仿真的不同阶段，需要调用</a:t>
            </a:r>
            <a:r>
              <a:rPr lang="en-US" altLang="zh-CN" sz="2800" b="1" dirty="0">
                <a:latin typeface="Times New Roman" pitchFamily="18" charset="0"/>
                <a:ea typeface="宋体" pitchFamily="2" charset="-122"/>
                <a:cs typeface="Times New Roman" pitchFamily="18" charset="0"/>
              </a:rPr>
              <a:t>S</a:t>
            </a:r>
            <a:r>
              <a:rPr lang="zh-CN" altLang="en-US" sz="2800" b="1" dirty="0">
                <a:latin typeface="Times New Roman" pitchFamily="18" charset="0"/>
                <a:ea typeface="宋体" pitchFamily="2" charset="-122"/>
                <a:cs typeface="Times New Roman" pitchFamily="18" charset="0"/>
              </a:rPr>
              <a:t>函数中不同的子程序。</a:t>
            </a:r>
          </a:p>
        </p:txBody>
      </p:sp>
      <p:sp>
        <p:nvSpPr>
          <p:cNvPr id="226308"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type="body" idx="1"/>
          </p:nvPr>
        </p:nvSpPr>
        <p:spPr>
          <a:xfrm>
            <a:off x="539750" y="908050"/>
            <a:ext cx="8147050" cy="5218113"/>
          </a:xfrm>
        </p:spPr>
        <p:txBody>
          <a:bodyPr/>
          <a:lstStyle/>
          <a:p>
            <a:pPr marL="0" indent="0">
              <a:lnSpc>
                <a:spcPct val="80000"/>
              </a:lnSpc>
              <a:buFontTx/>
              <a:buNone/>
            </a:pPr>
            <a:r>
              <a:rPr lang="zh-CN" altLang="en-US" sz="2400" b="1" dirty="0">
                <a:latin typeface="Times New Roman" pitchFamily="18" charset="0"/>
                <a:ea typeface="宋体" pitchFamily="2" charset="-122"/>
                <a:cs typeface="Times New Roman" pitchFamily="18" charset="0"/>
              </a:rPr>
              <a:t>① 打开一个名为</a:t>
            </a:r>
            <a:r>
              <a:rPr lang="en-US" altLang="zh-CN" sz="2400" b="1" dirty="0">
                <a:latin typeface="Times New Roman" pitchFamily="18" charset="0"/>
                <a:ea typeface="宋体" pitchFamily="2" charset="-122"/>
                <a:cs typeface="Times New Roman" pitchFamily="18" charset="0"/>
              </a:rPr>
              <a:t>untitled</a:t>
            </a:r>
            <a:r>
              <a:rPr lang="zh-CN" altLang="en-US" sz="2400" b="1" dirty="0">
                <a:latin typeface="Times New Roman" pitchFamily="18" charset="0"/>
                <a:ea typeface="宋体" pitchFamily="2" charset="-122"/>
                <a:cs typeface="Times New Roman" pitchFamily="18" charset="0"/>
              </a:rPr>
              <a:t>的模型编辑窗口，创建仿真模型。</a:t>
            </a:r>
          </a:p>
          <a:p>
            <a:pPr marL="0" indent="0">
              <a:lnSpc>
                <a:spcPct val="80000"/>
              </a:lnSpc>
              <a:buFontTx/>
              <a:buNone/>
            </a:pPr>
            <a:r>
              <a:rPr lang="zh-CN" altLang="en-US" sz="2400" b="1" dirty="0">
                <a:latin typeface="Times New Roman" pitchFamily="18" charset="0"/>
                <a:ea typeface="宋体" pitchFamily="2" charset="-122"/>
                <a:cs typeface="Times New Roman" pitchFamily="18" charset="0"/>
              </a:rPr>
              <a:t>② 打开</a:t>
            </a:r>
            <a:r>
              <a:rPr lang="en-US" altLang="zh-CN" sz="2400" b="1" dirty="0">
                <a:latin typeface="Times New Roman" pitchFamily="18" charset="0"/>
                <a:ea typeface="宋体" pitchFamily="2" charset="-122"/>
                <a:cs typeface="Times New Roman" pitchFamily="18" charset="0"/>
              </a:rPr>
              <a:t>Simulink Library Browser</a:t>
            </a:r>
            <a:r>
              <a:rPr lang="zh-CN" altLang="en-US" sz="2400" b="1" dirty="0">
                <a:latin typeface="Times New Roman" pitchFamily="18" charset="0"/>
                <a:ea typeface="宋体" pitchFamily="2" charset="-122"/>
                <a:cs typeface="Times New Roman" pitchFamily="18" charset="0"/>
              </a:rPr>
              <a:t>窗口，将所需模块添加到模型中。在</a:t>
            </a:r>
            <a:r>
              <a:rPr lang="en-US" altLang="zh-CN" sz="2400" b="1" dirty="0">
                <a:latin typeface="Times New Roman" pitchFamily="18" charset="0"/>
                <a:ea typeface="宋体" pitchFamily="2" charset="-122"/>
                <a:cs typeface="Times New Roman" pitchFamily="18" charset="0"/>
              </a:rPr>
              <a:t>Simulink Library Browser</a:t>
            </a:r>
            <a:r>
              <a:rPr lang="zh-CN" altLang="en-US" sz="2400" b="1" dirty="0">
                <a:latin typeface="Times New Roman" pitchFamily="18" charset="0"/>
                <a:ea typeface="宋体" pitchFamily="2" charset="-122"/>
                <a:cs typeface="Times New Roman" pitchFamily="18" charset="0"/>
              </a:rPr>
              <a:t>窗口中展开</a:t>
            </a:r>
            <a:r>
              <a:rPr lang="en-US" altLang="zh-CN" sz="2400" b="1" dirty="0">
                <a:latin typeface="Times New Roman" pitchFamily="18" charset="0"/>
                <a:ea typeface="宋体" pitchFamily="2" charset="-122"/>
                <a:cs typeface="Times New Roman" pitchFamily="18" charset="0"/>
              </a:rPr>
              <a:t>Simulink</a:t>
            </a:r>
            <a:r>
              <a:rPr lang="zh-CN" altLang="en-US" sz="2400" b="1" dirty="0">
                <a:latin typeface="Times New Roman" pitchFamily="18" charset="0"/>
                <a:ea typeface="宋体" pitchFamily="2" charset="-122"/>
                <a:cs typeface="Times New Roman" pitchFamily="18" charset="0"/>
              </a:rPr>
              <a:t>模块库，然后单击</a:t>
            </a:r>
            <a:r>
              <a:rPr lang="en-US" altLang="zh-CN" sz="2400" b="1" dirty="0">
                <a:latin typeface="Times New Roman" pitchFamily="18" charset="0"/>
                <a:ea typeface="宋体" pitchFamily="2" charset="-122"/>
                <a:cs typeface="Times New Roman" pitchFamily="18" charset="0"/>
              </a:rPr>
              <a:t>Sources</a:t>
            </a:r>
            <a:r>
              <a:rPr lang="zh-CN" altLang="en-US" sz="2400" b="1" dirty="0">
                <a:latin typeface="Times New Roman" pitchFamily="18" charset="0"/>
                <a:ea typeface="宋体" pitchFamily="2" charset="-122"/>
                <a:cs typeface="Times New Roman" pitchFamily="18" charset="0"/>
              </a:rPr>
              <a:t>模块库，在右侧的窗口中找到</a:t>
            </a:r>
            <a:r>
              <a:rPr lang="en-US" altLang="zh-CN" sz="2400" b="1" dirty="0">
                <a:latin typeface="Times New Roman" pitchFamily="18" charset="0"/>
                <a:ea typeface="宋体" pitchFamily="2" charset="-122"/>
                <a:cs typeface="Times New Roman" pitchFamily="18" charset="0"/>
              </a:rPr>
              <a:t>Sine Wave</a:t>
            </a:r>
            <a:r>
              <a:rPr lang="zh-CN" altLang="en-US" sz="2400" b="1" dirty="0">
                <a:latin typeface="Times New Roman" pitchFamily="18" charset="0"/>
                <a:ea typeface="宋体" pitchFamily="2" charset="-122"/>
                <a:cs typeface="Times New Roman" pitchFamily="18" charset="0"/>
              </a:rPr>
              <a:t>模块，用鼠标将其拖曳到模型编辑窗口；单击</a:t>
            </a:r>
            <a:r>
              <a:rPr lang="en-US" altLang="zh-CN" sz="2400" b="1" dirty="0">
                <a:latin typeface="Times New Roman" pitchFamily="18" charset="0"/>
                <a:ea typeface="宋体" pitchFamily="2" charset="-122"/>
                <a:cs typeface="Times New Roman" pitchFamily="18" charset="0"/>
              </a:rPr>
              <a:t>Math Operations</a:t>
            </a:r>
            <a:r>
              <a:rPr lang="zh-CN" altLang="en-US" sz="2400" b="1" dirty="0">
                <a:latin typeface="Times New Roman" pitchFamily="18" charset="0"/>
                <a:ea typeface="宋体" pitchFamily="2" charset="-122"/>
                <a:cs typeface="Times New Roman" pitchFamily="18" charset="0"/>
              </a:rPr>
              <a:t>模块库，在右侧的窗口中找到</a:t>
            </a:r>
            <a:r>
              <a:rPr lang="en-US" altLang="zh-CN" sz="2400" b="1" dirty="0">
                <a:latin typeface="Times New Roman" pitchFamily="18" charset="0"/>
                <a:ea typeface="宋体" pitchFamily="2" charset="-122"/>
                <a:cs typeface="Times New Roman" pitchFamily="18" charset="0"/>
              </a:rPr>
              <a:t>Product</a:t>
            </a:r>
            <a:r>
              <a:rPr lang="zh-CN" altLang="en-US" sz="2400" b="1" dirty="0">
                <a:latin typeface="Times New Roman" pitchFamily="18" charset="0"/>
                <a:ea typeface="宋体" pitchFamily="2" charset="-122"/>
                <a:cs typeface="Times New Roman" pitchFamily="18" charset="0"/>
              </a:rPr>
              <a:t>模块，用鼠标将其拖曳到模型窗口；单击</a:t>
            </a:r>
            <a:r>
              <a:rPr lang="en-US" altLang="zh-CN" sz="2400" b="1" dirty="0">
                <a:latin typeface="Times New Roman" pitchFamily="18" charset="0"/>
                <a:ea typeface="宋体" pitchFamily="2" charset="-122"/>
                <a:cs typeface="Times New Roman" pitchFamily="18" charset="0"/>
              </a:rPr>
              <a:t>Sinks</a:t>
            </a:r>
            <a:r>
              <a:rPr lang="zh-CN" altLang="en-US" sz="2400" b="1" dirty="0">
                <a:latin typeface="Times New Roman" pitchFamily="18" charset="0"/>
                <a:ea typeface="宋体" pitchFamily="2" charset="-122"/>
                <a:cs typeface="Times New Roman" pitchFamily="18" charset="0"/>
              </a:rPr>
              <a:t>模块库，在右侧的窗口中找到</a:t>
            </a:r>
            <a:r>
              <a:rPr lang="en-US" altLang="zh-CN" sz="2400" b="1" dirty="0">
                <a:latin typeface="Times New Roman" pitchFamily="18" charset="0"/>
                <a:ea typeface="宋体" pitchFamily="2" charset="-122"/>
                <a:cs typeface="Times New Roman" pitchFamily="18" charset="0"/>
              </a:rPr>
              <a:t>Scope</a:t>
            </a:r>
            <a:r>
              <a:rPr lang="zh-CN" altLang="en-US" sz="2400" b="1" dirty="0">
                <a:latin typeface="Times New Roman" pitchFamily="18" charset="0"/>
                <a:ea typeface="宋体" pitchFamily="2" charset="-122"/>
                <a:cs typeface="Times New Roman" pitchFamily="18" charset="0"/>
              </a:rPr>
              <a:t>模块，用鼠标将其拖曳到模型窗口。</a:t>
            </a:r>
          </a:p>
          <a:p>
            <a:pPr marL="0" indent="0">
              <a:lnSpc>
                <a:spcPct val="80000"/>
              </a:lnSpc>
              <a:buFontTx/>
              <a:buNone/>
            </a:pPr>
            <a:r>
              <a:rPr lang="zh-CN" altLang="en-US" sz="2400" b="1" dirty="0">
                <a:latin typeface="Times New Roman" pitchFamily="18" charset="0"/>
                <a:ea typeface="宋体" pitchFamily="2" charset="-122"/>
                <a:cs typeface="Times New Roman" pitchFamily="18" charset="0"/>
              </a:rPr>
              <a:t>③ 用连线将各个模块连接起来组成系统仿真模型，如图</a:t>
            </a:r>
            <a:r>
              <a:rPr lang="en-US" altLang="zh-CN" sz="2400" b="1" dirty="0">
                <a:latin typeface="Times New Roman" pitchFamily="18" charset="0"/>
                <a:ea typeface="宋体" pitchFamily="2" charset="-122"/>
                <a:cs typeface="Times New Roman" pitchFamily="18" charset="0"/>
              </a:rPr>
              <a:t>12-3</a:t>
            </a:r>
            <a:r>
              <a:rPr lang="zh-CN" altLang="en-US" sz="2400" b="1" dirty="0">
                <a:latin typeface="Times New Roman" pitchFamily="18" charset="0"/>
                <a:ea typeface="宋体" pitchFamily="2" charset="-122"/>
                <a:cs typeface="Times New Roman" pitchFamily="18" charset="0"/>
              </a:rPr>
              <a:t>所示。大多数模块两边有符号“</a:t>
            </a:r>
            <a:r>
              <a:rPr lang="en-US" altLang="zh-CN" sz="2400" b="1" dirty="0">
                <a:latin typeface="Times New Roman" pitchFamily="18" charset="0"/>
                <a:ea typeface="宋体" pitchFamily="2" charset="-122"/>
                <a:cs typeface="Times New Roman" pitchFamily="18" charset="0"/>
              </a:rPr>
              <a:t>&gt;”</a:t>
            </a:r>
            <a:r>
              <a:rPr lang="zh-CN" altLang="en-US" sz="2400" b="1" dirty="0">
                <a:latin typeface="Times New Roman" pitchFamily="18" charset="0"/>
                <a:ea typeface="宋体" pitchFamily="2" charset="-122"/>
                <a:cs typeface="Times New Roman" pitchFamily="18" charset="0"/>
              </a:rPr>
              <a:t>，与尖端相连的端表示信号输入端，与开口相连的端表示信号输出端。连线时从一个模块的输出端按下鼠标左键，拖拽至另一模块的信号输入端，松开鼠标左键完成连线操作，连线箭头表示信号流的方向。也可以单击信号流的源模块后，按住</a:t>
            </a:r>
            <a:r>
              <a:rPr lang="en-US" altLang="zh-CN" sz="2400" b="1" dirty="0">
                <a:latin typeface="Times New Roman" pitchFamily="18" charset="0"/>
                <a:ea typeface="宋体" pitchFamily="2" charset="-122"/>
                <a:cs typeface="Times New Roman" pitchFamily="18" charset="0"/>
              </a:rPr>
              <a:t>Ctrl</a:t>
            </a:r>
            <a:r>
              <a:rPr lang="zh-CN" altLang="en-US" sz="2400" b="1" dirty="0">
                <a:latin typeface="Times New Roman" pitchFamily="18" charset="0"/>
                <a:ea typeface="宋体" pitchFamily="2" charset="-122"/>
                <a:cs typeface="Times New Roman" pitchFamily="18" charset="0"/>
              </a:rPr>
              <a:t>键，然后单击信号流的目标模块，实现模块连线。</a:t>
            </a:r>
          </a:p>
        </p:txBody>
      </p:sp>
      <p:sp>
        <p:nvSpPr>
          <p:cNvPr id="115716"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1" name="Rectangle 3"/>
          <p:cNvSpPr>
            <a:spLocks noGrp="1" noChangeArrowheads="1"/>
          </p:cNvSpPr>
          <p:nvPr>
            <p:ph type="body" idx="1"/>
          </p:nvPr>
        </p:nvSpPr>
        <p:spPr>
          <a:xfrm>
            <a:off x="251520" y="908720"/>
            <a:ext cx="8748018" cy="5289451"/>
          </a:xfrm>
        </p:spPr>
        <p:txBody>
          <a:bodyPr/>
          <a:lstStyle/>
          <a:p>
            <a:pPr marL="0" indent="0">
              <a:lnSpc>
                <a:spcPct val="80000"/>
              </a:lnSpc>
              <a:buFontTx/>
              <a:buNone/>
            </a:pPr>
            <a:r>
              <a:rPr lang="zh-CN" altLang="en-US" sz="2400" b="1" dirty="0">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1</a:t>
            </a:r>
            <a:r>
              <a:rPr lang="zh-CN" altLang="en-US" sz="2400" b="1" dirty="0">
                <a:latin typeface="Times New Roman" pitchFamily="18" charset="0"/>
                <a:ea typeface="宋体" pitchFamily="2" charset="-122"/>
                <a:cs typeface="Times New Roman" pitchFamily="18" charset="0"/>
              </a:rPr>
              <a:t>）初始化子程序</a:t>
            </a:r>
            <a:r>
              <a:rPr lang="en-US" altLang="zh-CN" sz="2400" b="1" dirty="0" err="1">
                <a:latin typeface="Times New Roman" pitchFamily="18" charset="0"/>
                <a:ea typeface="宋体" pitchFamily="2" charset="-122"/>
                <a:cs typeface="Times New Roman" pitchFamily="18" charset="0"/>
              </a:rPr>
              <a:t>mdlInitializeSizes</a:t>
            </a:r>
            <a:endParaRPr lang="en-US" altLang="zh-CN" sz="2400" b="1" dirty="0">
              <a:latin typeface="Times New Roman" pitchFamily="18" charset="0"/>
              <a:ea typeface="宋体" pitchFamily="2" charset="-122"/>
              <a:cs typeface="Times New Roman" pitchFamily="18" charset="0"/>
            </a:endParaRPr>
          </a:p>
          <a:p>
            <a:pPr marL="0" indent="0">
              <a:lnSpc>
                <a:spcPct val="80000"/>
              </a:lnSpc>
              <a:buFontTx/>
              <a:buNone/>
            </a:pPr>
            <a:r>
              <a:rPr lang="zh-CN" altLang="en-US" sz="2400" b="1" dirty="0">
                <a:latin typeface="Times New Roman" pitchFamily="18" charset="0"/>
                <a:ea typeface="宋体" pitchFamily="2" charset="-122"/>
                <a:cs typeface="Times New Roman" pitchFamily="18" charset="0"/>
              </a:rPr>
              <a:t>子程序</a:t>
            </a:r>
            <a:r>
              <a:rPr lang="en-US" altLang="zh-CN" sz="2400" b="1" dirty="0" err="1">
                <a:latin typeface="Times New Roman" pitchFamily="18" charset="0"/>
                <a:ea typeface="宋体" pitchFamily="2" charset="-122"/>
                <a:cs typeface="Times New Roman" pitchFamily="18" charset="0"/>
              </a:rPr>
              <a:t>mdlInitializeSizes</a:t>
            </a:r>
            <a:r>
              <a:rPr lang="zh-CN" altLang="en-US" sz="2400" b="1" dirty="0">
                <a:latin typeface="Times New Roman" pitchFamily="18" charset="0"/>
                <a:ea typeface="宋体" pitchFamily="2" charset="-122"/>
                <a:cs typeface="Times New Roman" pitchFamily="18" charset="0"/>
              </a:rPr>
              <a:t>定义</a:t>
            </a:r>
            <a:r>
              <a:rPr lang="en-US" altLang="zh-CN" sz="2400" b="1" dirty="0">
                <a:latin typeface="Times New Roman" pitchFamily="18" charset="0"/>
                <a:ea typeface="宋体" pitchFamily="2" charset="-122"/>
                <a:cs typeface="Times New Roman" pitchFamily="18" charset="0"/>
              </a:rPr>
              <a:t>S</a:t>
            </a:r>
            <a:r>
              <a:rPr lang="zh-CN" altLang="en-US" sz="2400" b="1" dirty="0">
                <a:latin typeface="Times New Roman" pitchFamily="18" charset="0"/>
                <a:ea typeface="宋体" pitchFamily="2" charset="-122"/>
                <a:cs typeface="Times New Roman" pitchFamily="18" charset="0"/>
              </a:rPr>
              <a:t>函数参数，如采样时间、输入量、输出量、状态变量的个数以及其他特征。为了向</a:t>
            </a:r>
            <a:r>
              <a:rPr lang="en-US" altLang="zh-CN" sz="2400" b="1" dirty="0">
                <a:latin typeface="Times New Roman" pitchFamily="18" charset="0"/>
                <a:ea typeface="宋体" pitchFamily="2" charset="-122"/>
                <a:cs typeface="Times New Roman" pitchFamily="18" charset="0"/>
              </a:rPr>
              <a:t>Simulink</a:t>
            </a:r>
            <a:r>
              <a:rPr lang="zh-CN" altLang="en-US" sz="2400" b="1" dirty="0">
                <a:latin typeface="Times New Roman" pitchFamily="18" charset="0"/>
                <a:ea typeface="宋体" pitchFamily="2" charset="-122"/>
                <a:cs typeface="Times New Roman" pitchFamily="18" charset="0"/>
              </a:rPr>
              <a:t>提供这些信息，在子程序</a:t>
            </a:r>
            <a:r>
              <a:rPr lang="en-US" altLang="zh-CN" sz="2400" b="1" dirty="0" err="1">
                <a:latin typeface="Times New Roman" pitchFamily="18" charset="0"/>
                <a:ea typeface="宋体" pitchFamily="2" charset="-122"/>
                <a:cs typeface="Times New Roman" pitchFamily="18" charset="0"/>
              </a:rPr>
              <a:t>mdlInitializeSizes</a:t>
            </a:r>
            <a:r>
              <a:rPr lang="zh-CN" altLang="en-US" sz="2400" b="1" dirty="0">
                <a:latin typeface="Times New Roman" pitchFamily="18" charset="0"/>
                <a:ea typeface="宋体" pitchFamily="2" charset="-122"/>
                <a:cs typeface="Times New Roman" pitchFamily="18" charset="0"/>
              </a:rPr>
              <a:t>的开始处，应调用</a:t>
            </a:r>
            <a:r>
              <a:rPr lang="en-US" altLang="zh-CN" sz="2400" b="1" dirty="0" err="1">
                <a:latin typeface="Times New Roman" pitchFamily="18" charset="0"/>
                <a:ea typeface="宋体" pitchFamily="2" charset="-122"/>
                <a:cs typeface="Times New Roman" pitchFamily="18" charset="0"/>
              </a:rPr>
              <a:t>simsizes</a:t>
            </a:r>
            <a:r>
              <a:rPr lang="zh-CN" altLang="en-US" sz="2400" b="1" dirty="0">
                <a:latin typeface="Times New Roman" pitchFamily="18" charset="0"/>
                <a:ea typeface="宋体" pitchFamily="2" charset="-122"/>
                <a:cs typeface="Times New Roman" pitchFamily="18" charset="0"/>
              </a:rPr>
              <a:t>函数，这个函数返回一个</a:t>
            </a:r>
            <a:r>
              <a:rPr lang="en-US" altLang="zh-CN" sz="2400" b="1" dirty="0">
                <a:latin typeface="Times New Roman" pitchFamily="18" charset="0"/>
                <a:ea typeface="宋体" pitchFamily="2" charset="-122"/>
                <a:cs typeface="Times New Roman" pitchFamily="18" charset="0"/>
              </a:rPr>
              <a:t>sizes</a:t>
            </a:r>
            <a:r>
              <a:rPr lang="zh-CN" altLang="en-US" sz="2400" b="1" dirty="0">
                <a:latin typeface="Times New Roman" pitchFamily="18" charset="0"/>
                <a:ea typeface="宋体" pitchFamily="2" charset="-122"/>
                <a:cs typeface="Times New Roman" pitchFamily="18" charset="0"/>
              </a:rPr>
              <a:t>结构，结构的成员</a:t>
            </a:r>
            <a:r>
              <a:rPr lang="en-US" altLang="zh-CN" sz="2400" b="1" dirty="0" err="1">
                <a:latin typeface="Times New Roman" pitchFamily="18" charset="0"/>
                <a:ea typeface="宋体" pitchFamily="2" charset="-122"/>
                <a:cs typeface="Times New Roman" pitchFamily="18" charset="0"/>
              </a:rPr>
              <a:t>sizes.NumContStates</a:t>
            </a:r>
            <a:r>
              <a:rPr lang="zh-CN" altLang="en-US" sz="2400" b="1" dirty="0">
                <a:latin typeface="Times New Roman" pitchFamily="18" charset="0"/>
                <a:ea typeface="宋体" pitchFamily="2" charset="-122"/>
                <a:cs typeface="Times New Roman" pitchFamily="18" charset="0"/>
              </a:rPr>
              <a:t>、</a:t>
            </a:r>
            <a:r>
              <a:rPr lang="en-US" altLang="zh-CN" sz="2400" b="1" dirty="0" err="1">
                <a:latin typeface="Times New Roman" pitchFamily="18" charset="0"/>
                <a:ea typeface="宋体" pitchFamily="2" charset="-122"/>
                <a:cs typeface="Times New Roman" pitchFamily="18" charset="0"/>
              </a:rPr>
              <a:t>sizes.NumDiscStates</a:t>
            </a:r>
            <a:r>
              <a:rPr lang="zh-CN" altLang="en-US" sz="2400" b="1" dirty="0">
                <a:latin typeface="Times New Roman" pitchFamily="18" charset="0"/>
                <a:ea typeface="宋体" pitchFamily="2" charset="-122"/>
                <a:cs typeface="Times New Roman" pitchFamily="18" charset="0"/>
              </a:rPr>
              <a:t>、</a:t>
            </a:r>
            <a:r>
              <a:rPr lang="en-US" altLang="zh-CN" sz="2400" b="1" dirty="0" err="1">
                <a:latin typeface="Times New Roman" pitchFamily="18" charset="0"/>
                <a:ea typeface="宋体" pitchFamily="2" charset="-122"/>
                <a:cs typeface="Times New Roman" pitchFamily="18" charset="0"/>
              </a:rPr>
              <a:t>sizes.NumOutputs</a:t>
            </a:r>
            <a:r>
              <a:rPr lang="zh-CN" altLang="en-US" sz="2400" b="1" dirty="0">
                <a:latin typeface="Times New Roman" pitchFamily="18" charset="0"/>
                <a:ea typeface="宋体" pitchFamily="2" charset="-122"/>
                <a:cs typeface="Times New Roman" pitchFamily="18" charset="0"/>
              </a:rPr>
              <a:t>和</a:t>
            </a:r>
            <a:r>
              <a:rPr lang="en-US" altLang="zh-CN" sz="2400" b="1" dirty="0" err="1">
                <a:latin typeface="Times New Roman" pitchFamily="18" charset="0"/>
                <a:ea typeface="宋体" pitchFamily="2" charset="-122"/>
                <a:cs typeface="Times New Roman" pitchFamily="18" charset="0"/>
              </a:rPr>
              <a:t>sizes.NumInputs</a:t>
            </a:r>
            <a:r>
              <a:rPr lang="zh-CN" altLang="en-US" sz="2400" b="1" dirty="0">
                <a:latin typeface="Times New Roman" pitchFamily="18" charset="0"/>
                <a:ea typeface="宋体" pitchFamily="2" charset="-122"/>
                <a:cs typeface="Times New Roman" pitchFamily="18" charset="0"/>
              </a:rPr>
              <a:t>分别表示连续状态变量的个数、离散状态变量的个数、输出的个数和输入的个数。这</a:t>
            </a:r>
            <a:r>
              <a:rPr lang="en-US" altLang="zh-CN" sz="2400" b="1" dirty="0">
                <a:latin typeface="Times New Roman" pitchFamily="18" charset="0"/>
                <a:ea typeface="宋体" pitchFamily="2" charset="-122"/>
                <a:cs typeface="Times New Roman" pitchFamily="18" charset="0"/>
              </a:rPr>
              <a:t>4</a:t>
            </a:r>
            <a:r>
              <a:rPr lang="zh-CN" altLang="en-US" sz="2400" b="1" dirty="0">
                <a:latin typeface="Times New Roman" pitchFamily="18" charset="0"/>
                <a:ea typeface="宋体" pitchFamily="2" charset="-122"/>
                <a:cs typeface="Times New Roman" pitchFamily="18" charset="0"/>
              </a:rPr>
              <a:t>个值可以置为 − </a:t>
            </a:r>
            <a:r>
              <a:rPr lang="en-US" altLang="zh-CN" sz="2400" b="1" dirty="0">
                <a:latin typeface="Times New Roman" pitchFamily="18" charset="0"/>
                <a:ea typeface="宋体" pitchFamily="2" charset="-122"/>
                <a:cs typeface="Times New Roman" pitchFamily="18" charset="0"/>
              </a:rPr>
              <a:t>1</a:t>
            </a:r>
            <a:r>
              <a:rPr lang="zh-CN" altLang="en-US" sz="2400" b="1" dirty="0">
                <a:latin typeface="Times New Roman" pitchFamily="18" charset="0"/>
                <a:ea typeface="宋体" pitchFamily="2" charset="-122"/>
                <a:cs typeface="Times New Roman" pitchFamily="18" charset="0"/>
              </a:rPr>
              <a:t>，使其大小动态改变。成员</a:t>
            </a:r>
            <a:r>
              <a:rPr lang="en-US" altLang="zh-CN" sz="2400" b="1" dirty="0" err="1">
                <a:latin typeface="Times New Roman" pitchFamily="18" charset="0"/>
                <a:ea typeface="宋体" pitchFamily="2" charset="-122"/>
                <a:cs typeface="Times New Roman" pitchFamily="18" charset="0"/>
              </a:rPr>
              <a:t>sizes.DirFeedthrough</a:t>
            </a:r>
            <a:r>
              <a:rPr lang="zh-CN" altLang="en-US" sz="2400" b="1" dirty="0">
                <a:latin typeface="Times New Roman" pitchFamily="18" charset="0"/>
                <a:ea typeface="宋体" pitchFamily="2" charset="-122"/>
                <a:cs typeface="Times New Roman" pitchFamily="18" charset="0"/>
              </a:rPr>
              <a:t>是直通标志，即输入信号是否直接在输出端出现的标志，是否设定为直通，取决于输出是否为输入的函数，或者是取样时间是否为输入的函数。</a:t>
            </a:r>
            <a:r>
              <a:rPr lang="en-US" altLang="zh-CN" sz="2400" b="1" dirty="0">
                <a:latin typeface="Times New Roman" pitchFamily="18" charset="0"/>
                <a:ea typeface="宋体" pitchFamily="2" charset="-122"/>
                <a:cs typeface="Times New Roman" pitchFamily="18" charset="0"/>
              </a:rPr>
              <a:t>1</a:t>
            </a:r>
            <a:r>
              <a:rPr lang="zh-CN" altLang="en-US" sz="2400" b="1" dirty="0">
                <a:latin typeface="Times New Roman" pitchFamily="18" charset="0"/>
                <a:ea typeface="宋体" pitchFamily="2" charset="-122"/>
                <a:cs typeface="Times New Roman" pitchFamily="18" charset="0"/>
              </a:rPr>
              <a:t>表示</a:t>
            </a:r>
            <a:r>
              <a:rPr lang="en-US" altLang="zh-CN" sz="2400" b="1" dirty="0">
                <a:latin typeface="Times New Roman" pitchFamily="18" charset="0"/>
                <a:ea typeface="宋体" pitchFamily="2" charset="-122"/>
                <a:cs typeface="Times New Roman" pitchFamily="18" charset="0"/>
              </a:rPr>
              <a:t>yes</a:t>
            </a:r>
            <a:r>
              <a:rPr lang="zh-CN" altLang="en-US" sz="2400" b="1" dirty="0">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0</a:t>
            </a:r>
            <a:r>
              <a:rPr lang="zh-CN" altLang="en-US" sz="2400" b="1" dirty="0">
                <a:latin typeface="Times New Roman" pitchFamily="18" charset="0"/>
                <a:ea typeface="宋体" pitchFamily="2" charset="-122"/>
                <a:cs typeface="Times New Roman" pitchFamily="18" charset="0"/>
              </a:rPr>
              <a:t>表示</a:t>
            </a:r>
            <a:r>
              <a:rPr lang="en-US" altLang="zh-CN" sz="2400" b="1" dirty="0">
                <a:latin typeface="Times New Roman" pitchFamily="18" charset="0"/>
                <a:ea typeface="宋体" pitchFamily="2" charset="-122"/>
                <a:cs typeface="Times New Roman" pitchFamily="18" charset="0"/>
              </a:rPr>
              <a:t>no</a:t>
            </a:r>
            <a:r>
              <a:rPr lang="zh-CN" altLang="en-US" sz="2400" b="1" dirty="0">
                <a:latin typeface="Times New Roman" pitchFamily="18" charset="0"/>
                <a:ea typeface="宋体" pitchFamily="2" charset="-122"/>
                <a:cs typeface="Times New Roman" pitchFamily="18" charset="0"/>
              </a:rPr>
              <a:t>。成员</a:t>
            </a:r>
            <a:r>
              <a:rPr lang="en-US" altLang="zh-CN" sz="2400" b="1" dirty="0" err="1">
                <a:latin typeface="Times New Roman" pitchFamily="18" charset="0"/>
                <a:ea typeface="宋体" pitchFamily="2" charset="-122"/>
                <a:cs typeface="Times New Roman" pitchFamily="18" charset="0"/>
              </a:rPr>
              <a:t>sizes.NumSampleTimes</a:t>
            </a:r>
            <a:r>
              <a:rPr lang="zh-CN" altLang="en-US" sz="2400" b="1" dirty="0">
                <a:latin typeface="Times New Roman" pitchFamily="18" charset="0"/>
                <a:ea typeface="宋体" pitchFamily="2" charset="-122"/>
                <a:cs typeface="Times New Roman" pitchFamily="18" charset="0"/>
              </a:rPr>
              <a:t>是模块采样周期的个数，一般取</a:t>
            </a:r>
            <a:r>
              <a:rPr lang="en-US" altLang="zh-CN" sz="2400" b="1" dirty="0">
                <a:latin typeface="Times New Roman" pitchFamily="18" charset="0"/>
                <a:ea typeface="宋体" pitchFamily="2" charset="-122"/>
                <a:cs typeface="Times New Roman" pitchFamily="18" charset="0"/>
              </a:rPr>
              <a:t>1</a:t>
            </a:r>
            <a:r>
              <a:rPr lang="zh-CN" altLang="en-US" sz="2400" b="1" dirty="0">
                <a:latin typeface="Times New Roman" pitchFamily="18" charset="0"/>
                <a:ea typeface="宋体" pitchFamily="2" charset="-122"/>
                <a:cs typeface="Times New Roman" pitchFamily="18" charset="0"/>
              </a:rPr>
              <a:t>。</a:t>
            </a:r>
          </a:p>
          <a:p>
            <a:pPr marL="0" indent="0">
              <a:lnSpc>
                <a:spcPct val="80000"/>
              </a:lnSpc>
              <a:buFontTx/>
              <a:buNone/>
            </a:pPr>
            <a:r>
              <a:rPr lang="zh-CN" altLang="en-US" sz="2400" b="1" dirty="0">
                <a:latin typeface="Times New Roman" pitchFamily="18" charset="0"/>
                <a:ea typeface="宋体" pitchFamily="2" charset="-122"/>
                <a:cs typeface="Times New Roman" pitchFamily="18" charset="0"/>
              </a:rPr>
              <a:t>按照要求设置好的结构</a:t>
            </a:r>
            <a:r>
              <a:rPr lang="en-US" altLang="zh-CN" sz="2400" b="1" dirty="0">
                <a:latin typeface="Times New Roman" pitchFamily="18" charset="0"/>
                <a:ea typeface="宋体" pitchFamily="2" charset="-122"/>
                <a:cs typeface="Times New Roman" pitchFamily="18" charset="0"/>
              </a:rPr>
              <a:t>sizes</a:t>
            </a:r>
            <a:r>
              <a:rPr lang="zh-CN" altLang="en-US" sz="2400" b="1" dirty="0">
                <a:latin typeface="Times New Roman" pitchFamily="18" charset="0"/>
                <a:ea typeface="宋体" pitchFamily="2" charset="-122"/>
                <a:cs typeface="Times New Roman" pitchFamily="18" charset="0"/>
              </a:rPr>
              <a:t>用</a:t>
            </a:r>
            <a:r>
              <a:rPr lang="en-US" altLang="zh-CN" sz="2400" b="1" dirty="0">
                <a:latin typeface="Times New Roman" pitchFamily="18" charset="0"/>
                <a:ea typeface="宋体" pitchFamily="2" charset="-122"/>
                <a:cs typeface="Times New Roman" pitchFamily="18" charset="0"/>
              </a:rPr>
              <a:t>sys = </a:t>
            </a:r>
            <a:r>
              <a:rPr lang="en-US" altLang="zh-CN" sz="2400" b="1" dirty="0" err="1">
                <a:latin typeface="Times New Roman" pitchFamily="18" charset="0"/>
                <a:ea typeface="宋体" pitchFamily="2" charset="-122"/>
                <a:cs typeface="Times New Roman" pitchFamily="18" charset="0"/>
              </a:rPr>
              <a:t>simsizes</a:t>
            </a:r>
            <a:r>
              <a:rPr lang="en-US" altLang="zh-CN" sz="2400" b="1" dirty="0">
                <a:latin typeface="Times New Roman" pitchFamily="18" charset="0"/>
                <a:ea typeface="宋体" pitchFamily="2" charset="-122"/>
                <a:cs typeface="Times New Roman" pitchFamily="18" charset="0"/>
              </a:rPr>
              <a:t>(sizes)</a:t>
            </a:r>
            <a:r>
              <a:rPr lang="zh-CN" altLang="en-US" sz="2400" b="1" dirty="0">
                <a:latin typeface="Times New Roman" pitchFamily="18" charset="0"/>
                <a:ea typeface="宋体" pitchFamily="2" charset="-122"/>
                <a:cs typeface="Times New Roman" pitchFamily="18" charset="0"/>
              </a:rPr>
              <a:t>语句赋给</a:t>
            </a:r>
            <a:r>
              <a:rPr lang="en-US" altLang="zh-CN" sz="2400" b="1" i="1" dirty="0">
                <a:latin typeface="Times New Roman" pitchFamily="18" charset="0"/>
                <a:ea typeface="宋体" pitchFamily="2" charset="-122"/>
                <a:cs typeface="Times New Roman" pitchFamily="18" charset="0"/>
              </a:rPr>
              <a:t>sys</a:t>
            </a:r>
            <a:r>
              <a:rPr lang="zh-CN" altLang="en-US" sz="2400" b="1" dirty="0">
                <a:latin typeface="Times New Roman" pitchFamily="18" charset="0"/>
                <a:ea typeface="宋体" pitchFamily="2" charset="-122"/>
                <a:cs typeface="Times New Roman" pitchFamily="18" charset="0"/>
              </a:rPr>
              <a:t>参数。除了</a:t>
            </a:r>
            <a:r>
              <a:rPr lang="en-US" altLang="zh-CN" sz="2400" b="1" i="1" dirty="0">
                <a:latin typeface="Times New Roman" pitchFamily="18" charset="0"/>
                <a:ea typeface="宋体" pitchFamily="2" charset="-122"/>
                <a:cs typeface="Times New Roman" pitchFamily="18" charset="0"/>
              </a:rPr>
              <a:t>sys</a:t>
            </a:r>
            <a:r>
              <a:rPr lang="zh-CN" altLang="en-US" sz="2400" b="1" dirty="0">
                <a:latin typeface="Times New Roman" pitchFamily="18" charset="0"/>
                <a:ea typeface="宋体" pitchFamily="2" charset="-122"/>
                <a:cs typeface="Times New Roman" pitchFamily="18" charset="0"/>
              </a:rPr>
              <a:t>外，还应该设置系统的初始状态变量</a:t>
            </a:r>
            <a:r>
              <a:rPr lang="en-US" altLang="zh-CN" sz="2400" b="1" i="1" dirty="0">
                <a:latin typeface="Times New Roman" pitchFamily="18" charset="0"/>
                <a:ea typeface="宋体" pitchFamily="2" charset="-122"/>
                <a:cs typeface="Times New Roman" pitchFamily="18" charset="0"/>
              </a:rPr>
              <a:t>x</a:t>
            </a:r>
            <a:r>
              <a:rPr lang="en-US" altLang="zh-CN" sz="2400" b="1" dirty="0">
                <a:latin typeface="Times New Roman" pitchFamily="18" charset="0"/>
                <a:ea typeface="宋体" pitchFamily="2" charset="-122"/>
                <a:cs typeface="Times New Roman" pitchFamily="18" charset="0"/>
              </a:rPr>
              <a:t>0</a:t>
            </a:r>
            <a:r>
              <a:rPr lang="zh-CN" altLang="en-US" sz="2400" b="1" dirty="0">
                <a:latin typeface="Times New Roman" pitchFamily="18" charset="0"/>
                <a:ea typeface="宋体" pitchFamily="2" charset="-122"/>
                <a:cs typeface="Times New Roman" pitchFamily="18" charset="0"/>
              </a:rPr>
              <a:t>、说明变量</a:t>
            </a:r>
            <a:r>
              <a:rPr lang="en-US" altLang="zh-CN" sz="2400" b="1" i="1" dirty="0" err="1">
                <a:latin typeface="Times New Roman" pitchFamily="18" charset="0"/>
                <a:ea typeface="宋体" pitchFamily="2" charset="-122"/>
                <a:cs typeface="Times New Roman" pitchFamily="18" charset="0"/>
              </a:rPr>
              <a:t>str</a:t>
            </a:r>
            <a:r>
              <a:rPr lang="zh-CN" altLang="en-US" sz="2400" b="1" dirty="0">
                <a:latin typeface="Times New Roman" pitchFamily="18" charset="0"/>
                <a:ea typeface="宋体" pitchFamily="2" charset="-122"/>
                <a:cs typeface="Times New Roman" pitchFamily="18" charset="0"/>
              </a:rPr>
              <a:t>和采样周期变量</a:t>
            </a:r>
            <a:r>
              <a:rPr lang="en-US" altLang="zh-CN" sz="2400" b="1" i="1" dirty="0" err="1">
                <a:latin typeface="Times New Roman" pitchFamily="18" charset="0"/>
                <a:ea typeface="宋体" pitchFamily="2" charset="-122"/>
                <a:cs typeface="Times New Roman" pitchFamily="18" charset="0"/>
              </a:rPr>
              <a:t>ts</a:t>
            </a:r>
            <a:r>
              <a:rPr lang="zh-CN" altLang="en-US" sz="2400" b="1" dirty="0">
                <a:latin typeface="Times New Roman" pitchFamily="18" charset="0"/>
                <a:ea typeface="宋体" pitchFamily="2" charset="-122"/>
                <a:cs typeface="Times New Roman" pitchFamily="18" charset="0"/>
              </a:rPr>
              <a:t>。 </a:t>
            </a:r>
          </a:p>
        </p:txBody>
      </p:sp>
      <p:sp>
        <p:nvSpPr>
          <p:cNvPr id="227332"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a:xfrm>
            <a:off x="468313" y="1052513"/>
            <a:ext cx="8218487" cy="5073650"/>
          </a:xfrm>
        </p:spPr>
        <p:txBody>
          <a:bodyPr/>
          <a:lstStyle/>
          <a:p>
            <a:pPr marL="0" indent="0">
              <a:lnSpc>
                <a:spcPct val="90000"/>
              </a:lnSpc>
              <a:buFontTx/>
              <a:buNone/>
            </a:pP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2</a:t>
            </a:r>
            <a:r>
              <a:rPr lang="zh-CN" altLang="en-US" sz="2800" b="1" dirty="0">
                <a:latin typeface="Times New Roman" pitchFamily="18" charset="0"/>
                <a:ea typeface="宋体" pitchFamily="2" charset="-122"/>
                <a:cs typeface="Times New Roman" pitchFamily="18" charset="0"/>
              </a:rPr>
              <a:t>）其他子程序</a:t>
            </a:r>
          </a:p>
          <a:p>
            <a:pPr marL="0" indent="0">
              <a:lnSpc>
                <a:spcPct val="90000"/>
              </a:lnSpc>
              <a:buFontTx/>
              <a:buNone/>
            </a:pPr>
            <a:r>
              <a:rPr lang="zh-CN" altLang="en-US" sz="2800" b="1" dirty="0">
                <a:latin typeface="Times New Roman" pitchFamily="18" charset="0"/>
                <a:ea typeface="宋体" pitchFamily="2" charset="-122"/>
                <a:cs typeface="Times New Roman" pitchFamily="18" charset="0"/>
              </a:rPr>
              <a:t>状态的动态更新使用</a:t>
            </a:r>
            <a:r>
              <a:rPr lang="en-US" altLang="zh-CN" sz="2800" b="1" dirty="0" err="1">
                <a:latin typeface="Times New Roman" pitchFamily="18" charset="0"/>
                <a:ea typeface="宋体" pitchFamily="2" charset="-122"/>
                <a:cs typeface="Times New Roman" pitchFamily="18" charset="0"/>
              </a:rPr>
              <a:t>mdlDerivatives</a:t>
            </a:r>
            <a:r>
              <a:rPr lang="zh-CN" altLang="en-US" sz="2800" b="1" dirty="0">
                <a:latin typeface="Times New Roman" pitchFamily="18" charset="0"/>
                <a:ea typeface="宋体" pitchFamily="2" charset="-122"/>
                <a:cs typeface="Times New Roman" pitchFamily="18" charset="0"/>
              </a:rPr>
              <a:t>和</a:t>
            </a:r>
            <a:r>
              <a:rPr lang="en-US" altLang="zh-CN" sz="2800" b="1" dirty="0" err="1">
                <a:latin typeface="Times New Roman" pitchFamily="18" charset="0"/>
                <a:ea typeface="宋体" pitchFamily="2" charset="-122"/>
                <a:cs typeface="Times New Roman" pitchFamily="18" charset="0"/>
              </a:rPr>
              <a:t>mdlUpdate</a:t>
            </a:r>
            <a:r>
              <a:rPr lang="zh-CN" altLang="en-US" sz="2800" b="1" dirty="0">
                <a:latin typeface="Times New Roman" pitchFamily="18" charset="0"/>
                <a:ea typeface="宋体" pitchFamily="2" charset="-122"/>
                <a:cs typeface="Times New Roman" pitchFamily="18" charset="0"/>
              </a:rPr>
              <a:t>两个子程序，前者用于连续状态的更新，后者用于离散状态的更新。这些函数的输出值，即相应的状态，均由</a:t>
            </a:r>
            <a:r>
              <a:rPr lang="en-US" altLang="zh-CN" sz="2800" b="1" i="1" dirty="0">
                <a:latin typeface="Times New Roman" pitchFamily="18" charset="0"/>
                <a:ea typeface="宋体" pitchFamily="2" charset="-122"/>
                <a:cs typeface="Times New Roman" pitchFamily="18" charset="0"/>
              </a:rPr>
              <a:t>sys</a:t>
            </a:r>
            <a:r>
              <a:rPr lang="zh-CN" altLang="en-US" sz="2800" b="1" dirty="0">
                <a:latin typeface="Times New Roman" pitchFamily="18" charset="0"/>
                <a:ea typeface="宋体" pitchFamily="2" charset="-122"/>
                <a:cs typeface="Times New Roman" pitchFamily="18" charset="0"/>
              </a:rPr>
              <a:t>变量返回。对于同时含有连续状态和离散状态的混合系统，则需要同时写出这两个函数来分别描述连续状态和离散状态。</a:t>
            </a:r>
          </a:p>
          <a:p>
            <a:pPr marL="0" indent="0">
              <a:lnSpc>
                <a:spcPct val="90000"/>
              </a:lnSpc>
              <a:buFontTx/>
              <a:buNone/>
            </a:pPr>
            <a:r>
              <a:rPr lang="zh-CN" altLang="en-US" sz="2800" b="1" dirty="0">
                <a:latin typeface="Times New Roman" pitchFamily="18" charset="0"/>
                <a:ea typeface="宋体" pitchFamily="2" charset="-122"/>
                <a:cs typeface="Times New Roman" pitchFamily="18" charset="0"/>
              </a:rPr>
              <a:t>模块输出信号的计算使用</a:t>
            </a:r>
            <a:r>
              <a:rPr lang="en-US" altLang="zh-CN" sz="2800" b="1" dirty="0" err="1">
                <a:latin typeface="Times New Roman" pitchFamily="18" charset="0"/>
                <a:ea typeface="宋体" pitchFamily="2" charset="-122"/>
                <a:cs typeface="Times New Roman" pitchFamily="18" charset="0"/>
              </a:rPr>
              <a:t>mdlOutputs</a:t>
            </a:r>
            <a:r>
              <a:rPr lang="zh-CN" altLang="en-US" sz="2800" b="1" dirty="0">
                <a:latin typeface="Times New Roman" pitchFamily="18" charset="0"/>
                <a:ea typeface="宋体" pitchFamily="2" charset="-122"/>
                <a:cs typeface="Times New Roman" pitchFamily="18" charset="0"/>
              </a:rPr>
              <a:t>子程序，系统的输出仍由</a:t>
            </a:r>
            <a:r>
              <a:rPr lang="en-US" altLang="zh-CN" sz="2800" b="1" i="1" dirty="0">
                <a:latin typeface="Times New Roman" pitchFamily="18" charset="0"/>
                <a:ea typeface="宋体" pitchFamily="2" charset="-122"/>
                <a:cs typeface="Times New Roman" pitchFamily="18" charset="0"/>
              </a:rPr>
              <a:t>sys</a:t>
            </a:r>
            <a:r>
              <a:rPr lang="zh-CN" altLang="en-US" sz="2800" b="1" dirty="0">
                <a:latin typeface="Times New Roman" pitchFamily="18" charset="0"/>
                <a:ea typeface="宋体" pitchFamily="2" charset="-122"/>
                <a:cs typeface="Times New Roman" pitchFamily="18" charset="0"/>
              </a:rPr>
              <a:t>变量返回。</a:t>
            </a:r>
          </a:p>
          <a:p>
            <a:pPr marL="0" indent="0">
              <a:lnSpc>
                <a:spcPct val="90000"/>
              </a:lnSpc>
              <a:buFontTx/>
              <a:buNone/>
            </a:pPr>
            <a:r>
              <a:rPr lang="zh-CN" altLang="en-US" sz="2800" b="1" dirty="0">
                <a:latin typeface="Times New Roman" pitchFamily="18" charset="0"/>
                <a:ea typeface="宋体" pitchFamily="2" charset="-122"/>
                <a:cs typeface="Times New Roman" pitchFamily="18" charset="0"/>
              </a:rPr>
              <a:t>一般应用中很少使用</a:t>
            </a:r>
            <a:r>
              <a:rPr lang="en-US" altLang="zh-CN" sz="2800" b="1" i="1" dirty="0">
                <a:latin typeface="Times New Roman" pitchFamily="18" charset="0"/>
                <a:ea typeface="宋体" pitchFamily="2" charset="-122"/>
                <a:cs typeface="Times New Roman" pitchFamily="18" charset="0"/>
              </a:rPr>
              <a:t>flag</a:t>
            </a:r>
            <a:r>
              <a:rPr lang="zh-CN" altLang="en-US" sz="2800" b="1" dirty="0">
                <a:latin typeface="Times New Roman" pitchFamily="18" charset="0"/>
                <a:ea typeface="宋体" pitchFamily="2" charset="-122"/>
                <a:cs typeface="Times New Roman" pitchFamily="18" charset="0"/>
              </a:rPr>
              <a:t>为</a:t>
            </a:r>
            <a:r>
              <a:rPr lang="en-US" altLang="zh-CN" sz="2800" b="1" dirty="0">
                <a:latin typeface="Times New Roman" pitchFamily="18" charset="0"/>
                <a:ea typeface="宋体" pitchFamily="2" charset="-122"/>
                <a:cs typeface="Times New Roman" pitchFamily="18" charset="0"/>
              </a:rPr>
              <a:t>4</a:t>
            </a:r>
            <a:r>
              <a:rPr lang="zh-CN" altLang="en-US" sz="2800" b="1" dirty="0">
                <a:latin typeface="Times New Roman" pitchFamily="18" charset="0"/>
                <a:ea typeface="宋体" pitchFamily="2" charset="-122"/>
                <a:cs typeface="Times New Roman" pitchFamily="18" charset="0"/>
              </a:rPr>
              <a:t>和</a:t>
            </a:r>
            <a:r>
              <a:rPr lang="en-US" altLang="zh-CN" sz="2800" b="1" dirty="0">
                <a:latin typeface="Times New Roman" pitchFamily="18" charset="0"/>
                <a:ea typeface="宋体" pitchFamily="2" charset="-122"/>
                <a:cs typeface="Times New Roman" pitchFamily="18" charset="0"/>
              </a:rPr>
              <a:t>9</a:t>
            </a:r>
            <a:r>
              <a:rPr lang="zh-CN" altLang="en-US" sz="2800" b="1" dirty="0">
                <a:latin typeface="Times New Roman" pitchFamily="18" charset="0"/>
                <a:ea typeface="宋体" pitchFamily="2" charset="-122"/>
                <a:cs typeface="Times New Roman" pitchFamily="18" charset="0"/>
              </a:rPr>
              <a:t>的情况，</a:t>
            </a:r>
            <a:r>
              <a:rPr lang="en-US" altLang="zh-CN" sz="2800" b="1" dirty="0" err="1">
                <a:latin typeface="Times New Roman" pitchFamily="18" charset="0"/>
                <a:ea typeface="宋体" pitchFamily="2" charset="-122"/>
                <a:cs typeface="Times New Roman" pitchFamily="18" charset="0"/>
              </a:rPr>
              <a:t>mdlGetTimeOfNextVarHit</a:t>
            </a:r>
            <a:r>
              <a:rPr lang="zh-CN" altLang="en-US" sz="2800" b="1" dirty="0">
                <a:latin typeface="Times New Roman" pitchFamily="18" charset="0"/>
                <a:ea typeface="宋体" pitchFamily="2" charset="-122"/>
                <a:cs typeface="Times New Roman" pitchFamily="18" charset="0"/>
              </a:rPr>
              <a:t>和</a:t>
            </a:r>
            <a:r>
              <a:rPr lang="en-US" altLang="zh-CN" sz="2800" b="1" dirty="0" err="1">
                <a:latin typeface="Times New Roman" pitchFamily="18" charset="0"/>
                <a:ea typeface="宋体" pitchFamily="2" charset="-122"/>
                <a:cs typeface="Times New Roman" pitchFamily="18" charset="0"/>
              </a:rPr>
              <a:t>mdlTerminate</a:t>
            </a:r>
            <a:r>
              <a:rPr lang="zh-CN" altLang="en-US" sz="2800" b="1" dirty="0">
                <a:latin typeface="Times New Roman" pitchFamily="18" charset="0"/>
                <a:ea typeface="宋体" pitchFamily="2" charset="-122"/>
                <a:cs typeface="Times New Roman" pitchFamily="18" charset="0"/>
              </a:rPr>
              <a:t>两个子程序较少使用。</a:t>
            </a:r>
          </a:p>
        </p:txBody>
      </p:sp>
      <p:sp>
        <p:nvSpPr>
          <p:cNvPr id="228356"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468313" y="404813"/>
            <a:ext cx="8229600" cy="1143000"/>
          </a:xfrm>
        </p:spPr>
        <p:txBody>
          <a:bodyPr/>
          <a:lstStyle/>
          <a:p>
            <a:pPr algn="l">
              <a:buFontTx/>
              <a:buNone/>
            </a:pPr>
            <a:r>
              <a:rPr lang="en-US" altLang="zh-CN" sz="2800" b="1" dirty="0">
                <a:latin typeface="Times New Roman" pitchFamily="18" charset="0"/>
                <a:ea typeface="宋体" pitchFamily="2" charset="-122"/>
                <a:cs typeface="Times New Roman" pitchFamily="18" charset="0"/>
              </a:rPr>
              <a:t>12.5.2  S</a:t>
            </a:r>
            <a:r>
              <a:rPr lang="zh-CN" altLang="en-US" sz="2800" b="1" dirty="0">
                <a:latin typeface="Times New Roman" pitchFamily="18" charset="0"/>
                <a:ea typeface="宋体" pitchFamily="2" charset="-122"/>
                <a:cs typeface="Times New Roman" pitchFamily="18" charset="0"/>
              </a:rPr>
              <a:t>函数的应用</a:t>
            </a:r>
          </a:p>
        </p:txBody>
      </p:sp>
      <p:sp>
        <p:nvSpPr>
          <p:cNvPr id="229379" name="Rectangle 3"/>
          <p:cNvSpPr>
            <a:spLocks noGrp="1" noChangeArrowheads="1"/>
          </p:cNvSpPr>
          <p:nvPr>
            <p:ph type="body" idx="1"/>
          </p:nvPr>
        </p:nvSpPr>
        <p:spPr>
          <a:xfrm>
            <a:off x="323528" y="1340768"/>
            <a:ext cx="8229600" cy="4525963"/>
          </a:xfrm>
        </p:spPr>
        <p:txBody>
          <a:bodyPr/>
          <a:lstStyle/>
          <a:p>
            <a:pPr marL="0" indent="0">
              <a:lnSpc>
                <a:spcPct val="80000"/>
              </a:lnSpc>
              <a:buFontTx/>
              <a:buNone/>
            </a:pPr>
            <a:r>
              <a:rPr lang="zh-CN" altLang="en-US" sz="2800" b="1" dirty="0">
                <a:latin typeface="Times New Roman" pitchFamily="18" charset="0"/>
                <a:ea typeface="宋体" pitchFamily="2" charset="-122"/>
                <a:cs typeface="Times New Roman" pitchFamily="18" charset="0"/>
              </a:rPr>
              <a:t>例</a:t>
            </a:r>
            <a:r>
              <a:rPr lang="en-US" altLang="zh-CN" sz="2800" b="1" dirty="0">
                <a:latin typeface="Times New Roman" pitchFamily="18" charset="0"/>
                <a:ea typeface="宋体" pitchFamily="2" charset="-122"/>
                <a:cs typeface="Times New Roman" pitchFamily="18" charset="0"/>
              </a:rPr>
              <a:t>12-8  </a:t>
            </a:r>
            <a:r>
              <a:rPr lang="zh-CN" altLang="en-US" sz="2800" b="1" dirty="0">
                <a:latin typeface="Times New Roman" pitchFamily="18" charset="0"/>
                <a:ea typeface="宋体" pitchFamily="2" charset="-122"/>
                <a:cs typeface="Times New Roman" pitchFamily="18" charset="0"/>
              </a:rPr>
              <a:t>采用</a:t>
            </a:r>
            <a:r>
              <a:rPr lang="en-US" altLang="zh-CN" sz="2800" b="1" dirty="0">
                <a:latin typeface="Times New Roman" pitchFamily="18" charset="0"/>
                <a:ea typeface="宋体" pitchFamily="2" charset="-122"/>
                <a:cs typeface="Times New Roman" pitchFamily="18" charset="0"/>
              </a:rPr>
              <a:t>S</a:t>
            </a:r>
            <a:r>
              <a:rPr lang="zh-CN" altLang="en-US" sz="2800" b="1" dirty="0">
                <a:latin typeface="Times New Roman" pitchFamily="18" charset="0"/>
                <a:ea typeface="宋体" pitchFamily="2" charset="-122"/>
                <a:cs typeface="Times New Roman" pitchFamily="18" charset="0"/>
              </a:rPr>
              <a:t>函数实现</a:t>
            </a:r>
            <a:r>
              <a:rPr lang="en-US" altLang="zh-CN" sz="2800" b="1" i="1" dirty="0">
                <a:latin typeface="Times New Roman" pitchFamily="18" charset="0"/>
                <a:ea typeface="宋体" pitchFamily="2" charset="-122"/>
                <a:cs typeface="Times New Roman" pitchFamily="18" charset="0"/>
              </a:rPr>
              <a:t>y</a:t>
            </a:r>
            <a:r>
              <a:rPr lang="en-US" altLang="zh-CN" sz="2800" b="1" dirty="0">
                <a:latin typeface="Times New Roman" pitchFamily="18" charset="0"/>
                <a:ea typeface="宋体" pitchFamily="2" charset="-122"/>
                <a:cs typeface="Times New Roman" pitchFamily="18" charset="0"/>
              </a:rPr>
              <a:t> = </a:t>
            </a:r>
            <a:r>
              <a:rPr lang="en-US" altLang="zh-CN" sz="2800" b="1" i="1" dirty="0" err="1">
                <a:latin typeface="Times New Roman" pitchFamily="18" charset="0"/>
                <a:ea typeface="宋体" pitchFamily="2" charset="-122"/>
                <a:cs typeface="Times New Roman" pitchFamily="18" charset="0"/>
              </a:rPr>
              <a:t>nx</a:t>
            </a:r>
            <a:r>
              <a:rPr lang="zh-CN" altLang="en-US" sz="2800" b="1" dirty="0">
                <a:latin typeface="Times New Roman" pitchFamily="18" charset="0"/>
                <a:ea typeface="宋体" pitchFamily="2" charset="-122"/>
                <a:cs typeface="Times New Roman" pitchFamily="18" charset="0"/>
              </a:rPr>
              <a:t>，即把一个输入信号放大</a:t>
            </a:r>
            <a:r>
              <a:rPr lang="en-US" altLang="zh-CN" sz="2800" b="1" i="1" dirty="0">
                <a:latin typeface="Times New Roman" pitchFamily="18" charset="0"/>
                <a:ea typeface="宋体" pitchFamily="2" charset="-122"/>
                <a:cs typeface="Times New Roman" pitchFamily="18" charset="0"/>
              </a:rPr>
              <a:t>n</a:t>
            </a:r>
            <a:r>
              <a:rPr lang="zh-CN" altLang="en-US" sz="2800" b="1" dirty="0">
                <a:latin typeface="Times New Roman" pitchFamily="18" charset="0"/>
                <a:ea typeface="宋体" pitchFamily="2" charset="-122"/>
                <a:cs typeface="Times New Roman" pitchFamily="18" charset="0"/>
              </a:rPr>
              <a:t>倍。</a:t>
            </a:r>
          </a:p>
          <a:p>
            <a:pPr marL="0" indent="0">
              <a:lnSpc>
                <a:spcPct val="80000"/>
              </a:lnSpc>
              <a:buFontTx/>
              <a:buNone/>
            </a:pPr>
            <a:r>
              <a:rPr lang="zh-CN" altLang="en-US" sz="1600" b="1" dirty="0">
                <a:latin typeface="Times New Roman" pitchFamily="18" charset="0"/>
                <a:ea typeface="宋体" pitchFamily="2" charset="-122"/>
                <a:cs typeface="Times New Roman" pitchFamily="18" charset="0"/>
              </a:rPr>
              <a:t>① 利用</a:t>
            </a:r>
            <a:r>
              <a:rPr lang="en-US" altLang="zh-CN" sz="1600" b="1" dirty="0">
                <a:latin typeface="Times New Roman" pitchFamily="18" charset="0"/>
                <a:ea typeface="宋体" pitchFamily="2" charset="-122"/>
                <a:cs typeface="Times New Roman" pitchFamily="18" charset="0"/>
              </a:rPr>
              <a:t>MATLAB</a:t>
            </a:r>
            <a:r>
              <a:rPr lang="zh-CN" altLang="en-US" sz="1600" b="1" dirty="0">
                <a:latin typeface="Times New Roman" pitchFamily="18" charset="0"/>
                <a:ea typeface="宋体" pitchFamily="2" charset="-122"/>
                <a:cs typeface="Times New Roman" pitchFamily="18" charset="0"/>
              </a:rPr>
              <a:t>语言编写</a:t>
            </a:r>
            <a:r>
              <a:rPr lang="en-US" altLang="zh-CN" sz="1600" b="1" dirty="0">
                <a:latin typeface="Times New Roman" pitchFamily="18" charset="0"/>
                <a:ea typeface="宋体" pitchFamily="2" charset="-122"/>
                <a:cs typeface="Times New Roman" pitchFamily="18" charset="0"/>
              </a:rPr>
              <a:t>S</a:t>
            </a:r>
            <a:r>
              <a:rPr lang="zh-CN" altLang="en-US" sz="1600" b="1" dirty="0">
                <a:latin typeface="Times New Roman" pitchFamily="18" charset="0"/>
                <a:ea typeface="宋体" pitchFamily="2" charset="-122"/>
                <a:cs typeface="Times New Roman" pitchFamily="18" charset="0"/>
              </a:rPr>
              <a:t>函数，程序如下。</a:t>
            </a:r>
          </a:p>
          <a:p>
            <a:pPr marL="0" indent="0">
              <a:lnSpc>
                <a:spcPct val="80000"/>
              </a:lnSpc>
              <a:buFontTx/>
              <a:buNone/>
            </a:pPr>
            <a:r>
              <a:rPr lang="en-US" altLang="zh-CN" sz="1600" b="1" dirty="0">
                <a:latin typeface="Times New Roman" pitchFamily="18" charset="0"/>
                <a:ea typeface="宋体" pitchFamily="2" charset="-122"/>
                <a:cs typeface="Times New Roman" pitchFamily="18" charset="0"/>
              </a:rPr>
              <a:t>%*******************************************************</a:t>
            </a:r>
          </a:p>
          <a:p>
            <a:pPr marL="0" indent="0">
              <a:lnSpc>
                <a:spcPct val="80000"/>
              </a:lnSpc>
              <a:buFontTx/>
              <a:buNone/>
            </a:pPr>
            <a:r>
              <a:rPr lang="en-US" altLang="zh-CN" sz="1600" b="1" dirty="0">
                <a:latin typeface="Times New Roman" pitchFamily="18" charset="0"/>
                <a:ea typeface="宋体" pitchFamily="2" charset="-122"/>
                <a:cs typeface="Times New Roman" pitchFamily="18" charset="0"/>
              </a:rPr>
              <a:t>%S</a:t>
            </a:r>
            <a:r>
              <a:rPr lang="zh-CN" altLang="en-US" sz="1600" b="1" dirty="0">
                <a:latin typeface="Times New Roman" pitchFamily="18" charset="0"/>
                <a:ea typeface="宋体" pitchFamily="2" charset="-122"/>
                <a:cs typeface="Times New Roman" pitchFamily="18" charset="0"/>
              </a:rPr>
              <a:t>函数</a:t>
            </a:r>
            <a:r>
              <a:rPr lang="en-US" altLang="zh-CN" sz="1600" b="1" dirty="0" err="1">
                <a:latin typeface="Times New Roman" pitchFamily="18" charset="0"/>
                <a:ea typeface="宋体" pitchFamily="2" charset="-122"/>
                <a:cs typeface="Times New Roman" pitchFamily="18" charset="0"/>
              </a:rPr>
              <a:t>timesn.m</a:t>
            </a:r>
            <a:r>
              <a:rPr lang="zh-CN" altLang="en-US" sz="1600" b="1" dirty="0">
                <a:latin typeface="Times New Roman" pitchFamily="18" charset="0"/>
                <a:ea typeface="宋体" pitchFamily="2" charset="-122"/>
                <a:cs typeface="Times New Roman" pitchFamily="18" charset="0"/>
              </a:rPr>
              <a:t>，其输出是输入的</a:t>
            </a:r>
            <a:r>
              <a:rPr lang="en-US" altLang="zh-CN" sz="1600" b="1" dirty="0">
                <a:latin typeface="Times New Roman" pitchFamily="18" charset="0"/>
                <a:ea typeface="宋体" pitchFamily="2" charset="-122"/>
                <a:cs typeface="Times New Roman" pitchFamily="18" charset="0"/>
              </a:rPr>
              <a:t>n</a:t>
            </a:r>
            <a:r>
              <a:rPr lang="zh-CN" altLang="en-US" sz="1600" b="1" dirty="0">
                <a:latin typeface="Times New Roman" pitchFamily="18" charset="0"/>
                <a:ea typeface="宋体" pitchFamily="2" charset="-122"/>
                <a:cs typeface="Times New Roman" pitchFamily="18" charset="0"/>
              </a:rPr>
              <a:t>倍</a:t>
            </a:r>
          </a:p>
          <a:p>
            <a:pPr marL="0" indent="0">
              <a:lnSpc>
                <a:spcPct val="80000"/>
              </a:lnSpc>
              <a:buFontTx/>
              <a:buNone/>
            </a:pPr>
            <a:r>
              <a:rPr lang="en-US" altLang="zh-CN" sz="1600" b="1" dirty="0">
                <a:latin typeface="Times New Roman" pitchFamily="18" charset="0"/>
                <a:ea typeface="宋体" pitchFamily="2" charset="-122"/>
                <a:cs typeface="Times New Roman" pitchFamily="18" charset="0"/>
              </a:rPr>
              <a:t>%*******************************************************</a:t>
            </a:r>
          </a:p>
          <a:p>
            <a:pPr marL="0" indent="0">
              <a:lnSpc>
                <a:spcPct val="80000"/>
              </a:lnSpc>
              <a:buFontTx/>
              <a:buNone/>
            </a:pPr>
            <a:r>
              <a:rPr lang="en-US" altLang="zh-CN" sz="1600" b="1" dirty="0">
                <a:latin typeface="Times New Roman" pitchFamily="18" charset="0"/>
                <a:ea typeface="宋体" pitchFamily="2" charset="-122"/>
                <a:cs typeface="Times New Roman" pitchFamily="18" charset="0"/>
              </a:rPr>
              <a:t>function [sys,x0,str,ts]=</a:t>
            </a:r>
            <a:r>
              <a:rPr lang="en-US" altLang="zh-CN" sz="1600" b="1" dirty="0" err="1">
                <a:latin typeface="Times New Roman" pitchFamily="18" charset="0"/>
                <a:ea typeface="宋体" pitchFamily="2" charset="-122"/>
                <a:cs typeface="Times New Roman" pitchFamily="18" charset="0"/>
              </a:rPr>
              <a:t>timesn</a:t>
            </a:r>
            <a:r>
              <a:rPr lang="en-US" altLang="zh-CN" sz="1600" b="1" dirty="0">
                <a:latin typeface="Times New Roman" pitchFamily="18" charset="0"/>
                <a:ea typeface="宋体" pitchFamily="2" charset="-122"/>
                <a:cs typeface="Times New Roman" pitchFamily="18" charset="0"/>
              </a:rPr>
              <a:t>(</a:t>
            </a:r>
            <a:r>
              <a:rPr lang="en-US" altLang="zh-CN" sz="1600" b="1" dirty="0" err="1">
                <a:latin typeface="Times New Roman" pitchFamily="18" charset="0"/>
                <a:ea typeface="宋体" pitchFamily="2" charset="-122"/>
                <a:cs typeface="Times New Roman" pitchFamily="18" charset="0"/>
              </a:rPr>
              <a:t>t,x,u,flag,n</a:t>
            </a:r>
            <a:r>
              <a:rPr lang="en-US" altLang="zh-CN" sz="1600" b="1" dirty="0">
                <a:latin typeface="Times New Roman" pitchFamily="18" charset="0"/>
                <a:ea typeface="宋体" pitchFamily="2" charset="-122"/>
                <a:cs typeface="Times New Roman" pitchFamily="18" charset="0"/>
              </a:rPr>
              <a:t>)</a:t>
            </a:r>
          </a:p>
          <a:p>
            <a:pPr marL="0" indent="0">
              <a:lnSpc>
                <a:spcPct val="80000"/>
              </a:lnSpc>
              <a:buFontTx/>
              <a:buNone/>
            </a:pPr>
            <a:r>
              <a:rPr lang="en-US" altLang="zh-CN" sz="1600" b="1" dirty="0">
                <a:latin typeface="Times New Roman" pitchFamily="18" charset="0"/>
                <a:ea typeface="宋体" pitchFamily="2" charset="-122"/>
                <a:cs typeface="Times New Roman" pitchFamily="18" charset="0"/>
              </a:rPr>
              <a:t>switch flag</a:t>
            </a:r>
          </a:p>
          <a:p>
            <a:pPr marL="0" indent="0">
              <a:lnSpc>
                <a:spcPct val="80000"/>
              </a:lnSpc>
              <a:buFontTx/>
              <a:buNone/>
            </a:pPr>
            <a:r>
              <a:rPr lang="en-US" altLang="zh-CN" sz="1600" b="1" dirty="0">
                <a:latin typeface="Times New Roman" pitchFamily="18" charset="0"/>
                <a:ea typeface="宋体" pitchFamily="2" charset="-122"/>
                <a:cs typeface="Times New Roman" pitchFamily="18" charset="0"/>
              </a:rPr>
              <a:t>    case 0</a:t>
            </a:r>
          </a:p>
          <a:p>
            <a:pPr marL="0" indent="0">
              <a:lnSpc>
                <a:spcPct val="80000"/>
              </a:lnSpc>
              <a:buFontTx/>
              <a:buNone/>
            </a:pPr>
            <a:r>
              <a:rPr lang="en-US" altLang="zh-CN" sz="1600" b="1" dirty="0">
                <a:latin typeface="Times New Roman" pitchFamily="18" charset="0"/>
                <a:ea typeface="宋体" pitchFamily="2" charset="-122"/>
                <a:cs typeface="Times New Roman" pitchFamily="18" charset="0"/>
              </a:rPr>
              <a:t>        [sys,x0,str,ts]=</a:t>
            </a:r>
            <a:r>
              <a:rPr lang="en-US" altLang="zh-CN" sz="1600" b="1" dirty="0" err="1">
                <a:latin typeface="Times New Roman" pitchFamily="18" charset="0"/>
                <a:ea typeface="宋体" pitchFamily="2" charset="-122"/>
                <a:cs typeface="Times New Roman" pitchFamily="18" charset="0"/>
              </a:rPr>
              <a:t>mdlInitializeSizes</a:t>
            </a:r>
            <a:r>
              <a:rPr lang="en-US" altLang="zh-CN" sz="1600" b="1" dirty="0">
                <a:latin typeface="Times New Roman" pitchFamily="18" charset="0"/>
                <a:ea typeface="宋体" pitchFamily="2" charset="-122"/>
                <a:cs typeface="Times New Roman" pitchFamily="18" charset="0"/>
              </a:rPr>
              <a:t>; 	%</a:t>
            </a:r>
            <a:r>
              <a:rPr lang="zh-CN" altLang="en-US" sz="1600" b="1" dirty="0">
                <a:latin typeface="Times New Roman" pitchFamily="18" charset="0"/>
                <a:ea typeface="宋体" pitchFamily="2" charset="-122"/>
                <a:cs typeface="Times New Roman" pitchFamily="18" charset="0"/>
              </a:rPr>
              <a:t>初始化</a:t>
            </a:r>
          </a:p>
          <a:p>
            <a:pPr marL="0" indent="0">
              <a:lnSpc>
                <a:spcPct val="80000"/>
              </a:lnSpc>
              <a:buFontTx/>
              <a:buNone/>
            </a:pPr>
            <a:r>
              <a:rPr lang="zh-CN" altLang="en-US" sz="1600" b="1" dirty="0">
                <a:latin typeface="Times New Roman" pitchFamily="18" charset="0"/>
                <a:ea typeface="宋体" pitchFamily="2" charset="-122"/>
                <a:cs typeface="Times New Roman" pitchFamily="18" charset="0"/>
              </a:rPr>
              <a:t>    </a:t>
            </a:r>
            <a:r>
              <a:rPr lang="en-US" altLang="zh-CN" sz="1600" b="1" dirty="0">
                <a:latin typeface="Times New Roman" pitchFamily="18" charset="0"/>
                <a:ea typeface="宋体" pitchFamily="2" charset="-122"/>
                <a:cs typeface="Times New Roman" pitchFamily="18" charset="0"/>
              </a:rPr>
              <a:t>case 3</a:t>
            </a:r>
          </a:p>
          <a:p>
            <a:pPr marL="0" indent="0">
              <a:lnSpc>
                <a:spcPct val="80000"/>
              </a:lnSpc>
              <a:buFontTx/>
              <a:buNone/>
            </a:pPr>
            <a:r>
              <a:rPr lang="en-US" altLang="zh-CN" sz="1600" b="1" dirty="0">
                <a:latin typeface="Times New Roman" pitchFamily="18" charset="0"/>
                <a:ea typeface="宋体" pitchFamily="2" charset="-122"/>
                <a:cs typeface="Times New Roman" pitchFamily="18" charset="0"/>
              </a:rPr>
              <a:t>        sys=</a:t>
            </a:r>
            <a:r>
              <a:rPr lang="en-US" altLang="zh-CN" sz="1600" b="1" dirty="0" err="1">
                <a:latin typeface="Times New Roman" pitchFamily="18" charset="0"/>
                <a:ea typeface="宋体" pitchFamily="2" charset="-122"/>
                <a:cs typeface="Times New Roman" pitchFamily="18" charset="0"/>
              </a:rPr>
              <a:t>mdlOutputs</a:t>
            </a:r>
            <a:r>
              <a:rPr lang="en-US" altLang="zh-CN" sz="1600" b="1" dirty="0">
                <a:latin typeface="Times New Roman" pitchFamily="18" charset="0"/>
                <a:ea typeface="宋体" pitchFamily="2" charset="-122"/>
                <a:cs typeface="Times New Roman" pitchFamily="18" charset="0"/>
              </a:rPr>
              <a:t>(</a:t>
            </a:r>
            <a:r>
              <a:rPr lang="en-US" altLang="zh-CN" sz="1600" b="1" dirty="0" err="1">
                <a:latin typeface="Times New Roman" pitchFamily="18" charset="0"/>
                <a:ea typeface="宋体" pitchFamily="2" charset="-122"/>
                <a:cs typeface="Times New Roman" pitchFamily="18" charset="0"/>
              </a:rPr>
              <a:t>t,x,u,n</a:t>
            </a:r>
            <a:r>
              <a:rPr lang="en-US" altLang="zh-CN" sz="1600" b="1" dirty="0">
                <a:latin typeface="Times New Roman" pitchFamily="18" charset="0"/>
                <a:ea typeface="宋体" pitchFamily="2" charset="-122"/>
                <a:cs typeface="Times New Roman" pitchFamily="18" charset="0"/>
              </a:rPr>
              <a:t>);             	%</a:t>
            </a:r>
            <a:r>
              <a:rPr lang="zh-CN" altLang="en-US" sz="1600" b="1" dirty="0">
                <a:latin typeface="Times New Roman" pitchFamily="18" charset="0"/>
                <a:ea typeface="宋体" pitchFamily="2" charset="-122"/>
                <a:cs typeface="Times New Roman" pitchFamily="18" charset="0"/>
              </a:rPr>
              <a:t>计算输出量</a:t>
            </a:r>
          </a:p>
          <a:p>
            <a:pPr marL="0" indent="0">
              <a:lnSpc>
                <a:spcPct val="80000"/>
              </a:lnSpc>
              <a:buFontTx/>
              <a:buNone/>
            </a:pPr>
            <a:r>
              <a:rPr lang="zh-CN" altLang="en-US" sz="1600" b="1" dirty="0">
                <a:latin typeface="Times New Roman" pitchFamily="18" charset="0"/>
                <a:ea typeface="宋体" pitchFamily="2" charset="-122"/>
                <a:cs typeface="Times New Roman" pitchFamily="18" charset="0"/>
              </a:rPr>
              <a:t>    </a:t>
            </a:r>
            <a:r>
              <a:rPr lang="en-US" altLang="zh-CN" sz="1600" b="1" dirty="0">
                <a:latin typeface="Times New Roman" pitchFamily="18" charset="0"/>
                <a:ea typeface="宋体" pitchFamily="2" charset="-122"/>
                <a:cs typeface="Times New Roman" pitchFamily="18" charset="0"/>
              </a:rPr>
              <a:t>case {1,2,4,9}</a:t>
            </a:r>
          </a:p>
          <a:p>
            <a:pPr marL="0" indent="0">
              <a:lnSpc>
                <a:spcPct val="80000"/>
              </a:lnSpc>
              <a:buFontTx/>
              <a:buNone/>
            </a:pPr>
            <a:r>
              <a:rPr lang="en-US" altLang="zh-CN" sz="1600" b="1" dirty="0">
                <a:latin typeface="Times New Roman" pitchFamily="18" charset="0"/>
                <a:ea typeface="宋体" pitchFamily="2" charset="-122"/>
                <a:cs typeface="Times New Roman" pitchFamily="18" charset="0"/>
              </a:rPr>
              <a:t>        sys=[];</a:t>
            </a:r>
          </a:p>
          <a:p>
            <a:pPr marL="0" indent="0">
              <a:lnSpc>
                <a:spcPct val="80000"/>
              </a:lnSpc>
              <a:buFontTx/>
              <a:buNone/>
            </a:pPr>
            <a:r>
              <a:rPr lang="en-US" altLang="zh-CN" sz="1600" b="1" dirty="0">
                <a:latin typeface="Times New Roman" pitchFamily="18" charset="0"/>
                <a:ea typeface="宋体" pitchFamily="2" charset="-122"/>
                <a:cs typeface="Times New Roman" pitchFamily="18" charset="0"/>
              </a:rPr>
              <a:t>    otherwise                                   	%</a:t>
            </a:r>
            <a:r>
              <a:rPr lang="zh-CN" altLang="en-US" sz="1600" b="1" dirty="0">
                <a:latin typeface="Times New Roman" pitchFamily="18" charset="0"/>
                <a:ea typeface="宋体" pitchFamily="2" charset="-122"/>
                <a:cs typeface="Times New Roman" pitchFamily="18" charset="0"/>
              </a:rPr>
              <a:t>出错处理</a:t>
            </a:r>
          </a:p>
          <a:p>
            <a:pPr marL="0" indent="0">
              <a:lnSpc>
                <a:spcPct val="80000"/>
              </a:lnSpc>
              <a:buFontTx/>
              <a:buNone/>
            </a:pPr>
            <a:r>
              <a:rPr lang="zh-CN" altLang="en-US" sz="1600" b="1" dirty="0">
                <a:latin typeface="Times New Roman" pitchFamily="18" charset="0"/>
                <a:ea typeface="宋体" pitchFamily="2" charset="-122"/>
                <a:cs typeface="Times New Roman" pitchFamily="18" charset="0"/>
              </a:rPr>
              <a:t>        </a:t>
            </a:r>
            <a:r>
              <a:rPr lang="en-US" altLang="zh-CN" sz="1600" b="1" dirty="0">
                <a:latin typeface="Times New Roman" pitchFamily="18" charset="0"/>
                <a:ea typeface="宋体" pitchFamily="2" charset="-122"/>
                <a:cs typeface="Times New Roman" pitchFamily="18" charset="0"/>
              </a:rPr>
              <a:t>error(num2str(flag))</a:t>
            </a:r>
          </a:p>
          <a:p>
            <a:pPr marL="0" indent="0">
              <a:lnSpc>
                <a:spcPct val="80000"/>
              </a:lnSpc>
              <a:buFontTx/>
              <a:buNone/>
            </a:pPr>
            <a:r>
              <a:rPr lang="en-US" altLang="zh-CN" sz="1600" b="1" dirty="0">
                <a:latin typeface="Times New Roman" pitchFamily="18" charset="0"/>
                <a:ea typeface="宋体" pitchFamily="2" charset="-122"/>
                <a:cs typeface="Times New Roman" pitchFamily="18" charset="0"/>
              </a:rPr>
              <a:t>end</a:t>
            </a:r>
          </a:p>
          <a:p>
            <a:pPr marL="0" indent="0">
              <a:lnSpc>
                <a:spcPct val="80000"/>
              </a:lnSpc>
              <a:buFontTx/>
              <a:buNone/>
            </a:pPr>
            <a:r>
              <a:rPr lang="en-US" altLang="zh-CN" sz="1600" b="1" dirty="0">
                <a:latin typeface="Times New Roman" pitchFamily="18" charset="0"/>
                <a:ea typeface="宋体" pitchFamily="2" charset="-122"/>
                <a:cs typeface="Times New Roman" pitchFamily="18" charset="0"/>
              </a:rPr>
              <a:t>%*******************************************************</a:t>
            </a:r>
          </a:p>
          <a:p>
            <a:pPr marL="0" indent="0">
              <a:lnSpc>
                <a:spcPct val="80000"/>
              </a:lnSpc>
              <a:buFontTx/>
              <a:buNone/>
            </a:pPr>
            <a:r>
              <a:rPr lang="en-US" altLang="zh-CN" sz="1600" b="1" dirty="0">
                <a:latin typeface="Times New Roman" pitchFamily="18" charset="0"/>
                <a:ea typeface="宋体" pitchFamily="2" charset="-122"/>
                <a:cs typeface="Times New Roman" pitchFamily="18" charset="0"/>
              </a:rPr>
              <a:t>%</a:t>
            </a:r>
            <a:r>
              <a:rPr lang="en-US" altLang="zh-CN" sz="1600" b="1" dirty="0" err="1">
                <a:latin typeface="Times New Roman" pitchFamily="18" charset="0"/>
                <a:ea typeface="宋体" pitchFamily="2" charset="-122"/>
                <a:cs typeface="Times New Roman" pitchFamily="18" charset="0"/>
              </a:rPr>
              <a:t>mdlInitializeSizes</a:t>
            </a:r>
            <a:r>
              <a:rPr lang="zh-CN" altLang="en-US" sz="1600" b="1" dirty="0">
                <a:latin typeface="Times New Roman" pitchFamily="18" charset="0"/>
                <a:ea typeface="宋体" pitchFamily="2" charset="-122"/>
                <a:cs typeface="Times New Roman" pitchFamily="18" charset="0"/>
              </a:rPr>
              <a:t>：当</a:t>
            </a:r>
            <a:r>
              <a:rPr lang="en-US" altLang="zh-CN" sz="1600" b="1" dirty="0">
                <a:latin typeface="Times New Roman" pitchFamily="18" charset="0"/>
                <a:ea typeface="宋体" pitchFamily="2" charset="-122"/>
                <a:cs typeface="Times New Roman" pitchFamily="18" charset="0"/>
              </a:rPr>
              <a:t>flag</a:t>
            </a:r>
            <a:r>
              <a:rPr lang="zh-CN" altLang="en-US" sz="1600" b="1" dirty="0">
                <a:latin typeface="Times New Roman" pitchFamily="18" charset="0"/>
                <a:ea typeface="宋体" pitchFamily="2" charset="-122"/>
                <a:cs typeface="Times New Roman" pitchFamily="18" charset="0"/>
              </a:rPr>
              <a:t>为</a:t>
            </a:r>
            <a:r>
              <a:rPr lang="en-US" altLang="zh-CN" sz="1600" b="1" dirty="0">
                <a:latin typeface="Times New Roman" pitchFamily="18" charset="0"/>
                <a:ea typeface="宋体" pitchFamily="2" charset="-122"/>
                <a:cs typeface="Times New Roman" pitchFamily="18" charset="0"/>
              </a:rPr>
              <a:t>0</a:t>
            </a:r>
            <a:r>
              <a:rPr lang="zh-CN" altLang="en-US" sz="1600" b="1" dirty="0">
                <a:latin typeface="Times New Roman" pitchFamily="18" charset="0"/>
                <a:ea typeface="宋体" pitchFamily="2" charset="-122"/>
                <a:cs typeface="Times New Roman" pitchFamily="18" charset="0"/>
              </a:rPr>
              <a:t>时进行整个系统的初始化</a:t>
            </a:r>
          </a:p>
          <a:p>
            <a:pPr marL="0" indent="0">
              <a:lnSpc>
                <a:spcPct val="80000"/>
              </a:lnSpc>
              <a:buFontTx/>
              <a:buNone/>
            </a:pPr>
            <a:r>
              <a:rPr lang="en-US" altLang="zh-CN" sz="1600" b="1" dirty="0">
                <a:latin typeface="Times New Roman" pitchFamily="18" charset="0"/>
                <a:ea typeface="宋体" pitchFamily="2" charset="-122"/>
                <a:cs typeface="Times New Roman" pitchFamily="18" charset="0"/>
              </a:rPr>
              <a:t>%*******************************************************</a:t>
            </a:r>
          </a:p>
        </p:txBody>
      </p:sp>
      <p:sp>
        <p:nvSpPr>
          <p:cNvPr id="229380"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Rectangle 3"/>
          <p:cNvSpPr>
            <a:spLocks noGrp="1" noChangeArrowheads="1"/>
          </p:cNvSpPr>
          <p:nvPr>
            <p:ph type="body" idx="1"/>
          </p:nvPr>
        </p:nvSpPr>
        <p:spPr>
          <a:xfrm>
            <a:off x="468313" y="765175"/>
            <a:ext cx="8218487" cy="5360988"/>
          </a:xfrm>
        </p:spPr>
        <p:txBody>
          <a:bodyPr/>
          <a:lstStyle/>
          <a:p>
            <a:pPr marL="0" indent="0">
              <a:lnSpc>
                <a:spcPct val="80000"/>
              </a:lnSpc>
              <a:buFontTx/>
              <a:buNone/>
            </a:pPr>
            <a:r>
              <a:rPr lang="en-US" altLang="zh-CN" sz="1600" b="1" dirty="0">
                <a:latin typeface="Times New Roman" pitchFamily="18" charset="0"/>
                <a:ea typeface="宋体" pitchFamily="2" charset="-122"/>
                <a:cs typeface="Times New Roman" pitchFamily="18" charset="0"/>
              </a:rPr>
              <a:t>function [sys,x0,str,ts]=</a:t>
            </a:r>
            <a:r>
              <a:rPr lang="en-US" altLang="zh-CN" sz="1600" b="1" dirty="0" err="1">
                <a:latin typeface="Times New Roman" pitchFamily="18" charset="0"/>
                <a:ea typeface="宋体" pitchFamily="2" charset="-122"/>
                <a:cs typeface="Times New Roman" pitchFamily="18" charset="0"/>
              </a:rPr>
              <a:t>mdlInitializeSizes</a:t>
            </a:r>
            <a:r>
              <a:rPr lang="en-US" altLang="zh-CN" sz="1600" b="1" dirty="0">
                <a:latin typeface="Times New Roman" pitchFamily="18" charset="0"/>
                <a:ea typeface="宋体" pitchFamily="2" charset="-122"/>
                <a:cs typeface="Times New Roman" pitchFamily="18" charset="0"/>
              </a:rPr>
              <a:t>()</a:t>
            </a:r>
          </a:p>
          <a:p>
            <a:pPr marL="0" indent="0">
              <a:lnSpc>
                <a:spcPct val="80000"/>
              </a:lnSpc>
              <a:buFontTx/>
              <a:buNone/>
            </a:pPr>
            <a:r>
              <a:rPr lang="en-US" altLang="zh-CN" sz="1600" b="1" dirty="0">
                <a:latin typeface="Times New Roman" pitchFamily="18" charset="0"/>
                <a:ea typeface="宋体" pitchFamily="2" charset="-122"/>
                <a:cs typeface="Times New Roman" pitchFamily="18" charset="0"/>
              </a:rPr>
              <a:t>%</a:t>
            </a:r>
            <a:r>
              <a:rPr lang="zh-CN" altLang="en-US" sz="1600" b="1" dirty="0">
                <a:latin typeface="Times New Roman" pitchFamily="18" charset="0"/>
                <a:ea typeface="宋体" pitchFamily="2" charset="-122"/>
                <a:cs typeface="Times New Roman" pitchFamily="18" charset="0"/>
              </a:rPr>
              <a:t>调用函数</a:t>
            </a:r>
            <a:r>
              <a:rPr lang="en-US" altLang="zh-CN" sz="1600" b="1" dirty="0" err="1">
                <a:latin typeface="Times New Roman" pitchFamily="18" charset="0"/>
                <a:ea typeface="宋体" pitchFamily="2" charset="-122"/>
                <a:cs typeface="Times New Roman" pitchFamily="18" charset="0"/>
              </a:rPr>
              <a:t>simsizes</a:t>
            </a:r>
            <a:r>
              <a:rPr lang="zh-CN" altLang="en-US" sz="1600" b="1" dirty="0">
                <a:latin typeface="Times New Roman" pitchFamily="18" charset="0"/>
                <a:ea typeface="宋体" pitchFamily="2" charset="-122"/>
                <a:cs typeface="Times New Roman" pitchFamily="18" charset="0"/>
              </a:rPr>
              <a:t>以创建结构</a:t>
            </a:r>
            <a:r>
              <a:rPr lang="en-US" altLang="zh-CN" sz="1600" b="1" dirty="0">
                <a:latin typeface="Times New Roman" pitchFamily="18" charset="0"/>
                <a:ea typeface="宋体" pitchFamily="2" charset="-122"/>
                <a:cs typeface="Times New Roman" pitchFamily="18" charset="0"/>
              </a:rPr>
              <a:t>sizes</a:t>
            </a:r>
          </a:p>
          <a:p>
            <a:pPr marL="0" indent="0">
              <a:lnSpc>
                <a:spcPct val="80000"/>
              </a:lnSpc>
              <a:buFontTx/>
              <a:buNone/>
            </a:pPr>
            <a:r>
              <a:rPr lang="en-US" altLang="zh-CN" sz="1600" b="1" dirty="0">
                <a:latin typeface="Times New Roman" pitchFamily="18" charset="0"/>
                <a:ea typeface="宋体" pitchFamily="2" charset="-122"/>
                <a:cs typeface="Times New Roman" pitchFamily="18" charset="0"/>
              </a:rPr>
              <a:t>sizes=</a:t>
            </a:r>
            <a:r>
              <a:rPr lang="en-US" altLang="zh-CN" sz="1600" b="1" dirty="0" err="1">
                <a:latin typeface="Times New Roman" pitchFamily="18" charset="0"/>
                <a:ea typeface="宋体" pitchFamily="2" charset="-122"/>
                <a:cs typeface="Times New Roman" pitchFamily="18" charset="0"/>
              </a:rPr>
              <a:t>simsizes</a:t>
            </a:r>
            <a:r>
              <a:rPr lang="en-US" altLang="zh-CN" sz="1600" b="1" dirty="0">
                <a:latin typeface="Times New Roman" pitchFamily="18" charset="0"/>
                <a:ea typeface="宋体" pitchFamily="2" charset="-122"/>
                <a:cs typeface="Times New Roman" pitchFamily="18" charset="0"/>
              </a:rPr>
              <a:t>;</a:t>
            </a:r>
          </a:p>
          <a:p>
            <a:pPr marL="0" indent="0">
              <a:lnSpc>
                <a:spcPct val="80000"/>
              </a:lnSpc>
              <a:buFontTx/>
              <a:buNone/>
            </a:pPr>
            <a:r>
              <a:rPr lang="en-US" altLang="zh-CN" sz="1600" b="1" dirty="0">
                <a:latin typeface="Times New Roman" pitchFamily="18" charset="0"/>
                <a:ea typeface="宋体" pitchFamily="2" charset="-122"/>
                <a:cs typeface="Times New Roman" pitchFamily="18" charset="0"/>
              </a:rPr>
              <a:t>%</a:t>
            </a:r>
            <a:r>
              <a:rPr lang="zh-CN" altLang="en-US" sz="1600" b="1" dirty="0">
                <a:latin typeface="Times New Roman" pitchFamily="18" charset="0"/>
                <a:ea typeface="宋体" pitchFamily="2" charset="-122"/>
                <a:cs typeface="Times New Roman" pitchFamily="18" charset="0"/>
              </a:rPr>
              <a:t>用初始化信息填充结构</a:t>
            </a:r>
            <a:r>
              <a:rPr lang="en-US" altLang="zh-CN" sz="1600" b="1" dirty="0">
                <a:latin typeface="Times New Roman" pitchFamily="18" charset="0"/>
                <a:ea typeface="宋体" pitchFamily="2" charset="-122"/>
                <a:cs typeface="Times New Roman" pitchFamily="18" charset="0"/>
              </a:rPr>
              <a:t>sizes</a:t>
            </a:r>
          </a:p>
          <a:p>
            <a:pPr marL="0" indent="0">
              <a:lnSpc>
                <a:spcPct val="80000"/>
              </a:lnSpc>
              <a:buFontTx/>
              <a:buNone/>
            </a:pPr>
            <a:r>
              <a:rPr lang="en-US" altLang="zh-CN" sz="1600" b="1" dirty="0" err="1">
                <a:latin typeface="Times New Roman" pitchFamily="18" charset="0"/>
                <a:ea typeface="宋体" pitchFamily="2" charset="-122"/>
                <a:cs typeface="Times New Roman" pitchFamily="18" charset="0"/>
              </a:rPr>
              <a:t>sizes.NumContStates</a:t>
            </a:r>
            <a:r>
              <a:rPr lang="en-US" altLang="zh-CN" sz="1600" b="1" dirty="0">
                <a:latin typeface="Times New Roman" pitchFamily="18" charset="0"/>
                <a:ea typeface="宋体" pitchFamily="2" charset="-122"/>
                <a:cs typeface="Times New Roman" pitchFamily="18" charset="0"/>
              </a:rPr>
              <a:t>=0;  	%</a:t>
            </a:r>
            <a:r>
              <a:rPr lang="zh-CN" altLang="en-US" sz="1600" b="1" dirty="0">
                <a:latin typeface="Times New Roman" pitchFamily="18" charset="0"/>
                <a:ea typeface="宋体" pitchFamily="2" charset="-122"/>
                <a:cs typeface="Times New Roman" pitchFamily="18" charset="0"/>
              </a:rPr>
              <a:t>无连续状态</a:t>
            </a:r>
          </a:p>
          <a:p>
            <a:pPr marL="0" indent="0">
              <a:lnSpc>
                <a:spcPct val="80000"/>
              </a:lnSpc>
              <a:buFontTx/>
              <a:buNone/>
            </a:pPr>
            <a:r>
              <a:rPr lang="en-US" altLang="zh-CN" sz="1600" b="1" dirty="0" err="1">
                <a:latin typeface="Times New Roman" pitchFamily="18" charset="0"/>
                <a:ea typeface="宋体" pitchFamily="2" charset="-122"/>
                <a:cs typeface="Times New Roman" pitchFamily="18" charset="0"/>
              </a:rPr>
              <a:t>sizes.NumDiscStates</a:t>
            </a:r>
            <a:r>
              <a:rPr lang="en-US" altLang="zh-CN" sz="1600" b="1" dirty="0">
                <a:latin typeface="Times New Roman" pitchFamily="18" charset="0"/>
                <a:ea typeface="宋体" pitchFamily="2" charset="-122"/>
                <a:cs typeface="Times New Roman" pitchFamily="18" charset="0"/>
              </a:rPr>
              <a:t>=0;   	%</a:t>
            </a:r>
            <a:r>
              <a:rPr lang="zh-CN" altLang="en-US" sz="1600" b="1" dirty="0">
                <a:latin typeface="Times New Roman" pitchFamily="18" charset="0"/>
                <a:ea typeface="宋体" pitchFamily="2" charset="-122"/>
                <a:cs typeface="Times New Roman" pitchFamily="18" charset="0"/>
              </a:rPr>
              <a:t>无离散状态</a:t>
            </a:r>
          </a:p>
          <a:p>
            <a:pPr marL="0" indent="0">
              <a:lnSpc>
                <a:spcPct val="80000"/>
              </a:lnSpc>
              <a:buFontTx/>
              <a:buNone/>
            </a:pPr>
            <a:r>
              <a:rPr lang="en-US" altLang="zh-CN" sz="1600" b="1" dirty="0" err="1">
                <a:latin typeface="Times New Roman" pitchFamily="18" charset="0"/>
                <a:ea typeface="宋体" pitchFamily="2" charset="-122"/>
                <a:cs typeface="Times New Roman" pitchFamily="18" charset="0"/>
              </a:rPr>
              <a:t>sizes.NumOutputs</a:t>
            </a:r>
            <a:r>
              <a:rPr lang="en-US" altLang="zh-CN" sz="1600" b="1" dirty="0">
                <a:latin typeface="Times New Roman" pitchFamily="18" charset="0"/>
                <a:ea typeface="宋体" pitchFamily="2" charset="-122"/>
                <a:cs typeface="Times New Roman" pitchFamily="18" charset="0"/>
              </a:rPr>
              <a:t>=1;   	%</a:t>
            </a:r>
            <a:r>
              <a:rPr lang="zh-CN" altLang="en-US" sz="1600" b="1" dirty="0">
                <a:latin typeface="Times New Roman" pitchFamily="18" charset="0"/>
                <a:ea typeface="宋体" pitchFamily="2" charset="-122"/>
                <a:cs typeface="Times New Roman" pitchFamily="18" charset="0"/>
              </a:rPr>
              <a:t>有一个输出量</a:t>
            </a:r>
          </a:p>
          <a:p>
            <a:pPr marL="0" indent="0">
              <a:lnSpc>
                <a:spcPct val="80000"/>
              </a:lnSpc>
              <a:buFontTx/>
              <a:buNone/>
            </a:pPr>
            <a:r>
              <a:rPr lang="en-US" altLang="zh-CN" sz="1600" b="1" dirty="0" err="1">
                <a:latin typeface="Times New Roman" pitchFamily="18" charset="0"/>
                <a:ea typeface="宋体" pitchFamily="2" charset="-122"/>
                <a:cs typeface="Times New Roman" pitchFamily="18" charset="0"/>
              </a:rPr>
              <a:t>sizes.NumInputs</a:t>
            </a:r>
            <a:r>
              <a:rPr lang="en-US" altLang="zh-CN" sz="1600" b="1" dirty="0">
                <a:latin typeface="Times New Roman" pitchFamily="18" charset="0"/>
                <a:ea typeface="宋体" pitchFamily="2" charset="-122"/>
                <a:cs typeface="Times New Roman" pitchFamily="18" charset="0"/>
              </a:rPr>
              <a:t>=1;        	%</a:t>
            </a:r>
            <a:r>
              <a:rPr lang="zh-CN" altLang="en-US" sz="1600" b="1" dirty="0">
                <a:latin typeface="Times New Roman" pitchFamily="18" charset="0"/>
                <a:ea typeface="宋体" pitchFamily="2" charset="-122"/>
                <a:cs typeface="Times New Roman" pitchFamily="18" charset="0"/>
              </a:rPr>
              <a:t>有一个输入信号</a:t>
            </a:r>
          </a:p>
          <a:p>
            <a:pPr marL="0" indent="0">
              <a:lnSpc>
                <a:spcPct val="80000"/>
              </a:lnSpc>
              <a:buFontTx/>
              <a:buNone/>
            </a:pPr>
            <a:r>
              <a:rPr lang="en-US" altLang="zh-CN" sz="1600" b="1" dirty="0" err="1">
                <a:latin typeface="Times New Roman" pitchFamily="18" charset="0"/>
                <a:ea typeface="宋体" pitchFamily="2" charset="-122"/>
                <a:cs typeface="Times New Roman" pitchFamily="18" charset="0"/>
              </a:rPr>
              <a:t>sizes.DirFeedthrough</a:t>
            </a:r>
            <a:r>
              <a:rPr lang="en-US" altLang="zh-CN" sz="1600" b="1" dirty="0">
                <a:latin typeface="Times New Roman" pitchFamily="18" charset="0"/>
                <a:ea typeface="宋体" pitchFamily="2" charset="-122"/>
                <a:cs typeface="Times New Roman" pitchFamily="18" charset="0"/>
              </a:rPr>
              <a:t>=1;  	%</a:t>
            </a:r>
            <a:r>
              <a:rPr lang="zh-CN" altLang="en-US" sz="1600" b="1" dirty="0">
                <a:latin typeface="Times New Roman" pitchFamily="18" charset="0"/>
                <a:ea typeface="宋体" pitchFamily="2" charset="-122"/>
                <a:cs typeface="Times New Roman" pitchFamily="18" charset="0"/>
              </a:rPr>
              <a:t>输出量中含有输入量</a:t>
            </a:r>
          </a:p>
          <a:p>
            <a:pPr marL="0" indent="0">
              <a:lnSpc>
                <a:spcPct val="80000"/>
              </a:lnSpc>
              <a:buFontTx/>
              <a:buNone/>
            </a:pPr>
            <a:r>
              <a:rPr lang="en-US" altLang="zh-CN" sz="1600" b="1" dirty="0" err="1">
                <a:latin typeface="Times New Roman" pitchFamily="18" charset="0"/>
                <a:ea typeface="宋体" pitchFamily="2" charset="-122"/>
                <a:cs typeface="Times New Roman" pitchFamily="18" charset="0"/>
              </a:rPr>
              <a:t>sizes.NumSampleTimes</a:t>
            </a:r>
            <a:r>
              <a:rPr lang="en-US" altLang="zh-CN" sz="1600" b="1" dirty="0">
                <a:latin typeface="Times New Roman" pitchFamily="18" charset="0"/>
                <a:ea typeface="宋体" pitchFamily="2" charset="-122"/>
                <a:cs typeface="Times New Roman" pitchFamily="18" charset="0"/>
              </a:rPr>
              <a:t>=1;  	%</a:t>
            </a:r>
            <a:r>
              <a:rPr lang="zh-CN" altLang="en-US" sz="1600" b="1" dirty="0">
                <a:latin typeface="Times New Roman" pitchFamily="18" charset="0"/>
                <a:ea typeface="宋体" pitchFamily="2" charset="-122"/>
                <a:cs typeface="Times New Roman" pitchFamily="18" charset="0"/>
              </a:rPr>
              <a:t>单个采样周期</a:t>
            </a:r>
          </a:p>
          <a:p>
            <a:pPr marL="0" indent="0">
              <a:lnSpc>
                <a:spcPct val="80000"/>
              </a:lnSpc>
              <a:buFontTx/>
              <a:buNone/>
            </a:pPr>
            <a:r>
              <a:rPr lang="en-US" altLang="zh-CN" sz="1600" b="1" dirty="0">
                <a:latin typeface="Times New Roman" pitchFamily="18" charset="0"/>
                <a:ea typeface="宋体" pitchFamily="2" charset="-122"/>
                <a:cs typeface="Times New Roman" pitchFamily="18" charset="0"/>
              </a:rPr>
              <a:t>%</a:t>
            </a:r>
            <a:r>
              <a:rPr lang="zh-CN" altLang="en-US" sz="1600" b="1" dirty="0">
                <a:latin typeface="Times New Roman" pitchFamily="18" charset="0"/>
                <a:ea typeface="宋体" pitchFamily="2" charset="-122"/>
                <a:cs typeface="Times New Roman" pitchFamily="18" charset="0"/>
              </a:rPr>
              <a:t>根据上面的设置设定系统初始化参数</a:t>
            </a:r>
          </a:p>
          <a:p>
            <a:pPr marL="0" indent="0">
              <a:lnSpc>
                <a:spcPct val="80000"/>
              </a:lnSpc>
              <a:buFontTx/>
              <a:buNone/>
            </a:pPr>
            <a:r>
              <a:rPr lang="en-US" altLang="zh-CN" sz="1600" b="1" dirty="0">
                <a:latin typeface="Times New Roman" pitchFamily="18" charset="0"/>
                <a:ea typeface="宋体" pitchFamily="2" charset="-122"/>
                <a:cs typeface="Times New Roman" pitchFamily="18" charset="0"/>
              </a:rPr>
              <a:t>sys=</a:t>
            </a:r>
            <a:r>
              <a:rPr lang="en-US" altLang="zh-CN" sz="1600" b="1" dirty="0" err="1">
                <a:latin typeface="Times New Roman" pitchFamily="18" charset="0"/>
                <a:ea typeface="宋体" pitchFamily="2" charset="-122"/>
                <a:cs typeface="Times New Roman" pitchFamily="18" charset="0"/>
              </a:rPr>
              <a:t>simsizes</a:t>
            </a:r>
            <a:r>
              <a:rPr lang="en-US" altLang="zh-CN" sz="1600" b="1" dirty="0">
                <a:latin typeface="Times New Roman" pitchFamily="18" charset="0"/>
                <a:ea typeface="宋体" pitchFamily="2" charset="-122"/>
                <a:cs typeface="Times New Roman" pitchFamily="18" charset="0"/>
              </a:rPr>
              <a:t>(sizes);</a:t>
            </a:r>
          </a:p>
          <a:p>
            <a:pPr marL="0" indent="0">
              <a:lnSpc>
                <a:spcPct val="80000"/>
              </a:lnSpc>
              <a:buFontTx/>
              <a:buNone/>
            </a:pPr>
            <a:r>
              <a:rPr lang="en-US" altLang="zh-CN" sz="1600" b="1" dirty="0">
                <a:latin typeface="Times New Roman" pitchFamily="18" charset="0"/>
                <a:ea typeface="宋体" pitchFamily="2" charset="-122"/>
                <a:cs typeface="Times New Roman" pitchFamily="18" charset="0"/>
              </a:rPr>
              <a:t>%</a:t>
            </a:r>
            <a:r>
              <a:rPr lang="zh-CN" altLang="en-US" sz="1600" b="1" dirty="0">
                <a:latin typeface="Times New Roman" pitchFamily="18" charset="0"/>
                <a:ea typeface="宋体" pitchFamily="2" charset="-122"/>
                <a:cs typeface="Times New Roman" pitchFamily="18" charset="0"/>
              </a:rPr>
              <a:t>给其他返回参数赋值</a:t>
            </a:r>
          </a:p>
          <a:p>
            <a:pPr marL="0" indent="0">
              <a:lnSpc>
                <a:spcPct val="80000"/>
              </a:lnSpc>
              <a:buFontTx/>
              <a:buNone/>
            </a:pPr>
            <a:r>
              <a:rPr lang="en-US" altLang="zh-CN" sz="1600" b="1" dirty="0">
                <a:latin typeface="Times New Roman" pitchFamily="18" charset="0"/>
                <a:ea typeface="宋体" pitchFamily="2" charset="-122"/>
                <a:cs typeface="Times New Roman" pitchFamily="18" charset="0"/>
              </a:rPr>
              <a:t>x0=[];               		%</a:t>
            </a:r>
            <a:r>
              <a:rPr lang="zh-CN" altLang="en-US" sz="1600" b="1" dirty="0">
                <a:latin typeface="Times New Roman" pitchFamily="18" charset="0"/>
                <a:ea typeface="宋体" pitchFamily="2" charset="-122"/>
                <a:cs typeface="Times New Roman" pitchFamily="18" charset="0"/>
              </a:rPr>
              <a:t>设置初始状态为零状态</a:t>
            </a:r>
          </a:p>
          <a:p>
            <a:pPr marL="0" indent="0">
              <a:lnSpc>
                <a:spcPct val="80000"/>
              </a:lnSpc>
              <a:buFontTx/>
              <a:buNone/>
            </a:pPr>
            <a:r>
              <a:rPr lang="en-US" altLang="zh-CN" sz="1600" b="1" dirty="0" err="1">
                <a:latin typeface="Times New Roman" pitchFamily="18" charset="0"/>
                <a:ea typeface="宋体" pitchFamily="2" charset="-122"/>
                <a:cs typeface="Times New Roman" pitchFamily="18" charset="0"/>
              </a:rPr>
              <a:t>str</a:t>
            </a:r>
            <a:r>
              <a:rPr lang="en-US" altLang="zh-CN" sz="1600" b="1" dirty="0">
                <a:latin typeface="Times New Roman" pitchFamily="18" charset="0"/>
                <a:ea typeface="宋体" pitchFamily="2" charset="-122"/>
                <a:cs typeface="Times New Roman" pitchFamily="18" charset="0"/>
              </a:rPr>
              <a:t>=[];                	 	%</a:t>
            </a:r>
            <a:r>
              <a:rPr lang="zh-CN" altLang="en-US" sz="1600" b="1" dirty="0">
                <a:latin typeface="Times New Roman" pitchFamily="18" charset="0"/>
                <a:ea typeface="宋体" pitchFamily="2" charset="-122"/>
                <a:cs typeface="Times New Roman" pitchFamily="18" charset="0"/>
              </a:rPr>
              <a:t>将</a:t>
            </a:r>
            <a:r>
              <a:rPr lang="en-US" altLang="zh-CN" sz="1600" b="1" dirty="0" err="1">
                <a:latin typeface="Times New Roman" pitchFamily="18" charset="0"/>
                <a:ea typeface="宋体" pitchFamily="2" charset="-122"/>
                <a:cs typeface="Times New Roman" pitchFamily="18" charset="0"/>
              </a:rPr>
              <a:t>str</a:t>
            </a:r>
            <a:r>
              <a:rPr lang="zh-CN" altLang="en-US" sz="1600" b="1" dirty="0">
                <a:latin typeface="Times New Roman" pitchFamily="18" charset="0"/>
                <a:ea typeface="宋体" pitchFamily="2" charset="-122"/>
                <a:cs typeface="Times New Roman" pitchFamily="18" charset="0"/>
              </a:rPr>
              <a:t>变量设置为空字符串</a:t>
            </a:r>
          </a:p>
          <a:p>
            <a:pPr marL="0" indent="0">
              <a:lnSpc>
                <a:spcPct val="80000"/>
              </a:lnSpc>
              <a:buFontTx/>
              <a:buNone/>
            </a:pPr>
            <a:r>
              <a:rPr lang="en-US" altLang="zh-CN" sz="1600" b="1" dirty="0" err="1">
                <a:latin typeface="Times New Roman" pitchFamily="18" charset="0"/>
                <a:ea typeface="宋体" pitchFamily="2" charset="-122"/>
                <a:cs typeface="Times New Roman" pitchFamily="18" charset="0"/>
              </a:rPr>
              <a:t>ts</a:t>
            </a:r>
            <a:r>
              <a:rPr lang="en-US" altLang="zh-CN" sz="1600" b="1" dirty="0">
                <a:latin typeface="Times New Roman" pitchFamily="18" charset="0"/>
                <a:ea typeface="宋体" pitchFamily="2" charset="-122"/>
                <a:cs typeface="Times New Roman" pitchFamily="18" charset="0"/>
              </a:rPr>
              <a:t>=[-1,0];               	%</a:t>
            </a:r>
            <a:r>
              <a:rPr lang="zh-CN" altLang="en-US" sz="1600" b="1" dirty="0">
                <a:latin typeface="Times New Roman" pitchFamily="18" charset="0"/>
                <a:ea typeface="宋体" pitchFamily="2" charset="-122"/>
                <a:cs typeface="Times New Roman" pitchFamily="18" charset="0"/>
              </a:rPr>
              <a:t>假定继承输入信号的采样周期</a:t>
            </a:r>
          </a:p>
          <a:p>
            <a:pPr marL="0" indent="0">
              <a:lnSpc>
                <a:spcPct val="80000"/>
              </a:lnSpc>
              <a:buFontTx/>
              <a:buNone/>
            </a:pPr>
            <a:r>
              <a:rPr lang="en-US" altLang="zh-CN" sz="1600" b="1" dirty="0">
                <a:latin typeface="Times New Roman" pitchFamily="18" charset="0"/>
                <a:ea typeface="宋体" pitchFamily="2" charset="-122"/>
                <a:cs typeface="Times New Roman" pitchFamily="18" charset="0"/>
              </a:rPr>
              <a:t>%</a:t>
            </a:r>
            <a:r>
              <a:rPr lang="zh-CN" altLang="en-US" sz="1600" b="1" dirty="0">
                <a:latin typeface="Times New Roman" pitchFamily="18" charset="0"/>
                <a:ea typeface="宋体" pitchFamily="2" charset="-122"/>
                <a:cs typeface="Times New Roman" pitchFamily="18" charset="0"/>
              </a:rPr>
              <a:t>初始化子程序结束</a:t>
            </a:r>
          </a:p>
          <a:p>
            <a:pPr marL="0" indent="0">
              <a:lnSpc>
                <a:spcPct val="80000"/>
              </a:lnSpc>
              <a:buFontTx/>
              <a:buNone/>
            </a:pPr>
            <a:r>
              <a:rPr lang="en-US" altLang="zh-CN" sz="1600" b="1" dirty="0">
                <a:latin typeface="Times New Roman" pitchFamily="18" charset="0"/>
                <a:ea typeface="宋体" pitchFamily="2" charset="-122"/>
                <a:cs typeface="Times New Roman" pitchFamily="18" charset="0"/>
              </a:rPr>
              <a:t>%*******************************************************</a:t>
            </a:r>
          </a:p>
          <a:p>
            <a:pPr marL="0" indent="0">
              <a:lnSpc>
                <a:spcPct val="80000"/>
              </a:lnSpc>
              <a:buFontTx/>
              <a:buNone/>
            </a:pPr>
            <a:r>
              <a:rPr lang="en-US" altLang="zh-CN" sz="1600" b="1" dirty="0">
                <a:latin typeface="Times New Roman" pitchFamily="18" charset="0"/>
                <a:ea typeface="宋体" pitchFamily="2" charset="-122"/>
                <a:cs typeface="Times New Roman" pitchFamily="18" charset="0"/>
              </a:rPr>
              <a:t>%</a:t>
            </a:r>
            <a:r>
              <a:rPr lang="en-US" altLang="zh-CN" sz="1600" b="1" dirty="0" err="1">
                <a:latin typeface="Times New Roman" pitchFamily="18" charset="0"/>
                <a:ea typeface="宋体" pitchFamily="2" charset="-122"/>
                <a:cs typeface="Times New Roman" pitchFamily="18" charset="0"/>
              </a:rPr>
              <a:t>mdlOutputs</a:t>
            </a:r>
            <a:r>
              <a:rPr lang="zh-CN" altLang="en-US" sz="1600" b="1" dirty="0">
                <a:latin typeface="Times New Roman" pitchFamily="18" charset="0"/>
                <a:ea typeface="宋体" pitchFamily="2" charset="-122"/>
                <a:cs typeface="Times New Roman" pitchFamily="18" charset="0"/>
              </a:rPr>
              <a:t>：当</a:t>
            </a:r>
            <a:r>
              <a:rPr lang="en-US" altLang="zh-CN" sz="1600" b="1" dirty="0">
                <a:latin typeface="Times New Roman" pitchFamily="18" charset="0"/>
                <a:ea typeface="宋体" pitchFamily="2" charset="-122"/>
                <a:cs typeface="Times New Roman" pitchFamily="18" charset="0"/>
              </a:rPr>
              <a:t>flag</a:t>
            </a:r>
            <a:r>
              <a:rPr lang="zh-CN" altLang="en-US" sz="1600" b="1" dirty="0">
                <a:latin typeface="Times New Roman" pitchFamily="18" charset="0"/>
                <a:ea typeface="宋体" pitchFamily="2" charset="-122"/>
                <a:cs typeface="Times New Roman" pitchFamily="18" charset="0"/>
              </a:rPr>
              <a:t>值为</a:t>
            </a:r>
            <a:r>
              <a:rPr lang="en-US" altLang="zh-CN" sz="1600" b="1" dirty="0">
                <a:latin typeface="Times New Roman" pitchFamily="18" charset="0"/>
                <a:ea typeface="宋体" pitchFamily="2" charset="-122"/>
                <a:cs typeface="Times New Roman" pitchFamily="18" charset="0"/>
              </a:rPr>
              <a:t>3</a:t>
            </a:r>
            <a:r>
              <a:rPr lang="zh-CN" altLang="en-US" sz="1600" b="1" dirty="0">
                <a:latin typeface="Times New Roman" pitchFamily="18" charset="0"/>
                <a:ea typeface="宋体" pitchFamily="2" charset="-122"/>
                <a:cs typeface="Times New Roman" pitchFamily="18" charset="0"/>
              </a:rPr>
              <a:t>时，计算输出量</a:t>
            </a:r>
          </a:p>
          <a:p>
            <a:pPr marL="0" indent="0">
              <a:lnSpc>
                <a:spcPct val="80000"/>
              </a:lnSpc>
              <a:buFontTx/>
              <a:buNone/>
            </a:pPr>
            <a:r>
              <a:rPr lang="en-US" altLang="zh-CN" sz="1600" b="1" dirty="0">
                <a:latin typeface="Times New Roman" pitchFamily="18" charset="0"/>
                <a:ea typeface="宋体" pitchFamily="2" charset="-122"/>
                <a:cs typeface="Times New Roman" pitchFamily="18" charset="0"/>
              </a:rPr>
              <a:t>%*******************************************************</a:t>
            </a:r>
          </a:p>
          <a:p>
            <a:pPr marL="0" indent="0">
              <a:lnSpc>
                <a:spcPct val="80000"/>
              </a:lnSpc>
              <a:buFontTx/>
              <a:buNone/>
            </a:pPr>
            <a:r>
              <a:rPr lang="en-US" altLang="zh-CN" sz="1600" b="1" dirty="0">
                <a:latin typeface="Times New Roman" pitchFamily="18" charset="0"/>
                <a:ea typeface="宋体" pitchFamily="2" charset="-122"/>
                <a:cs typeface="Times New Roman" pitchFamily="18" charset="0"/>
              </a:rPr>
              <a:t>function sys=</a:t>
            </a:r>
            <a:r>
              <a:rPr lang="en-US" altLang="zh-CN" sz="1600" b="1" dirty="0" err="1">
                <a:latin typeface="Times New Roman" pitchFamily="18" charset="0"/>
                <a:ea typeface="宋体" pitchFamily="2" charset="-122"/>
                <a:cs typeface="Times New Roman" pitchFamily="18" charset="0"/>
              </a:rPr>
              <a:t>mdlOutputs</a:t>
            </a:r>
            <a:r>
              <a:rPr lang="en-US" altLang="zh-CN" sz="1600" b="1" dirty="0">
                <a:latin typeface="Times New Roman" pitchFamily="18" charset="0"/>
                <a:ea typeface="宋体" pitchFamily="2" charset="-122"/>
                <a:cs typeface="Times New Roman" pitchFamily="18" charset="0"/>
              </a:rPr>
              <a:t>(</a:t>
            </a:r>
            <a:r>
              <a:rPr lang="en-US" altLang="zh-CN" sz="1600" b="1" dirty="0" err="1">
                <a:latin typeface="Times New Roman" pitchFamily="18" charset="0"/>
                <a:ea typeface="宋体" pitchFamily="2" charset="-122"/>
                <a:cs typeface="Times New Roman" pitchFamily="18" charset="0"/>
              </a:rPr>
              <a:t>t,x,u,n</a:t>
            </a:r>
            <a:r>
              <a:rPr lang="en-US" altLang="zh-CN" sz="1600" b="1" dirty="0">
                <a:latin typeface="Times New Roman" pitchFamily="18" charset="0"/>
                <a:ea typeface="宋体" pitchFamily="2" charset="-122"/>
                <a:cs typeface="Times New Roman" pitchFamily="18" charset="0"/>
              </a:rPr>
              <a:t>)</a:t>
            </a:r>
          </a:p>
          <a:p>
            <a:pPr marL="0" indent="0">
              <a:lnSpc>
                <a:spcPct val="80000"/>
              </a:lnSpc>
              <a:buFontTx/>
              <a:buNone/>
            </a:pPr>
            <a:r>
              <a:rPr lang="en-US" altLang="zh-CN" sz="1600" b="1" dirty="0">
                <a:latin typeface="Times New Roman" pitchFamily="18" charset="0"/>
                <a:ea typeface="宋体" pitchFamily="2" charset="-122"/>
                <a:cs typeface="Times New Roman" pitchFamily="18" charset="0"/>
              </a:rPr>
              <a:t>sys=n*u;</a:t>
            </a:r>
          </a:p>
          <a:p>
            <a:pPr marL="0" indent="0">
              <a:lnSpc>
                <a:spcPct val="80000"/>
              </a:lnSpc>
              <a:buFontTx/>
              <a:buNone/>
            </a:pPr>
            <a:r>
              <a:rPr lang="en-US" altLang="zh-CN" sz="1600" b="1" dirty="0">
                <a:latin typeface="Times New Roman" pitchFamily="18" charset="0"/>
                <a:ea typeface="宋体" pitchFamily="2" charset="-122"/>
                <a:cs typeface="Times New Roman" pitchFamily="18" charset="0"/>
              </a:rPr>
              <a:t>%</a:t>
            </a:r>
            <a:r>
              <a:rPr lang="zh-CN" altLang="en-US" sz="1600" b="1" dirty="0">
                <a:latin typeface="Times New Roman" pitchFamily="18" charset="0"/>
                <a:ea typeface="宋体" pitchFamily="2" charset="-122"/>
                <a:cs typeface="Times New Roman" pitchFamily="18" charset="0"/>
              </a:rPr>
              <a:t>输出量计算子程序</a:t>
            </a:r>
            <a:r>
              <a:rPr lang="zh-CN" altLang="en-US" sz="1600" b="1" dirty="0" smtClean="0">
                <a:latin typeface="Times New Roman" pitchFamily="18" charset="0"/>
                <a:ea typeface="宋体" pitchFamily="2" charset="-122"/>
                <a:cs typeface="Times New Roman" pitchFamily="18" charset="0"/>
              </a:rPr>
              <a:t>结束</a:t>
            </a:r>
            <a:endParaRPr lang="zh-CN" altLang="en-US" sz="1600" b="1" dirty="0">
              <a:latin typeface="Times New Roman" pitchFamily="18" charset="0"/>
              <a:ea typeface="宋体" pitchFamily="2" charset="-122"/>
              <a:cs typeface="Times New Roman" pitchFamily="18" charset="0"/>
            </a:endParaRPr>
          </a:p>
        </p:txBody>
      </p:sp>
      <p:sp>
        <p:nvSpPr>
          <p:cNvPr id="230404"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7" name="Rectangle 3"/>
          <p:cNvSpPr>
            <a:spLocks noGrp="1" noChangeArrowheads="1"/>
          </p:cNvSpPr>
          <p:nvPr>
            <p:ph type="body" idx="1"/>
          </p:nvPr>
        </p:nvSpPr>
        <p:spPr>
          <a:xfrm>
            <a:off x="539750" y="1341438"/>
            <a:ext cx="8280400" cy="1439862"/>
          </a:xfrm>
        </p:spPr>
        <p:txBody>
          <a:bodyPr/>
          <a:lstStyle/>
          <a:p>
            <a:pPr marL="0" indent="0">
              <a:lnSpc>
                <a:spcPct val="80000"/>
              </a:lnSpc>
              <a:buFontTx/>
              <a:buNone/>
            </a:pPr>
            <a:r>
              <a:rPr lang="zh-CN" altLang="en-US" sz="2800" b="1" dirty="0">
                <a:latin typeface="Times New Roman" pitchFamily="18" charset="0"/>
                <a:ea typeface="宋体" pitchFamily="2" charset="-122"/>
                <a:cs typeface="Times New Roman" pitchFamily="18" charset="0"/>
              </a:rPr>
              <a:t>② 模块的封装与测试。</a:t>
            </a:r>
          </a:p>
          <a:p>
            <a:pPr marL="0" indent="0">
              <a:lnSpc>
                <a:spcPct val="80000"/>
              </a:lnSpc>
              <a:buFontTx/>
              <a:buNone/>
            </a:pP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a</a:t>
            </a:r>
            <a:r>
              <a:rPr lang="zh-CN" altLang="en-US" sz="2800" b="1" dirty="0">
                <a:latin typeface="Times New Roman" pitchFamily="18" charset="0"/>
                <a:ea typeface="宋体" pitchFamily="2" charset="-122"/>
                <a:cs typeface="Times New Roman" pitchFamily="18" charset="0"/>
              </a:rPr>
              <a:t>）建立</a:t>
            </a:r>
            <a:r>
              <a:rPr lang="en-US" altLang="zh-CN" sz="2800" b="1" dirty="0">
                <a:latin typeface="Times New Roman" pitchFamily="18" charset="0"/>
                <a:ea typeface="宋体" pitchFamily="2" charset="-122"/>
                <a:cs typeface="Times New Roman" pitchFamily="18" charset="0"/>
              </a:rPr>
              <a:t>S-Function</a:t>
            </a:r>
            <a:r>
              <a:rPr lang="zh-CN" altLang="en-US" sz="2800" b="1" dirty="0">
                <a:latin typeface="Times New Roman" pitchFamily="18" charset="0"/>
                <a:ea typeface="宋体" pitchFamily="2" charset="-122"/>
                <a:cs typeface="Times New Roman" pitchFamily="18" charset="0"/>
              </a:rPr>
              <a:t>模块和编写的</a:t>
            </a:r>
            <a:r>
              <a:rPr lang="en-US" altLang="zh-CN" sz="2800" b="1" dirty="0">
                <a:latin typeface="Times New Roman" pitchFamily="18" charset="0"/>
                <a:ea typeface="宋体" pitchFamily="2" charset="-122"/>
                <a:cs typeface="Times New Roman" pitchFamily="18" charset="0"/>
              </a:rPr>
              <a:t>S</a:t>
            </a:r>
            <a:r>
              <a:rPr lang="zh-CN" altLang="en-US" sz="2800" b="1" dirty="0">
                <a:latin typeface="Times New Roman" pitchFamily="18" charset="0"/>
                <a:ea typeface="宋体" pitchFamily="2" charset="-122"/>
                <a:cs typeface="Times New Roman" pitchFamily="18" charset="0"/>
              </a:rPr>
              <a:t>函数文件之间的联系。新建一个模型，向模型编辑窗口中添加</a:t>
            </a:r>
            <a:r>
              <a:rPr lang="en-US" altLang="zh-CN" sz="2800" b="1" dirty="0">
                <a:latin typeface="Times New Roman" pitchFamily="18" charset="0"/>
                <a:ea typeface="宋体" pitchFamily="2" charset="-122"/>
                <a:cs typeface="Times New Roman" pitchFamily="18" charset="0"/>
              </a:rPr>
              <a:t>User-Defined Functions</a:t>
            </a:r>
            <a:r>
              <a:rPr lang="zh-CN" altLang="en-US" sz="2800" b="1" dirty="0">
                <a:latin typeface="Times New Roman" pitchFamily="18" charset="0"/>
                <a:ea typeface="宋体" pitchFamily="2" charset="-122"/>
                <a:cs typeface="Times New Roman" pitchFamily="18" charset="0"/>
              </a:rPr>
              <a:t>子模块库中的</a:t>
            </a:r>
            <a:r>
              <a:rPr lang="en-US" altLang="zh-CN" sz="2800" b="1" dirty="0">
                <a:latin typeface="Times New Roman" pitchFamily="18" charset="0"/>
                <a:ea typeface="宋体" pitchFamily="2" charset="-122"/>
                <a:cs typeface="Times New Roman" pitchFamily="18" charset="0"/>
              </a:rPr>
              <a:t>S-Function</a:t>
            </a:r>
            <a:r>
              <a:rPr lang="zh-CN" altLang="en-US" sz="2800" b="1" dirty="0">
                <a:latin typeface="Times New Roman" pitchFamily="18" charset="0"/>
                <a:ea typeface="宋体" pitchFamily="2" charset="-122"/>
                <a:cs typeface="Times New Roman" pitchFamily="18" charset="0"/>
              </a:rPr>
              <a:t>模块、</a:t>
            </a:r>
            <a:r>
              <a:rPr lang="en-US" altLang="zh-CN" sz="2800" b="1" dirty="0">
                <a:latin typeface="Times New Roman" pitchFamily="18" charset="0"/>
                <a:ea typeface="宋体" pitchFamily="2" charset="-122"/>
                <a:cs typeface="Times New Roman" pitchFamily="18" charset="0"/>
              </a:rPr>
              <a:t>Sine Wave</a:t>
            </a:r>
            <a:r>
              <a:rPr lang="zh-CN" altLang="en-US" sz="2800" b="1" dirty="0">
                <a:latin typeface="Times New Roman" pitchFamily="18" charset="0"/>
                <a:ea typeface="宋体" pitchFamily="2" charset="-122"/>
                <a:cs typeface="Times New Roman" pitchFamily="18" charset="0"/>
              </a:rPr>
              <a:t>模块和</a:t>
            </a:r>
            <a:r>
              <a:rPr lang="en-US" altLang="zh-CN" sz="2800" b="1" dirty="0">
                <a:latin typeface="Times New Roman" pitchFamily="18" charset="0"/>
                <a:ea typeface="宋体" pitchFamily="2" charset="-122"/>
                <a:cs typeface="Times New Roman" pitchFamily="18" charset="0"/>
              </a:rPr>
              <a:t>Scope</a:t>
            </a:r>
            <a:r>
              <a:rPr lang="zh-CN" altLang="en-US" sz="2800" b="1" dirty="0">
                <a:latin typeface="Times New Roman" pitchFamily="18" charset="0"/>
                <a:ea typeface="宋体" pitchFamily="2" charset="-122"/>
                <a:cs typeface="Times New Roman" pitchFamily="18" charset="0"/>
              </a:rPr>
              <a:t>模块，构建如图</a:t>
            </a:r>
            <a:r>
              <a:rPr lang="en-US" altLang="zh-CN" sz="2800" b="1" dirty="0">
                <a:latin typeface="Times New Roman" pitchFamily="18" charset="0"/>
                <a:ea typeface="宋体" pitchFamily="2" charset="-122"/>
                <a:cs typeface="Times New Roman" pitchFamily="18" charset="0"/>
              </a:rPr>
              <a:t>12-34</a:t>
            </a:r>
            <a:r>
              <a:rPr lang="zh-CN" altLang="en-US" sz="2800" b="1" dirty="0">
                <a:latin typeface="Times New Roman" pitchFamily="18" charset="0"/>
                <a:ea typeface="宋体" pitchFamily="2" charset="-122"/>
                <a:cs typeface="Times New Roman" pitchFamily="18" charset="0"/>
              </a:rPr>
              <a:t>所示的仿真模型。</a:t>
            </a:r>
          </a:p>
        </p:txBody>
      </p:sp>
      <p:pic>
        <p:nvPicPr>
          <p:cNvPr id="23142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023" y="3683639"/>
            <a:ext cx="51117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1429"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Rectangle 3"/>
          <p:cNvSpPr>
            <a:spLocks noGrp="1" noChangeArrowheads="1"/>
          </p:cNvSpPr>
          <p:nvPr>
            <p:ph type="body" idx="1"/>
          </p:nvPr>
        </p:nvSpPr>
        <p:spPr>
          <a:xfrm>
            <a:off x="468313" y="1125538"/>
            <a:ext cx="7931150" cy="1323975"/>
          </a:xfrm>
        </p:spPr>
        <p:txBody>
          <a:bodyPr/>
          <a:lstStyle/>
          <a:p>
            <a:pPr marL="0" indent="0">
              <a:lnSpc>
                <a:spcPct val="80000"/>
              </a:lnSpc>
              <a:buFontTx/>
              <a:buNone/>
            </a:pPr>
            <a:r>
              <a:rPr lang="zh-CN" altLang="en-US" sz="2800" b="1" dirty="0">
                <a:latin typeface="Times New Roman" pitchFamily="18" charset="0"/>
                <a:ea typeface="宋体" pitchFamily="2" charset="-122"/>
                <a:cs typeface="Times New Roman" pitchFamily="18" charset="0"/>
              </a:rPr>
              <a:t>在模型编辑窗口中双击</a:t>
            </a:r>
            <a:r>
              <a:rPr lang="en-US" altLang="zh-CN" sz="2800" b="1" dirty="0">
                <a:latin typeface="Times New Roman" pitchFamily="18" charset="0"/>
                <a:ea typeface="宋体" pitchFamily="2" charset="-122"/>
                <a:cs typeface="Times New Roman" pitchFamily="18" charset="0"/>
              </a:rPr>
              <a:t>S-Function</a:t>
            </a:r>
            <a:r>
              <a:rPr lang="zh-CN" altLang="en-US" sz="2800" b="1" dirty="0">
                <a:latin typeface="Times New Roman" pitchFamily="18" charset="0"/>
                <a:ea typeface="宋体" pitchFamily="2" charset="-122"/>
                <a:cs typeface="Times New Roman" pitchFamily="18" charset="0"/>
              </a:rPr>
              <a:t>模块，打开如图</a:t>
            </a:r>
            <a:r>
              <a:rPr lang="en-US" altLang="zh-CN" sz="2800" b="1" dirty="0">
                <a:latin typeface="Times New Roman" pitchFamily="18" charset="0"/>
                <a:ea typeface="宋体" pitchFamily="2" charset="-122"/>
                <a:cs typeface="Times New Roman" pitchFamily="18" charset="0"/>
              </a:rPr>
              <a:t>12-35</a:t>
            </a:r>
            <a:r>
              <a:rPr lang="zh-CN" altLang="en-US" sz="2800" b="1" dirty="0">
                <a:latin typeface="Times New Roman" pitchFamily="18" charset="0"/>
                <a:ea typeface="宋体" pitchFamily="2" charset="-122"/>
                <a:cs typeface="Times New Roman" pitchFamily="18" charset="0"/>
              </a:rPr>
              <a:t>所示的参数对话框，在</a:t>
            </a:r>
            <a:r>
              <a:rPr lang="en-US" altLang="zh-CN" sz="2800" b="1" dirty="0">
                <a:latin typeface="Times New Roman" pitchFamily="18" charset="0"/>
                <a:ea typeface="宋体" pitchFamily="2" charset="-122"/>
                <a:cs typeface="Times New Roman" pitchFamily="18" charset="0"/>
              </a:rPr>
              <a:t>S-function name</a:t>
            </a:r>
            <a:r>
              <a:rPr lang="zh-CN" altLang="en-US" sz="2800" b="1" dirty="0">
                <a:latin typeface="Times New Roman" pitchFamily="18" charset="0"/>
                <a:ea typeface="宋体" pitchFamily="2" charset="-122"/>
                <a:cs typeface="Times New Roman" pitchFamily="18" charset="0"/>
              </a:rPr>
              <a:t>框中填入</a:t>
            </a:r>
            <a:r>
              <a:rPr lang="en-US" altLang="zh-CN" sz="2800" b="1" dirty="0">
                <a:latin typeface="Times New Roman" pitchFamily="18" charset="0"/>
                <a:ea typeface="宋体" pitchFamily="2" charset="-122"/>
                <a:cs typeface="Times New Roman" pitchFamily="18" charset="0"/>
              </a:rPr>
              <a:t>S</a:t>
            </a:r>
            <a:r>
              <a:rPr lang="zh-CN" altLang="en-US" sz="2800" b="1" dirty="0">
                <a:latin typeface="Times New Roman" pitchFamily="18" charset="0"/>
                <a:ea typeface="宋体" pitchFamily="2" charset="-122"/>
                <a:cs typeface="Times New Roman" pitchFamily="18" charset="0"/>
              </a:rPr>
              <a:t>函数名</a:t>
            </a:r>
            <a:r>
              <a:rPr lang="en-US" altLang="zh-CN" sz="2800" b="1" dirty="0" err="1">
                <a:latin typeface="Times New Roman" pitchFamily="18" charset="0"/>
                <a:ea typeface="宋体" pitchFamily="2" charset="-122"/>
                <a:cs typeface="Times New Roman" pitchFamily="18" charset="0"/>
              </a:rPr>
              <a:t>timesn</a:t>
            </a:r>
            <a:r>
              <a:rPr lang="zh-CN" altLang="en-US" sz="2800" b="1" dirty="0">
                <a:latin typeface="Times New Roman" pitchFamily="18" charset="0"/>
                <a:ea typeface="宋体" pitchFamily="2" charset="-122"/>
                <a:cs typeface="Times New Roman" pitchFamily="18" charset="0"/>
              </a:rPr>
              <a:t>，在</a:t>
            </a:r>
            <a:r>
              <a:rPr lang="en-US" altLang="zh-CN" sz="2800" b="1" dirty="0">
                <a:latin typeface="Times New Roman" pitchFamily="18" charset="0"/>
                <a:ea typeface="宋体" pitchFamily="2" charset="-122"/>
                <a:cs typeface="Times New Roman" pitchFamily="18" charset="0"/>
              </a:rPr>
              <a:t>S-function parameters</a:t>
            </a:r>
            <a:r>
              <a:rPr lang="zh-CN" altLang="en-US" sz="2800" b="1" dirty="0">
                <a:latin typeface="Times New Roman" pitchFamily="18" charset="0"/>
                <a:ea typeface="宋体" pitchFamily="2" charset="-122"/>
                <a:cs typeface="Times New Roman" pitchFamily="18" charset="0"/>
              </a:rPr>
              <a:t>框中填入外部参数</a:t>
            </a:r>
            <a:r>
              <a:rPr lang="en-US" altLang="zh-CN" sz="2800" b="1" dirty="0">
                <a:latin typeface="Times New Roman" pitchFamily="18" charset="0"/>
                <a:ea typeface="宋体" pitchFamily="2" charset="-122"/>
                <a:cs typeface="Times New Roman" pitchFamily="18" charset="0"/>
              </a:rPr>
              <a:t>n</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n</a:t>
            </a:r>
            <a:r>
              <a:rPr lang="zh-CN" altLang="en-US" sz="2800" b="1" dirty="0">
                <a:latin typeface="Times New Roman" pitchFamily="18" charset="0"/>
                <a:ea typeface="宋体" pitchFamily="2" charset="-122"/>
                <a:cs typeface="Times New Roman" pitchFamily="18" charset="0"/>
              </a:rPr>
              <a:t>可以在</a:t>
            </a:r>
            <a:r>
              <a:rPr lang="en-US" altLang="zh-CN" sz="2800" b="1" dirty="0">
                <a:latin typeface="Times New Roman" pitchFamily="18" charset="0"/>
                <a:ea typeface="宋体" pitchFamily="2" charset="-122"/>
                <a:cs typeface="Times New Roman" pitchFamily="18" charset="0"/>
              </a:rPr>
              <a:t>MATLAB</a:t>
            </a:r>
            <a:r>
              <a:rPr lang="zh-CN" altLang="en-US" sz="2800" b="1" dirty="0">
                <a:latin typeface="Times New Roman" pitchFamily="18" charset="0"/>
                <a:ea typeface="宋体" pitchFamily="2" charset="-122"/>
                <a:cs typeface="Times New Roman" pitchFamily="18" charset="0"/>
              </a:rPr>
              <a:t>工作空间中用命令定义。如果有多个外部参数，参数之间用逗号分隔。</a:t>
            </a:r>
          </a:p>
        </p:txBody>
      </p:sp>
      <p:pic>
        <p:nvPicPr>
          <p:cNvPr id="23245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2205038"/>
            <a:ext cx="4752975"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2453"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5" name="Rectangle 3"/>
          <p:cNvSpPr>
            <a:spLocks noGrp="1" noChangeArrowheads="1"/>
          </p:cNvSpPr>
          <p:nvPr>
            <p:ph type="body" idx="1"/>
          </p:nvPr>
        </p:nvSpPr>
        <p:spPr/>
        <p:txBody>
          <a:bodyPr/>
          <a:lstStyle/>
          <a:p>
            <a:pPr marL="0" indent="0">
              <a:buFontTx/>
              <a:buNone/>
            </a:pP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b</a:t>
            </a:r>
            <a:r>
              <a:rPr lang="zh-CN" altLang="en-US" sz="2800" b="1" dirty="0">
                <a:latin typeface="Times New Roman" pitchFamily="18" charset="0"/>
                <a:ea typeface="宋体" pitchFamily="2" charset="-122"/>
                <a:cs typeface="Times New Roman" pitchFamily="18" charset="0"/>
              </a:rPr>
              <a:t>）模型封装。其具体操作与子系统的封装类似。在模型编辑窗口选中</a:t>
            </a:r>
            <a:r>
              <a:rPr lang="en-US" altLang="zh-CN" sz="2800" b="1" dirty="0">
                <a:latin typeface="Times New Roman" pitchFamily="18" charset="0"/>
                <a:ea typeface="宋体" pitchFamily="2" charset="-122"/>
                <a:cs typeface="Times New Roman" pitchFamily="18" charset="0"/>
              </a:rPr>
              <a:t>S-Function</a:t>
            </a:r>
            <a:r>
              <a:rPr lang="zh-CN" altLang="en-US" sz="2800" b="1" dirty="0">
                <a:latin typeface="Times New Roman" pitchFamily="18" charset="0"/>
                <a:ea typeface="宋体" pitchFamily="2" charset="-122"/>
                <a:cs typeface="Times New Roman" pitchFamily="18" charset="0"/>
              </a:rPr>
              <a:t>模块，再选择</a:t>
            </a:r>
            <a:r>
              <a:rPr lang="en-US" altLang="zh-CN" sz="2800" b="1" dirty="0" err="1">
                <a:latin typeface="Times New Roman" pitchFamily="18" charset="0"/>
                <a:ea typeface="宋体" pitchFamily="2" charset="-122"/>
                <a:cs typeface="Times New Roman" pitchFamily="18" charset="0"/>
              </a:rPr>
              <a:t>Diagram→Mask→Create</a:t>
            </a:r>
            <a:r>
              <a:rPr lang="en-US" altLang="zh-CN" sz="2800" b="1" dirty="0">
                <a:latin typeface="Times New Roman" pitchFamily="18" charset="0"/>
                <a:ea typeface="宋体" pitchFamily="2" charset="-122"/>
                <a:cs typeface="Times New Roman" pitchFamily="18" charset="0"/>
              </a:rPr>
              <a:t> Mask</a:t>
            </a:r>
            <a:r>
              <a:rPr lang="zh-CN" altLang="en-US" sz="2800" b="1" dirty="0">
                <a:latin typeface="Times New Roman" pitchFamily="18" charset="0"/>
                <a:ea typeface="宋体" pitchFamily="2" charset="-122"/>
                <a:cs typeface="Times New Roman" pitchFamily="18" charset="0"/>
              </a:rPr>
              <a:t>命令，或按</a:t>
            </a:r>
            <a:r>
              <a:rPr lang="en-US" altLang="zh-CN" sz="2800" b="1" dirty="0" err="1">
                <a:latin typeface="Times New Roman" pitchFamily="18" charset="0"/>
                <a:ea typeface="宋体" pitchFamily="2" charset="-122"/>
                <a:cs typeface="Times New Roman" pitchFamily="18" charset="0"/>
              </a:rPr>
              <a:t>Ctrl+M</a:t>
            </a:r>
            <a:r>
              <a:rPr lang="zh-CN" altLang="en-US" sz="2800" b="1" dirty="0">
                <a:latin typeface="Times New Roman" pitchFamily="18" charset="0"/>
                <a:ea typeface="宋体" pitchFamily="2" charset="-122"/>
                <a:cs typeface="Times New Roman" pitchFamily="18" charset="0"/>
              </a:rPr>
              <a:t>组合键，打开封装编辑器，选择</a:t>
            </a:r>
            <a:r>
              <a:rPr lang="en-US" altLang="zh-CN" sz="2800" b="1" dirty="0">
                <a:latin typeface="Times New Roman" pitchFamily="18" charset="0"/>
                <a:ea typeface="宋体" pitchFamily="2" charset="-122"/>
                <a:cs typeface="Times New Roman" pitchFamily="18" charset="0"/>
              </a:rPr>
              <a:t>Parameters &amp; Dialog</a:t>
            </a:r>
            <a:r>
              <a:rPr lang="zh-CN" altLang="en-US" sz="2800" b="1" dirty="0">
                <a:latin typeface="Times New Roman" pitchFamily="18" charset="0"/>
                <a:ea typeface="宋体" pitchFamily="2" charset="-122"/>
                <a:cs typeface="Times New Roman" pitchFamily="18" charset="0"/>
              </a:rPr>
              <a:t>选项卡，在左侧控件工具箱中单击</a:t>
            </a:r>
            <a:r>
              <a:rPr lang="en-US" altLang="zh-CN" sz="2800" b="1" dirty="0">
                <a:latin typeface="Times New Roman" pitchFamily="18" charset="0"/>
                <a:ea typeface="宋体" pitchFamily="2" charset="-122"/>
                <a:cs typeface="Times New Roman" pitchFamily="18" charset="0"/>
              </a:rPr>
              <a:t>Edit</a:t>
            </a:r>
            <a:r>
              <a:rPr lang="zh-CN" altLang="en-US" sz="2800" b="1" dirty="0">
                <a:latin typeface="Times New Roman" pitchFamily="18" charset="0"/>
                <a:ea typeface="宋体" pitchFamily="2" charset="-122"/>
                <a:cs typeface="Times New Roman" pitchFamily="18" charset="0"/>
              </a:rPr>
              <a:t>工具，往中间的</a:t>
            </a:r>
            <a:r>
              <a:rPr lang="en-US" altLang="zh-CN" sz="2800" b="1" dirty="0">
                <a:latin typeface="Times New Roman" pitchFamily="18" charset="0"/>
                <a:ea typeface="宋体" pitchFamily="2" charset="-122"/>
                <a:cs typeface="Times New Roman" pitchFamily="18" charset="0"/>
              </a:rPr>
              <a:t>Dialog box</a:t>
            </a:r>
            <a:r>
              <a:rPr lang="zh-CN" altLang="en-US" sz="2800" b="1" dirty="0">
                <a:latin typeface="Times New Roman" pitchFamily="18" charset="0"/>
                <a:ea typeface="宋体" pitchFamily="2" charset="-122"/>
                <a:cs typeface="Times New Roman" pitchFamily="18" charset="0"/>
              </a:rPr>
              <a:t>区域的控件列表中添加编辑框控件</a:t>
            </a:r>
            <a:r>
              <a:rPr lang="en-US" altLang="zh-CN" sz="2800" b="1" dirty="0">
                <a:latin typeface="Times New Roman" pitchFamily="18" charset="0"/>
                <a:ea typeface="宋体" pitchFamily="2" charset="-122"/>
                <a:cs typeface="Times New Roman" pitchFamily="18" charset="0"/>
              </a:rPr>
              <a:t>#1</a:t>
            </a:r>
            <a:r>
              <a:rPr lang="zh-CN" altLang="en-US" sz="2800" b="1" dirty="0">
                <a:latin typeface="Times New Roman" pitchFamily="18" charset="0"/>
                <a:ea typeface="宋体" pitchFamily="2" charset="-122"/>
                <a:cs typeface="Times New Roman" pitchFamily="18" charset="0"/>
              </a:rPr>
              <a:t>，选中该控件后，在右侧的</a:t>
            </a:r>
            <a:r>
              <a:rPr lang="en-US" altLang="zh-CN" sz="2800" b="1" dirty="0">
                <a:latin typeface="Times New Roman" pitchFamily="18" charset="0"/>
                <a:ea typeface="宋体" pitchFamily="2" charset="-122"/>
                <a:cs typeface="Times New Roman" pitchFamily="18" charset="0"/>
              </a:rPr>
              <a:t>Property editor</a:t>
            </a:r>
            <a:r>
              <a:rPr lang="zh-CN" altLang="en-US" sz="2800" b="1" dirty="0">
                <a:latin typeface="Times New Roman" pitchFamily="18" charset="0"/>
                <a:ea typeface="宋体" pitchFamily="2" charset="-122"/>
                <a:cs typeface="Times New Roman" pitchFamily="18" charset="0"/>
              </a:rPr>
              <a:t>中，在</a:t>
            </a:r>
            <a:r>
              <a:rPr lang="en-US" altLang="zh-CN" sz="2800" b="1" dirty="0">
                <a:latin typeface="Times New Roman" pitchFamily="18" charset="0"/>
                <a:ea typeface="宋体" pitchFamily="2" charset="-122"/>
                <a:cs typeface="Times New Roman" pitchFamily="18" charset="0"/>
              </a:rPr>
              <a:t>Name</a:t>
            </a:r>
            <a:r>
              <a:rPr lang="zh-CN" altLang="en-US" sz="2800" b="1" dirty="0">
                <a:latin typeface="Times New Roman" pitchFamily="18" charset="0"/>
                <a:ea typeface="宋体" pitchFamily="2" charset="-122"/>
                <a:cs typeface="Times New Roman" pitchFamily="18" charset="0"/>
              </a:rPr>
              <a:t>栏填入</a:t>
            </a:r>
            <a:r>
              <a:rPr lang="en-US" altLang="zh-CN" sz="2800" b="1" dirty="0">
                <a:latin typeface="Times New Roman" pitchFamily="18" charset="0"/>
                <a:ea typeface="宋体" pitchFamily="2" charset="-122"/>
                <a:cs typeface="Times New Roman" pitchFamily="18" charset="0"/>
              </a:rPr>
              <a:t>n</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Prompt</a:t>
            </a:r>
            <a:r>
              <a:rPr lang="zh-CN" altLang="en-US" sz="2800" b="1" dirty="0">
                <a:latin typeface="Times New Roman" pitchFamily="18" charset="0"/>
                <a:ea typeface="宋体" pitchFamily="2" charset="-122"/>
                <a:cs typeface="Times New Roman" pitchFamily="18" charset="0"/>
              </a:rPr>
              <a:t>栏填入“放大倍数“，选中</a:t>
            </a:r>
            <a:r>
              <a:rPr lang="en-US" altLang="zh-CN" sz="2800" b="1" dirty="0">
                <a:latin typeface="Times New Roman" pitchFamily="18" charset="0"/>
                <a:ea typeface="宋体" pitchFamily="2" charset="-122"/>
                <a:cs typeface="Times New Roman" pitchFamily="18" charset="0"/>
              </a:rPr>
              <a:t>Evaluate</a:t>
            </a:r>
            <a:r>
              <a:rPr lang="zh-CN" altLang="en-US" sz="2800" b="1" dirty="0">
                <a:latin typeface="Times New Roman" pitchFamily="18" charset="0"/>
                <a:ea typeface="宋体" pitchFamily="2" charset="-122"/>
                <a:cs typeface="Times New Roman" pitchFamily="18" charset="0"/>
              </a:rPr>
              <a:t>复选框，如图</a:t>
            </a:r>
            <a:r>
              <a:rPr lang="en-US" altLang="zh-CN" sz="2800" b="1" dirty="0">
                <a:latin typeface="Times New Roman" pitchFamily="18" charset="0"/>
                <a:ea typeface="宋体" pitchFamily="2" charset="-122"/>
                <a:cs typeface="Times New Roman" pitchFamily="18" charset="0"/>
              </a:rPr>
              <a:t>12-36</a:t>
            </a:r>
            <a:r>
              <a:rPr lang="zh-CN" altLang="en-US" sz="2800" b="1" dirty="0">
                <a:latin typeface="Times New Roman" pitchFamily="18" charset="0"/>
                <a:ea typeface="宋体" pitchFamily="2" charset="-122"/>
                <a:cs typeface="Times New Roman" pitchFamily="18" charset="0"/>
              </a:rPr>
              <a:t>所示。设置完成后单击</a:t>
            </a:r>
            <a:r>
              <a:rPr lang="en-US" altLang="zh-CN" sz="2800" b="1" dirty="0">
                <a:latin typeface="Times New Roman" pitchFamily="18" charset="0"/>
                <a:ea typeface="宋体" pitchFamily="2" charset="-122"/>
                <a:cs typeface="Times New Roman" pitchFamily="18" charset="0"/>
              </a:rPr>
              <a:t>OK</a:t>
            </a:r>
            <a:r>
              <a:rPr lang="zh-CN" altLang="en-US" sz="2800" b="1" dirty="0">
                <a:latin typeface="Times New Roman" pitchFamily="18" charset="0"/>
                <a:ea typeface="宋体" pitchFamily="2" charset="-122"/>
                <a:cs typeface="Times New Roman" pitchFamily="18" charset="0"/>
              </a:rPr>
              <a:t>按钮。 </a:t>
            </a:r>
          </a:p>
        </p:txBody>
      </p:sp>
      <p:sp>
        <p:nvSpPr>
          <p:cNvPr id="233476"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450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854075"/>
            <a:ext cx="7272337"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4501"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3" name="Rectangle 3"/>
          <p:cNvSpPr>
            <a:spLocks noGrp="1" noChangeArrowheads="1"/>
          </p:cNvSpPr>
          <p:nvPr>
            <p:ph type="body" idx="1"/>
          </p:nvPr>
        </p:nvSpPr>
        <p:spPr>
          <a:xfrm>
            <a:off x="611188" y="1341438"/>
            <a:ext cx="8208962" cy="720725"/>
          </a:xfrm>
        </p:spPr>
        <p:txBody>
          <a:bodyPr/>
          <a:lstStyle/>
          <a:p>
            <a:pPr marL="0" indent="0">
              <a:lnSpc>
                <a:spcPct val="80000"/>
              </a:lnSpc>
              <a:buFontTx/>
              <a:buNone/>
            </a:pPr>
            <a:r>
              <a:rPr lang="en-US" altLang="zh-CN" sz="2800" b="1" dirty="0">
                <a:latin typeface="Times New Roman" pitchFamily="18" charset="0"/>
                <a:ea typeface="宋体" pitchFamily="2" charset="-122"/>
                <a:cs typeface="Times New Roman" pitchFamily="18" charset="0"/>
              </a:rPr>
              <a:t>S</a:t>
            </a:r>
            <a:r>
              <a:rPr lang="zh-CN" altLang="en-US" sz="2800" b="1" dirty="0">
                <a:latin typeface="Times New Roman" pitchFamily="18" charset="0"/>
                <a:ea typeface="宋体" pitchFamily="2" charset="-122"/>
                <a:cs typeface="Times New Roman" pitchFamily="18" charset="0"/>
              </a:rPr>
              <a:t>函数模块被封装后，双击它，则得到如图</a:t>
            </a:r>
            <a:r>
              <a:rPr lang="en-US" altLang="zh-CN" sz="2800" b="1" dirty="0">
                <a:latin typeface="Times New Roman" pitchFamily="18" charset="0"/>
                <a:ea typeface="宋体" pitchFamily="2" charset="-122"/>
                <a:cs typeface="Times New Roman" pitchFamily="18" charset="0"/>
              </a:rPr>
              <a:t>12-37</a:t>
            </a:r>
            <a:r>
              <a:rPr lang="zh-CN" altLang="en-US" sz="2800" b="1" dirty="0">
                <a:latin typeface="Times New Roman" pitchFamily="18" charset="0"/>
                <a:ea typeface="宋体" pitchFamily="2" charset="-122"/>
                <a:cs typeface="Times New Roman" pitchFamily="18" charset="0"/>
              </a:rPr>
              <a:t>所示的模块参数对话框。当输入</a:t>
            </a:r>
            <a:r>
              <a:rPr lang="en-US" altLang="zh-CN" sz="2800" b="1" i="1" dirty="0">
                <a:latin typeface="Times New Roman" pitchFamily="18" charset="0"/>
                <a:ea typeface="宋体" pitchFamily="2" charset="-122"/>
                <a:cs typeface="Times New Roman" pitchFamily="18" charset="0"/>
              </a:rPr>
              <a:t>n</a:t>
            </a:r>
            <a:r>
              <a:rPr lang="zh-CN" altLang="en-US" sz="2800" b="1" dirty="0">
                <a:latin typeface="Times New Roman" pitchFamily="18" charset="0"/>
                <a:ea typeface="宋体" pitchFamily="2" charset="-122"/>
                <a:cs typeface="Times New Roman" pitchFamily="18" charset="0"/>
              </a:rPr>
              <a:t>的值为</a:t>
            </a:r>
            <a:r>
              <a:rPr lang="en-US" altLang="zh-CN" sz="2800" b="1" dirty="0">
                <a:latin typeface="Times New Roman" pitchFamily="18" charset="0"/>
                <a:ea typeface="宋体" pitchFamily="2" charset="-122"/>
                <a:cs typeface="Times New Roman" pitchFamily="18" charset="0"/>
              </a:rPr>
              <a:t>10</a:t>
            </a:r>
            <a:r>
              <a:rPr lang="zh-CN" altLang="en-US" sz="2800" b="1" dirty="0">
                <a:latin typeface="Times New Roman" pitchFamily="18" charset="0"/>
                <a:ea typeface="宋体" pitchFamily="2" charset="-122"/>
                <a:cs typeface="Times New Roman" pitchFamily="18" charset="0"/>
              </a:rPr>
              <a:t>时，得到的仿真结果如图</a:t>
            </a:r>
            <a:r>
              <a:rPr lang="en-US" altLang="zh-CN" sz="2800" b="1" dirty="0">
                <a:latin typeface="Times New Roman" pitchFamily="18" charset="0"/>
                <a:ea typeface="宋体" pitchFamily="2" charset="-122"/>
                <a:cs typeface="Times New Roman" pitchFamily="18" charset="0"/>
              </a:rPr>
              <a:t>12-38</a:t>
            </a:r>
            <a:r>
              <a:rPr lang="zh-CN" altLang="en-US" sz="2800" b="1" dirty="0">
                <a:latin typeface="Times New Roman" pitchFamily="18" charset="0"/>
                <a:ea typeface="宋体" pitchFamily="2" charset="-122"/>
                <a:cs typeface="Times New Roman" pitchFamily="18" charset="0"/>
              </a:rPr>
              <a:t>所示。</a:t>
            </a:r>
          </a:p>
        </p:txBody>
      </p:sp>
      <p:pic>
        <p:nvPicPr>
          <p:cNvPr id="23552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2420938"/>
            <a:ext cx="4824412" cy="235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25"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654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908050"/>
            <a:ext cx="6767512" cy="538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549"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4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1268413"/>
            <a:ext cx="6337300" cy="447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1"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1" name="Rectangle 3"/>
          <p:cNvSpPr>
            <a:spLocks noGrp="1" noChangeArrowheads="1"/>
          </p:cNvSpPr>
          <p:nvPr>
            <p:ph type="body" idx="1"/>
          </p:nvPr>
        </p:nvSpPr>
        <p:spPr>
          <a:xfrm>
            <a:off x="395288" y="836613"/>
            <a:ext cx="8002587" cy="533400"/>
          </a:xfrm>
        </p:spPr>
        <p:txBody>
          <a:bodyPr/>
          <a:lstStyle/>
          <a:p>
            <a:pPr marL="0" indent="0">
              <a:lnSpc>
                <a:spcPct val="90000"/>
              </a:lnSpc>
              <a:buFontTx/>
              <a:buNone/>
            </a:pPr>
            <a:r>
              <a:rPr lang="zh-CN" altLang="en-US" sz="2800" b="1" dirty="0">
                <a:latin typeface="Times New Roman" pitchFamily="18" charset="0"/>
                <a:ea typeface="宋体" pitchFamily="2" charset="-122"/>
                <a:cs typeface="Times New Roman" pitchFamily="18" charset="0"/>
              </a:rPr>
              <a:t>例</a:t>
            </a:r>
            <a:r>
              <a:rPr lang="en-US" altLang="zh-CN" sz="2800" b="1" dirty="0">
                <a:latin typeface="Times New Roman" pitchFamily="18" charset="0"/>
                <a:ea typeface="宋体" pitchFamily="2" charset="-122"/>
                <a:cs typeface="Times New Roman" pitchFamily="18" charset="0"/>
              </a:rPr>
              <a:t>12-9  </a:t>
            </a:r>
            <a:r>
              <a:rPr lang="zh-CN" altLang="en-US" sz="2800" b="1" dirty="0">
                <a:latin typeface="Times New Roman" pitchFamily="18" charset="0"/>
                <a:ea typeface="宋体" pitchFamily="2" charset="-122"/>
                <a:cs typeface="Times New Roman" pitchFamily="18" charset="0"/>
              </a:rPr>
              <a:t>采用</a:t>
            </a:r>
            <a:r>
              <a:rPr lang="en-US" altLang="zh-CN" sz="2800" b="1" dirty="0">
                <a:latin typeface="Times New Roman" pitchFamily="18" charset="0"/>
                <a:ea typeface="宋体" pitchFamily="2" charset="-122"/>
                <a:cs typeface="Times New Roman" pitchFamily="18" charset="0"/>
              </a:rPr>
              <a:t>S</a:t>
            </a:r>
            <a:r>
              <a:rPr lang="zh-CN" altLang="en-US" sz="2800" b="1" dirty="0">
                <a:latin typeface="Times New Roman" pitchFamily="18" charset="0"/>
                <a:ea typeface="宋体" pitchFamily="2" charset="-122"/>
                <a:cs typeface="Times New Roman" pitchFamily="18" charset="0"/>
              </a:rPr>
              <a:t>函数来构造非线性分段函数。</a:t>
            </a:r>
          </a:p>
        </p:txBody>
      </p:sp>
      <p:sp>
        <p:nvSpPr>
          <p:cNvPr id="237573" name="Rectangle 5"/>
          <p:cNvSpPr>
            <a:spLocks noChangeArrowheads="1"/>
          </p:cNvSpPr>
          <p:nvPr/>
        </p:nvSpPr>
        <p:spPr bwMode="auto">
          <a:xfrm>
            <a:off x="0" y="2719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37572" name="Object 4"/>
          <p:cNvGraphicFramePr>
            <a:graphicFrameLocks noChangeAspect="1"/>
          </p:cNvGraphicFramePr>
          <p:nvPr/>
        </p:nvGraphicFramePr>
        <p:xfrm>
          <a:off x="2987675" y="1196975"/>
          <a:ext cx="2447925" cy="1655763"/>
        </p:xfrm>
        <a:graphic>
          <a:graphicData uri="http://schemas.openxmlformats.org/presentationml/2006/ole">
            <mc:AlternateContent xmlns:mc="http://schemas.openxmlformats.org/markup-compatibility/2006">
              <mc:Choice xmlns:v="urn:schemas-microsoft-com:vml" Requires="v">
                <p:oleObj spid="_x0000_s237585" r:id="rId3" imgW="1905000" imgH="1422400" progId="Equation.DSMT4">
                  <p:embed/>
                </p:oleObj>
              </mc:Choice>
              <mc:Fallback>
                <p:oleObj r:id="rId3" imgW="1905000" imgH="14224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1196975"/>
                        <a:ext cx="2447925" cy="165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7574" name="Rectangle 6"/>
          <p:cNvSpPr>
            <a:spLocks noChangeArrowheads="1"/>
          </p:cNvSpPr>
          <p:nvPr/>
        </p:nvSpPr>
        <p:spPr bwMode="auto">
          <a:xfrm>
            <a:off x="395288" y="2852738"/>
            <a:ext cx="8002587"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zh-CN" altLang="en-US" sz="1600" dirty="0">
                <a:latin typeface="Times New Roman" pitchFamily="18" charset="0"/>
                <a:cs typeface="Times New Roman" pitchFamily="18" charset="0"/>
              </a:rPr>
              <a:t>① 利用</a:t>
            </a:r>
            <a:r>
              <a:rPr lang="en-US" altLang="zh-CN" sz="1600" dirty="0">
                <a:latin typeface="Times New Roman" pitchFamily="18" charset="0"/>
                <a:cs typeface="Times New Roman" pitchFamily="18" charset="0"/>
              </a:rPr>
              <a:t>MATLAB</a:t>
            </a:r>
            <a:r>
              <a:rPr lang="zh-CN" altLang="en-US" sz="1600" dirty="0">
                <a:latin typeface="Times New Roman" pitchFamily="18" charset="0"/>
                <a:cs typeface="Times New Roman" pitchFamily="18" charset="0"/>
              </a:rPr>
              <a:t>语言编写</a:t>
            </a:r>
            <a:r>
              <a:rPr lang="en-US" altLang="zh-CN" sz="1600" dirty="0">
                <a:latin typeface="Times New Roman" pitchFamily="18" charset="0"/>
                <a:cs typeface="Times New Roman" pitchFamily="18" charset="0"/>
              </a:rPr>
              <a:t>S</a:t>
            </a:r>
            <a:r>
              <a:rPr lang="zh-CN" altLang="en-US" sz="1600" dirty="0">
                <a:latin typeface="Times New Roman" pitchFamily="18" charset="0"/>
                <a:cs typeface="Times New Roman" pitchFamily="18" charset="0"/>
              </a:rPr>
              <a:t>函数，程序如下。</a:t>
            </a:r>
          </a:p>
          <a:p>
            <a:pPr>
              <a:lnSpc>
                <a:spcPct val="100000"/>
              </a:lnSpc>
            </a:pPr>
            <a:r>
              <a:rPr lang="en-US" altLang="zh-CN" sz="1600" dirty="0">
                <a:latin typeface="Times New Roman" pitchFamily="18" charset="0"/>
                <a:cs typeface="Times New Roman" pitchFamily="18" charset="0"/>
              </a:rPr>
              <a:t>function [sys,x0,str,ts]=</a:t>
            </a:r>
            <a:r>
              <a:rPr lang="en-US" altLang="zh-CN" sz="1600" dirty="0" err="1">
                <a:latin typeface="Times New Roman" pitchFamily="18" charset="0"/>
                <a:cs typeface="Times New Roman" pitchFamily="18" charset="0"/>
              </a:rPr>
              <a:t>sfunction</a:t>
            </a:r>
            <a:r>
              <a:rPr lang="en-US" altLang="zh-CN" sz="1600" dirty="0">
                <a:latin typeface="Times New Roman" pitchFamily="18" charset="0"/>
                <a:cs typeface="Times New Roman" pitchFamily="18" charset="0"/>
              </a:rPr>
              <a:t>(</a:t>
            </a:r>
            <a:r>
              <a:rPr lang="en-US" altLang="zh-CN" sz="1600" dirty="0" err="1">
                <a:latin typeface="Times New Roman" pitchFamily="18" charset="0"/>
                <a:cs typeface="Times New Roman" pitchFamily="18" charset="0"/>
              </a:rPr>
              <a:t>t,x,u,flag</a:t>
            </a:r>
            <a:r>
              <a:rPr lang="en-US" altLang="zh-CN" sz="1600" dirty="0">
                <a:latin typeface="Times New Roman" pitchFamily="18" charset="0"/>
                <a:cs typeface="Times New Roman" pitchFamily="18" charset="0"/>
              </a:rPr>
              <a:t>)</a:t>
            </a:r>
          </a:p>
          <a:p>
            <a:pPr>
              <a:lnSpc>
                <a:spcPct val="100000"/>
              </a:lnSpc>
            </a:pPr>
            <a:r>
              <a:rPr lang="en-US" altLang="zh-CN" sz="1600" dirty="0">
                <a:latin typeface="Times New Roman" pitchFamily="18" charset="0"/>
                <a:cs typeface="Times New Roman" pitchFamily="18" charset="0"/>
              </a:rPr>
              <a:t>switch flag</a:t>
            </a:r>
          </a:p>
          <a:p>
            <a:pPr>
              <a:lnSpc>
                <a:spcPct val="100000"/>
              </a:lnSpc>
            </a:pPr>
            <a:r>
              <a:rPr lang="en-US" altLang="zh-CN" sz="1600" dirty="0">
                <a:latin typeface="Times New Roman" pitchFamily="18" charset="0"/>
                <a:cs typeface="Times New Roman" pitchFamily="18" charset="0"/>
              </a:rPr>
              <a:t>    case 0</a:t>
            </a:r>
          </a:p>
          <a:p>
            <a:pPr>
              <a:lnSpc>
                <a:spcPct val="100000"/>
              </a:lnSpc>
            </a:pPr>
            <a:r>
              <a:rPr lang="en-US" altLang="zh-CN" sz="1600" dirty="0">
                <a:latin typeface="Times New Roman" pitchFamily="18" charset="0"/>
                <a:cs typeface="Times New Roman" pitchFamily="18" charset="0"/>
              </a:rPr>
              <a:t>        [sys,x0,str,ts]=</a:t>
            </a:r>
            <a:r>
              <a:rPr lang="en-US" altLang="zh-CN" sz="1600" dirty="0" err="1">
                <a:latin typeface="Times New Roman" pitchFamily="18" charset="0"/>
                <a:cs typeface="Times New Roman" pitchFamily="18" charset="0"/>
              </a:rPr>
              <a:t>mdlInitializeSizes</a:t>
            </a:r>
            <a:r>
              <a:rPr lang="en-US" altLang="zh-CN" sz="1600" dirty="0">
                <a:latin typeface="Times New Roman" pitchFamily="18" charset="0"/>
                <a:cs typeface="Times New Roman" pitchFamily="18" charset="0"/>
              </a:rPr>
              <a:t>;</a:t>
            </a:r>
          </a:p>
          <a:p>
            <a:pPr>
              <a:lnSpc>
                <a:spcPct val="100000"/>
              </a:lnSpc>
            </a:pPr>
            <a:r>
              <a:rPr lang="en-US" altLang="zh-CN" sz="1600" dirty="0">
                <a:latin typeface="Times New Roman" pitchFamily="18" charset="0"/>
                <a:cs typeface="Times New Roman" pitchFamily="18" charset="0"/>
              </a:rPr>
              <a:t>    case 3</a:t>
            </a:r>
          </a:p>
          <a:p>
            <a:pPr>
              <a:lnSpc>
                <a:spcPct val="100000"/>
              </a:lnSpc>
            </a:pPr>
            <a:r>
              <a:rPr lang="en-US" altLang="zh-CN" sz="1600" dirty="0">
                <a:latin typeface="Times New Roman" pitchFamily="18" charset="0"/>
                <a:cs typeface="Times New Roman" pitchFamily="18" charset="0"/>
              </a:rPr>
              <a:t>        sys=</a:t>
            </a:r>
            <a:r>
              <a:rPr lang="en-US" altLang="zh-CN" sz="1600" dirty="0" err="1">
                <a:latin typeface="Times New Roman" pitchFamily="18" charset="0"/>
                <a:cs typeface="Times New Roman" pitchFamily="18" charset="0"/>
              </a:rPr>
              <a:t>mdlOutputs</a:t>
            </a:r>
            <a:r>
              <a:rPr lang="en-US" altLang="zh-CN" sz="1600" dirty="0">
                <a:latin typeface="Times New Roman" pitchFamily="18" charset="0"/>
                <a:cs typeface="Times New Roman" pitchFamily="18" charset="0"/>
              </a:rPr>
              <a:t>(</a:t>
            </a:r>
            <a:r>
              <a:rPr lang="en-US" altLang="zh-CN" sz="1600" dirty="0" err="1">
                <a:latin typeface="Times New Roman" pitchFamily="18" charset="0"/>
                <a:cs typeface="Times New Roman" pitchFamily="18" charset="0"/>
              </a:rPr>
              <a:t>t,x,u</a:t>
            </a:r>
            <a:r>
              <a:rPr lang="en-US" altLang="zh-CN" sz="1600" dirty="0">
                <a:latin typeface="Times New Roman" pitchFamily="18" charset="0"/>
                <a:cs typeface="Times New Roman" pitchFamily="18" charset="0"/>
              </a:rPr>
              <a:t>);</a:t>
            </a:r>
          </a:p>
          <a:p>
            <a:pPr>
              <a:lnSpc>
                <a:spcPct val="100000"/>
              </a:lnSpc>
            </a:pPr>
            <a:r>
              <a:rPr lang="en-US" altLang="zh-CN" sz="1600" dirty="0">
                <a:latin typeface="Times New Roman" pitchFamily="18" charset="0"/>
                <a:cs typeface="Times New Roman" pitchFamily="18" charset="0"/>
              </a:rPr>
              <a:t>    case {1,2,4,9}</a:t>
            </a:r>
          </a:p>
          <a:p>
            <a:pPr>
              <a:lnSpc>
                <a:spcPct val="100000"/>
              </a:lnSpc>
            </a:pPr>
            <a:r>
              <a:rPr lang="en-US" altLang="zh-CN" sz="1600" dirty="0">
                <a:latin typeface="Times New Roman" pitchFamily="18" charset="0"/>
                <a:cs typeface="Times New Roman" pitchFamily="18" charset="0"/>
              </a:rPr>
              <a:t>        sys=[];</a:t>
            </a:r>
          </a:p>
          <a:p>
            <a:pPr>
              <a:lnSpc>
                <a:spcPct val="100000"/>
              </a:lnSpc>
            </a:pPr>
            <a:r>
              <a:rPr lang="en-US" altLang="zh-CN" sz="1600" dirty="0">
                <a:latin typeface="Times New Roman" pitchFamily="18" charset="0"/>
                <a:cs typeface="Times New Roman" pitchFamily="18" charset="0"/>
              </a:rPr>
              <a:t>    otherwise</a:t>
            </a:r>
          </a:p>
          <a:p>
            <a:pPr>
              <a:lnSpc>
                <a:spcPct val="100000"/>
              </a:lnSpc>
            </a:pPr>
            <a:r>
              <a:rPr lang="en-US" altLang="zh-CN" sz="1600" dirty="0">
                <a:latin typeface="Times New Roman" pitchFamily="18" charset="0"/>
                <a:cs typeface="Times New Roman" pitchFamily="18" charset="0"/>
              </a:rPr>
              <a:t>        error(['Unhandled flag=',num2str(flag)])</a:t>
            </a:r>
          </a:p>
          <a:p>
            <a:pPr>
              <a:lnSpc>
                <a:spcPct val="100000"/>
              </a:lnSpc>
            </a:pPr>
            <a:r>
              <a:rPr lang="en-US" altLang="zh-CN" sz="1600" dirty="0">
                <a:latin typeface="Times New Roman" pitchFamily="18" charset="0"/>
                <a:cs typeface="Times New Roman" pitchFamily="18" charset="0"/>
              </a:rPr>
              <a:t>end</a:t>
            </a:r>
            <a:endParaRPr lang="zh-CN" altLang="en-US" sz="1600" dirty="0">
              <a:latin typeface="Times New Roman" pitchFamily="18" charset="0"/>
              <a:cs typeface="Times New Roman" pitchFamily="18" charset="0"/>
            </a:endParaRPr>
          </a:p>
        </p:txBody>
      </p:sp>
      <p:sp>
        <p:nvSpPr>
          <p:cNvPr id="237575"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5" name="Rectangle 3"/>
          <p:cNvSpPr>
            <a:spLocks noGrp="1" noChangeArrowheads="1"/>
          </p:cNvSpPr>
          <p:nvPr>
            <p:ph type="body" idx="1"/>
          </p:nvPr>
        </p:nvSpPr>
        <p:spPr>
          <a:xfrm>
            <a:off x="395536" y="980728"/>
            <a:ext cx="8229600" cy="4525963"/>
          </a:xfrm>
        </p:spPr>
        <p:txBody>
          <a:bodyPr/>
          <a:lstStyle/>
          <a:p>
            <a:pPr marL="0" indent="0">
              <a:lnSpc>
                <a:spcPct val="80000"/>
              </a:lnSpc>
              <a:buFontTx/>
              <a:buNone/>
            </a:pPr>
            <a:r>
              <a:rPr lang="en-US" altLang="zh-CN" sz="2800" b="1" dirty="0">
                <a:latin typeface="Times New Roman" pitchFamily="18" charset="0"/>
                <a:ea typeface="宋体" pitchFamily="2" charset="-122"/>
                <a:cs typeface="Times New Roman" pitchFamily="18" charset="0"/>
              </a:rPr>
              <a:t>function[sys,x0,str,ts]=</a:t>
            </a:r>
            <a:r>
              <a:rPr lang="en-US" altLang="zh-CN" sz="2800" b="1" dirty="0" err="1">
                <a:latin typeface="Times New Roman" pitchFamily="18" charset="0"/>
                <a:ea typeface="宋体" pitchFamily="2" charset="-122"/>
                <a:cs typeface="Times New Roman" pitchFamily="18" charset="0"/>
              </a:rPr>
              <a:t>mdlInitializeSizes</a:t>
            </a:r>
            <a:endParaRPr lang="en-US" altLang="zh-CN" sz="2800" b="1" dirty="0">
              <a:latin typeface="Times New Roman" pitchFamily="18" charset="0"/>
              <a:ea typeface="宋体" pitchFamily="2" charset="-122"/>
              <a:cs typeface="Times New Roman" pitchFamily="18" charset="0"/>
            </a:endParaRPr>
          </a:p>
          <a:p>
            <a:pPr marL="0" indent="0">
              <a:lnSpc>
                <a:spcPct val="80000"/>
              </a:lnSpc>
              <a:buFontTx/>
              <a:buNone/>
            </a:pPr>
            <a:r>
              <a:rPr lang="en-US" altLang="zh-CN" sz="2800" b="1" dirty="0">
                <a:latin typeface="Times New Roman" pitchFamily="18" charset="0"/>
                <a:ea typeface="宋体" pitchFamily="2" charset="-122"/>
                <a:cs typeface="Times New Roman" pitchFamily="18" charset="0"/>
              </a:rPr>
              <a:t>sizes=</a:t>
            </a:r>
            <a:r>
              <a:rPr lang="en-US" altLang="zh-CN" sz="2800" b="1" dirty="0" err="1">
                <a:latin typeface="Times New Roman" pitchFamily="18" charset="0"/>
                <a:ea typeface="宋体" pitchFamily="2" charset="-122"/>
                <a:cs typeface="Times New Roman" pitchFamily="18" charset="0"/>
              </a:rPr>
              <a:t>simsizes</a:t>
            </a:r>
            <a:r>
              <a:rPr lang="en-US" altLang="zh-CN" sz="2800" b="1" dirty="0">
                <a:latin typeface="Times New Roman" pitchFamily="18" charset="0"/>
                <a:ea typeface="宋体" pitchFamily="2" charset="-122"/>
                <a:cs typeface="Times New Roman" pitchFamily="18" charset="0"/>
              </a:rPr>
              <a:t>;</a:t>
            </a:r>
          </a:p>
          <a:p>
            <a:pPr marL="0" indent="0">
              <a:lnSpc>
                <a:spcPct val="80000"/>
              </a:lnSpc>
              <a:buFontTx/>
              <a:buNone/>
            </a:pPr>
            <a:r>
              <a:rPr lang="en-US" altLang="zh-CN" sz="2800" b="1" dirty="0" err="1">
                <a:latin typeface="Times New Roman" pitchFamily="18" charset="0"/>
                <a:ea typeface="宋体" pitchFamily="2" charset="-122"/>
                <a:cs typeface="Times New Roman" pitchFamily="18" charset="0"/>
              </a:rPr>
              <a:t>sizes.NumContStates</a:t>
            </a:r>
            <a:r>
              <a:rPr lang="en-US" altLang="zh-CN" sz="2800" b="1" dirty="0">
                <a:latin typeface="Times New Roman" pitchFamily="18" charset="0"/>
                <a:ea typeface="宋体" pitchFamily="2" charset="-122"/>
                <a:cs typeface="Times New Roman" pitchFamily="18" charset="0"/>
              </a:rPr>
              <a:t>=0;</a:t>
            </a:r>
          </a:p>
          <a:p>
            <a:pPr marL="0" indent="0">
              <a:lnSpc>
                <a:spcPct val="80000"/>
              </a:lnSpc>
              <a:buFontTx/>
              <a:buNone/>
            </a:pPr>
            <a:r>
              <a:rPr lang="en-US" altLang="zh-CN" sz="2800" b="1" dirty="0" err="1">
                <a:latin typeface="Times New Roman" pitchFamily="18" charset="0"/>
                <a:ea typeface="宋体" pitchFamily="2" charset="-122"/>
                <a:cs typeface="Times New Roman" pitchFamily="18" charset="0"/>
              </a:rPr>
              <a:t>sizes.NumDiscStates</a:t>
            </a:r>
            <a:r>
              <a:rPr lang="en-US" altLang="zh-CN" sz="2800" b="1" dirty="0">
                <a:latin typeface="Times New Roman" pitchFamily="18" charset="0"/>
                <a:ea typeface="宋体" pitchFamily="2" charset="-122"/>
                <a:cs typeface="Times New Roman" pitchFamily="18" charset="0"/>
              </a:rPr>
              <a:t>=0;</a:t>
            </a:r>
          </a:p>
          <a:p>
            <a:pPr marL="0" indent="0">
              <a:lnSpc>
                <a:spcPct val="80000"/>
              </a:lnSpc>
              <a:buFontTx/>
              <a:buNone/>
            </a:pPr>
            <a:r>
              <a:rPr lang="en-US" altLang="zh-CN" sz="2800" b="1" dirty="0" err="1">
                <a:latin typeface="Times New Roman" pitchFamily="18" charset="0"/>
                <a:ea typeface="宋体" pitchFamily="2" charset="-122"/>
                <a:cs typeface="Times New Roman" pitchFamily="18" charset="0"/>
              </a:rPr>
              <a:t>sizes.NumOutputs</a:t>
            </a:r>
            <a:r>
              <a:rPr lang="en-US" altLang="zh-CN" sz="2800" b="1" dirty="0">
                <a:latin typeface="Times New Roman" pitchFamily="18" charset="0"/>
                <a:ea typeface="宋体" pitchFamily="2" charset="-122"/>
                <a:cs typeface="Times New Roman" pitchFamily="18" charset="0"/>
              </a:rPr>
              <a:t>=1;</a:t>
            </a:r>
          </a:p>
          <a:p>
            <a:pPr marL="0" indent="0">
              <a:lnSpc>
                <a:spcPct val="80000"/>
              </a:lnSpc>
              <a:buFontTx/>
              <a:buNone/>
            </a:pPr>
            <a:r>
              <a:rPr lang="en-US" altLang="zh-CN" sz="2800" b="1" dirty="0" err="1">
                <a:latin typeface="Times New Roman" pitchFamily="18" charset="0"/>
                <a:ea typeface="宋体" pitchFamily="2" charset="-122"/>
                <a:cs typeface="Times New Roman" pitchFamily="18" charset="0"/>
              </a:rPr>
              <a:t>sizes.NumInputs</a:t>
            </a:r>
            <a:r>
              <a:rPr lang="en-US" altLang="zh-CN" sz="2800" b="1" dirty="0">
                <a:latin typeface="Times New Roman" pitchFamily="18" charset="0"/>
                <a:ea typeface="宋体" pitchFamily="2" charset="-122"/>
                <a:cs typeface="Times New Roman" pitchFamily="18" charset="0"/>
              </a:rPr>
              <a:t>=1;</a:t>
            </a:r>
          </a:p>
          <a:p>
            <a:pPr marL="0" indent="0">
              <a:lnSpc>
                <a:spcPct val="80000"/>
              </a:lnSpc>
              <a:buFontTx/>
              <a:buNone/>
            </a:pPr>
            <a:r>
              <a:rPr lang="en-US" altLang="zh-CN" sz="2800" b="1" dirty="0" err="1">
                <a:latin typeface="Times New Roman" pitchFamily="18" charset="0"/>
                <a:ea typeface="宋体" pitchFamily="2" charset="-122"/>
                <a:cs typeface="Times New Roman" pitchFamily="18" charset="0"/>
              </a:rPr>
              <a:t>sizes.DirFeedthrough</a:t>
            </a:r>
            <a:r>
              <a:rPr lang="en-US" altLang="zh-CN" sz="2800" b="1" dirty="0">
                <a:latin typeface="Times New Roman" pitchFamily="18" charset="0"/>
                <a:ea typeface="宋体" pitchFamily="2" charset="-122"/>
                <a:cs typeface="Times New Roman" pitchFamily="18" charset="0"/>
              </a:rPr>
              <a:t>=1;</a:t>
            </a:r>
          </a:p>
          <a:p>
            <a:pPr marL="0" indent="0">
              <a:lnSpc>
                <a:spcPct val="80000"/>
              </a:lnSpc>
              <a:buFontTx/>
              <a:buNone/>
            </a:pPr>
            <a:r>
              <a:rPr lang="en-US" altLang="zh-CN" sz="2800" b="1" dirty="0" err="1">
                <a:latin typeface="Times New Roman" pitchFamily="18" charset="0"/>
                <a:ea typeface="宋体" pitchFamily="2" charset="-122"/>
                <a:cs typeface="Times New Roman" pitchFamily="18" charset="0"/>
              </a:rPr>
              <a:t>sizes.NumSampleTimes</a:t>
            </a:r>
            <a:r>
              <a:rPr lang="en-US" altLang="zh-CN" sz="2800" b="1" dirty="0">
                <a:latin typeface="Times New Roman" pitchFamily="18" charset="0"/>
                <a:ea typeface="宋体" pitchFamily="2" charset="-122"/>
                <a:cs typeface="Times New Roman" pitchFamily="18" charset="0"/>
              </a:rPr>
              <a:t>=1;</a:t>
            </a:r>
          </a:p>
          <a:p>
            <a:pPr marL="0" indent="0">
              <a:lnSpc>
                <a:spcPct val="80000"/>
              </a:lnSpc>
              <a:buFontTx/>
              <a:buNone/>
            </a:pPr>
            <a:r>
              <a:rPr lang="en-US" altLang="zh-CN" sz="2800" b="1" dirty="0">
                <a:latin typeface="Times New Roman" pitchFamily="18" charset="0"/>
                <a:ea typeface="宋体" pitchFamily="2" charset="-122"/>
                <a:cs typeface="Times New Roman" pitchFamily="18" charset="0"/>
              </a:rPr>
              <a:t>sys=</a:t>
            </a:r>
            <a:r>
              <a:rPr lang="en-US" altLang="zh-CN" sz="2800" b="1" dirty="0" err="1">
                <a:latin typeface="Times New Roman" pitchFamily="18" charset="0"/>
                <a:ea typeface="宋体" pitchFamily="2" charset="-122"/>
                <a:cs typeface="Times New Roman" pitchFamily="18" charset="0"/>
              </a:rPr>
              <a:t>simsizes</a:t>
            </a:r>
            <a:r>
              <a:rPr lang="en-US" altLang="zh-CN" sz="2800" b="1" dirty="0">
                <a:latin typeface="Times New Roman" pitchFamily="18" charset="0"/>
                <a:ea typeface="宋体" pitchFamily="2" charset="-122"/>
                <a:cs typeface="Times New Roman" pitchFamily="18" charset="0"/>
              </a:rPr>
              <a:t>(sizes);</a:t>
            </a:r>
          </a:p>
          <a:p>
            <a:pPr marL="0" indent="0">
              <a:lnSpc>
                <a:spcPct val="80000"/>
              </a:lnSpc>
              <a:buFontTx/>
              <a:buNone/>
            </a:pPr>
            <a:r>
              <a:rPr lang="en-US" altLang="zh-CN" sz="2800" b="1" dirty="0">
                <a:latin typeface="Times New Roman" pitchFamily="18" charset="0"/>
                <a:ea typeface="宋体" pitchFamily="2" charset="-122"/>
                <a:cs typeface="Times New Roman" pitchFamily="18" charset="0"/>
              </a:rPr>
              <a:t>x0=[];</a:t>
            </a:r>
          </a:p>
          <a:p>
            <a:pPr marL="0" indent="0">
              <a:lnSpc>
                <a:spcPct val="80000"/>
              </a:lnSpc>
              <a:buFontTx/>
              <a:buNone/>
            </a:pPr>
            <a:r>
              <a:rPr lang="en-US" altLang="zh-CN" sz="2800" b="1" dirty="0" err="1">
                <a:latin typeface="Times New Roman" pitchFamily="18" charset="0"/>
                <a:ea typeface="宋体" pitchFamily="2" charset="-122"/>
                <a:cs typeface="Times New Roman" pitchFamily="18" charset="0"/>
              </a:rPr>
              <a:t>str</a:t>
            </a:r>
            <a:r>
              <a:rPr lang="en-US" altLang="zh-CN" sz="2800" b="1" dirty="0">
                <a:latin typeface="Times New Roman" pitchFamily="18" charset="0"/>
                <a:ea typeface="宋体" pitchFamily="2" charset="-122"/>
                <a:cs typeface="Times New Roman" pitchFamily="18" charset="0"/>
              </a:rPr>
              <a:t>=[];</a:t>
            </a:r>
          </a:p>
          <a:p>
            <a:pPr marL="0" indent="0">
              <a:lnSpc>
                <a:spcPct val="80000"/>
              </a:lnSpc>
              <a:buFontTx/>
              <a:buNone/>
            </a:pPr>
            <a:r>
              <a:rPr lang="en-US" altLang="zh-CN" sz="2800" b="1" dirty="0" err="1">
                <a:latin typeface="Times New Roman" pitchFamily="18" charset="0"/>
                <a:ea typeface="宋体" pitchFamily="2" charset="-122"/>
                <a:cs typeface="Times New Roman" pitchFamily="18" charset="0"/>
              </a:rPr>
              <a:t>ts</a:t>
            </a:r>
            <a:r>
              <a:rPr lang="en-US" altLang="zh-CN" sz="2800" b="1" dirty="0">
                <a:latin typeface="Times New Roman" pitchFamily="18" charset="0"/>
                <a:ea typeface="宋体" pitchFamily="2" charset="-122"/>
                <a:cs typeface="Times New Roman" pitchFamily="18" charset="0"/>
              </a:rPr>
              <a:t>=[0 0];</a:t>
            </a:r>
            <a:endParaRPr lang="zh-CN" altLang="en-US" sz="2800" b="1" dirty="0">
              <a:latin typeface="Times New Roman" pitchFamily="18" charset="0"/>
              <a:ea typeface="宋体" pitchFamily="2" charset="-122"/>
              <a:cs typeface="Times New Roman" pitchFamily="18" charset="0"/>
            </a:endParaRPr>
          </a:p>
        </p:txBody>
      </p:sp>
      <p:sp>
        <p:nvSpPr>
          <p:cNvPr id="238596"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9" name="Rectangle 3"/>
          <p:cNvSpPr>
            <a:spLocks noGrp="1" noChangeArrowheads="1"/>
          </p:cNvSpPr>
          <p:nvPr>
            <p:ph type="body" idx="1"/>
          </p:nvPr>
        </p:nvSpPr>
        <p:spPr>
          <a:xfrm>
            <a:off x="468313" y="1125538"/>
            <a:ext cx="8218487" cy="5000625"/>
          </a:xfrm>
        </p:spPr>
        <p:txBody>
          <a:bodyPr/>
          <a:lstStyle/>
          <a:p>
            <a:pPr marL="0" indent="0">
              <a:lnSpc>
                <a:spcPct val="80000"/>
              </a:lnSpc>
              <a:buFontTx/>
              <a:buNone/>
            </a:pPr>
            <a:r>
              <a:rPr lang="en-US" altLang="zh-CN" sz="2400" b="1" dirty="0">
                <a:latin typeface="Times New Roman" pitchFamily="18" charset="0"/>
                <a:ea typeface="宋体" pitchFamily="2" charset="-122"/>
                <a:cs typeface="Times New Roman" pitchFamily="18" charset="0"/>
              </a:rPr>
              <a:t>function sys=</a:t>
            </a:r>
            <a:r>
              <a:rPr lang="en-US" altLang="zh-CN" sz="2400" b="1" dirty="0" err="1">
                <a:latin typeface="Times New Roman" pitchFamily="18" charset="0"/>
                <a:ea typeface="宋体" pitchFamily="2" charset="-122"/>
                <a:cs typeface="Times New Roman" pitchFamily="18" charset="0"/>
              </a:rPr>
              <a:t>mdlOutputs</a:t>
            </a:r>
            <a:r>
              <a:rPr lang="en-US" altLang="zh-CN" sz="2400" b="1" dirty="0">
                <a:latin typeface="Times New Roman" pitchFamily="18" charset="0"/>
                <a:ea typeface="宋体" pitchFamily="2" charset="-122"/>
                <a:cs typeface="Times New Roman" pitchFamily="18" charset="0"/>
              </a:rPr>
              <a:t>(</a:t>
            </a:r>
            <a:r>
              <a:rPr lang="en-US" altLang="zh-CN" sz="2400" b="1" dirty="0" err="1">
                <a:latin typeface="Times New Roman" pitchFamily="18" charset="0"/>
                <a:ea typeface="宋体" pitchFamily="2" charset="-122"/>
                <a:cs typeface="Times New Roman" pitchFamily="18" charset="0"/>
              </a:rPr>
              <a:t>t,x,u</a:t>
            </a:r>
            <a:r>
              <a:rPr lang="en-US" altLang="zh-CN" sz="2400" b="1" dirty="0">
                <a:latin typeface="Times New Roman" pitchFamily="18" charset="0"/>
                <a:ea typeface="宋体" pitchFamily="2" charset="-122"/>
                <a:cs typeface="Times New Roman" pitchFamily="18" charset="0"/>
              </a:rPr>
              <a:t>)</a:t>
            </a:r>
          </a:p>
          <a:p>
            <a:pPr marL="0" indent="0">
              <a:lnSpc>
                <a:spcPct val="80000"/>
              </a:lnSpc>
              <a:buFontTx/>
              <a:buNone/>
            </a:pPr>
            <a:r>
              <a:rPr lang="en-US" altLang="zh-CN" sz="2400" b="1" dirty="0">
                <a:latin typeface="Times New Roman" pitchFamily="18" charset="0"/>
                <a:ea typeface="宋体" pitchFamily="2" charset="-122"/>
                <a:cs typeface="Times New Roman" pitchFamily="18" charset="0"/>
              </a:rPr>
              <a:t>if u&lt;1</a:t>
            </a:r>
          </a:p>
          <a:p>
            <a:pPr marL="0" indent="0">
              <a:lnSpc>
                <a:spcPct val="80000"/>
              </a:lnSpc>
              <a:buFontTx/>
              <a:buNone/>
            </a:pPr>
            <a:r>
              <a:rPr lang="en-US" altLang="zh-CN" sz="2400" b="1" dirty="0">
                <a:latin typeface="Times New Roman" pitchFamily="18" charset="0"/>
                <a:ea typeface="宋体" pitchFamily="2" charset="-122"/>
                <a:cs typeface="Times New Roman" pitchFamily="18" charset="0"/>
              </a:rPr>
              <a:t>    sys=3*</a:t>
            </a:r>
            <a:r>
              <a:rPr lang="en-US" altLang="zh-CN" sz="2400" b="1" dirty="0" err="1">
                <a:latin typeface="Times New Roman" pitchFamily="18" charset="0"/>
                <a:ea typeface="宋体" pitchFamily="2" charset="-122"/>
                <a:cs typeface="Times New Roman" pitchFamily="18" charset="0"/>
              </a:rPr>
              <a:t>sqrt</a:t>
            </a:r>
            <a:r>
              <a:rPr lang="en-US" altLang="zh-CN" sz="2400" b="1" dirty="0">
                <a:latin typeface="Times New Roman" pitchFamily="18" charset="0"/>
                <a:ea typeface="宋体" pitchFamily="2" charset="-122"/>
                <a:cs typeface="Times New Roman" pitchFamily="18" charset="0"/>
              </a:rPr>
              <a:t>(u);</a:t>
            </a:r>
          </a:p>
          <a:p>
            <a:pPr marL="0" indent="0">
              <a:lnSpc>
                <a:spcPct val="80000"/>
              </a:lnSpc>
              <a:buFontTx/>
              <a:buNone/>
            </a:pPr>
            <a:r>
              <a:rPr lang="en-US" altLang="zh-CN" sz="2400" b="1" dirty="0" err="1">
                <a:latin typeface="Times New Roman" pitchFamily="18" charset="0"/>
                <a:ea typeface="宋体" pitchFamily="2" charset="-122"/>
                <a:cs typeface="Times New Roman" pitchFamily="18" charset="0"/>
              </a:rPr>
              <a:t>elseif</a:t>
            </a:r>
            <a:r>
              <a:rPr lang="en-US" altLang="zh-CN" sz="2400" b="1" dirty="0">
                <a:latin typeface="Times New Roman" pitchFamily="18" charset="0"/>
                <a:ea typeface="宋体" pitchFamily="2" charset="-122"/>
                <a:cs typeface="Times New Roman" pitchFamily="18" charset="0"/>
              </a:rPr>
              <a:t> u&gt;=1&amp;u&lt;3</a:t>
            </a:r>
          </a:p>
          <a:p>
            <a:pPr marL="0" indent="0">
              <a:lnSpc>
                <a:spcPct val="80000"/>
              </a:lnSpc>
              <a:buFontTx/>
              <a:buNone/>
            </a:pPr>
            <a:r>
              <a:rPr lang="en-US" altLang="zh-CN" sz="2400" b="1" dirty="0">
                <a:latin typeface="Times New Roman" pitchFamily="18" charset="0"/>
                <a:ea typeface="宋体" pitchFamily="2" charset="-122"/>
                <a:cs typeface="Times New Roman" pitchFamily="18" charset="0"/>
              </a:rPr>
              <a:t>    sys=3;</a:t>
            </a:r>
          </a:p>
          <a:p>
            <a:pPr marL="0" indent="0">
              <a:lnSpc>
                <a:spcPct val="80000"/>
              </a:lnSpc>
              <a:buFontTx/>
              <a:buNone/>
            </a:pPr>
            <a:r>
              <a:rPr lang="en-US" altLang="zh-CN" sz="2400" b="1" dirty="0" err="1">
                <a:latin typeface="Times New Roman" pitchFamily="18" charset="0"/>
                <a:ea typeface="宋体" pitchFamily="2" charset="-122"/>
                <a:cs typeface="Times New Roman" pitchFamily="18" charset="0"/>
              </a:rPr>
              <a:t>elseif</a:t>
            </a:r>
            <a:r>
              <a:rPr lang="en-US" altLang="zh-CN" sz="2400" b="1" dirty="0">
                <a:latin typeface="Times New Roman" pitchFamily="18" charset="0"/>
                <a:ea typeface="宋体" pitchFamily="2" charset="-122"/>
                <a:cs typeface="Times New Roman" pitchFamily="18" charset="0"/>
              </a:rPr>
              <a:t> u&gt;=3&amp;u&lt;4</a:t>
            </a:r>
          </a:p>
          <a:p>
            <a:pPr marL="0" indent="0">
              <a:lnSpc>
                <a:spcPct val="80000"/>
              </a:lnSpc>
              <a:buFontTx/>
              <a:buNone/>
            </a:pPr>
            <a:r>
              <a:rPr lang="en-US" altLang="zh-CN" sz="2400" b="1" dirty="0">
                <a:latin typeface="Times New Roman" pitchFamily="18" charset="0"/>
                <a:ea typeface="宋体" pitchFamily="2" charset="-122"/>
                <a:cs typeface="Times New Roman" pitchFamily="18" charset="0"/>
              </a:rPr>
              <a:t>    sys=3-(u-3)^2;</a:t>
            </a:r>
          </a:p>
          <a:p>
            <a:pPr marL="0" indent="0">
              <a:lnSpc>
                <a:spcPct val="80000"/>
              </a:lnSpc>
              <a:buFontTx/>
              <a:buNone/>
            </a:pPr>
            <a:r>
              <a:rPr lang="en-US" altLang="zh-CN" sz="2400" b="1" dirty="0" err="1">
                <a:latin typeface="Times New Roman" pitchFamily="18" charset="0"/>
                <a:ea typeface="宋体" pitchFamily="2" charset="-122"/>
                <a:cs typeface="Times New Roman" pitchFamily="18" charset="0"/>
              </a:rPr>
              <a:t>elseif</a:t>
            </a:r>
            <a:r>
              <a:rPr lang="en-US" altLang="zh-CN" sz="2400" b="1" dirty="0">
                <a:latin typeface="Times New Roman" pitchFamily="18" charset="0"/>
                <a:ea typeface="宋体" pitchFamily="2" charset="-122"/>
                <a:cs typeface="Times New Roman" pitchFamily="18" charset="0"/>
              </a:rPr>
              <a:t> u&gt;=4&amp;u&lt;5</a:t>
            </a:r>
          </a:p>
          <a:p>
            <a:pPr marL="0" indent="0">
              <a:lnSpc>
                <a:spcPct val="80000"/>
              </a:lnSpc>
              <a:buFontTx/>
              <a:buNone/>
            </a:pPr>
            <a:r>
              <a:rPr lang="en-US" altLang="zh-CN" sz="2400" b="1" dirty="0">
                <a:latin typeface="Times New Roman" pitchFamily="18" charset="0"/>
                <a:ea typeface="宋体" pitchFamily="2" charset="-122"/>
                <a:cs typeface="Times New Roman" pitchFamily="18" charset="0"/>
              </a:rPr>
              <a:t>    sys=2;</a:t>
            </a:r>
          </a:p>
          <a:p>
            <a:pPr marL="0" indent="0">
              <a:lnSpc>
                <a:spcPct val="80000"/>
              </a:lnSpc>
              <a:buFontTx/>
              <a:buNone/>
            </a:pPr>
            <a:r>
              <a:rPr lang="en-US" altLang="zh-CN" sz="2400" b="1" dirty="0" err="1">
                <a:latin typeface="Times New Roman" pitchFamily="18" charset="0"/>
                <a:ea typeface="宋体" pitchFamily="2" charset="-122"/>
                <a:cs typeface="Times New Roman" pitchFamily="18" charset="0"/>
              </a:rPr>
              <a:t>elseif</a:t>
            </a:r>
            <a:r>
              <a:rPr lang="en-US" altLang="zh-CN" sz="2400" b="1" dirty="0">
                <a:latin typeface="Times New Roman" pitchFamily="18" charset="0"/>
                <a:ea typeface="宋体" pitchFamily="2" charset="-122"/>
                <a:cs typeface="Times New Roman" pitchFamily="18" charset="0"/>
              </a:rPr>
              <a:t> u&gt;=5&amp;u&lt;6</a:t>
            </a:r>
          </a:p>
          <a:p>
            <a:pPr marL="0" indent="0">
              <a:lnSpc>
                <a:spcPct val="80000"/>
              </a:lnSpc>
              <a:buFontTx/>
              <a:buNone/>
            </a:pPr>
            <a:r>
              <a:rPr lang="en-US" altLang="zh-CN" sz="2400" b="1" dirty="0">
                <a:latin typeface="Times New Roman" pitchFamily="18" charset="0"/>
                <a:ea typeface="宋体" pitchFamily="2" charset="-122"/>
                <a:cs typeface="Times New Roman" pitchFamily="18" charset="0"/>
              </a:rPr>
              <a:t>    sys=2-(u-5)^2;</a:t>
            </a:r>
          </a:p>
          <a:p>
            <a:pPr marL="0" indent="0">
              <a:lnSpc>
                <a:spcPct val="80000"/>
              </a:lnSpc>
              <a:buFontTx/>
              <a:buNone/>
            </a:pPr>
            <a:r>
              <a:rPr lang="en-US" altLang="zh-CN" sz="2400" b="1" dirty="0">
                <a:latin typeface="Times New Roman" pitchFamily="18" charset="0"/>
                <a:ea typeface="宋体" pitchFamily="2" charset="-122"/>
                <a:cs typeface="Times New Roman" pitchFamily="18" charset="0"/>
              </a:rPr>
              <a:t>else</a:t>
            </a:r>
          </a:p>
          <a:p>
            <a:pPr marL="0" indent="0">
              <a:lnSpc>
                <a:spcPct val="80000"/>
              </a:lnSpc>
              <a:buFontTx/>
              <a:buNone/>
            </a:pPr>
            <a:r>
              <a:rPr lang="en-US" altLang="zh-CN" sz="2400" b="1" dirty="0">
                <a:latin typeface="Times New Roman" pitchFamily="18" charset="0"/>
                <a:ea typeface="宋体" pitchFamily="2" charset="-122"/>
                <a:cs typeface="Times New Roman" pitchFamily="18" charset="0"/>
              </a:rPr>
              <a:t>    sys=1;</a:t>
            </a:r>
          </a:p>
          <a:p>
            <a:pPr marL="0" indent="0">
              <a:lnSpc>
                <a:spcPct val="80000"/>
              </a:lnSpc>
              <a:buFontTx/>
              <a:buNone/>
            </a:pPr>
            <a:r>
              <a:rPr lang="en-US" altLang="zh-CN" sz="2400" b="1" dirty="0" smtClean="0">
                <a:latin typeface="Times New Roman" pitchFamily="18" charset="0"/>
                <a:ea typeface="宋体" pitchFamily="2" charset="-122"/>
                <a:cs typeface="Times New Roman" pitchFamily="18" charset="0"/>
              </a:rPr>
              <a:t>end</a:t>
            </a:r>
            <a:endParaRPr lang="en-US" altLang="zh-CN" sz="2400" b="1" dirty="0">
              <a:latin typeface="Times New Roman" pitchFamily="18" charset="0"/>
              <a:ea typeface="宋体" pitchFamily="2" charset="-122"/>
              <a:cs typeface="Times New Roman" pitchFamily="18" charset="0"/>
            </a:endParaRPr>
          </a:p>
        </p:txBody>
      </p:sp>
      <p:sp>
        <p:nvSpPr>
          <p:cNvPr id="239620"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Rectangle 3"/>
          <p:cNvSpPr>
            <a:spLocks noGrp="1" noChangeArrowheads="1"/>
          </p:cNvSpPr>
          <p:nvPr>
            <p:ph type="body" idx="1"/>
          </p:nvPr>
        </p:nvSpPr>
        <p:spPr>
          <a:xfrm>
            <a:off x="539552" y="980728"/>
            <a:ext cx="8280400" cy="1295400"/>
          </a:xfrm>
        </p:spPr>
        <p:txBody>
          <a:bodyPr/>
          <a:lstStyle/>
          <a:p>
            <a:pPr marL="0" indent="0">
              <a:lnSpc>
                <a:spcPct val="80000"/>
              </a:lnSpc>
              <a:buFontTx/>
              <a:buNone/>
            </a:pPr>
            <a:r>
              <a:rPr lang="zh-CN" altLang="en-US" sz="2800" b="1" dirty="0">
                <a:latin typeface="Times New Roman" pitchFamily="18" charset="0"/>
                <a:ea typeface="宋体" pitchFamily="2" charset="-122"/>
                <a:cs typeface="Times New Roman" pitchFamily="18" charset="0"/>
              </a:rPr>
              <a:t>② 模块的测试。</a:t>
            </a:r>
          </a:p>
          <a:p>
            <a:pPr marL="0" indent="0">
              <a:lnSpc>
                <a:spcPct val="80000"/>
              </a:lnSpc>
              <a:buFontTx/>
              <a:buNone/>
            </a:pPr>
            <a:r>
              <a:rPr lang="zh-CN" altLang="en-US" sz="2800" b="1" dirty="0">
                <a:latin typeface="Times New Roman" pitchFamily="18" charset="0"/>
                <a:ea typeface="宋体" pitchFamily="2" charset="-122"/>
                <a:cs typeface="Times New Roman" pitchFamily="18" charset="0"/>
              </a:rPr>
              <a:t>向模型编辑窗口中添加</a:t>
            </a:r>
            <a:r>
              <a:rPr lang="en-US" altLang="zh-CN" sz="2800" b="1" dirty="0">
                <a:latin typeface="Times New Roman" pitchFamily="18" charset="0"/>
                <a:ea typeface="宋体" pitchFamily="2" charset="-122"/>
                <a:cs typeface="Times New Roman" pitchFamily="18" charset="0"/>
              </a:rPr>
              <a:t>S-function</a:t>
            </a:r>
            <a:r>
              <a:rPr lang="zh-CN" altLang="en-US" sz="2800" b="1" dirty="0">
                <a:latin typeface="Times New Roman" pitchFamily="18" charset="0"/>
                <a:ea typeface="宋体" pitchFamily="2" charset="-122"/>
                <a:cs typeface="Times New Roman" pitchFamily="18" charset="0"/>
              </a:rPr>
              <a:t>模块，并在其参数设置对话框中输入</a:t>
            </a:r>
            <a:r>
              <a:rPr lang="en-US" altLang="zh-CN" sz="2800" b="1" dirty="0">
                <a:latin typeface="Times New Roman" pitchFamily="18" charset="0"/>
                <a:ea typeface="宋体" pitchFamily="2" charset="-122"/>
                <a:cs typeface="Times New Roman" pitchFamily="18" charset="0"/>
              </a:rPr>
              <a:t>M</a:t>
            </a:r>
            <a:r>
              <a:rPr lang="zh-CN" altLang="en-US" sz="2800" b="1" dirty="0">
                <a:latin typeface="Times New Roman" pitchFamily="18" charset="0"/>
                <a:ea typeface="宋体" pitchFamily="2" charset="-122"/>
                <a:cs typeface="Times New Roman" pitchFamily="18" charset="0"/>
              </a:rPr>
              <a:t>文件名</a:t>
            </a:r>
            <a:r>
              <a:rPr lang="en-US" altLang="zh-CN" sz="2800" b="1" dirty="0" err="1">
                <a:latin typeface="Times New Roman" pitchFamily="18" charset="0"/>
                <a:ea typeface="宋体" pitchFamily="2" charset="-122"/>
                <a:cs typeface="Times New Roman" pitchFamily="18" charset="0"/>
              </a:rPr>
              <a:t>sfunction</a:t>
            </a:r>
            <a:r>
              <a:rPr lang="zh-CN" altLang="en-US" sz="2800" b="1" dirty="0">
                <a:latin typeface="Times New Roman" pitchFamily="18" charset="0"/>
                <a:ea typeface="宋体" pitchFamily="2" charset="-122"/>
                <a:cs typeface="Times New Roman" pitchFamily="18" charset="0"/>
              </a:rPr>
              <a:t>，构建如图</a:t>
            </a:r>
            <a:r>
              <a:rPr lang="en-US" altLang="zh-CN" sz="2800" b="1" dirty="0">
                <a:latin typeface="Times New Roman" pitchFamily="18" charset="0"/>
                <a:ea typeface="宋体" pitchFamily="2" charset="-122"/>
                <a:cs typeface="Times New Roman" pitchFamily="18" charset="0"/>
              </a:rPr>
              <a:t>12-39</a:t>
            </a:r>
            <a:r>
              <a:rPr lang="zh-CN" altLang="en-US" sz="2800" b="1" dirty="0">
                <a:latin typeface="Times New Roman" pitchFamily="18" charset="0"/>
                <a:ea typeface="宋体" pitchFamily="2" charset="-122"/>
                <a:cs typeface="Times New Roman" pitchFamily="18" charset="0"/>
              </a:rPr>
              <a:t>所示的仿真模型，运行即可得到图</a:t>
            </a:r>
            <a:r>
              <a:rPr lang="en-US" altLang="zh-CN" sz="2800" b="1" dirty="0">
                <a:latin typeface="Times New Roman" pitchFamily="18" charset="0"/>
                <a:ea typeface="宋体" pitchFamily="2" charset="-122"/>
                <a:cs typeface="Times New Roman" pitchFamily="18" charset="0"/>
              </a:rPr>
              <a:t>12-40</a:t>
            </a:r>
            <a:r>
              <a:rPr lang="zh-CN" altLang="en-US" sz="2800" b="1" dirty="0">
                <a:latin typeface="Times New Roman" pitchFamily="18" charset="0"/>
                <a:ea typeface="宋体" pitchFamily="2" charset="-122"/>
                <a:cs typeface="Times New Roman" pitchFamily="18" charset="0"/>
              </a:rPr>
              <a:t>所示的输出特性。</a:t>
            </a:r>
          </a:p>
        </p:txBody>
      </p:sp>
      <p:pic>
        <p:nvPicPr>
          <p:cNvPr id="24064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575353"/>
            <a:ext cx="4176713"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064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0" y="3077672"/>
            <a:ext cx="4105275" cy="326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0646" name="TextBox 5"/>
          <p:cNvSpPr txBox="1">
            <a:spLocks noChangeArrowheads="1"/>
          </p:cNvSpPr>
          <p:nvPr/>
        </p:nvSpPr>
        <p:spPr bwMode="auto">
          <a:xfrm>
            <a:off x="4012108" y="182954"/>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dirty="0">
                <a:solidFill>
                  <a:schemeClr val="bg1"/>
                </a:solidFill>
                <a:latin typeface="Arial" pitchFamily="34" charset="0"/>
                <a:ea typeface="黑体" pitchFamily="49" charset="-122"/>
              </a:rPr>
              <a:t>第12章 MATLAB </a:t>
            </a:r>
            <a:r>
              <a:rPr lang="en-US" altLang="en-US" b="0" dirty="0" err="1">
                <a:solidFill>
                  <a:schemeClr val="bg1"/>
                </a:solidFill>
                <a:latin typeface="Arial" pitchFamily="34" charset="0"/>
                <a:ea typeface="黑体" pitchFamily="49" charset="-122"/>
              </a:rPr>
              <a:t>Simulink系统仿真</a:t>
            </a:r>
            <a:endParaRPr lang="zh-CN" altLang="en-US" b="0" dirty="0">
              <a:solidFill>
                <a:schemeClr val="bg1"/>
              </a:solidFill>
              <a:latin typeface="Arial" pitchFamily="34" charset="0"/>
              <a:ea typeface="黑体" pitchFamily="49"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type="body" idx="1"/>
          </p:nvPr>
        </p:nvSpPr>
        <p:spPr>
          <a:xfrm>
            <a:off x="468313" y="908050"/>
            <a:ext cx="3671887" cy="5041900"/>
          </a:xfrm>
        </p:spPr>
        <p:txBody>
          <a:bodyPr/>
          <a:lstStyle/>
          <a:p>
            <a:pPr marL="0" indent="0">
              <a:lnSpc>
                <a:spcPct val="80000"/>
              </a:lnSpc>
              <a:buFontTx/>
              <a:buNone/>
            </a:pPr>
            <a:r>
              <a:rPr lang="zh-CN" altLang="en-US" sz="2800" b="1" dirty="0">
                <a:latin typeface="Times New Roman" pitchFamily="18" charset="0"/>
                <a:ea typeface="宋体" pitchFamily="2" charset="-122"/>
                <a:cs typeface="Times New Roman" pitchFamily="18" charset="0"/>
              </a:rPr>
              <a:t>④ 设置模块参数。先双击</a:t>
            </a:r>
            <a:r>
              <a:rPr lang="en-US" altLang="zh-CN" sz="2800" b="1" dirty="0">
                <a:latin typeface="Times New Roman" pitchFamily="18" charset="0"/>
                <a:ea typeface="宋体" pitchFamily="2" charset="-122"/>
                <a:cs typeface="Times New Roman" pitchFamily="18" charset="0"/>
              </a:rPr>
              <a:t>Sine Wave</a:t>
            </a:r>
            <a:r>
              <a:rPr lang="zh-CN" altLang="en-US" sz="2800" b="1" dirty="0">
                <a:latin typeface="Times New Roman" pitchFamily="18" charset="0"/>
                <a:ea typeface="宋体" pitchFamily="2" charset="-122"/>
                <a:cs typeface="Times New Roman" pitchFamily="18" charset="0"/>
              </a:rPr>
              <a:t>模块，打开其</a:t>
            </a:r>
            <a:r>
              <a:rPr lang="en-US" altLang="zh-CN" sz="2800" b="1" dirty="0">
                <a:latin typeface="Times New Roman" pitchFamily="18" charset="0"/>
                <a:ea typeface="宋体" pitchFamily="2" charset="-122"/>
                <a:cs typeface="Times New Roman" pitchFamily="18" charset="0"/>
              </a:rPr>
              <a:t>Block Parameters</a:t>
            </a:r>
            <a:r>
              <a:rPr lang="zh-CN" altLang="en-US" sz="2800" b="1" dirty="0">
                <a:latin typeface="Times New Roman" pitchFamily="18" charset="0"/>
                <a:ea typeface="宋体" pitchFamily="2" charset="-122"/>
                <a:cs typeface="Times New Roman" pitchFamily="18" charset="0"/>
              </a:rPr>
              <a:t>对话框，如图</a:t>
            </a:r>
            <a:r>
              <a:rPr lang="en-US" altLang="zh-CN" sz="2800" b="1" dirty="0">
                <a:latin typeface="Times New Roman" pitchFamily="18" charset="0"/>
                <a:ea typeface="宋体" pitchFamily="2" charset="-122"/>
                <a:cs typeface="Times New Roman" pitchFamily="18" charset="0"/>
              </a:rPr>
              <a:t>12-4</a:t>
            </a:r>
            <a:r>
              <a:rPr lang="zh-CN" altLang="en-US" sz="2800" b="1" dirty="0">
                <a:latin typeface="Times New Roman" pitchFamily="18" charset="0"/>
                <a:ea typeface="宋体" pitchFamily="2" charset="-122"/>
                <a:cs typeface="Times New Roman" pitchFamily="18" charset="0"/>
              </a:rPr>
              <a:t>所示，分别设置</a:t>
            </a:r>
            <a:r>
              <a:rPr lang="en-US" altLang="zh-CN" sz="2800" b="1" dirty="0">
                <a:latin typeface="Times New Roman" pitchFamily="18" charset="0"/>
                <a:ea typeface="宋体" pitchFamily="2" charset="-122"/>
                <a:cs typeface="Times New Roman" pitchFamily="18" charset="0"/>
              </a:rPr>
              <a:t>Frequency</a:t>
            </a:r>
            <a:r>
              <a:rPr lang="zh-CN" altLang="en-US" sz="2800" b="1" dirty="0">
                <a:latin typeface="Times New Roman" pitchFamily="18" charset="0"/>
                <a:ea typeface="宋体" pitchFamily="2" charset="-122"/>
                <a:cs typeface="Times New Roman" pitchFamily="18" charset="0"/>
              </a:rPr>
              <a:t>（频率）为</a:t>
            </a:r>
            <a:r>
              <a:rPr lang="en-US" altLang="zh-CN" sz="2800" b="1" dirty="0">
                <a:latin typeface="Times New Roman" pitchFamily="18" charset="0"/>
                <a:ea typeface="宋体" pitchFamily="2" charset="-122"/>
                <a:cs typeface="Times New Roman" pitchFamily="18" charset="0"/>
              </a:rPr>
              <a:t>1</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4*pi</a:t>
            </a:r>
            <a:r>
              <a:rPr lang="zh-CN" altLang="en-US" sz="2800" b="1" dirty="0">
                <a:latin typeface="Times New Roman" pitchFamily="18" charset="0"/>
                <a:ea typeface="宋体" pitchFamily="2" charset="-122"/>
                <a:cs typeface="Times New Roman" pitchFamily="18" charset="0"/>
              </a:rPr>
              <a:t>，设置</a:t>
            </a:r>
            <a:r>
              <a:rPr lang="en-US" altLang="zh-CN" sz="2800" b="1" dirty="0">
                <a:latin typeface="Times New Roman" pitchFamily="18" charset="0"/>
                <a:ea typeface="宋体" pitchFamily="2" charset="-122"/>
                <a:cs typeface="Times New Roman" pitchFamily="18" charset="0"/>
              </a:rPr>
              <a:t>Amplitude</a:t>
            </a:r>
            <a:r>
              <a:rPr lang="zh-CN" altLang="en-US" sz="2800" b="1" dirty="0">
                <a:latin typeface="Times New Roman" pitchFamily="18" charset="0"/>
                <a:ea typeface="宋体" pitchFamily="2" charset="-122"/>
                <a:cs typeface="Times New Roman" pitchFamily="18" charset="0"/>
              </a:rPr>
              <a:t>（幅值）都为</a:t>
            </a:r>
            <a:r>
              <a:rPr lang="en-US" altLang="zh-CN" sz="2800" b="1" dirty="0">
                <a:latin typeface="Times New Roman" pitchFamily="18" charset="0"/>
                <a:ea typeface="宋体" pitchFamily="2" charset="-122"/>
                <a:cs typeface="Times New Roman" pitchFamily="18" charset="0"/>
              </a:rPr>
              <a:t>1</a:t>
            </a:r>
            <a:r>
              <a:rPr lang="zh-CN" altLang="en-US" sz="2800" b="1" dirty="0">
                <a:latin typeface="Times New Roman" pitchFamily="18" charset="0"/>
                <a:ea typeface="宋体" pitchFamily="2" charset="-122"/>
                <a:cs typeface="Times New Roman" pitchFamily="18" charset="0"/>
              </a:rPr>
              <a:t>，其余参数不改变。对于求积模块，其参数不改变。</a:t>
            </a:r>
          </a:p>
        </p:txBody>
      </p:sp>
      <p:pic>
        <p:nvPicPr>
          <p:cNvPr id="11776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6100" y="836613"/>
            <a:ext cx="4552950" cy="552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5"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Grp="1" noChangeArrowheads="1"/>
          </p:cNvSpPr>
          <p:nvPr>
            <p:ph type="body" idx="1"/>
          </p:nvPr>
        </p:nvSpPr>
        <p:spPr>
          <a:xfrm>
            <a:off x="395536" y="1124744"/>
            <a:ext cx="8229600" cy="4525963"/>
          </a:xfrm>
        </p:spPr>
        <p:txBody>
          <a:bodyPr/>
          <a:lstStyle/>
          <a:p>
            <a:pPr marL="0" indent="0">
              <a:lnSpc>
                <a:spcPct val="90000"/>
              </a:lnSpc>
              <a:buFontTx/>
              <a:buNone/>
            </a:pPr>
            <a:r>
              <a:rPr lang="zh-CN" altLang="en-US" sz="2800" b="1" dirty="0">
                <a:latin typeface="Times New Roman" pitchFamily="18" charset="0"/>
                <a:ea typeface="宋体" pitchFamily="2" charset="-122"/>
                <a:cs typeface="Times New Roman" pitchFamily="18" charset="0"/>
              </a:rPr>
              <a:t>模型建好后，在模型编辑窗口选择</a:t>
            </a:r>
            <a:r>
              <a:rPr lang="en-US" altLang="zh-CN" sz="2800" b="1" dirty="0" err="1">
                <a:latin typeface="Times New Roman" pitchFamily="18" charset="0"/>
                <a:ea typeface="宋体" pitchFamily="2" charset="-122"/>
                <a:cs typeface="Times New Roman" pitchFamily="18" charset="0"/>
              </a:rPr>
              <a:t>File→Save</a:t>
            </a:r>
            <a:r>
              <a:rPr lang="zh-CN" altLang="en-US" sz="2800" b="1" dirty="0">
                <a:latin typeface="Times New Roman" pitchFamily="18" charset="0"/>
                <a:ea typeface="宋体" pitchFamily="2" charset="-122"/>
                <a:cs typeface="Times New Roman" pitchFamily="18" charset="0"/>
              </a:rPr>
              <a:t>命令或</a:t>
            </a:r>
            <a:r>
              <a:rPr lang="en-US" altLang="zh-CN" sz="2800" b="1" dirty="0">
                <a:latin typeface="Times New Roman" pitchFamily="18" charset="0"/>
                <a:ea typeface="宋体" pitchFamily="2" charset="-122"/>
                <a:cs typeface="Times New Roman" pitchFamily="18" charset="0"/>
              </a:rPr>
              <a:t>Save as</a:t>
            </a:r>
            <a:r>
              <a:rPr lang="zh-CN" altLang="en-US" sz="2800" b="1" dirty="0">
                <a:latin typeface="Times New Roman" pitchFamily="18" charset="0"/>
                <a:ea typeface="宋体" pitchFamily="2" charset="-122"/>
                <a:cs typeface="Times New Roman" pitchFamily="18" charset="0"/>
              </a:rPr>
              <a:t>命令，或单击模型编辑窗口工具栏中的</a:t>
            </a:r>
            <a:r>
              <a:rPr lang="en-US" altLang="zh-CN" sz="2800" b="1" dirty="0">
                <a:latin typeface="Times New Roman" pitchFamily="18" charset="0"/>
                <a:ea typeface="宋体" pitchFamily="2" charset="-122"/>
                <a:cs typeface="Times New Roman" pitchFamily="18" charset="0"/>
              </a:rPr>
              <a:t>save</a:t>
            </a:r>
            <a:r>
              <a:rPr lang="zh-CN" altLang="en-US" sz="2800" b="1" dirty="0">
                <a:latin typeface="Times New Roman" pitchFamily="18" charset="0"/>
                <a:ea typeface="宋体" pitchFamily="2" charset="-122"/>
                <a:cs typeface="Times New Roman" pitchFamily="18" charset="0"/>
              </a:rPr>
              <a:t>命令按钮，将模型以模型文件的格式存盘。</a:t>
            </a:r>
          </a:p>
          <a:p>
            <a:pPr marL="0" indent="0">
              <a:lnSpc>
                <a:spcPct val="90000"/>
              </a:lnSpc>
              <a:buFontTx/>
              <a:buNone/>
            </a:pPr>
            <a:r>
              <a:rPr lang="zh-CN" altLang="en-US" sz="2800" b="1" dirty="0">
                <a:latin typeface="Times New Roman" pitchFamily="18" charset="0"/>
                <a:ea typeface="宋体" pitchFamily="2" charset="-122"/>
                <a:cs typeface="Times New Roman" pitchFamily="18" charset="0"/>
              </a:rPr>
              <a:t>⑤ 设置系统仿真参数。在模型编辑窗口选择</a:t>
            </a:r>
            <a:r>
              <a:rPr lang="en-US" altLang="zh-CN" sz="2800" b="1" dirty="0" err="1">
                <a:latin typeface="Times New Roman" pitchFamily="18" charset="0"/>
                <a:ea typeface="宋体" pitchFamily="2" charset="-122"/>
                <a:cs typeface="Times New Roman" pitchFamily="18" charset="0"/>
              </a:rPr>
              <a:t>Simulation→Model</a:t>
            </a:r>
            <a:r>
              <a:rPr lang="en-US" altLang="zh-CN" sz="2800" b="1" dirty="0">
                <a:latin typeface="Times New Roman" pitchFamily="18" charset="0"/>
                <a:ea typeface="宋体" pitchFamily="2" charset="-122"/>
                <a:cs typeface="Times New Roman" pitchFamily="18" charset="0"/>
              </a:rPr>
              <a:t> Configuration Parameters</a:t>
            </a:r>
            <a:r>
              <a:rPr lang="zh-CN" altLang="en-US" sz="2800" b="1" dirty="0">
                <a:latin typeface="Times New Roman" pitchFamily="18" charset="0"/>
                <a:ea typeface="宋体" pitchFamily="2" charset="-122"/>
                <a:cs typeface="Times New Roman" pitchFamily="18" charset="0"/>
              </a:rPr>
              <a:t>命令，打开仿真参数设置对话框，在</a:t>
            </a:r>
            <a:r>
              <a:rPr lang="en-US" altLang="zh-CN" sz="2800" b="1" dirty="0">
                <a:latin typeface="Times New Roman" pitchFamily="18" charset="0"/>
                <a:ea typeface="宋体" pitchFamily="2" charset="-122"/>
                <a:cs typeface="Times New Roman" pitchFamily="18" charset="0"/>
              </a:rPr>
              <a:t>Star time</a:t>
            </a:r>
            <a:r>
              <a:rPr lang="zh-CN" altLang="en-US" sz="2800" b="1" dirty="0">
                <a:latin typeface="Times New Roman" pitchFamily="18" charset="0"/>
                <a:ea typeface="宋体" pitchFamily="2" charset="-122"/>
                <a:cs typeface="Times New Roman" pitchFamily="18" charset="0"/>
              </a:rPr>
              <a:t>文本框中分别设置起始为</a:t>
            </a:r>
            <a:r>
              <a:rPr lang="en-US" altLang="zh-CN" sz="2800" b="1" dirty="0">
                <a:latin typeface="Times New Roman" pitchFamily="18" charset="0"/>
                <a:ea typeface="宋体" pitchFamily="2" charset="-122"/>
                <a:cs typeface="Times New Roman" pitchFamily="18" charset="0"/>
              </a:rPr>
              <a:t>0</a:t>
            </a:r>
            <a:r>
              <a:rPr lang="zh-CN" altLang="en-US" sz="2800" b="1" dirty="0">
                <a:latin typeface="Times New Roman" pitchFamily="18" charset="0"/>
                <a:ea typeface="宋体" pitchFamily="2" charset="-122"/>
                <a:cs typeface="Times New Roman" pitchFamily="18" charset="0"/>
              </a:rPr>
              <a:t>，在</a:t>
            </a:r>
            <a:r>
              <a:rPr lang="en-US" altLang="zh-CN" sz="2800" b="1" dirty="0">
                <a:latin typeface="Times New Roman" pitchFamily="18" charset="0"/>
                <a:ea typeface="宋体" pitchFamily="2" charset="-122"/>
                <a:cs typeface="Times New Roman" pitchFamily="18" charset="0"/>
              </a:rPr>
              <a:t>Stop time</a:t>
            </a:r>
            <a:r>
              <a:rPr lang="zh-CN" altLang="en-US" sz="2800" b="1" dirty="0">
                <a:latin typeface="Times New Roman" pitchFamily="18" charset="0"/>
                <a:ea typeface="宋体" pitchFamily="2" charset="-122"/>
                <a:cs typeface="Times New Roman" pitchFamily="18" charset="0"/>
              </a:rPr>
              <a:t>设置终止时间为</a:t>
            </a:r>
            <a:r>
              <a:rPr lang="en-US" altLang="zh-CN" sz="2800" b="1" dirty="0">
                <a:latin typeface="Times New Roman" pitchFamily="18" charset="0"/>
                <a:ea typeface="宋体" pitchFamily="2" charset="-122"/>
                <a:cs typeface="Times New Roman" pitchFamily="18" charset="0"/>
              </a:rPr>
              <a:t>pi</a:t>
            </a:r>
            <a:r>
              <a:rPr lang="zh-CN" altLang="en-US" sz="2800" b="1" dirty="0">
                <a:latin typeface="Times New Roman" pitchFamily="18" charset="0"/>
                <a:ea typeface="宋体" pitchFamily="2" charset="-122"/>
                <a:cs typeface="Times New Roman" pitchFamily="18" charset="0"/>
              </a:rPr>
              <a:t>。把</a:t>
            </a:r>
            <a:r>
              <a:rPr lang="en-US" altLang="zh-CN" sz="2800" b="1" dirty="0">
                <a:latin typeface="Times New Roman" pitchFamily="18" charset="0"/>
                <a:ea typeface="宋体" pitchFamily="2" charset="-122"/>
                <a:cs typeface="Times New Roman" pitchFamily="18" charset="0"/>
              </a:rPr>
              <a:t>Solver options</a:t>
            </a:r>
            <a:r>
              <a:rPr lang="zh-CN" altLang="en-US" sz="2800" b="1" dirty="0">
                <a:latin typeface="Times New Roman" pitchFamily="18" charset="0"/>
                <a:ea typeface="宋体" pitchFamily="2" charset="-122"/>
                <a:cs typeface="Times New Roman" pitchFamily="18" charset="0"/>
              </a:rPr>
              <a:t>（算法选项）中的</a:t>
            </a:r>
            <a:r>
              <a:rPr lang="en-US" altLang="zh-CN" sz="2800" b="1" dirty="0">
                <a:latin typeface="Times New Roman" pitchFamily="18" charset="0"/>
                <a:ea typeface="宋体" pitchFamily="2" charset="-122"/>
                <a:cs typeface="Times New Roman" pitchFamily="18" charset="0"/>
              </a:rPr>
              <a:t>Type</a:t>
            </a:r>
            <a:r>
              <a:rPr lang="zh-CN" altLang="en-US" sz="2800" b="1" dirty="0">
                <a:latin typeface="Times New Roman" pitchFamily="18" charset="0"/>
                <a:ea typeface="宋体" pitchFamily="2" charset="-122"/>
                <a:cs typeface="Times New Roman" pitchFamily="18" charset="0"/>
              </a:rPr>
              <a:t>参数设为</a:t>
            </a:r>
            <a:r>
              <a:rPr lang="en-US" altLang="zh-CN" sz="2800" b="1" dirty="0">
                <a:latin typeface="Times New Roman" pitchFamily="18" charset="0"/>
                <a:ea typeface="宋体" pitchFamily="2" charset="-122"/>
                <a:cs typeface="Times New Roman" pitchFamily="18" charset="0"/>
              </a:rPr>
              <a:t>Fixed-step</a:t>
            </a:r>
            <a:r>
              <a:rPr lang="zh-CN" altLang="en-US" sz="2800" b="1" dirty="0">
                <a:latin typeface="Times New Roman" pitchFamily="18" charset="0"/>
                <a:ea typeface="宋体" pitchFamily="2" charset="-122"/>
                <a:cs typeface="Times New Roman" pitchFamily="18" charset="0"/>
              </a:rPr>
              <a:t>（固定步长），并在其右侧的</a:t>
            </a:r>
            <a:r>
              <a:rPr lang="en-US" altLang="zh-CN" sz="2800" b="1" dirty="0">
                <a:latin typeface="Times New Roman" pitchFamily="18" charset="0"/>
                <a:ea typeface="宋体" pitchFamily="2" charset="-122"/>
                <a:cs typeface="Times New Roman" pitchFamily="18" charset="0"/>
              </a:rPr>
              <a:t>Solver</a:t>
            </a:r>
            <a:r>
              <a:rPr lang="zh-CN" altLang="en-US" sz="2800" b="1" dirty="0">
                <a:latin typeface="Times New Roman" pitchFamily="18" charset="0"/>
                <a:ea typeface="宋体" pitchFamily="2" charset="-122"/>
                <a:cs typeface="Times New Roman" pitchFamily="18" charset="0"/>
              </a:rPr>
              <a:t>算法编辑框中选择</a:t>
            </a:r>
            <a:r>
              <a:rPr lang="en-US" altLang="zh-CN" sz="2800" b="1" dirty="0">
                <a:latin typeface="Times New Roman" pitchFamily="18" charset="0"/>
                <a:ea typeface="宋体" pitchFamily="2" charset="-122"/>
                <a:cs typeface="Times New Roman" pitchFamily="18" charset="0"/>
              </a:rPr>
              <a:t>ode5</a:t>
            </a:r>
            <a:r>
              <a:rPr lang="zh-CN" altLang="en-US" sz="2800" b="1" dirty="0">
                <a:latin typeface="Times New Roman" pitchFamily="18" charset="0"/>
                <a:ea typeface="宋体" pitchFamily="2" charset="-122"/>
                <a:cs typeface="Times New Roman" pitchFamily="18" charset="0"/>
              </a:rPr>
              <a:t>（</a:t>
            </a:r>
            <a:r>
              <a:rPr lang="en-US" altLang="zh-CN" sz="2800" b="1" dirty="0" err="1">
                <a:latin typeface="Times New Roman" pitchFamily="18" charset="0"/>
                <a:ea typeface="宋体" pitchFamily="2" charset="-122"/>
                <a:cs typeface="Times New Roman" pitchFamily="18" charset="0"/>
              </a:rPr>
              <a:t>Dormand</a:t>
            </a:r>
            <a:r>
              <a:rPr lang="en-US" altLang="zh-CN" sz="2800" b="1" dirty="0">
                <a:latin typeface="Times New Roman" pitchFamily="18" charset="0"/>
                <a:ea typeface="宋体" pitchFamily="2" charset="-122"/>
                <a:cs typeface="Times New Roman" pitchFamily="18" charset="0"/>
              </a:rPr>
              <a:t>-Prince</a:t>
            </a:r>
            <a:r>
              <a:rPr lang="zh-CN" altLang="en-US" sz="2800" b="1" dirty="0">
                <a:latin typeface="Times New Roman" pitchFamily="18" charset="0"/>
                <a:ea typeface="宋体" pitchFamily="2" charset="-122"/>
                <a:cs typeface="Times New Roman" pitchFamily="18" charset="0"/>
              </a:rPr>
              <a:t>）选项，即</a:t>
            </a:r>
            <a:r>
              <a:rPr lang="en-US" altLang="zh-CN" sz="2800" b="1" dirty="0">
                <a:latin typeface="Times New Roman" pitchFamily="18" charset="0"/>
                <a:ea typeface="宋体" pitchFamily="2" charset="-122"/>
                <a:cs typeface="Times New Roman" pitchFamily="18" charset="0"/>
              </a:rPr>
              <a:t>5</a:t>
            </a:r>
            <a:r>
              <a:rPr lang="zh-CN" altLang="en-US" sz="2800" b="1" dirty="0">
                <a:latin typeface="Times New Roman" pitchFamily="18" charset="0"/>
                <a:ea typeface="宋体" pitchFamily="2" charset="-122"/>
                <a:cs typeface="Times New Roman" pitchFamily="18" charset="0"/>
              </a:rPr>
              <a:t>阶</a:t>
            </a:r>
            <a:r>
              <a:rPr lang="en-US" altLang="zh-CN" sz="2800" b="1" dirty="0" err="1">
                <a:latin typeface="Times New Roman" pitchFamily="18" charset="0"/>
                <a:ea typeface="宋体" pitchFamily="2" charset="-122"/>
                <a:cs typeface="Times New Roman" pitchFamily="18" charset="0"/>
              </a:rPr>
              <a:t>Runge-Kutta</a:t>
            </a:r>
            <a:r>
              <a:rPr lang="zh-CN" altLang="en-US" sz="2800" b="1" dirty="0">
                <a:latin typeface="Times New Roman" pitchFamily="18" charset="0"/>
                <a:ea typeface="宋体" pitchFamily="2" charset="-122"/>
                <a:cs typeface="Times New Roman" pitchFamily="18" charset="0"/>
              </a:rPr>
              <a:t>算法，再把</a:t>
            </a:r>
            <a:r>
              <a:rPr lang="en-US" altLang="zh-CN" sz="2800" b="1" dirty="0">
                <a:latin typeface="Times New Roman" pitchFamily="18" charset="0"/>
                <a:ea typeface="宋体" pitchFamily="2" charset="-122"/>
                <a:cs typeface="Times New Roman" pitchFamily="18" charset="0"/>
              </a:rPr>
              <a:t>Fixed-step size</a:t>
            </a:r>
            <a:r>
              <a:rPr lang="zh-CN" altLang="en-US" sz="2800" b="1" dirty="0">
                <a:latin typeface="Times New Roman" pitchFamily="18" charset="0"/>
                <a:ea typeface="宋体" pitchFamily="2" charset="-122"/>
                <a:cs typeface="Times New Roman" pitchFamily="18" charset="0"/>
              </a:rPr>
              <a:t>的值设置为</a:t>
            </a:r>
            <a:r>
              <a:rPr lang="en-US" altLang="zh-CN" sz="2800" b="1" dirty="0">
                <a:latin typeface="Times New Roman" pitchFamily="18" charset="0"/>
                <a:ea typeface="宋体" pitchFamily="2" charset="-122"/>
                <a:cs typeface="Times New Roman" pitchFamily="18" charset="0"/>
              </a:rPr>
              <a:t>0.001</a:t>
            </a:r>
            <a:r>
              <a:rPr lang="zh-CN" altLang="en-US" sz="2800" b="1" dirty="0">
                <a:latin typeface="Times New Roman" pitchFamily="18" charset="0"/>
                <a:ea typeface="宋体" pitchFamily="2" charset="-122"/>
                <a:cs typeface="Times New Roman" pitchFamily="18" charset="0"/>
              </a:rPr>
              <a:t>，如</a:t>
            </a:r>
            <a:r>
              <a:rPr lang="zh-CN" altLang="en-US" sz="2800" b="1" dirty="0" smtClean="0">
                <a:latin typeface="Times New Roman" pitchFamily="18" charset="0"/>
                <a:ea typeface="宋体" pitchFamily="2" charset="-122"/>
                <a:cs typeface="Times New Roman" pitchFamily="18" charset="0"/>
              </a:rPr>
              <a:t>图所</a:t>
            </a:r>
            <a:r>
              <a:rPr lang="zh-CN" altLang="en-US" sz="2800" b="1" dirty="0">
                <a:latin typeface="Times New Roman" pitchFamily="18" charset="0"/>
                <a:ea typeface="宋体" pitchFamily="2" charset="-122"/>
                <a:cs typeface="Times New Roman" pitchFamily="18" charset="0"/>
              </a:rPr>
              <a:t>示。</a:t>
            </a:r>
          </a:p>
        </p:txBody>
      </p:sp>
      <p:sp>
        <p:nvSpPr>
          <p:cNvPr id="118788"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125538"/>
            <a:ext cx="7272337"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13"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body" idx="1"/>
          </p:nvPr>
        </p:nvSpPr>
        <p:spPr>
          <a:xfrm>
            <a:off x="539750" y="1052513"/>
            <a:ext cx="8280400" cy="1152525"/>
          </a:xfrm>
        </p:spPr>
        <p:txBody>
          <a:bodyPr/>
          <a:lstStyle/>
          <a:p>
            <a:pPr marL="0" indent="0">
              <a:lnSpc>
                <a:spcPct val="80000"/>
              </a:lnSpc>
              <a:buFontTx/>
              <a:buNone/>
            </a:pPr>
            <a:r>
              <a:rPr lang="zh-CN" altLang="en-US" sz="2800" b="1" dirty="0">
                <a:latin typeface="Times New Roman" pitchFamily="18" charset="0"/>
                <a:ea typeface="宋体" pitchFamily="2" charset="-122"/>
                <a:cs typeface="Times New Roman" pitchFamily="18" charset="0"/>
              </a:rPr>
              <a:t>⑥ 仿真操作。在模型编辑窗口选择</a:t>
            </a:r>
            <a:r>
              <a:rPr lang="en-US" altLang="zh-CN" sz="2800" b="1" dirty="0" err="1">
                <a:latin typeface="Times New Roman" pitchFamily="18" charset="0"/>
                <a:ea typeface="宋体" pitchFamily="2" charset="-122"/>
                <a:cs typeface="Times New Roman" pitchFamily="18" charset="0"/>
              </a:rPr>
              <a:t>Simulation→Run</a:t>
            </a:r>
            <a:r>
              <a:rPr lang="zh-CN" altLang="en-US" sz="2800" b="1" dirty="0">
                <a:latin typeface="Times New Roman" pitchFamily="18" charset="0"/>
                <a:ea typeface="宋体" pitchFamily="2" charset="-122"/>
                <a:cs typeface="Times New Roman" pitchFamily="18" charset="0"/>
              </a:rPr>
              <a:t>命令，或单击工具栏中的</a:t>
            </a:r>
            <a:r>
              <a:rPr lang="en-US" altLang="zh-CN" sz="2800" b="1" dirty="0">
                <a:latin typeface="Times New Roman" pitchFamily="18" charset="0"/>
                <a:ea typeface="宋体" pitchFamily="2" charset="-122"/>
                <a:cs typeface="Times New Roman" pitchFamily="18" charset="0"/>
              </a:rPr>
              <a:t>Run</a:t>
            </a:r>
            <a:r>
              <a:rPr lang="zh-CN" altLang="en-US" sz="2800" b="1" dirty="0">
                <a:latin typeface="Times New Roman" pitchFamily="18" charset="0"/>
                <a:ea typeface="宋体" pitchFamily="2" charset="-122"/>
                <a:cs typeface="Times New Roman" pitchFamily="18" charset="0"/>
              </a:rPr>
              <a:t>命令按钮，再双击示波器模块，就可在示波器窗口中看到仿真结果，曲线如图</a:t>
            </a:r>
            <a:r>
              <a:rPr lang="en-US" altLang="zh-CN" sz="2800" b="1" dirty="0">
                <a:latin typeface="Times New Roman" pitchFamily="18" charset="0"/>
                <a:ea typeface="宋体" pitchFamily="2" charset="-122"/>
                <a:cs typeface="Times New Roman" pitchFamily="18" charset="0"/>
              </a:rPr>
              <a:t>12-6</a:t>
            </a:r>
            <a:r>
              <a:rPr lang="zh-CN" altLang="en-US" sz="2800" b="1" dirty="0">
                <a:latin typeface="Times New Roman" pitchFamily="18" charset="0"/>
                <a:ea typeface="宋体" pitchFamily="2" charset="-122"/>
                <a:cs typeface="Times New Roman" pitchFamily="18" charset="0"/>
              </a:rPr>
              <a:t>所示。</a:t>
            </a:r>
          </a:p>
        </p:txBody>
      </p:sp>
      <p:pic>
        <p:nvPicPr>
          <p:cNvPr id="12083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1989138"/>
            <a:ext cx="4824412" cy="429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37"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468313" y="404813"/>
            <a:ext cx="8229600" cy="1143000"/>
          </a:xfrm>
        </p:spPr>
        <p:txBody>
          <a:bodyPr/>
          <a:lstStyle/>
          <a:p>
            <a:pPr algn="l">
              <a:buFontTx/>
              <a:buNone/>
              <a:defRPr/>
            </a:pPr>
            <a:r>
              <a:rPr lang="en-US" altLang="zh-CN" sz="3600" b="1" kern="1200" dirty="0">
                <a:latin typeface="Times New Roman" pitchFamily="18" charset="0"/>
                <a:ea typeface="华文新魏" pitchFamily="2" charset="-122"/>
                <a:cs typeface="+mn-cs"/>
              </a:rPr>
              <a:t>12.2  </a:t>
            </a:r>
            <a:r>
              <a:rPr lang="zh-CN" altLang="en-US" sz="3600" b="1" kern="1200" dirty="0">
                <a:latin typeface="Times New Roman" pitchFamily="18" charset="0"/>
                <a:ea typeface="华文新魏" pitchFamily="2" charset="-122"/>
                <a:cs typeface="+mn-cs"/>
              </a:rPr>
              <a:t>系统仿真模型的建立</a:t>
            </a:r>
          </a:p>
        </p:txBody>
      </p:sp>
      <p:sp>
        <p:nvSpPr>
          <p:cNvPr id="121859" name="Rectangle 3"/>
          <p:cNvSpPr>
            <a:spLocks noGrp="1" noChangeArrowheads="1"/>
          </p:cNvSpPr>
          <p:nvPr>
            <p:ph type="body" idx="1"/>
          </p:nvPr>
        </p:nvSpPr>
        <p:spPr>
          <a:xfrm>
            <a:off x="467544" y="1484784"/>
            <a:ext cx="8229600" cy="4525963"/>
          </a:xfrm>
        </p:spPr>
        <p:txBody>
          <a:bodyPr/>
          <a:lstStyle/>
          <a:p>
            <a:pPr marL="0" indent="0" algn="just">
              <a:lnSpc>
                <a:spcPct val="80000"/>
              </a:lnSpc>
              <a:buFontTx/>
              <a:buNone/>
            </a:pPr>
            <a:r>
              <a:rPr lang="en-US" altLang="zh-CN" sz="2800" b="1" dirty="0">
                <a:latin typeface="Times New Roman" pitchFamily="18" charset="0"/>
                <a:ea typeface="宋体" pitchFamily="2" charset="-122"/>
                <a:cs typeface="Times New Roman" pitchFamily="18" charset="0"/>
              </a:rPr>
              <a:t>12.2.1  Simulink</a:t>
            </a:r>
            <a:r>
              <a:rPr lang="zh-CN" altLang="en-US" sz="2800" b="1" dirty="0">
                <a:latin typeface="Times New Roman" pitchFamily="18" charset="0"/>
                <a:ea typeface="宋体" pitchFamily="2" charset="-122"/>
                <a:cs typeface="Times New Roman" pitchFamily="18" charset="0"/>
              </a:rPr>
              <a:t>的基本模块</a:t>
            </a:r>
          </a:p>
          <a:p>
            <a:pPr marL="0" indent="0">
              <a:lnSpc>
                <a:spcPct val="80000"/>
              </a:lnSpc>
              <a:buFontTx/>
              <a:buNone/>
            </a:pPr>
            <a:r>
              <a:rPr lang="zh-CN" altLang="en-US" sz="2400" b="1" dirty="0">
                <a:latin typeface="Times New Roman" pitchFamily="18" charset="0"/>
                <a:ea typeface="宋体" pitchFamily="2" charset="-122"/>
                <a:cs typeface="Times New Roman" pitchFamily="18" charset="0"/>
              </a:rPr>
              <a:t>模块是构成系统仿真模型的基本单元，用适当的方式把各种模块连接在一起就能够建立动态系统的仿真模型，所以构建系统仿真模型主要涉及</a:t>
            </a:r>
            <a:r>
              <a:rPr lang="en-US" altLang="zh-CN" sz="2400" b="1" dirty="0">
                <a:latin typeface="Times New Roman" pitchFamily="18" charset="0"/>
                <a:ea typeface="宋体" pitchFamily="2" charset="-122"/>
                <a:cs typeface="Times New Roman" pitchFamily="18" charset="0"/>
              </a:rPr>
              <a:t>Simulink</a:t>
            </a:r>
            <a:r>
              <a:rPr lang="zh-CN" altLang="en-US" sz="2400" b="1" dirty="0">
                <a:latin typeface="Times New Roman" pitchFamily="18" charset="0"/>
                <a:ea typeface="宋体" pitchFamily="2" charset="-122"/>
                <a:cs typeface="Times New Roman" pitchFamily="18" charset="0"/>
              </a:rPr>
              <a:t>模块的操作。</a:t>
            </a:r>
          </a:p>
          <a:p>
            <a:pPr marL="0" indent="0">
              <a:lnSpc>
                <a:spcPct val="80000"/>
              </a:lnSpc>
              <a:buFontTx/>
              <a:buNone/>
            </a:pPr>
            <a:r>
              <a:rPr lang="en-US" altLang="zh-CN" sz="2400" b="1" dirty="0">
                <a:latin typeface="Times New Roman" pitchFamily="18" charset="0"/>
                <a:ea typeface="宋体" pitchFamily="2" charset="-122"/>
                <a:cs typeface="Times New Roman" pitchFamily="18" charset="0"/>
              </a:rPr>
              <a:t>Simulink</a:t>
            </a:r>
            <a:r>
              <a:rPr lang="zh-CN" altLang="en-US" sz="2400" b="1" dirty="0">
                <a:latin typeface="Times New Roman" pitchFamily="18" charset="0"/>
                <a:ea typeface="宋体" pitchFamily="2" charset="-122"/>
                <a:cs typeface="Times New Roman" pitchFamily="18" charset="0"/>
              </a:rPr>
              <a:t>的模块库提供了大量模块，大体分为两类：基本模块库和专业模块库。单击</a:t>
            </a:r>
            <a:r>
              <a:rPr lang="en-US" altLang="zh-CN" sz="2400" b="1" dirty="0">
                <a:latin typeface="Times New Roman" pitchFamily="18" charset="0"/>
                <a:ea typeface="宋体" pitchFamily="2" charset="-122"/>
                <a:cs typeface="Times New Roman" pitchFamily="18" charset="0"/>
              </a:rPr>
              <a:t>Simulink Library Browser</a:t>
            </a:r>
            <a:r>
              <a:rPr lang="zh-CN" altLang="en-US" sz="2400" b="1" dirty="0">
                <a:latin typeface="Times New Roman" pitchFamily="18" charset="0"/>
                <a:ea typeface="宋体" pitchFamily="2" charset="-122"/>
                <a:cs typeface="Times New Roman" pitchFamily="18" charset="0"/>
              </a:rPr>
              <a:t>窗口中</a:t>
            </a:r>
            <a:r>
              <a:rPr lang="en-US" altLang="zh-CN" sz="2400" b="1" dirty="0">
                <a:latin typeface="Times New Roman" pitchFamily="18" charset="0"/>
                <a:ea typeface="宋体" pitchFamily="2" charset="-122"/>
                <a:cs typeface="Times New Roman" pitchFamily="18" charset="0"/>
              </a:rPr>
              <a:t>Simulink</a:t>
            </a:r>
            <a:r>
              <a:rPr lang="zh-CN" altLang="en-US" sz="2400" b="1" dirty="0">
                <a:latin typeface="Times New Roman" pitchFamily="18" charset="0"/>
                <a:ea typeface="宋体" pitchFamily="2" charset="-122"/>
                <a:cs typeface="Times New Roman" pitchFamily="18" charset="0"/>
              </a:rPr>
              <a:t>前面的符号，将看到</a:t>
            </a:r>
            <a:r>
              <a:rPr lang="en-US" altLang="zh-CN" sz="2400" b="1" dirty="0">
                <a:latin typeface="Times New Roman" pitchFamily="18" charset="0"/>
                <a:ea typeface="宋体" pitchFamily="2" charset="-122"/>
                <a:cs typeface="Times New Roman" pitchFamily="18" charset="0"/>
              </a:rPr>
              <a:t>Simulink</a:t>
            </a:r>
            <a:r>
              <a:rPr lang="zh-CN" altLang="en-US" sz="2400" b="1" dirty="0">
                <a:latin typeface="Times New Roman" pitchFamily="18" charset="0"/>
                <a:ea typeface="宋体" pitchFamily="2" charset="-122"/>
                <a:cs typeface="Times New Roman" pitchFamily="18" charset="0"/>
              </a:rPr>
              <a:t>模块库中包含的基本子模块库，单击所需要的子模块库，在右边的窗口中将看到相应的模块，选择所需模块，可用鼠标将其拖曳到模型编辑窗口。同样，在</a:t>
            </a:r>
            <a:r>
              <a:rPr lang="en-US" altLang="zh-CN" sz="2400" b="1" dirty="0">
                <a:latin typeface="Times New Roman" pitchFamily="18" charset="0"/>
                <a:ea typeface="宋体" pitchFamily="2" charset="-122"/>
                <a:cs typeface="Times New Roman" pitchFamily="18" charset="0"/>
              </a:rPr>
              <a:t>Simulink Library Browser</a:t>
            </a:r>
            <a:r>
              <a:rPr lang="zh-CN" altLang="en-US" sz="2400" b="1" dirty="0">
                <a:latin typeface="Times New Roman" pitchFamily="18" charset="0"/>
                <a:ea typeface="宋体" pitchFamily="2" charset="-122"/>
                <a:cs typeface="Times New Roman" pitchFamily="18" charset="0"/>
              </a:rPr>
              <a:t>窗口左侧的</a:t>
            </a:r>
            <a:r>
              <a:rPr lang="en-US" altLang="zh-CN" sz="2400" b="1" dirty="0">
                <a:latin typeface="Times New Roman" pitchFamily="18" charset="0"/>
                <a:ea typeface="宋体" pitchFamily="2" charset="-122"/>
                <a:cs typeface="Times New Roman" pitchFamily="18" charset="0"/>
              </a:rPr>
              <a:t>Simulink</a:t>
            </a:r>
            <a:r>
              <a:rPr lang="zh-CN" altLang="en-US" sz="2400" b="1" dirty="0">
                <a:latin typeface="Times New Roman" pitchFamily="18" charset="0"/>
                <a:ea typeface="宋体" pitchFamily="2" charset="-122"/>
                <a:cs typeface="Times New Roman" pitchFamily="18" charset="0"/>
              </a:rPr>
              <a:t>选项上单击鼠标右键，在弹出的快捷菜单中选择“</a:t>
            </a:r>
            <a:r>
              <a:rPr lang="en-US" altLang="zh-CN" sz="2400" b="1" dirty="0">
                <a:latin typeface="Times New Roman" pitchFamily="18" charset="0"/>
                <a:ea typeface="宋体" pitchFamily="2" charset="-122"/>
                <a:cs typeface="Times New Roman" pitchFamily="18" charset="0"/>
              </a:rPr>
              <a:t>Open Simulink </a:t>
            </a:r>
            <a:r>
              <a:rPr lang="en-US" altLang="zh-CN" sz="2400" b="1" dirty="0" err="1">
                <a:latin typeface="Times New Roman" pitchFamily="18" charset="0"/>
                <a:ea typeface="宋体" pitchFamily="2" charset="-122"/>
                <a:cs typeface="Times New Roman" pitchFamily="18" charset="0"/>
              </a:rPr>
              <a:t>Libray</a:t>
            </a:r>
            <a:r>
              <a:rPr lang="en-US" altLang="zh-CN" sz="2400" b="1" dirty="0">
                <a:latin typeface="Times New Roman" pitchFamily="18" charset="0"/>
                <a:ea typeface="宋体" pitchFamily="2" charset="-122"/>
                <a:cs typeface="Times New Roman" pitchFamily="18" charset="0"/>
              </a:rPr>
              <a:t>”</a:t>
            </a:r>
            <a:r>
              <a:rPr lang="zh-CN" altLang="en-US" sz="2400" b="1" dirty="0">
                <a:latin typeface="Times New Roman" pitchFamily="18" charset="0"/>
                <a:ea typeface="宋体" pitchFamily="2" charset="-122"/>
                <a:cs typeface="Times New Roman" pitchFamily="18" charset="0"/>
              </a:rPr>
              <a:t>命令，将打开</a:t>
            </a:r>
            <a:r>
              <a:rPr lang="en-US" altLang="zh-CN" sz="2400" b="1" dirty="0">
                <a:latin typeface="Times New Roman" pitchFamily="18" charset="0"/>
                <a:ea typeface="宋体" pitchFamily="2" charset="-122"/>
                <a:cs typeface="Times New Roman" pitchFamily="18" charset="0"/>
              </a:rPr>
              <a:t>Simulink</a:t>
            </a:r>
            <a:r>
              <a:rPr lang="zh-CN" altLang="en-US" sz="2400" b="1" dirty="0">
                <a:latin typeface="Times New Roman" pitchFamily="18" charset="0"/>
                <a:ea typeface="宋体" pitchFamily="2" charset="-122"/>
                <a:cs typeface="Times New Roman" pitchFamily="18" charset="0"/>
              </a:rPr>
              <a:t>基本模块库窗口，如图</a:t>
            </a:r>
            <a:r>
              <a:rPr lang="en-US" altLang="zh-CN" sz="2400" b="1" dirty="0">
                <a:latin typeface="Times New Roman" pitchFamily="18" charset="0"/>
                <a:ea typeface="宋体" pitchFamily="2" charset="-122"/>
                <a:cs typeface="Times New Roman" pitchFamily="18" charset="0"/>
              </a:rPr>
              <a:t>12-7</a:t>
            </a:r>
            <a:r>
              <a:rPr lang="zh-CN" altLang="en-US" sz="2400" b="1" dirty="0">
                <a:latin typeface="Times New Roman" pitchFamily="18" charset="0"/>
                <a:ea typeface="宋体" pitchFamily="2" charset="-122"/>
                <a:cs typeface="Times New Roman" pitchFamily="18" charset="0"/>
              </a:rPr>
              <a:t>所示。双击其中的子模块库图标，打开子模块库，找到仿真所需要的模块。</a:t>
            </a:r>
          </a:p>
        </p:txBody>
      </p:sp>
      <p:sp>
        <p:nvSpPr>
          <p:cNvPr id="121860"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8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25" y="1171575"/>
            <a:ext cx="5973763" cy="470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85"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395536" y="632049"/>
            <a:ext cx="8229600" cy="1143000"/>
          </a:xfrm>
        </p:spPr>
        <p:txBody>
          <a:bodyPr/>
          <a:lstStyle/>
          <a:p>
            <a:pPr algn="l">
              <a:buFontTx/>
              <a:buNone/>
              <a:defRPr/>
            </a:pPr>
            <a:r>
              <a:rPr lang="en-US" altLang="zh-CN" sz="3600" b="1" kern="1200" dirty="0">
                <a:latin typeface="Times New Roman" pitchFamily="18" charset="0"/>
                <a:ea typeface="华文新魏" pitchFamily="2" charset="-122"/>
                <a:cs typeface="+mn-cs"/>
              </a:rPr>
              <a:t>12.1  Simulink</a:t>
            </a:r>
            <a:r>
              <a:rPr lang="zh-CN" altLang="en-US" sz="3600" b="1" kern="1200" dirty="0">
                <a:latin typeface="Times New Roman" pitchFamily="18" charset="0"/>
                <a:ea typeface="华文新魏" pitchFamily="2" charset="-122"/>
                <a:cs typeface="+mn-cs"/>
              </a:rPr>
              <a:t>操作基础</a:t>
            </a:r>
          </a:p>
        </p:txBody>
      </p:sp>
      <p:sp>
        <p:nvSpPr>
          <p:cNvPr id="105475" name="Rectangle 3"/>
          <p:cNvSpPr>
            <a:spLocks noGrp="1" noChangeArrowheads="1"/>
          </p:cNvSpPr>
          <p:nvPr>
            <p:ph type="body" idx="1"/>
          </p:nvPr>
        </p:nvSpPr>
        <p:spPr/>
        <p:txBody>
          <a:bodyPr/>
          <a:lstStyle/>
          <a:p>
            <a:pPr marL="0" indent="0">
              <a:lnSpc>
                <a:spcPct val="80000"/>
              </a:lnSpc>
              <a:buFontTx/>
              <a:buNone/>
            </a:pPr>
            <a:r>
              <a:rPr lang="en-US" altLang="zh-CN" sz="2400" b="1" dirty="0">
                <a:latin typeface="Times New Roman" pitchFamily="18" charset="0"/>
                <a:ea typeface="宋体" pitchFamily="2" charset="-122"/>
                <a:cs typeface="Times New Roman" pitchFamily="18" charset="0"/>
              </a:rPr>
              <a:t>12.1.1  Simulink</a:t>
            </a:r>
            <a:r>
              <a:rPr lang="zh-CN" altLang="en-US" sz="2400" b="1" dirty="0">
                <a:latin typeface="Times New Roman" pitchFamily="18" charset="0"/>
                <a:ea typeface="宋体" pitchFamily="2" charset="-122"/>
                <a:cs typeface="Times New Roman" pitchFamily="18" charset="0"/>
              </a:rPr>
              <a:t>的启动与退出</a:t>
            </a:r>
          </a:p>
          <a:p>
            <a:pPr marL="0" indent="0">
              <a:lnSpc>
                <a:spcPct val="80000"/>
              </a:lnSpc>
              <a:buFontTx/>
              <a:buNone/>
            </a:pPr>
            <a:r>
              <a:rPr lang="en-US" altLang="zh-CN" sz="2400" b="1" dirty="0">
                <a:latin typeface="Times New Roman" pitchFamily="18" charset="0"/>
                <a:ea typeface="宋体" pitchFamily="2" charset="-122"/>
                <a:cs typeface="Times New Roman" pitchFamily="18" charset="0"/>
              </a:rPr>
              <a:t>1</a:t>
            </a:r>
            <a:r>
              <a:rPr lang="zh-CN" altLang="en-US" sz="2400" b="1" dirty="0">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Simulink</a:t>
            </a:r>
            <a:r>
              <a:rPr lang="zh-CN" altLang="en-US" sz="2400" b="1" dirty="0">
                <a:latin typeface="Times New Roman" pitchFamily="18" charset="0"/>
                <a:ea typeface="宋体" pitchFamily="2" charset="-122"/>
                <a:cs typeface="Times New Roman" pitchFamily="18" charset="0"/>
              </a:rPr>
              <a:t>的启动</a:t>
            </a:r>
          </a:p>
          <a:p>
            <a:pPr marL="0" indent="0">
              <a:lnSpc>
                <a:spcPct val="80000"/>
              </a:lnSpc>
              <a:buFontTx/>
              <a:buNone/>
            </a:pPr>
            <a:r>
              <a:rPr lang="zh-CN" altLang="en-US" sz="2400" b="1" dirty="0">
                <a:latin typeface="Times New Roman" pitchFamily="18" charset="0"/>
                <a:ea typeface="宋体" pitchFamily="2" charset="-122"/>
                <a:cs typeface="Times New Roman" pitchFamily="18" charset="0"/>
              </a:rPr>
              <a:t>在安装</a:t>
            </a:r>
            <a:r>
              <a:rPr lang="en-US" altLang="zh-CN" sz="2400" b="1" dirty="0">
                <a:latin typeface="Times New Roman" pitchFamily="18" charset="0"/>
                <a:ea typeface="宋体" pitchFamily="2" charset="-122"/>
                <a:cs typeface="Times New Roman" pitchFamily="18" charset="0"/>
              </a:rPr>
              <a:t>MATLAB</a:t>
            </a:r>
            <a:r>
              <a:rPr lang="zh-CN" altLang="en-US" sz="2400" b="1" dirty="0">
                <a:latin typeface="Times New Roman" pitchFamily="18" charset="0"/>
                <a:ea typeface="宋体" pitchFamily="2" charset="-122"/>
                <a:cs typeface="Times New Roman" pitchFamily="18" charset="0"/>
              </a:rPr>
              <a:t>的过程中，若选中了</a:t>
            </a:r>
            <a:r>
              <a:rPr lang="en-US" altLang="zh-CN" sz="2400" b="1" dirty="0">
                <a:latin typeface="Times New Roman" pitchFamily="18" charset="0"/>
                <a:ea typeface="宋体" pitchFamily="2" charset="-122"/>
                <a:cs typeface="Times New Roman" pitchFamily="18" charset="0"/>
              </a:rPr>
              <a:t>Simulink</a:t>
            </a:r>
            <a:r>
              <a:rPr lang="zh-CN" altLang="en-US" sz="2400" b="1" dirty="0">
                <a:latin typeface="Times New Roman" pitchFamily="18" charset="0"/>
                <a:ea typeface="宋体" pitchFamily="2" charset="-122"/>
                <a:cs typeface="Times New Roman" pitchFamily="18" charset="0"/>
              </a:rPr>
              <a:t>组件，则在</a:t>
            </a:r>
            <a:r>
              <a:rPr lang="en-US" altLang="zh-CN" sz="2400" b="1" dirty="0">
                <a:latin typeface="Times New Roman" pitchFamily="18" charset="0"/>
                <a:ea typeface="宋体" pitchFamily="2" charset="-122"/>
                <a:cs typeface="Times New Roman" pitchFamily="18" charset="0"/>
              </a:rPr>
              <a:t>MATLAB</a:t>
            </a:r>
            <a:r>
              <a:rPr lang="zh-CN" altLang="en-US" sz="2400" b="1" dirty="0">
                <a:latin typeface="Times New Roman" pitchFamily="18" charset="0"/>
                <a:ea typeface="宋体" pitchFamily="2" charset="-122"/>
                <a:cs typeface="Times New Roman" pitchFamily="18" charset="0"/>
              </a:rPr>
              <a:t>安装完成后，</a:t>
            </a:r>
            <a:r>
              <a:rPr lang="en-US" altLang="zh-CN" sz="2400" b="1" dirty="0">
                <a:latin typeface="Times New Roman" pitchFamily="18" charset="0"/>
                <a:ea typeface="宋体" pitchFamily="2" charset="-122"/>
                <a:cs typeface="Times New Roman" pitchFamily="18" charset="0"/>
              </a:rPr>
              <a:t>Simulink</a:t>
            </a:r>
            <a:r>
              <a:rPr lang="zh-CN" altLang="en-US" sz="2400" b="1" dirty="0">
                <a:latin typeface="Times New Roman" pitchFamily="18" charset="0"/>
                <a:ea typeface="宋体" pitchFamily="2" charset="-122"/>
                <a:cs typeface="Times New Roman" pitchFamily="18" charset="0"/>
              </a:rPr>
              <a:t>也就安装好了。如果需要，可以直接启动</a:t>
            </a:r>
            <a:r>
              <a:rPr lang="en-US" altLang="zh-CN" sz="2400" b="1" dirty="0">
                <a:latin typeface="Times New Roman" pitchFamily="18" charset="0"/>
                <a:ea typeface="宋体" pitchFamily="2" charset="-122"/>
                <a:cs typeface="Times New Roman" pitchFamily="18" charset="0"/>
              </a:rPr>
              <a:t>Simulink</a:t>
            </a:r>
            <a:r>
              <a:rPr lang="zh-CN" altLang="en-US" sz="2400" b="1" dirty="0">
                <a:latin typeface="Times New Roman" pitchFamily="18" charset="0"/>
                <a:ea typeface="宋体" pitchFamily="2" charset="-122"/>
                <a:cs typeface="Times New Roman" pitchFamily="18" charset="0"/>
              </a:rPr>
              <a:t>，步骤如下：</a:t>
            </a:r>
          </a:p>
          <a:p>
            <a:pPr marL="0" indent="0">
              <a:lnSpc>
                <a:spcPct val="80000"/>
              </a:lnSpc>
              <a:buFontTx/>
              <a:buNone/>
            </a:pPr>
            <a:r>
              <a:rPr lang="zh-CN" altLang="en-US" sz="2400" b="1" dirty="0">
                <a:latin typeface="Times New Roman" pitchFamily="18" charset="0"/>
                <a:ea typeface="宋体" pitchFamily="2" charset="-122"/>
                <a:cs typeface="Times New Roman" pitchFamily="18" charset="0"/>
              </a:rPr>
              <a:t>① 在</a:t>
            </a:r>
            <a:r>
              <a:rPr lang="en-US" altLang="zh-CN" sz="2400" b="1" dirty="0">
                <a:latin typeface="Times New Roman" pitchFamily="18" charset="0"/>
                <a:ea typeface="宋体" pitchFamily="2" charset="-122"/>
                <a:cs typeface="Times New Roman" pitchFamily="18" charset="0"/>
              </a:rPr>
              <a:t>MATLAB</a:t>
            </a:r>
            <a:r>
              <a:rPr lang="zh-CN" altLang="en-US" sz="2400" b="1" dirty="0">
                <a:latin typeface="Times New Roman" pitchFamily="18" charset="0"/>
                <a:ea typeface="宋体" pitchFamily="2" charset="-122"/>
                <a:cs typeface="Times New Roman" pitchFamily="18" charset="0"/>
              </a:rPr>
              <a:t>的命令行窗口输入</a:t>
            </a:r>
            <a:r>
              <a:rPr lang="en-US" altLang="zh-CN" sz="2400" b="1" dirty="0" err="1">
                <a:latin typeface="Times New Roman" pitchFamily="18" charset="0"/>
                <a:ea typeface="宋体" pitchFamily="2" charset="-122"/>
                <a:cs typeface="Times New Roman" pitchFamily="18" charset="0"/>
              </a:rPr>
              <a:t>simulink</a:t>
            </a:r>
            <a:r>
              <a:rPr lang="zh-CN" altLang="en-US" sz="2400" b="1" dirty="0">
                <a:latin typeface="Times New Roman" pitchFamily="18" charset="0"/>
                <a:ea typeface="宋体" pitchFamily="2" charset="-122"/>
                <a:cs typeface="Times New Roman" pitchFamily="18" charset="0"/>
              </a:rPr>
              <a:t>命令，或选择</a:t>
            </a:r>
            <a:r>
              <a:rPr lang="en-US" altLang="zh-CN" sz="2400" b="1" dirty="0">
                <a:latin typeface="Times New Roman" pitchFamily="18" charset="0"/>
                <a:ea typeface="宋体" pitchFamily="2" charset="-122"/>
                <a:cs typeface="Times New Roman" pitchFamily="18" charset="0"/>
              </a:rPr>
              <a:t>MATLAB</a:t>
            </a:r>
            <a:r>
              <a:rPr lang="zh-CN" altLang="en-US" sz="2400" b="1" dirty="0">
                <a:latin typeface="Times New Roman" pitchFamily="18" charset="0"/>
                <a:ea typeface="宋体" pitchFamily="2" charset="-122"/>
                <a:cs typeface="Times New Roman" pitchFamily="18" charset="0"/>
              </a:rPr>
              <a:t>主窗口“主页”选项卡，单击“</a:t>
            </a:r>
            <a:r>
              <a:rPr lang="en-US" altLang="zh-CN" sz="2400" b="1" dirty="0">
                <a:latin typeface="Times New Roman" pitchFamily="18" charset="0"/>
                <a:ea typeface="宋体" pitchFamily="2" charset="-122"/>
                <a:cs typeface="Times New Roman" pitchFamily="18" charset="0"/>
              </a:rPr>
              <a:t>SIMULINK”</a:t>
            </a:r>
            <a:r>
              <a:rPr lang="zh-CN" altLang="en-US" sz="2400" b="1" dirty="0">
                <a:latin typeface="Times New Roman" pitchFamily="18" charset="0"/>
                <a:ea typeface="宋体" pitchFamily="2" charset="-122"/>
                <a:cs typeface="Times New Roman" pitchFamily="18" charset="0"/>
              </a:rPr>
              <a:t>命令组中的“</a:t>
            </a:r>
            <a:r>
              <a:rPr lang="en-US" altLang="zh-CN" sz="2400" b="1" dirty="0">
                <a:latin typeface="Times New Roman" pitchFamily="18" charset="0"/>
                <a:ea typeface="宋体" pitchFamily="2" charset="-122"/>
                <a:cs typeface="Times New Roman" pitchFamily="18" charset="0"/>
              </a:rPr>
              <a:t>Simulink”</a:t>
            </a:r>
            <a:r>
              <a:rPr lang="zh-CN" altLang="en-US" sz="2400" b="1" dirty="0">
                <a:latin typeface="Times New Roman" pitchFamily="18" charset="0"/>
                <a:ea typeface="宋体" pitchFamily="2" charset="-122"/>
                <a:cs typeface="Times New Roman" pitchFamily="18" charset="0"/>
              </a:rPr>
              <a:t>命令按钮，或选择</a:t>
            </a:r>
            <a:r>
              <a:rPr lang="en-US" altLang="zh-CN" sz="2400" b="1" dirty="0">
                <a:latin typeface="Times New Roman" pitchFamily="18" charset="0"/>
                <a:ea typeface="宋体" pitchFamily="2" charset="-122"/>
                <a:cs typeface="Times New Roman" pitchFamily="18" charset="0"/>
              </a:rPr>
              <a:t>MATLAB</a:t>
            </a:r>
            <a:r>
              <a:rPr lang="zh-CN" altLang="en-US" sz="2400" b="1" dirty="0">
                <a:latin typeface="Times New Roman" pitchFamily="18" charset="0"/>
                <a:ea typeface="宋体" pitchFamily="2" charset="-122"/>
                <a:cs typeface="Times New Roman" pitchFamily="18" charset="0"/>
              </a:rPr>
              <a:t>主窗口“主页”选项卡，单击“文件”命令组中的“新建”命令按钮，再从下拉菜单中选择“</a:t>
            </a:r>
            <a:r>
              <a:rPr lang="en-US" altLang="zh-CN" sz="2400" b="1" dirty="0">
                <a:latin typeface="Times New Roman" pitchFamily="18" charset="0"/>
                <a:ea typeface="宋体" pitchFamily="2" charset="-122"/>
                <a:cs typeface="Times New Roman" pitchFamily="18" charset="0"/>
              </a:rPr>
              <a:t>Simulink Model”</a:t>
            </a:r>
            <a:r>
              <a:rPr lang="zh-CN" altLang="en-US" sz="2400" b="1" dirty="0">
                <a:latin typeface="Times New Roman" pitchFamily="18" charset="0"/>
                <a:ea typeface="宋体" pitchFamily="2" charset="-122"/>
                <a:cs typeface="Times New Roman" pitchFamily="18" charset="0"/>
              </a:rPr>
              <a:t>命令，这时进入</a:t>
            </a:r>
            <a:r>
              <a:rPr lang="en-US" altLang="zh-CN" sz="2400" b="1" dirty="0">
                <a:latin typeface="Times New Roman" pitchFamily="18" charset="0"/>
                <a:ea typeface="宋体" pitchFamily="2" charset="-122"/>
                <a:cs typeface="Times New Roman" pitchFamily="18" charset="0"/>
              </a:rPr>
              <a:t>Simulink</a:t>
            </a:r>
            <a:r>
              <a:rPr lang="zh-CN" altLang="en-US" sz="2400" b="1" dirty="0">
                <a:latin typeface="Times New Roman" pitchFamily="18" charset="0"/>
                <a:ea typeface="宋体" pitchFamily="2" charset="-122"/>
                <a:cs typeface="Times New Roman" pitchFamily="18" charset="0"/>
              </a:rPr>
              <a:t>起始页。</a:t>
            </a:r>
          </a:p>
          <a:p>
            <a:pPr marL="0" indent="0">
              <a:lnSpc>
                <a:spcPct val="80000"/>
              </a:lnSpc>
              <a:buFontTx/>
              <a:buNone/>
            </a:pPr>
            <a:r>
              <a:rPr lang="zh-CN" altLang="en-US" sz="2400" b="1" dirty="0">
                <a:latin typeface="Times New Roman" pitchFamily="18" charset="0"/>
                <a:ea typeface="宋体" pitchFamily="2" charset="-122"/>
                <a:cs typeface="Times New Roman" pitchFamily="18" charset="0"/>
              </a:rPr>
              <a:t>② 在</a:t>
            </a:r>
            <a:r>
              <a:rPr lang="en-US" altLang="zh-CN" sz="2400" b="1" dirty="0">
                <a:latin typeface="Times New Roman" pitchFamily="18" charset="0"/>
                <a:ea typeface="宋体" pitchFamily="2" charset="-122"/>
                <a:cs typeface="Times New Roman" pitchFamily="18" charset="0"/>
              </a:rPr>
              <a:t>Simulink</a:t>
            </a:r>
            <a:r>
              <a:rPr lang="zh-CN" altLang="en-US" sz="2400" b="1" dirty="0">
                <a:latin typeface="Times New Roman" pitchFamily="18" charset="0"/>
                <a:ea typeface="宋体" pitchFamily="2" charset="-122"/>
                <a:cs typeface="Times New Roman" pitchFamily="18" charset="0"/>
              </a:rPr>
              <a:t>起始页单击“</a:t>
            </a:r>
            <a:r>
              <a:rPr lang="en-US" altLang="zh-CN" sz="2400" b="1" dirty="0">
                <a:latin typeface="Times New Roman" pitchFamily="18" charset="0"/>
                <a:ea typeface="宋体" pitchFamily="2" charset="-122"/>
                <a:cs typeface="Times New Roman" pitchFamily="18" charset="0"/>
              </a:rPr>
              <a:t>Blank Model”</a:t>
            </a:r>
            <a:r>
              <a:rPr lang="zh-CN" altLang="en-US" sz="2400" b="1" dirty="0">
                <a:latin typeface="Times New Roman" pitchFamily="18" charset="0"/>
                <a:ea typeface="宋体" pitchFamily="2" charset="-122"/>
                <a:cs typeface="Times New Roman" pitchFamily="18" charset="0"/>
              </a:rPr>
              <a:t>按钮，打开一个名为</a:t>
            </a:r>
            <a:r>
              <a:rPr lang="en-US" altLang="zh-CN" sz="2400" b="1" dirty="0">
                <a:latin typeface="Times New Roman" pitchFamily="18" charset="0"/>
                <a:ea typeface="宋体" pitchFamily="2" charset="-122"/>
                <a:cs typeface="Times New Roman" pitchFamily="18" charset="0"/>
              </a:rPr>
              <a:t>untitled</a:t>
            </a:r>
            <a:r>
              <a:rPr lang="zh-CN" altLang="en-US" sz="2400" b="1" dirty="0">
                <a:latin typeface="Times New Roman" pitchFamily="18" charset="0"/>
                <a:ea typeface="宋体" pitchFamily="2" charset="-122"/>
                <a:cs typeface="Times New Roman" pitchFamily="18" charset="0"/>
              </a:rPr>
              <a:t>的模型编辑窗口，如图</a:t>
            </a:r>
            <a:r>
              <a:rPr lang="en-US" altLang="zh-CN" sz="2400" b="1" dirty="0">
                <a:latin typeface="Times New Roman" pitchFamily="18" charset="0"/>
                <a:ea typeface="宋体" pitchFamily="2" charset="-122"/>
                <a:cs typeface="Times New Roman" pitchFamily="18" charset="0"/>
              </a:rPr>
              <a:t>12-1</a:t>
            </a:r>
            <a:r>
              <a:rPr lang="zh-CN" altLang="en-US" sz="2400" b="1" dirty="0">
                <a:latin typeface="Times New Roman" pitchFamily="18" charset="0"/>
                <a:ea typeface="宋体" pitchFamily="2" charset="-122"/>
                <a:cs typeface="Times New Roman" pitchFamily="18" charset="0"/>
              </a:rPr>
              <a:t>所示。利用模型编辑窗口，可以通过鼠标的拖放操作创建一个仿真模型。 </a:t>
            </a:r>
          </a:p>
        </p:txBody>
      </p:sp>
      <p:sp>
        <p:nvSpPr>
          <p:cNvPr id="105476"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type="body" idx="1"/>
          </p:nvPr>
        </p:nvSpPr>
        <p:spPr>
          <a:xfrm>
            <a:off x="539552" y="1196752"/>
            <a:ext cx="8229600" cy="4525963"/>
          </a:xfrm>
        </p:spPr>
        <p:txBody>
          <a:bodyPr/>
          <a:lstStyle/>
          <a:p>
            <a:pPr marL="0" indent="0">
              <a:buFontTx/>
              <a:buNone/>
            </a:pPr>
            <a:r>
              <a:rPr lang="zh-CN" altLang="en-US" sz="2800" b="1" dirty="0">
                <a:latin typeface="Times New Roman" pitchFamily="18" charset="0"/>
                <a:ea typeface="宋体" pitchFamily="2" charset="-122"/>
                <a:cs typeface="Times New Roman" pitchFamily="18" charset="0"/>
              </a:rPr>
              <a:t>以</a:t>
            </a:r>
            <a:r>
              <a:rPr lang="en-US" altLang="zh-CN" sz="2800" b="1" dirty="0">
                <a:latin typeface="Times New Roman" pitchFamily="18" charset="0"/>
                <a:ea typeface="宋体" pitchFamily="2" charset="-122"/>
                <a:cs typeface="Times New Roman" pitchFamily="18" charset="0"/>
              </a:rPr>
              <a:t>Continuous</a:t>
            </a:r>
            <a:r>
              <a:rPr lang="zh-CN" altLang="en-US" sz="2800" b="1" dirty="0">
                <a:latin typeface="Times New Roman" pitchFamily="18" charset="0"/>
                <a:ea typeface="宋体" pitchFamily="2" charset="-122"/>
                <a:cs typeface="Times New Roman" pitchFamily="18" charset="0"/>
              </a:rPr>
              <a:t>模块库（连续系统）为例，在</a:t>
            </a:r>
            <a:r>
              <a:rPr lang="en-US" altLang="zh-CN" sz="2800" b="1" dirty="0">
                <a:latin typeface="Times New Roman" pitchFamily="18" charset="0"/>
                <a:ea typeface="宋体" pitchFamily="2" charset="-122"/>
                <a:cs typeface="Times New Roman" pitchFamily="18" charset="0"/>
              </a:rPr>
              <a:t>Simulink</a:t>
            </a:r>
            <a:r>
              <a:rPr lang="zh-CN" altLang="en-US" sz="2800" b="1" dirty="0">
                <a:latin typeface="Times New Roman" pitchFamily="18" charset="0"/>
                <a:ea typeface="宋体" pitchFamily="2" charset="-122"/>
                <a:cs typeface="Times New Roman" pitchFamily="18" charset="0"/>
              </a:rPr>
              <a:t>基本模块库窗口中双击</a:t>
            </a:r>
            <a:r>
              <a:rPr lang="en-US" altLang="zh-CN" sz="2800" b="1" dirty="0">
                <a:latin typeface="Times New Roman" pitchFamily="18" charset="0"/>
                <a:ea typeface="宋体" pitchFamily="2" charset="-122"/>
                <a:cs typeface="Times New Roman" pitchFamily="18" charset="0"/>
              </a:rPr>
              <a:t>Continuous</a:t>
            </a:r>
            <a:r>
              <a:rPr lang="zh-CN" altLang="en-US" sz="2800" b="1" dirty="0">
                <a:latin typeface="Times New Roman" pitchFamily="18" charset="0"/>
                <a:ea typeface="宋体" pitchFamily="2" charset="-122"/>
                <a:cs typeface="Times New Roman" pitchFamily="18" charset="0"/>
              </a:rPr>
              <a:t>模块库的图标即可打开该模块库窗口，也可以在</a:t>
            </a:r>
            <a:r>
              <a:rPr lang="en-US" altLang="zh-CN" sz="2800" b="1" dirty="0">
                <a:latin typeface="Times New Roman" pitchFamily="18" charset="0"/>
                <a:ea typeface="宋体" pitchFamily="2" charset="-122"/>
                <a:cs typeface="Times New Roman" pitchFamily="18" charset="0"/>
              </a:rPr>
              <a:t>Simulink Library Browser</a:t>
            </a:r>
            <a:r>
              <a:rPr lang="zh-CN" altLang="en-US" sz="2800" b="1" dirty="0">
                <a:latin typeface="Times New Roman" pitchFamily="18" charset="0"/>
                <a:ea typeface="宋体" pitchFamily="2" charset="-122"/>
                <a:cs typeface="Times New Roman" pitchFamily="18" charset="0"/>
              </a:rPr>
              <a:t>窗口中</a:t>
            </a:r>
            <a:r>
              <a:rPr lang="en-US" altLang="zh-CN" sz="2800" b="1" dirty="0">
                <a:latin typeface="Times New Roman" pitchFamily="18" charset="0"/>
                <a:ea typeface="宋体" pitchFamily="2" charset="-122"/>
                <a:cs typeface="Times New Roman" pitchFamily="18" charset="0"/>
              </a:rPr>
              <a:t>Simulink</a:t>
            </a:r>
            <a:r>
              <a:rPr lang="zh-CN" altLang="en-US" sz="2800" b="1" dirty="0">
                <a:latin typeface="Times New Roman" pitchFamily="18" charset="0"/>
                <a:ea typeface="宋体" pitchFamily="2" charset="-122"/>
                <a:cs typeface="Times New Roman" pitchFamily="18" charset="0"/>
              </a:rPr>
              <a:t>下选中</a:t>
            </a:r>
            <a:r>
              <a:rPr lang="en-US" altLang="zh-CN" sz="2800" b="1" dirty="0">
                <a:latin typeface="Times New Roman" pitchFamily="18" charset="0"/>
                <a:ea typeface="宋体" pitchFamily="2" charset="-122"/>
                <a:cs typeface="Times New Roman" pitchFamily="18" charset="0"/>
              </a:rPr>
              <a:t>Continuous</a:t>
            </a:r>
            <a:r>
              <a:rPr lang="zh-CN" altLang="en-US" sz="2800" b="1" dirty="0">
                <a:latin typeface="Times New Roman" pitchFamily="18" charset="0"/>
                <a:ea typeface="宋体" pitchFamily="2" charset="-122"/>
                <a:cs typeface="Times New Roman" pitchFamily="18" charset="0"/>
              </a:rPr>
              <a:t>选项，然后在</a:t>
            </a:r>
            <a:r>
              <a:rPr lang="en-US" altLang="zh-CN" sz="2800" b="1" dirty="0">
                <a:latin typeface="Times New Roman" pitchFamily="18" charset="0"/>
                <a:ea typeface="宋体" pitchFamily="2" charset="-122"/>
                <a:cs typeface="Times New Roman" pitchFamily="18" charset="0"/>
              </a:rPr>
              <a:t>Simulink Library Browser</a:t>
            </a:r>
            <a:r>
              <a:rPr lang="zh-CN" altLang="en-US" sz="2800" b="1" dirty="0">
                <a:latin typeface="Times New Roman" pitchFamily="18" charset="0"/>
                <a:ea typeface="宋体" pitchFamily="2" charset="-122"/>
                <a:cs typeface="Times New Roman" pitchFamily="18" charset="0"/>
              </a:rPr>
              <a:t>窗口右侧打开连续系统模块库。在连续系统模块库中，包含</a:t>
            </a:r>
            <a:r>
              <a:rPr lang="en-US" altLang="zh-CN" sz="2800" b="1" dirty="0">
                <a:latin typeface="Times New Roman" pitchFamily="18" charset="0"/>
                <a:ea typeface="宋体" pitchFamily="2" charset="-122"/>
                <a:cs typeface="Times New Roman" pitchFamily="18" charset="0"/>
              </a:rPr>
              <a:t>Integrator</a:t>
            </a:r>
            <a:r>
              <a:rPr lang="zh-CN" altLang="en-US" sz="2800" b="1" dirty="0">
                <a:latin typeface="Times New Roman" pitchFamily="18" charset="0"/>
                <a:ea typeface="宋体" pitchFamily="2" charset="-122"/>
                <a:cs typeface="Times New Roman" pitchFamily="18" charset="0"/>
              </a:rPr>
              <a:t>（积分环节）、</a:t>
            </a:r>
            <a:r>
              <a:rPr lang="en-US" altLang="zh-CN" sz="2800" b="1" dirty="0">
                <a:latin typeface="Times New Roman" pitchFamily="18" charset="0"/>
                <a:ea typeface="宋体" pitchFamily="2" charset="-122"/>
                <a:cs typeface="Times New Roman" pitchFamily="18" charset="0"/>
              </a:rPr>
              <a:t>Derivative</a:t>
            </a:r>
            <a:r>
              <a:rPr lang="zh-CN" altLang="en-US" sz="2800" b="1" dirty="0">
                <a:latin typeface="Times New Roman" pitchFamily="18" charset="0"/>
                <a:ea typeface="宋体" pitchFamily="2" charset="-122"/>
                <a:cs typeface="Times New Roman" pitchFamily="18" charset="0"/>
              </a:rPr>
              <a:t>（微分环节）、</a:t>
            </a:r>
            <a:r>
              <a:rPr lang="en-US" altLang="zh-CN" sz="2800" b="1" dirty="0">
                <a:latin typeface="Times New Roman" pitchFamily="18" charset="0"/>
                <a:ea typeface="宋体" pitchFamily="2" charset="-122"/>
                <a:cs typeface="Times New Roman" pitchFamily="18" charset="0"/>
              </a:rPr>
              <a:t>State-Space</a:t>
            </a:r>
            <a:r>
              <a:rPr lang="zh-CN" altLang="en-US" sz="2800" b="1" dirty="0">
                <a:latin typeface="Times New Roman" pitchFamily="18" charset="0"/>
                <a:ea typeface="宋体" pitchFamily="2" charset="-122"/>
                <a:cs typeface="Times New Roman" pitchFamily="18" charset="0"/>
              </a:rPr>
              <a:t>（状态方程）、</a:t>
            </a:r>
            <a:r>
              <a:rPr lang="en-US" altLang="zh-CN" sz="2800" b="1" dirty="0">
                <a:latin typeface="Times New Roman" pitchFamily="18" charset="0"/>
                <a:ea typeface="宋体" pitchFamily="2" charset="-122"/>
                <a:cs typeface="Times New Roman" pitchFamily="18" charset="0"/>
              </a:rPr>
              <a:t>Transfer </a:t>
            </a:r>
            <a:r>
              <a:rPr lang="en-US" altLang="zh-CN" sz="2800" b="1" dirty="0" err="1">
                <a:latin typeface="Times New Roman" pitchFamily="18" charset="0"/>
                <a:ea typeface="宋体" pitchFamily="2" charset="-122"/>
                <a:cs typeface="Times New Roman" pitchFamily="18" charset="0"/>
              </a:rPr>
              <a:t>Fcn</a:t>
            </a:r>
            <a:r>
              <a:rPr lang="zh-CN" altLang="en-US" sz="2800" b="1" dirty="0">
                <a:latin typeface="Times New Roman" pitchFamily="18" charset="0"/>
                <a:ea typeface="宋体" pitchFamily="2" charset="-122"/>
                <a:cs typeface="Times New Roman" pitchFamily="18" charset="0"/>
              </a:rPr>
              <a:t>（传递函数）等许多模块，可供连续系统建模使用。 </a:t>
            </a:r>
          </a:p>
        </p:txBody>
      </p:sp>
      <p:sp>
        <p:nvSpPr>
          <p:cNvPr id="123908"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395536" y="404813"/>
            <a:ext cx="8373814" cy="1143000"/>
          </a:xfrm>
        </p:spPr>
        <p:txBody>
          <a:bodyPr/>
          <a:lstStyle/>
          <a:p>
            <a:pPr algn="l">
              <a:buFontTx/>
              <a:buNone/>
            </a:pPr>
            <a:r>
              <a:rPr lang="en-US" altLang="zh-CN" sz="2800" b="1" dirty="0">
                <a:latin typeface="Times New Roman" pitchFamily="18" charset="0"/>
                <a:ea typeface="宋体" pitchFamily="2" charset="-122"/>
                <a:cs typeface="Times New Roman" pitchFamily="18" charset="0"/>
              </a:rPr>
              <a:t>12.2.2  </a:t>
            </a:r>
            <a:r>
              <a:rPr lang="zh-CN" altLang="en-US" sz="2800" b="1" dirty="0">
                <a:latin typeface="Times New Roman" pitchFamily="18" charset="0"/>
                <a:ea typeface="宋体" pitchFamily="2" charset="-122"/>
                <a:cs typeface="Times New Roman" pitchFamily="18" charset="0"/>
              </a:rPr>
              <a:t>模块操作</a:t>
            </a:r>
          </a:p>
        </p:txBody>
      </p:sp>
      <p:sp>
        <p:nvSpPr>
          <p:cNvPr id="124931" name="Rectangle 3"/>
          <p:cNvSpPr>
            <a:spLocks noGrp="1" noChangeArrowheads="1"/>
          </p:cNvSpPr>
          <p:nvPr>
            <p:ph type="body" idx="1"/>
          </p:nvPr>
        </p:nvSpPr>
        <p:spPr>
          <a:xfrm>
            <a:off x="467544" y="1340768"/>
            <a:ext cx="8229600" cy="4525963"/>
          </a:xfrm>
        </p:spPr>
        <p:txBody>
          <a:bodyPr/>
          <a:lstStyle/>
          <a:p>
            <a:pPr marL="0" indent="0">
              <a:buFontTx/>
              <a:buNone/>
            </a:pPr>
            <a:r>
              <a:rPr lang="en-US" altLang="zh-CN" sz="2800" b="1" dirty="0">
                <a:latin typeface="Times New Roman" pitchFamily="18" charset="0"/>
                <a:ea typeface="宋体" pitchFamily="2" charset="-122"/>
                <a:cs typeface="Times New Roman" pitchFamily="18" charset="0"/>
              </a:rPr>
              <a:t>1</a:t>
            </a:r>
            <a:r>
              <a:rPr lang="zh-CN" altLang="en-US" sz="2800" b="1" dirty="0">
                <a:latin typeface="Times New Roman" pitchFamily="18" charset="0"/>
                <a:ea typeface="宋体" pitchFamily="2" charset="-122"/>
                <a:cs typeface="Times New Roman" pitchFamily="18" charset="0"/>
              </a:rPr>
              <a:t>．添加与删除模块</a:t>
            </a:r>
          </a:p>
          <a:p>
            <a:pPr marL="0" indent="0">
              <a:buFontTx/>
              <a:buNone/>
            </a:pPr>
            <a:r>
              <a:rPr lang="zh-CN" altLang="en-US" sz="2800" b="1" dirty="0">
                <a:latin typeface="Times New Roman" pitchFamily="18" charset="0"/>
                <a:ea typeface="宋体" pitchFamily="2" charset="-122"/>
                <a:cs typeface="Times New Roman" pitchFamily="18" charset="0"/>
              </a:rPr>
              <a:t>要把一个模块添加到模型中，首先要在</a:t>
            </a:r>
            <a:r>
              <a:rPr lang="en-US" altLang="zh-CN" sz="2800" b="1" dirty="0">
                <a:latin typeface="Times New Roman" pitchFamily="18" charset="0"/>
                <a:ea typeface="宋体" pitchFamily="2" charset="-122"/>
                <a:cs typeface="Times New Roman" pitchFamily="18" charset="0"/>
              </a:rPr>
              <a:t>Simulink</a:t>
            </a:r>
            <a:r>
              <a:rPr lang="zh-CN" altLang="en-US" sz="2800" b="1" dirty="0">
                <a:latin typeface="Times New Roman" pitchFamily="18" charset="0"/>
                <a:ea typeface="宋体" pitchFamily="2" charset="-122"/>
                <a:cs typeface="Times New Roman" pitchFamily="18" charset="0"/>
              </a:rPr>
              <a:t>模块库中找到该模块，然后将这个模块拖曳到模型编辑窗口中即可。</a:t>
            </a:r>
          </a:p>
          <a:p>
            <a:pPr marL="0" indent="0">
              <a:buFontTx/>
              <a:buNone/>
            </a:pPr>
            <a:r>
              <a:rPr lang="zh-CN" altLang="en-US" sz="2800" b="1" dirty="0">
                <a:latin typeface="Times New Roman" pitchFamily="18" charset="0"/>
                <a:ea typeface="宋体" pitchFamily="2" charset="-122"/>
                <a:cs typeface="Times New Roman" pitchFamily="18" charset="0"/>
              </a:rPr>
              <a:t>要删除模块，需要先选定模块，再按</a:t>
            </a:r>
            <a:r>
              <a:rPr lang="en-US" altLang="zh-CN" sz="2800" b="1" dirty="0">
                <a:latin typeface="Times New Roman" pitchFamily="18" charset="0"/>
                <a:ea typeface="宋体" pitchFamily="2" charset="-122"/>
                <a:cs typeface="Times New Roman" pitchFamily="18" charset="0"/>
              </a:rPr>
              <a:t>Delete</a:t>
            </a:r>
            <a:r>
              <a:rPr lang="zh-CN" altLang="en-US" sz="2800" b="1" dirty="0">
                <a:latin typeface="Times New Roman" pitchFamily="18" charset="0"/>
                <a:ea typeface="宋体" pitchFamily="2" charset="-122"/>
                <a:cs typeface="Times New Roman" pitchFamily="18" charset="0"/>
              </a:rPr>
              <a:t>键，或选择</a:t>
            </a:r>
            <a:r>
              <a:rPr lang="en-US" altLang="zh-CN" sz="2800" b="1" dirty="0" err="1">
                <a:latin typeface="Times New Roman" pitchFamily="18" charset="0"/>
                <a:ea typeface="宋体" pitchFamily="2" charset="-122"/>
                <a:cs typeface="Times New Roman" pitchFamily="18" charset="0"/>
              </a:rPr>
              <a:t>Edit→Cut</a:t>
            </a:r>
            <a:r>
              <a:rPr lang="zh-CN" altLang="en-US" sz="2800" b="1" dirty="0">
                <a:latin typeface="Times New Roman" pitchFamily="18" charset="0"/>
                <a:ea typeface="宋体" pitchFamily="2" charset="-122"/>
                <a:cs typeface="Times New Roman" pitchFamily="18" charset="0"/>
              </a:rPr>
              <a:t>命令或</a:t>
            </a:r>
            <a:r>
              <a:rPr lang="en-US" altLang="zh-CN" sz="2800" b="1" dirty="0">
                <a:latin typeface="Times New Roman" pitchFamily="18" charset="0"/>
                <a:ea typeface="宋体" pitchFamily="2" charset="-122"/>
                <a:cs typeface="Times New Roman" pitchFamily="18" charset="0"/>
              </a:rPr>
              <a:t>Delete</a:t>
            </a:r>
            <a:r>
              <a:rPr lang="zh-CN" altLang="en-US" sz="2800" b="1" dirty="0">
                <a:latin typeface="Times New Roman" pitchFamily="18" charset="0"/>
                <a:ea typeface="宋体" pitchFamily="2" charset="-122"/>
                <a:cs typeface="Times New Roman" pitchFamily="18" charset="0"/>
              </a:rPr>
              <a:t>命令。也可以右击需要删除的模块，在弹出的快捷菜单中选择</a:t>
            </a:r>
            <a:r>
              <a:rPr lang="en-US" altLang="zh-CN" sz="2800" b="1" dirty="0">
                <a:latin typeface="Times New Roman" pitchFamily="18" charset="0"/>
                <a:ea typeface="宋体" pitchFamily="2" charset="-122"/>
                <a:cs typeface="Times New Roman" pitchFamily="18" charset="0"/>
              </a:rPr>
              <a:t>Cut</a:t>
            </a:r>
            <a:r>
              <a:rPr lang="zh-CN" altLang="en-US" sz="2800" b="1" dirty="0">
                <a:latin typeface="Times New Roman" pitchFamily="18" charset="0"/>
                <a:ea typeface="宋体" pitchFamily="2" charset="-122"/>
                <a:cs typeface="Times New Roman" pitchFamily="18" charset="0"/>
              </a:rPr>
              <a:t>命令或</a:t>
            </a:r>
            <a:r>
              <a:rPr lang="en-US" altLang="zh-CN" sz="2800" b="1" dirty="0">
                <a:latin typeface="Times New Roman" pitchFamily="18" charset="0"/>
                <a:ea typeface="宋体" pitchFamily="2" charset="-122"/>
                <a:cs typeface="Times New Roman" pitchFamily="18" charset="0"/>
              </a:rPr>
              <a:t>Delete</a:t>
            </a:r>
            <a:r>
              <a:rPr lang="zh-CN" altLang="en-US" sz="2800" b="1" dirty="0">
                <a:latin typeface="Times New Roman" pitchFamily="18" charset="0"/>
                <a:ea typeface="宋体" pitchFamily="2" charset="-122"/>
                <a:cs typeface="Times New Roman" pitchFamily="18" charset="0"/>
              </a:rPr>
              <a:t>命令。</a:t>
            </a:r>
            <a:r>
              <a:rPr lang="en-US" altLang="zh-CN" sz="2800" b="1" dirty="0">
                <a:latin typeface="Times New Roman" pitchFamily="18" charset="0"/>
                <a:ea typeface="宋体" pitchFamily="2" charset="-122"/>
                <a:cs typeface="Times New Roman" pitchFamily="18" charset="0"/>
              </a:rPr>
              <a:t>Cut</a:t>
            </a:r>
            <a:r>
              <a:rPr lang="zh-CN" altLang="en-US" sz="2800" b="1" dirty="0">
                <a:latin typeface="Times New Roman" pitchFamily="18" charset="0"/>
                <a:ea typeface="宋体" pitchFamily="2" charset="-122"/>
                <a:cs typeface="Times New Roman" pitchFamily="18" charset="0"/>
              </a:rPr>
              <a:t>命令将删除的模块送到剪贴板，</a:t>
            </a:r>
            <a:r>
              <a:rPr lang="en-US" altLang="zh-CN" sz="2800" b="1" dirty="0">
                <a:latin typeface="Times New Roman" pitchFamily="18" charset="0"/>
                <a:ea typeface="宋体" pitchFamily="2" charset="-122"/>
                <a:cs typeface="Times New Roman" pitchFamily="18" charset="0"/>
              </a:rPr>
              <a:t>Delete</a:t>
            </a:r>
            <a:r>
              <a:rPr lang="zh-CN" altLang="en-US" sz="2800" b="1" dirty="0">
                <a:latin typeface="Times New Roman" pitchFamily="18" charset="0"/>
                <a:ea typeface="宋体" pitchFamily="2" charset="-122"/>
                <a:cs typeface="Times New Roman" pitchFamily="18" charset="0"/>
              </a:rPr>
              <a:t>命令将彻底删除模块。</a:t>
            </a:r>
          </a:p>
        </p:txBody>
      </p:sp>
      <p:sp>
        <p:nvSpPr>
          <p:cNvPr id="124932"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type="body" idx="1"/>
          </p:nvPr>
        </p:nvSpPr>
        <p:spPr>
          <a:xfrm>
            <a:off x="539750" y="1196975"/>
            <a:ext cx="8229600" cy="4525963"/>
          </a:xfrm>
        </p:spPr>
        <p:txBody>
          <a:bodyPr/>
          <a:lstStyle/>
          <a:p>
            <a:pPr marL="0" indent="0">
              <a:buFontTx/>
              <a:buNone/>
            </a:pPr>
            <a:r>
              <a:rPr lang="en-US" altLang="zh-CN" sz="2800" b="1" dirty="0">
                <a:latin typeface="Times New Roman" pitchFamily="18" charset="0"/>
                <a:ea typeface="宋体" pitchFamily="2" charset="-122"/>
                <a:cs typeface="Times New Roman" pitchFamily="18" charset="0"/>
              </a:rPr>
              <a:t>2</a:t>
            </a:r>
            <a:r>
              <a:rPr lang="zh-CN" altLang="en-US" sz="2800" b="1" dirty="0">
                <a:latin typeface="Times New Roman" pitchFamily="18" charset="0"/>
                <a:ea typeface="宋体" pitchFamily="2" charset="-122"/>
                <a:cs typeface="Times New Roman" pitchFamily="18" charset="0"/>
              </a:rPr>
              <a:t>．选取模块</a:t>
            </a:r>
          </a:p>
          <a:p>
            <a:pPr marL="0" indent="0">
              <a:buFontTx/>
              <a:buNone/>
            </a:pPr>
            <a:r>
              <a:rPr lang="zh-CN" altLang="en-US" sz="2800" b="1" dirty="0">
                <a:latin typeface="Times New Roman" pitchFamily="18" charset="0"/>
                <a:ea typeface="宋体" pitchFamily="2" charset="-122"/>
                <a:cs typeface="Times New Roman" pitchFamily="18" charset="0"/>
              </a:rPr>
              <a:t>要在模型编辑窗口中选择单个模块，只要用鼠标在模块上单击即可，这时模块四周出现深色边框。要选取多个模块，可以在所有模块所占区域的一角按下鼠标左键不放，拖向该区域的对角，在此过程中会出现深色框，当深色框包住了要选的所有模块后，放开鼠标左键，这时所有被选中模块的周围会出现深色边框，表示模块都被选中了。</a:t>
            </a:r>
          </a:p>
        </p:txBody>
      </p:sp>
      <p:sp>
        <p:nvSpPr>
          <p:cNvPr id="125956"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noChangeArrowheads="1"/>
          </p:cNvSpPr>
          <p:nvPr>
            <p:ph type="body" idx="1"/>
          </p:nvPr>
        </p:nvSpPr>
        <p:spPr>
          <a:xfrm>
            <a:off x="457200" y="1052513"/>
            <a:ext cx="8229600" cy="5073650"/>
          </a:xfrm>
        </p:spPr>
        <p:txBody>
          <a:bodyPr/>
          <a:lstStyle/>
          <a:p>
            <a:pPr marL="0" indent="0">
              <a:lnSpc>
                <a:spcPct val="80000"/>
              </a:lnSpc>
              <a:buFontTx/>
              <a:buNone/>
            </a:pPr>
            <a:r>
              <a:rPr lang="en-US" altLang="zh-CN" sz="2800" b="1" dirty="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．复制模块</a:t>
            </a:r>
          </a:p>
          <a:p>
            <a:pPr marL="0" indent="0">
              <a:lnSpc>
                <a:spcPct val="80000"/>
              </a:lnSpc>
              <a:buFontTx/>
              <a:buNone/>
            </a:pPr>
            <a:r>
              <a:rPr lang="zh-CN" altLang="en-US" sz="2400" b="1" dirty="0">
                <a:latin typeface="Times New Roman" pitchFamily="18" charset="0"/>
                <a:ea typeface="宋体" pitchFamily="2" charset="-122"/>
                <a:cs typeface="Times New Roman" pitchFamily="18" charset="0"/>
              </a:rPr>
              <a:t>在建立系统仿真模型时，可能需要多个相同的模块，这时可采用模块复制的方法。在同一模型编辑窗口中复制模块的方法是：单击要复制的模块，按住鼠标左键并同时按下</a:t>
            </a:r>
            <a:r>
              <a:rPr lang="en-US" altLang="zh-CN" sz="2400" b="1" dirty="0">
                <a:latin typeface="Times New Roman" pitchFamily="18" charset="0"/>
                <a:ea typeface="宋体" pitchFamily="2" charset="-122"/>
                <a:cs typeface="Times New Roman" pitchFamily="18" charset="0"/>
              </a:rPr>
              <a:t>Ctrl</a:t>
            </a:r>
            <a:r>
              <a:rPr lang="zh-CN" altLang="en-US" sz="2400" b="1" dirty="0">
                <a:latin typeface="Times New Roman" pitchFamily="18" charset="0"/>
                <a:ea typeface="宋体" pitchFamily="2" charset="-122"/>
                <a:cs typeface="Times New Roman" pitchFamily="18" charset="0"/>
              </a:rPr>
              <a:t>键，移动鼠标到适当位置放开鼠标左键，模块复制以后，会发现复制出的模块名称在原名称的基础上加上了编号，这是</a:t>
            </a:r>
            <a:r>
              <a:rPr lang="en-US" altLang="zh-CN" sz="2400" b="1" dirty="0">
                <a:latin typeface="Times New Roman" pitchFamily="18" charset="0"/>
                <a:ea typeface="宋体" pitchFamily="2" charset="-122"/>
                <a:cs typeface="Times New Roman" pitchFamily="18" charset="0"/>
              </a:rPr>
              <a:t>Simulink</a:t>
            </a:r>
            <a:r>
              <a:rPr lang="zh-CN" altLang="en-US" sz="2400" b="1" dirty="0">
                <a:latin typeface="Times New Roman" pitchFamily="18" charset="0"/>
                <a:ea typeface="宋体" pitchFamily="2" charset="-122"/>
                <a:cs typeface="Times New Roman" pitchFamily="18" charset="0"/>
              </a:rPr>
              <a:t>的约定，每个模型中的模块和名称是一一对应的，每一个模块都有不同的名字。</a:t>
            </a:r>
          </a:p>
          <a:p>
            <a:pPr marL="0" indent="0">
              <a:lnSpc>
                <a:spcPct val="80000"/>
              </a:lnSpc>
              <a:buFontTx/>
              <a:buNone/>
            </a:pPr>
            <a:r>
              <a:rPr lang="zh-CN" altLang="en-US" sz="2400" b="1" dirty="0">
                <a:latin typeface="Times New Roman" pitchFamily="18" charset="0"/>
                <a:ea typeface="宋体" pitchFamily="2" charset="-122"/>
                <a:cs typeface="Times New Roman" pitchFamily="18" charset="0"/>
              </a:rPr>
              <a:t>在不同的模型编辑窗口之间复制模块的方法是：首先打开源模块和目标模块所在的窗口，然后单击要复制的模块，按住鼠标左键移动鼠标到相应窗口（不用按住</a:t>
            </a:r>
            <a:r>
              <a:rPr lang="en-US" altLang="zh-CN" sz="2400" b="1" dirty="0">
                <a:latin typeface="Times New Roman" pitchFamily="18" charset="0"/>
                <a:ea typeface="宋体" pitchFamily="2" charset="-122"/>
                <a:cs typeface="Times New Roman" pitchFamily="18" charset="0"/>
              </a:rPr>
              <a:t>Ctrl</a:t>
            </a:r>
            <a:r>
              <a:rPr lang="zh-CN" altLang="en-US" sz="2400" b="1" dirty="0">
                <a:latin typeface="Times New Roman" pitchFamily="18" charset="0"/>
                <a:ea typeface="宋体" pitchFamily="2" charset="-122"/>
                <a:cs typeface="Times New Roman" pitchFamily="18" charset="0"/>
              </a:rPr>
              <a:t>键），然后释放鼠标左键，该模块就会被复制过来，而源模块不会被删除。</a:t>
            </a:r>
          </a:p>
          <a:p>
            <a:pPr marL="0" indent="0">
              <a:lnSpc>
                <a:spcPct val="80000"/>
              </a:lnSpc>
              <a:buFontTx/>
              <a:buNone/>
            </a:pPr>
            <a:r>
              <a:rPr lang="zh-CN" altLang="en-US" sz="2400" b="1" dirty="0">
                <a:latin typeface="Times New Roman" pitchFamily="18" charset="0"/>
                <a:ea typeface="宋体" pitchFamily="2" charset="-122"/>
                <a:cs typeface="Times New Roman" pitchFamily="18" charset="0"/>
              </a:rPr>
              <a:t>复制操作还可以在模型编辑窗口选择</a:t>
            </a:r>
            <a:r>
              <a:rPr lang="en-US" altLang="zh-CN" sz="2400" b="1" dirty="0" err="1">
                <a:latin typeface="Times New Roman" pitchFamily="18" charset="0"/>
                <a:ea typeface="宋体" pitchFamily="2" charset="-122"/>
                <a:cs typeface="Times New Roman" pitchFamily="18" charset="0"/>
              </a:rPr>
              <a:t>Edit→Copy</a:t>
            </a:r>
            <a:r>
              <a:rPr lang="zh-CN" altLang="en-US" sz="2400" b="1" dirty="0">
                <a:latin typeface="Times New Roman" pitchFamily="18" charset="0"/>
                <a:ea typeface="宋体" pitchFamily="2" charset="-122"/>
                <a:cs typeface="Times New Roman" pitchFamily="18" charset="0"/>
              </a:rPr>
              <a:t>命令和</a:t>
            </a:r>
            <a:r>
              <a:rPr lang="en-US" altLang="zh-CN" sz="2400" b="1" dirty="0" err="1">
                <a:latin typeface="Times New Roman" pitchFamily="18" charset="0"/>
                <a:ea typeface="宋体" pitchFamily="2" charset="-122"/>
                <a:cs typeface="Times New Roman" pitchFamily="18" charset="0"/>
              </a:rPr>
              <a:t>Edit→Paste</a:t>
            </a:r>
            <a:r>
              <a:rPr lang="zh-CN" altLang="en-US" sz="2400" b="1" dirty="0">
                <a:latin typeface="Times New Roman" pitchFamily="18" charset="0"/>
                <a:ea typeface="宋体" pitchFamily="2" charset="-122"/>
                <a:cs typeface="Times New Roman" pitchFamily="18" charset="0"/>
              </a:rPr>
              <a:t>命令来完成。</a:t>
            </a:r>
          </a:p>
        </p:txBody>
      </p:sp>
      <p:sp>
        <p:nvSpPr>
          <p:cNvPr id="126980"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noChangeArrowheads="1"/>
          </p:cNvSpPr>
          <p:nvPr>
            <p:ph type="body" idx="1"/>
          </p:nvPr>
        </p:nvSpPr>
        <p:spPr>
          <a:xfrm>
            <a:off x="539750" y="836613"/>
            <a:ext cx="8147050" cy="5289550"/>
          </a:xfrm>
        </p:spPr>
        <p:txBody>
          <a:bodyPr/>
          <a:lstStyle/>
          <a:p>
            <a:pPr marL="0" indent="0">
              <a:lnSpc>
                <a:spcPct val="90000"/>
              </a:lnSpc>
              <a:buFontTx/>
              <a:buNone/>
            </a:pPr>
            <a:r>
              <a:rPr lang="en-US" altLang="zh-CN" sz="2800" b="1" dirty="0">
                <a:latin typeface="Times New Roman" pitchFamily="18" charset="0"/>
                <a:ea typeface="宋体" pitchFamily="2" charset="-122"/>
                <a:cs typeface="Times New Roman" pitchFamily="18" charset="0"/>
              </a:rPr>
              <a:t>4</a:t>
            </a:r>
            <a:r>
              <a:rPr lang="zh-CN" altLang="en-US" sz="2800" b="1" dirty="0">
                <a:latin typeface="Times New Roman" pitchFamily="18" charset="0"/>
                <a:ea typeface="宋体" pitchFamily="2" charset="-122"/>
                <a:cs typeface="Times New Roman" pitchFamily="18" charset="0"/>
              </a:rPr>
              <a:t>．模块外形的调整</a:t>
            </a:r>
          </a:p>
          <a:p>
            <a:pPr marL="0" indent="0">
              <a:lnSpc>
                <a:spcPct val="90000"/>
              </a:lnSpc>
              <a:buFontTx/>
              <a:buNone/>
            </a:pPr>
            <a:r>
              <a:rPr lang="zh-CN" altLang="en-US" sz="2800" b="1" dirty="0">
                <a:latin typeface="Times New Roman" pitchFamily="18" charset="0"/>
                <a:ea typeface="宋体" pitchFamily="2" charset="-122"/>
                <a:cs typeface="Times New Roman" pitchFamily="18" charset="0"/>
              </a:rPr>
              <a:t>要改变单个模块的大小，首先将鼠标指针指向该模块，此时模块的四角出现白色的小方块，用鼠标左键点住其周围的</a:t>
            </a:r>
            <a:r>
              <a:rPr lang="en-US" altLang="zh-CN" sz="2800" b="1" dirty="0">
                <a:latin typeface="Times New Roman" pitchFamily="18" charset="0"/>
                <a:ea typeface="宋体" pitchFamily="2" charset="-122"/>
                <a:cs typeface="Times New Roman" pitchFamily="18" charset="0"/>
              </a:rPr>
              <a:t>4</a:t>
            </a:r>
            <a:r>
              <a:rPr lang="zh-CN" altLang="en-US" sz="2800" b="1" dirty="0">
                <a:latin typeface="Times New Roman" pitchFamily="18" charset="0"/>
                <a:ea typeface="宋体" pitchFamily="2" charset="-122"/>
                <a:cs typeface="Times New Roman" pitchFamily="18" charset="0"/>
              </a:rPr>
              <a:t>个白方块中的任何一个并拖动到需要的位置后释放鼠标即可。</a:t>
            </a:r>
          </a:p>
          <a:p>
            <a:pPr marL="0" indent="0">
              <a:lnSpc>
                <a:spcPct val="90000"/>
              </a:lnSpc>
              <a:buFontTx/>
              <a:buNone/>
            </a:pPr>
            <a:r>
              <a:rPr lang="zh-CN" altLang="en-US" sz="2800" b="1" dirty="0">
                <a:latin typeface="Times New Roman" pitchFamily="18" charset="0"/>
                <a:ea typeface="宋体" pitchFamily="2" charset="-122"/>
                <a:cs typeface="Times New Roman" pitchFamily="18" charset="0"/>
              </a:rPr>
              <a:t>若要改变整个模型中所有模块的大小，可以选择模型编辑窗口的</a:t>
            </a:r>
            <a:r>
              <a:rPr lang="en-US" altLang="zh-CN" sz="2800" b="1" dirty="0" err="1">
                <a:latin typeface="Times New Roman" pitchFamily="18" charset="0"/>
                <a:ea typeface="宋体" pitchFamily="2" charset="-122"/>
                <a:cs typeface="Times New Roman" pitchFamily="18" charset="0"/>
              </a:rPr>
              <a:t>View→Zoom</a:t>
            </a:r>
            <a:r>
              <a:rPr lang="en-US" altLang="zh-CN" sz="2800" b="1" dirty="0">
                <a:latin typeface="Times New Roman" pitchFamily="18" charset="0"/>
                <a:ea typeface="宋体" pitchFamily="2" charset="-122"/>
                <a:cs typeface="Times New Roman" pitchFamily="18" charset="0"/>
              </a:rPr>
              <a:t> </a:t>
            </a:r>
            <a:r>
              <a:rPr lang="zh-CN" altLang="en-US" sz="2800" b="1" dirty="0">
                <a:latin typeface="Times New Roman" pitchFamily="18" charset="0"/>
                <a:ea typeface="宋体" pitchFamily="2" charset="-122"/>
                <a:cs typeface="Times New Roman" pitchFamily="18" charset="0"/>
              </a:rPr>
              <a:t>菜单项，其中的</a:t>
            </a:r>
            <a:r>
              <a:rPr lang="en-US" altLang="zh-CN" sz="2800" b="1" dirty="0">
                <a:latin typeface="Times New Roman" pitchFamily="18" charset="0"/>
                <a:ea typeface="宋体" pitchFamily="2" charset="-122"/>
                <a:cs typeface="Times New Roman" pitchFamily="18" charset="0"/>
              </a:rPr>
              <a:t>Zoom in</a:t>
            </a:r>
            <a:r>
              <a:rPr lang="zh-CN" altLang="en-US" sz="2800" b="1" dirty="0">
                <a:latin typeface="Times New Roman" pitchFamily="18" charset="0"/>
                <a:ea typeface="宋体" pitchFamily="2" charset="-122"/>
                <a:cs typeface="Times New Roman" pitchFamily="18" charset="0"/>
              </a:rPr>
              <a:t>和</a:t>
            </a:r>
            <a:r>
              <a:rPr lang="en-US" altLang="zh-CN" sz="2800" b="1" dirty="0">
                <a:latin typeface="Times New Roman" pitchFamily="18" charset="0"/>
                <a:ea typeface="宋体" pitchFamily="2" charset="-122"/>
                <a:cs typeface="Times New Roman" pitchFamily="18" charset="0"/>
              </a:rPr>
              <a:t>Zoom out</a:t>
            </a:r>
            <a:r>
              <a:rPr lang="zh-CN" altLang="en-US" sz="2800" b="1" dirty="0">
                <a:latin typeface="Times New Roman" pitchFamily="18" charset="0"/>
                <a:ea typeface="宋体" pitchFamily="2" charset="-122"/>
                <a:cs typeface="Times New Roman" pitchFamily="18" charset="0"/>
              </a:rPr>
              <a:t>命令分别用来放大和缩小整个模型，</a:t>
            </a:r>
            <a:r>
              <a:rPr lang="en-US" altLang="zh-CN" sz="2800" b="1" dirty="0">
                <a:latin typeface="Times New Roman" pitchFamily="18" charset="0"/>
                <a:ea typeface="宋体" pitchFamily="2" charset="-122"/>
                <a:cs typeface="Times New Roman" pitchFamily="18" charset="0"/>
              </a:rPr>
              <a:t>Normal View(100%)</a:t>
            </a:r>
            <a:r>
              <a:rPr lang="zh-CN" altLang="en-US" sz="2800" b="1" dirty="0">
                <a:latin typeface="Times New Roman" pitchFamily="18" charset="0"/>
                <a:ea typeface="宋体" pitchFamily="2" charset="-122"/>
                <a:cs typeface="Times New Roman" pitchFamily="18" charset="0"/>
              </a:rPr>
              <a:t>命令用来将整个模型恢复到原始的正常大小，</a:t>
            </a:r>
            <a:r>
              <a:rPr lang="en-US" altLang="zh-CN" sz="2800" b="1" dirty="0">
                <a:latin typeface="Times New Roman" pitchFamily="18" charset="0"/>
                <a:ea typeface="宋体" pitchFamily="2" charset="-122"/>
                <a:cs typeface="Times New Roman" pitchFamily="18" charset="0"/>
              </a:rPr>
              <a:t>Fit to View</a:t>
            </a:r>
            <a:r>
              <a:rPr lang="zh-CN" altLang="en-US" sz="2800" b="1" dirty="0">
                <a:latin typeface="Times New Roman" pitchFamily="18" charset="0"/>
                <a:ea typeface="宋体" pitchFamily="2" charset="-122"/>
                <a:cs typeface="Times New Roman" pitchFamily="18" charset="0"/>
              </a:rPr>
              <a:t>命令用来将当前选中的模块或当前模型放大到整个窗口大小来观察。 </a:t>
            </a:r>
          </a:p>
        </p:txBody>
      </p:sp>
      <p:sp>
        <p:nvSpPr>
          <p:cNvPr id="128004"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type="body" idx="1"/>
          </p:nvPr>
        </p:nvSpPr>
        <p:spPr>
          <a:xfrm>
            <a:off x="395288" y="908050"/>
            <a:ext cx="8291512" cy="5218113"/>
          </a:xfrm>
        </p:spPr>
        <p:txBody>
          <a:bodyPr/>
          <a:lstStyle/>
          <a:p>
            <a:pPr marL="0" indent="0">
              <a:lnSpc>
                <a:spcPct val="90000"/>
              </a:lnSpc>
              <a:buFontTx/>
              <a:buNone/>
            </a:pPr>
            <a:r>
              <a:rPr lang="zh-CN" altLang="en-US" sz="2800" b="1" dirty="0">
                <a:latin typeface="Times New Roman" pitchFamily="18" charset="0"/>
                <a:ea typeface="宋体" pitchFamily="2" charset="-122"/>
                <a:cs typeface="Times New Roman" pitchFamily="18" charset="0"/>
              </a:rPr>
              <a:t>要调整模块的方向，首先选定模块，然后在模型编辑窗口选择</a:t>
            </a:r>
            <a:r>
              <a:rPr lang="en-US" altLang="zh-CN" sz="2800" b="1" dirty="0" err="1">
                <a:latin typeface="Times New Roman" pitchFamily="18" charset="0"/>
                <a:ea typeface="宋体" pitchFamily="2" charset="-122"/>
                <a:cs typeface="Times New Roman" pitchFamily="18" charset="0"/>
              </a:rPr>
              <a:t>Diagram→Rotate</a:t>
            </a:r>
            <a:r>
              <a:rPr lang="en-US" altLang="zh-CN" sz="2800" b="1" dirty="0">
                <a:latin typeface="Times New Roman" pitchFamily="18" charset="0"/>
                <a:ea typeface="宋体" pitchFamily="2" charset="-122"/>
                <a:cs typeface="Times New Roman" pitchFamily="18" charset="0"/>
              </a:rPr>
              <a:t> &amp; Flip</a:t>
            </a:r>
            <a:r>
              <a:rPr lang="zh-CN" altLang="en-US" sz="2800" b="1" dirty="0">
                <a:latin typeface="Times New Roman" pitchFamily="18" charset="0"/>
                <a:ea typeface="宋体" pitchFamily="2" charset="-122"/>
                <a:cs typeface="Times New Roman" pitchFamily="18" charset="0"/>
              </a:rPr>
              <a:t>菜单项，其中的</a:t>
            </a:r>
            <a:r>
              <a:rPr lang="en-US" altLang="zh-CN" sz="2800" b="1" dirty="0">
                <a:latin typeface="Times New Roman" pitchFamily="18" charset="0"/>
                <a:ea typeface="宋体" pitchFamily="2" charset="-122"/>
                <a:cs typeface="Times New Roman" pitchFamily="18" charset="0"/>
              </a:rPr>
              <a:t>Clockwise</a:t>
            </a:r>
            <a:r>
              <a:rPr lang="zh-CN" altLang="en-US" sz="2800" b="1" dirty="0">
                <a:latin typeface="Times New Roman" pitchFamily="18" charset="0"/>
                <a:ea typeface="宋体" pitchFamily="2" charset="-122"/>
                <a:cs typeface="Times New Roman" pitchFamily="18" charset="0"/>
              </a:rPr>
              <a:t>命令使模块顺时针方向旋转</a:t>
            </a:r>
            <a:r>
              <a:rPr lang="en-US" altLang="zh-CN" sz="2800" b="1" dirty="0">
                <a:latin typeface="Times New Roman" pitchFamily="18" charset="0"/>
                <a:ea typeface="宋体" pitchFamily="2" charset="-122"/>
                <a:cs typeface="Times New Roman" pitchFamily="18" charset="0"/>
              </a:rPr>
              <a:t>90°</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Counterclockwise</a:t>
            </a:r>
            <a:r>
              <a:rPr lang="zh-CN" altLang="en-US" sz="2800" b="1" dirty="0">
                <a:latin typeface="Times New Roman" pitchFamily="18" charset="0"/>
                <a:ea typeface="宋体" pitchFamily="2" charset="-122"/>
                <a:cs typeface="Times New Roman" pitchFamily="18" charset="0"/>
              </a:rPr>
              <a:t>命令使模块逆时针方向旋转</a:t>
            </a:r>
            <a:r>
              <a:rPr lang="en-US" altLang="zh-CN" sz="2800" b="1" dirty="0">
                <a:latin typeface="Times New Roman" pitchFamily="18" charset="0"/>
                <a:ea typeface="宋体" pitchFamily="2" charset="-122"/>
                <a:cs typeface="Times New Roman" pitchFamily="18" charset="0"/>
              </a:rPr>
              <a:t>90°</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Flip Block</a:t>
            </a:r>
            <a:r>
              <a:rPr lang="zh-CN" altLang="en-US" sz="2800" b="1" dirty="0">
                <a:latin typeface="Times New Roman" pitchFamily="18" charset="0"/>
                <a:ea typeface="宋体" pitchFamily="2" charset="-122"/>
                <a:cs typeface="Times New Roman" pitchFamily="18" charset="0"/>
              </a:rPr>
              <a:t>命令使模块旋转</a:t>
            </a:r>
            <a:r>
              <a:rPr lang="en-US" altLang="zh-CN" sz="2800" b="1" dirty="0">
                <a:latin typeface="Times New Roman" pitchFamily="18" charset="0"/>
                <a:ea typeface="宋体" pitchFamily="2" charset="-122"/>
                <a:cs typeface="Times New Roman" pitchFamily="18" charset="0"/>
              </a:rPr>
              <a:t>180°</a:t>
            </a:r>
            <a:r>
              <a:rPr lang="zh-CN" altLang="en-US" sz="2800" b="1" dirty="0">
                <a:latin typeface="Times New Roman" pitchFamily="18" charset="0"/>
                <a:ea typeface="宋体" pitchFamily="2" charset="-122"/>
                <a:cs typeface="Times New Roman" pitchFamily="18" charset="0"/>
              </a:rPr>
              <a:t>。</a:t>
            </a:r>
          </a:p>
          <a:p>
            <a:pPr marL="0" indent="0">
              <a:lnSpc>
                <a:spcPct val="90000"/>
              </a:lnSpc>
              <a:buFontTx/>
              <a:buNone/>
            </a:pPr>
            <a:r>
              <a:rPr lang="zh-CN" altLang="en-US" sz="2800" b="1" dirty="0">
                <a:latin typeface="Times New Roman" pitchFamily="18" charset="0"/>
                <a:ea typeface="宋体" pitchFamily="2" charset="-122"/>
                <a:cs typeface="Times New Roman" pitchFamily="18" charset="0"/>
              </a:rPr>
              <a:t>要改变模块的颜色，首先选定模块，然后在模型编辑窗口选择</a:t>
            </a:r>
            <a:r>
              <a:rPr lang="en-US" altLang="zh-CN" sz="2800" b="1" dirty="0" err="1">
                <a:latin typeface="Times New Roman" pitchFamily="18" charset="0"/>
                <a:ea typeface="宋体" pitchFamily="2" charset="-122"/>
                <a:cs typeface="Times New Roman" pitchFamily="18" charset="0"/>
              </a:rPr>
              <a:t>Diagram→Format</a:t>
            </a:r>
            <a:r>
              <a:rPr lang="zh-CN" altLang="en-US" sz="2800" b="1" dirty="0">
                <a:latin typeface="Times New Roman" pitchFamily="18" charset="0"/>
                <a:ea typeface="宋体" pitchFamily="2" charset="-122"/>
                <a:cs typeface="Times New Roman" pitchFamily="18" charset="0"/>
              </a:rPr>
              <a:t>菜单项，其中的</a:t>
            </a:r>
            <a:r>
              <a:rPr lang="en-US" altLang="zh-CN" sz="2800" b="1" dirty="0">
                <a:latin typeface="Times New Roman" pitchFamily="18" charset="0"/>
                <a:ea typeface="宋体" pitchFamily="2" charset="-122"/>
                <a:cs typeface="Times New Roman" pitchFamily="18" charset="0"/>
              </a:rPr>
              <a:t>Foreground Color</a:t>
            </a:r>
            <a:r>
              <a:rPr lang="zh-CN" altLang="en-US" sz="2800" b="1" dirty="0">
                <a:latin typeface="Times New Roman" pitchFamily="18" charset="0"/>
                <a:ea typeface="宋体" pitchFamily="2" charset="-122"/>
                <a:cs typeface="Times New Roman" pitchFamily="18" charset="0"/>
              </a:rPr>
              <a:t>命令，设置模块的前景色，即模块的图标、边框和模块名的颜色。选择</a:t>
            </a:r>
            <a:r>
              <a:rPr lang="en-US" altLang="zh-CN" sz="2800" b="1" dirty="0">
                <a:latin typeface="Times New Roman" pitchFamily="18" charset="0"/>
                <a:ea typeface="宋体" pitchFamily="2" charset="-122"/>
                <a:cs typeface="Times New Roman" pitchFamily="18" charset="0"/>
              </a:rPr>
              <a:t>Background Color</a:t>
            </a:r>
            <a:r>
              <a:rPr lang="zh-CN" altLang="en-US" sz="2800" b="1" dirty="0">
                <a:latin typeface="Times New Roman" pitchFamily="18" charset="0"/>
                <a:ea typeface="宋体" pitchFamily="2" charset="-122"/>
                <a:cs typeface="Times New Roman" pitchFamily="18" charset="0"/>
              </a:rPr>
              <a:t>命令，设置模块的背景色，即模块的背景填充色。选择</a:t>
            </a:r>
            <a:r>
              <a:rPr lang="en-US" altLang="zh-CN" sz="2800" b="1" dirty="0">
                <a:latin typeface="Times New Roman" pitchFamily="18" charset="0"/>
                <a:ea typeface="宋体" pitchFamily="2" charset="-122"/>
                <a:cs typeface="Times New Roman" pitchFamily="18" charset="0"/>
              </a:rPr>
              <a:t>Canvas Color</a:t>
            </a:r>
            <a:r>
              <a:rPr lang="zh-CN" altLang="en-US" sz="2800" b="1" dirty="0">
                <a:latin typeface="Times New Roman" pitchFamily="18" charset="0"/>
                <a:ea typeface="宋体" pitchFamily="2" charset="-122"/>
                <a:cs typeface="Times New Roman" pitchFamily="18" charset="0"/>
              </a:rPr>
              <a:t>命令，用来改变模型编辑窗口的背景色。选择</a:t>
            </a:r>
            <a:r>
              <a:rPr lang="en-US" altLang="zh-CN" sz="2800" b="1" dirty="0">
                <a:latin typeface="Times New Roman" pitchFamily="18" charset="0"/>
                <a:ea typeface="宋体" pitchFamily="2" charset="-122"/>
                <a:cs typeface="Times New Roman" pitchFamily="18" charset="0"/>
              </a:rPr>
              <a:t>Shadow</a:t>
            </a:r>
            <a:r>
              <a:rPr lang="zh-CN" altLang="en-US" sz="2800" b="1" dirty="0">
                <a:latin typeface="Times New Roman" pitchFamily="18" charset="0"/>
                <a:ea typeface="宋体" pitchFamily="2" charset="-122"/>
                <a:cs typeface="Times New Roman" pitchFamily="18" charset="0"/>
              </a:rPr>
              <a:t>命令使模块产生阴影效果。 </a:t>
            </a:r>
          </a:p>
        </p:txBody>
      </p:sp>
      <p:sp>
        <p:nvSpPr>
          <p:cNvPr id="129028"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noChangeArrowheads="1"/>
          </p:cNvSpPr>
          <p:nvPr>
            <p:ph type="body" idx="1"/>
          </p:nvPr>
        </p:nvSpPr>
        <p:spPr>
          <a:xfrm>
            <a:off x="323529" y="981075"/>
            <a:ext cx="8363272" cy="5145088"/>
          </a:xfrm>
        </p:spPr>
        <p:txBody>
          <a:bodyPr/>
          <a:lstStyle/>
          <a:p>
            <a:pPr marL="0" indent="0">
              <a:lnSpc>
                <a:spcPct val="90000"/>
              </a:lnSpc>
              <a:buFontTx/>
              <a:buNone/>
            </a:pPr>
            <a:r>
              <a:rPr lang="en-US" altLang="zh-CN" sz="2800" b="1" dirty="0">
                <a:latin typeface="Times New Roman" pitchFamily="18" charset="0"/>
                <a:ea typeface="宋体" pitchFamily="2" charset="-122"/>
                <a:cs typeface="Times New Roman" pitchFamily="18" charset="0"/>
              </a:rPr>
              <a:t>5</a:t>
            </a:r>
            <a:r>
              <a:rPr lang="zh-CN" altLang="en-US" sz="2800" b="1" dirty="0">
                <a:latin typeface="Times New Roman" pitchFamily="18" charset="0"/>
                <a:ea typeface="宋体" pitchFamily="2" charset="-122"/>
                <a:cs typeface="Times New Roman" pitchFamily="18" charset="0"/>
              </a:rPr>
              <a:t>．模块名的处理</a:t>
            </a:r>
          </a:p>
          <a:p>
            <a:pPr marL="0" indent="0">
              <a:lnSpc>
                <a:spcPct val="90000"/>
              </a:lnSpc>
              <a:buFontTx/>
              <a:buNone/>
            </a:pPr>
            <a:r>
              <a:rPr lang="zh-CN" altLang="en-US" sz="2800" b="1" dirty="0">
                <a:latin typeface="Times New Roman" pitchFamily="18" charset="0"/>
                <a:ea typeface="宋体" pitchFamily="2" charset="-122"/>
                <a:cs typeface="Times New Roman" pitchFamily="18" charset="0"/>
              </a:rPr>
              <a:t>要隐藏或显示模块名，首先选定模块，然后在模型编辑窗口选择</a:t>
            </a:r>
            <a:r>
              <a:rPr lang="en-US" altLang="zh-CN" sz="2800" b="1" dirty="0" err="1">
                <a:latin typeface="Times New Roman" pitchFamily="18" charset="0"/>
                <a:ea typeface="宋体" pitchFamily="2" charset="-122"/>
                <a:cs typeface="Times New Roman" pitchFamily="18" charset="0"/>
              </a:rPr>
              <a:t>Diagram→Format→Show</a:t>
            </a:r>
            <a:r>
              <a:rPr lang="en-US" altLang="zh-CN" sz="2800" b="1" dirty="0">
                <a:latin typeface="Times New Roman" pitchFamily="18" charset="0"/>
                <a:ea typeface="宋体" pitchFamily="2" charset="-122"/>
                <a:cs typeface="Times New Roman" pitchFamily="18" charset="0"/>
              </a:rPr>
              <a:t> Block Name</a:t>
            </a:r>
            <a:r>
              <a:rPr lang="zh-CN" altLang="en-US" sz="2800" b="1" dirty="0">
                <a:latin typeface="Times New Roman" pitchFamily="18" charset="0"/>
                <a:ea typeface="宋体" pitchFamily="2" charset="-122"/>
                <a:cs typeface="Times New Roman" pitchFamily="18" charset="0"/>
              </a:rPr>
              <a:t>命令，使模块隐藏的名字显示出来或隐藏模块名。</a:t>
            </a:r>
          </a:p>
          <a:p>
            <a:pPr marL="0" indent="0">
              <a:lnSpc>
                <a:spcPct val="90000"/>
              </a:lnSpc>
              <a:buFontTx/>
              <a:buNone/>
            </a:pPr>
            <a:r>
              <a:rPr lang="zh-CN" altLang="en-US" sz="2800" b="1" dirty="0">
                <a:latin typeface="Times New Roman" pitchFamily="18" charset="0"/>
                <a:ea typeface="宋体" pitchFamily="2" charset="-122"/>
                <a:cs typeface="Times New Roman" pitchFamily="18" charset="0"/>
              </a:rPr>
              <a:t>要修改模块名，单击模块名的区域，这时会在此处出现编辑状态的光标，在这种状态下能够对模块名随意修改。模块名和模块图标中的字体也可以更改，方法是选定模块，在模型编辑窗口选择</a:t>
            </a:r>
            <a:r>
              <a:rPr lang="en-US" altLang="zh-CN" sz="2800" b="1" dirty="0" err="1">
                <a:latin typeface="Times New Roman" pitchFamily="18" charset="0"/>
                <a:ea typeface="宋体" pitchFamily="2" charset="-122"/>
                <a:cs typeface="Times New Roman" pitchFamily="18" charset="0"/>
              </a:rPr>
              <a:t>Diagram→Format→Font</a:t>
            </a:r>
            <a:r>
              <a:rPr lang="en-US" altLang="zh-CN" sz="2800" b="1" dirty="0">
                <a:latin typeface="Times New Roman" pitchFamily="18" charset="0"/>
                <a:ea typeface="宋体" pitchFamily="2" charset="-122"/>
                <a:cs typeface="Times New Roman" pitchFamily="18" charset="0"/>
              </a:rPr>
              <a:t> Style</a:t>
            </a:r>
            <a:r>
              <a:rPr lang="zh-CN" altLang="en-US" sz="2800" b="1" dirty="0">
                <a:latin typeface="Times New Roman" pitchFamily="18" charset="0"/>
                <a:ea typeface="宋体" pitchFamily="2" charset="-122"/>
                <a:cs typeface="Times New Roman" pitchFamily="18" charset="0"/>
              </a:rPr>
              <a:t>命令，这时会弹出“</a:t>
            </a:r>
            <a:r>
              <a:rPr lang="en-US" altLang="zh-CN" sz="2800" b="1" dirty="0">
                <a:latin typeface="Times New Roman" pitchFamily="18" charset="0"/>
                <a:ea typeface="宋体" pitchFamily="2" charset="-122"/>
                <a:cs typeface="Times New Roman" pitchFamily="18" charset="0"/>
              </a:rPr>
              <a:t>Select Font”</a:t>
            </a:r>
            <a:r>
              <a:rPr lang="zh-CN" altLang="en-US" sz="2800" b="1" dirty="0">
                <a:latin typeface="Times New Roman" pitchFamily="18" charset="0"/>
                <a:ea typeface="宋体" pitchFamily="2" charset="-122"/>
                <a:cs typeface="Times New Roman" pitchFamily="18" charset="0"/>
              </a:rPr>
              <a:t>对话框，在对话框中选择需要的字体。</a:t>
            </a:r>
          </a:p>
        </p:txBody>
      </p:sp>
      <p:sp>
        <p:nvSpPr>
          <p:cNvPr id="130052"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3"/>
          <p:cNvSpPr>
            <a:spLocks noGrp="1" noChangeArrowheads="1"/>
          </p:cNvSpPr>
          <p:nvPr>
            <p:ph type="body" idx="1"/>
          </p:nvPr>
        </p:nvSpPr>
        <p:spPr>
          <a:xfrm>
            <a:off x="467544" y="1196752"/>
            <a:ext cx="8424936" cy="4525963"/>
          </a:xfrm>
        </p:spPr>
        <p:txBody>
          <a:bodyPr/>
          <a:lstStyle/>
          <a:p>
            <a:pPr marL="0" indent="0">
              <a:lnSpc>
                <a:spcPct val="90000"/>
              </a:lnSpc>
              <a:buFontTx/>
              <a:buNone/>
            </a:pPr>
            <a:r>
              <a:rPr lang="zh-CN" altLang="en-US" sz="2800" b="1" dirty="0">
                <a:latin typeface="Times New Roman" pitchFamily="18" charset="0"/>
                <a:ea typeface="宋体" pitchFamily="2" charset="-122"/>
                <a:cs typeface="Times New Roman" pitchFamily="18" charset="0"/>
              </a:rPr>
              <a:t>模块名的位置有一定的规律，当模块的接口在左右两侧时，模块名只能位于模块的上下两侧，默认在下侧；当模块的接口在上下两侧时，模块名只能位于模块的左右两侧，默认在左侧，因此，模块名只能从原位置移动到相对的位置。可以用鼠标拖动模块名到其相对的位置；也可以选定模块，在模型编辑窗口选择</a:t>
            </a:r>
            <a:r>
              <a:rPr lang="en-US" altLang="zh-CN" sz="2800" b="1" dirty="0" err="1">
                <a:latin typeface="Times New Roman" pitchFamily="18" charset="0"/>
                <a:ea typeface="宋体" pitchFamily="2" charset="-122"/>
                <a:cs typeface="Times New Roman" pitchFamily="18" charset="0"/>
              </a:rPr>
              <a:t>Diagram→Rotate</a:t>
            </a:r>
            <a:r>
              <a:rPr lang="en-US" altLang="zh-CN" sz="2800" b="1" dirty="0">
                <a:latin typeface="Times New Roman" pitchFamily="18" charset="0"/>
                <a:ea typeface="宋体" pitchFamily="2" charset="-122"/>
                <a:cs typeface="Times New Roman" pitchFamily="18" charset="0"/>
              </a:rPr>
              <a:t> &amp; </a:t>
            </a:r>
            <a:r>
              <a:rPr lang="en-US" altLang="zh-CN" sz="2800" b="1" dirty="0" err="1">
                <a:latin typeface="Times New Roman" pitchFamily="18" charset="0"/>
                <a:ea typeface="宋体" pitchFamily="2" charset="-122"/>
                <a:cs typeface="Times New Roman" pitchFamily="18" charset="0"/>
              </a:rPr>
              <a:t>Flip→Flip</a:t>
            </a:r>
            <a:r>
              <a:rPr lang="en-US" altLang="zh-CN" sz="2800" b="1" dirty="0">
                <a:latin typeface="Times New Roman" pitchFamily="18" charset="0"/>
                <a:ea typeface="宋体" pitchFamily="2" charset="-122"/>
                <a:cs typeface="Times New Roman" pitchFamily="18" charset="0"/>
              </a:rPr>
              <a:t> Block Name</a:t>
            </a:r>
            <a:r>
              <a:rPr lang="zh-CN" altLang="en-US" sz="2800" b="1" dirty="0">
                <a:latin typeface="Times New Roman" pitchFamily="18" charset="0"/>
                <a:ea typeface="宋体" pitchFamily="2" charset="-122"/>
                <a:cs typeface="Times New Roman" pitchFamily="18" charset="0"/>
              </a:rPr>
              <a:t>命令实现模块名相对的移动。</a:t>
            </a:r>
          </a:p>
        </p:txBody>
      </p:sp>
      <p:sp>
        <p:nvSpPr>
          <p:cNvPr id="131076"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468313" y="404813"/>
            <a:ext cx="8229600" cy="1143000"/>
          </a:xfrm>
        </p:spPr>
        <p:txBody>
          <a:bodyPr/>
          <a:lstStyle/>
          <a:p>
            <a:pPr algn="l">
              <a:buFontTx/>
              <a:buNone/>
            </a:pPr>
            <a:r>
              <a:rPr lang="en-US" altLang="zh-CN" sz="2800" b="1" dirty="0">
                <a:latin typeface="Times New Roman" pitchFamily="18" charset="0"/>
                <a:ea typeface="宋体" pitchFamily="2" charset="-122"/>
                <a:cs typeface="Times New Roman" pitchFamily="18" charset="0"/>
              </a:rPr>
              <a:t>12.2.3  </a:t>
            </a:r>
            <a:r>
              <a:rPr lang="zh-CN" altLang="en-US" sz="2800" b="1" dirty="0">
                <a:latin typeface="Times New Roman" pitchFamily="18" charset="0"/>
                <a:ea typeface="宋体" pitchFamily="2" charset="-122"/>
                <a:cs typeface="Times New Roman" pitchFamily="18" charset="0"/>
              </a:rPr>
              <a:t>模块的连接</a:t>
            </a:r>
          </a:p>
        </p:txBody>
      </p:sp>
      <p:sp>
        <p:nvSpPr>
          <p:cNvPr id="132099" name="Rectangle 3"/>
          <p:cNvSpPr>
            <a:spLocks noGrp="1" noChangeArrowheads="1"/>
          </p:cNvSpPr>
          <p:nvPr>
            <p:ph type="body" idx="1"/>
          </p:nvPr>
        </p:nvSpPr>
        <p:spPr>
          <a:xfrm>
            <a:off x="395536" y="1268760"/>
            <a:ext cx="8352928" cy="4525963"/>
          </a:xfrm>
        </p:spPr>
        <p:txBody>
          <a:bodyPr/>
          <a:lstStyle/>
          <a:p>
            <a:pPr marL="0" indent="0">
              <a:spcBef>
                <a:spcPts val="600"/>
              </a:spcBef>
              <a:buFontTx/>
              <a:buNone/>
            </a:pPr>
            <a:r>
              <a:rPr lang="en-US" altLang="zh-CN" sz="2800" b="1" dirty="0" smtClean="0">
                <a:latin typeface="Times New Roman" pitchFamily="18" charset="0"/>
                <a:ea typeface="宋体" pitchFamily="2" charset="-122"/>
                <a:cs typeface="Times New Roman" pitchFamily="18" charset="0"/>
              </a:rPr>
              <a:t>1</a:t>
            </a:r>
            <a:r>
              <a:rPr lang="zh-CN" altLang="en-US" sz="2800" b="1" dirty="0">
                <a:latin typeface="Times New Roman" pitchFamily="18" charset="0"/>
                <a:ea typeface="宋体" pitchFamily="2" charset="-122"/>
                <a:cs typeface="Times New Roman" pitchFamily="18" charset="0"/>
              </a:rPr>
              <a:t>．连接两个模块</a:t>
            </a:r>
          </a:p>
          <a:p>
            <a:pPr marL="0" indent="0">
              <a:spcBef>
                <a:spcPts val="600"/>
              </a:spcBef>
              <a:buFontTx/>
              <a:buNone/>
            </a:pPr>
            <a:r>
              <a:rPr lang="zh-CN" altLang="en-US" sz="2800" b="1" dirty="0">
                <a:latin typeface="Times New Roman" pitchFamily="18" charset="0"/>
                <a:ea typeface="宋体" pitchFamily="2" charset="-122"/>
                <a:cs typeface="Times New Roman" pitchFamily="18" charset="0"/>
              </a:rPr>
              <a:t>从一个模块的输出端连到另一个模块的输入端，这是</a:t>
            </a:r>
            <a:r>
              <a:rPr lang="en-US" altLang="zh-CN" sz="2800" b="1" dirty="0">
                <a:latin typeface="Times New Roman" pitchFamily="18" charset="0"/>
                <a:ea typeface="宋体" pitchFamily="2" charset="-122"/>
                <a:cs typeface="Times New Roman" pitchFamily="18" charset="0"/>
              </a:rPr>
              <a:t>Simulink</a:t>
            </a:r>
            <a:r>
              <a:rPr lang="zh-CN" altLang="en-US" sz="2800" b="1" dirty="0">
                <a:latin typeface="Times New Roman" pitchFamily="18" charset="0"/>
                <a:ea typeface="宋体" pitchFamily="2" charset="-122"/>
                <a:cs typeface="Times New Roman" pitchFamily="18" charset="0"/>
              </a:rPr>
              <a:t>仿真模型最基本的连接情况。方法是先移动鼠标指针到输出端，当鼠标指针变成十字形光标时按住鼠标左键，移动鼠标指针到另一个模块的输入端，当连接线由虚线变成实线时，释放鼠标左键就完成了两个模块的连接。</a:t>
            </a:r>
          </a:p>
          <a:p>
            <a:pPr marL="0" indent="0">
              <a:spcBef>
                <a:spcPts val="600"/>
              </a:spcBef>
              <a:buFontTx/>
              <a:buNone/>
            </a:pPr>
            <a:r>
              <a:rPr lang="zh-CN" altLang="en-US" sz="2800" b="1" dirty="0">
                <a:latin typeface="Times New Roman" pitchFamily="18" charset="0"/>
                <a:ea typeface="宋体" pitchFamily="2" charset="-122"/>
                <a:cs typeface="Times New Roman" pitchFamily="18" charset="0"/>
              </a:rPr>
              <a:t>如果两个模块不在同一水平线上，连线是一条折线。若要用斜线表示，需要在连线后，选中连线，再按住</a:t>
            </a:r>
            <a:r>
              <a:rPr lang="en-US" altLang="zh-CN" sz="2800" b="1" dirty="0">
                <a:latin typeface="Times New Roman" pitchFamily="18" charset="0"/>
                <a:ea typeface="宋体" pitchFamily="2" charset="-122"/>
                <a:cs typeface="Times New Roman" pitchFamily="18" charset="0"/>
              </a:rPr>
              <a:t>Shift</a:t>
            </a:r>
            <a:r>
              <a:rPr lang="zh-CN" altLang="en-US" sz="2800" b="1" dirty="0">
                <a:latin typeface="Times New Roman" pitchFamily="18" charset="0"/>
                <a:ea typeface="宋体" pitchFamily="2" charset="-122"/>
                <a:cs typeface="Times New Roman" pitchFamily="18" charset="0"/>
              </a:rPr>
              <a:t>键进行拖动。 </a:t>
            </a:r>
          </a:p>
        </p:txBody>
      </p:sp>
      <p:sp>
        <p:nvSpPr>
          <p:cNvPr id="132100"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3"/>
          <p:cNvSpPr>
            <a:spLocks noGrp="1" noChangeArrowheads="1"/>
          </p:cNvSpPr>
          <p:nvPr>
            <p:ph type="body" idx="1"/>
          </p:nvPr>
        </p:nvSpPr>
        <p:spPr>
          <a:xfrm>
            <a:off x="539552" y="1268760"/>
            <a:ext cx="8229600" cy="4525963"/>
          </a:xfrm>
        </p:spPr>
        <p:txBody>
          <a:bodyPr/>
          <a:lstStyle/>
          <a:p>
            <a:pPr marL="0" indent="0">
              <a:buFontTx/>
              <a:buNone/>
            </a:pPr>
            <a:r>
              <a:rPr lang="en-US" altLang="zh-CN" sz="2800" b="1" dirty="0">
                <a:latin typeface="Times New Roman" pitchFamily="18" charset="0"/>
                <a:ea typeface="宋体" pitchFamily="2" charset="-122"/>
                <a:cs typeface="Times New Roman" pitchFamily="18" charset="0"/>
              </a:rPr>
              <a:t>2</a:t>
            </a:r>
            <a:r>
              <a:rPr lang="zh-CN" altLang="en-US" sz="2800" b="1" dirty="0">
                <a:latin typeface="Times New Roman" pitchFamily="18" charset="0"/>
                <a:ea typeface="宋体" pitchFamily="2" charset="-122"/>
                <a:cs typeface="Times New Roman" pitchFamily="18" charset="0"/>
              </a:rPr>
              <a:t>．模块间连线的调整</a:t>
            </a:r>
          </a:p>
          <a:p>
            <a:pPr marL="0" indent="0">
              <a:buFontTx/>
              <a:buNone/>
            </a:pPr>
            <a:r>
              <a:rPr lang="zh-CN" altLang="en-US" sz="2800" b="1" dirty="0">
                <a:latin typeface="Times New Roman" pitchFamily="18" charset="0"/>
                <a:ea typeface="宋体" pitchFamily="2" charset="-122"/>
                <a:cs typeface="Times New Roman" pitchFamily="18" charset="0"/>
              </a:rPr>
              <a:t>调整模块间连线位置可采用鼠标拖放操作来实现。先将鼠标指针移动到需要移动的线段的位置，按住鼠标左键，移动鼠标到目标位置，释放鼠标左键。</a:t>
            </a:r>
          </a:p>
          <a:p>
            <a:pPr marL="0" indent="0">
              <a:buFontTx/>
              <a:buNone/>
            </a:pPr>
            <a:r>
              <a:rPr lang="zh-CN" altLang="en-US" sz="2800" b="1" dirty="0">
                <a:latin typeface="Times New Roman" pitchFamily="18" charset="0"/>
                <a:ea typeface="宋体" pitchFamily="2" charset="-122"/>
                <a:cs typeface="Times New Roman" pitchFamily="18" charset="0"/>
              </a:rPr>
              <a:t>删除连线的方法和删除模块方法相同，即先选中连线，再删除。 </a:t>
            </a:r>
          </a:p>
        </p:txBody>
      </p:sp>
      <p:sp>
        <p:nvSpPr>
          <p:cNvPr id="133124"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50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557338"/>
            <a:ext cx="6624638"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1"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3"/>
          <p:cNvSpPr>
            <a:spLocks noGrp="1" noChangeArrowheads="1"/>
          </p:cNvSpPr>
          <p:nvPr>
            <p:ph type="body" idx="1"/>
          </p:nvPr>
        </p:nvSpPr>
        <p:spPr>
          <a:xfrm>
            <a:off x="467544" y="1196752"/>
            <a:ext cx="8352928" cy="4525963"/>
          </a:xfrm>
        </p:spPr>
        <p:txBody>
          <a:bodyPr/>
          <a:lstStyle/>
          <a:p>
            <a:pPr marL="0" indent="0">
              <a:buFontTx/>
              <a:buNone/>
            </a:pPr>
            <a:r>
              <a:rPr lang="en-US" altLang="zh-CN" sz="2800" b="1" dirty="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．连线的分支</a:t>
            </a:r>
          </a:p>
          <a:p>
            <a:pPr marL="0" indent="0">
              <a:buFontTx/>
              <a:buNone/>
            </a:pPr>
            <a:r>
              <a:rPr lang="zh-CN" altLang="en-US" sz="2800" b="1" dirty="0">
                <a:latin typeface="Times New Roman" pitchFamily="18" charset="0"/>
                <a:ea typeface="宋体" pitchFamily="2" charset="-122"/>
                <a:cs typeface="Times New Roman" pitchFamily="18" charset="0"/>
              </a:rPr>
              <a:t>在仿真过程中，经常需要把一个信号输送到不同的模块，这时就需要从一根连线分出一根连线。操作方法是，在先连好一条线之后，把鼠标指针移到分支点的位置，先按下</a:t>
            </a:r>
            <a:r>
              <a:rPr lang="en-US" altLang="zh-CN" sz="2800" b="1" dirty="0">
                <a:latin typeface="Times New Roman" pitchFamily="18" charset="0"/>
                <a:ea typeface="宋体" pitchFamily="2" charset="-122"/>
                <a:cs typeface="Times New Roman" pitchFamily="18" charset="0"/>
              </a:rPr>
              <a:t>Ctrl</a:t>
            </a:r>
            <a:r>
              <a:rPr lang="zh-CN" altLang="en-US" sz="2800" b="1" dirty="0">
                <a:latin typeface="Times New Roman" pitchFamily="18" charset="0"/>
                <a:ea typeface="宋体" pitchFamily="2" charset="-122"/>
                <a:cs typeface="Times New Roman" pitchFamily="18" charset="0"/>
              </a:rPr>
              <a:t>键，然后按住鼠标拖曳到目标模块的输入端，释放鼠标和</a:t>
            </a:r>
            <a:r>
              <a:rPr lang="en-US" altLang="zh-CN" sz="2800" b="1" dirty="0">
                <a:latin typeface="Times New Roman" pitchFamily="18" charset="0"/>
                <a:ea typeface="宋体" pitchFamily="2" charset="-122"/>
                <a:cs typeface="Times New Roman" pitchFamily="18" charset="0"/>
              </a:rPr>
              <a:t>Ctrl</a:t>
            </a:r>
            <a:r>
              <a:rPr lang="zh-CN" altLang="en-US" sz="2800" b="1" dirty="0">
                <a:latin typeface="Times New Roman" pitchFamily="18" charset="0"/>
                <a:ea typeface="宋体" pitchFamily="2" charset="-122"/>
                <a:cs typeface="Times New Roman" pitchFamily="18" charset="0"/>
              </a:rPr>
              <a:t>键。</a:t>
            </a:r>
          </a:p>
        </p:txBody>
      </p:sp>
      <p:sp>
        <p:nvSpPr>
          <p:cNvPr id="134148"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3"/>
          <p:cNvSpPr>
            <a:spLocks noGrp="1" noChangeArrowheads="1"/>
          </p:cNvSpPr>
          <p:nvPr>
            <p:ph type="body" idx="1"/>
          </p:nvPr>
        </p:nvSpPr>
        <p:spPr>
          <a:xfrm>
            <a:off x="467544" y="1196752"/>
            <a:ext cx="8229600" cy="4525963"/>
          </a:xfrm>
        </p:spPr>
        <p:txBody>
          <a:bodyPr/>
          <a:lstStyle/>
          <a:p>
            <a:pPr marL="0" indent="0">
              <a:buFontTx/>
              <a:buNone/>
            </a:pPr>
            <a:r>
              <a:rPr lang="en-US" altLang="zh-CN" sz="2800" b="1" dirty="0">
                <a:latin typeface="Times New Roman" pitchFamily="18" charset="0"/>
                <a:ea typeface="宋体" pitchFamily="2" charset="-122"/>
                <a:cs typeface="Times New Roman" pitchFamily="18" charset="0"/>
              </a:rPr>
              <a:t>4</a:t>
            </a:r>
            <a:r>
              <a:rPr lang="zh-CN" altLang="en-US" sz="2800" b="1" dirty="0">
                <a:latin typeface="Times New Roman" pitchFamily="18" charset="0"/>
                <a:ea typeface="宋体" pitchFamily="2" charset="-122"/>
                <a:cs typeface="Times New Roman" pitchFamily="18" charset="0"/>
              </a:rPr>
              <a:t>．标注连线</a:t>
            </a:r>
          </a:p>
          <a:p>
            <a:pPr marL="0" indent="0">
              <a:buFontTx/>
              <a:buNone/>
            </a:pPr>
            <a:r>
              <a:rPr lang="zh-CN" altLang="en-US" sz="2800" b="1" dirty="0">
                <a:latin typeface="Times New Roman" pitchFamily="18" charset="0"/>
                <a:ea typeface="宋体" pitchFamily="2" charset="-122"/>
                <a:cs typeface="Times New Roman" pitchFamily="18" charset="0"/>
              </a:rPr>
              <a:t>为了使模型更加直观，可读性更强，可以为传输的信号做标记。操作方法是双击要做标记的连线，将出现一个小文本编辑框，在其中输入标注文本，这样就建立了一个信号标记。</a:t>
            </a:r>
          </a:p>
        </p:txBody>
      </p:sp>
      <p:sp>
        <p:nvSpPr>
          <p:cNvPr id="135172"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395288" y="404813"/>
            <a:ext cx="8229600" cy="1143000"/>
          </a:xfrm>
        </p:spPr>
        <p:txBody>
          <a:bodyPr/>
          <a:lstStyle/>
          <a:p>
            <a:pPr algn="l">
              <a:buFontTx/>
              <a:buNone/>
            </a:pPr>
            <a:r>
              <a:rPr lang="en-US" altLang="zh-CN" sz="2800" b="1" dirty="0">
                <a:latin typeface="Times New Roman" pitchFamily="18" charset="0"/>
                <a:ea typeface="宋体" pitchFamily="2" charset="-122"/>
                <a:cs typeface="Times New Roman" pitchFamily="18" charset="0"/>
              </a:rPr>
              <a:t>12.2.4  </a:t>
            </a:r>
            <a:r>
              <a:rPr lang="zh-CN" altLang="en-US" sz="2800" b="1" dirty="0">
                <a:latin typeface="Times New Roman" pitchFamily="18" charset="0"/>
                <a:ea typeface="宋体" pitchFamily="2" charset="-122"/>
                <a:cs typeface="Times New Roman" pitchFamily="18" charset="0"/>
              </a:rPr>
              <a:t>模块的参数和属性设置</a:t>
            </a:r>
          </a:p>
        </p:txBody>
      </p:sp>
      <p:sp>
        <p:nvSpPr>
          <p:cNvPr id="136195" name="Rectangle 3"/>
          <p:cNvSpPr>
            <a:spLocks noGrp="1" noChangeArrowheads="1"/>
          </p:cNvSpPr>
          <p:nvPr>
            <p:ph type="body" idx="1"/>
          </p:nvPr>
        </p:nvSpPr>
        <p:spPr>
          <a:xfrm>
            <a:off x="467544" y="1340768"/>
            <a:ext cx="8531994" cy="4525963"/>
          </a:xfrm>
        </p:spPr>
        <p:txBody>
          <a:bodyPr/>
          <a:lstStyle/>
          <a:p>
            <a:pPr marL="0" indent="0">
              <a:lnSpc>
                <a:spcPct val="90000"/>
              </a:lnSpc>
              <a:buFontTx/>
              <a:buNone/>
            </a:pPr>
            <a:r>
              <a:rPr lang="en-US" altLang="zh-CN" sz="2800" b="1" dirty="0">
                <a:latin typeface="Times New Roman" pitchFamily="18" charset="0"/>
                <a:ea typeface="宋体" pitchFamily="2" charset="-122"/>
                <a:cs typeface="Times New Roman" pitchFamily="18" charset="0"/>
              </a:rPr>
              <a:t>1</a:t>
            </a:r>
            <a:r>
              <a:rPr lang="zh-CN" altLang="en-US" sz="2800" b="1" dirty="0">
                <a:latin typeface="Times New Roman" pitchFamily="18" charset="0"/>
                <a:ea typeface="宋体" pitchFamily="2" charset="-122"/>
                <a:cs typeface="Times New Roman" pitchFamily="18" charset="0"/>
              </a:rPr>
              <a:t>．模块的参数设置</a:t>
            </a:r>
          </a:p>
          <a:p>
            <a:pPr marL="0" indent="0">
              <a:lnSpc>
                <a:spcPct val="90000"/>
              </a:lnSpc>
              <a:buFontTx/>
              <a:buNone/>
            </a:pPr>
            <a:r>
              <a:rPr lang="zh-CN" altLang="en-US" sz="2800" b="1" dirty="0">
                <a:latin typeface="Times New Roman" pitchFamily="18" charset="0"/>
                <a:ea typeface="宋体" pitchFamily="2" charset="-122"/>
                <a:cs typeface="Times New Roman" pitchFamily="18" charset="0"/>
              </a:rPr>
              <a:t>在模型编辑窗口打开模块参数设置对话框有以下方法。</a:t>
            </a:r>
          </a:p>
          <a:p>
            <a:pPr marL="0" indent="0">
              <a:lnSpc>
                <a:spcPct val="90000"/>
              </a:lnSpc>
              <a:buFontTx/>
              <a:buNone/>
            </a:pPr>
            <a:r>
              <a:rPr lang="zh-CN" altLang="en-US" sz="2800" b="1" dirty="0">
                <a:latin typeface="Times New Roman" pitchFamily="18" charset="0"/>
                <a:ea typeface="宋体" pitchFamily="2" charset="-122"/>
                <a:cs typeface="Times New Roman" pitchFamily="18" charset="0"/>
              </a:rPr>
              <a:t>① 双击要设置的模块。</a:t>
            </a:r>
          </a:p>
          <a:p>
            <a:pPr marL="0" indent="0">
              <a:lnSpc>
                <a:spcPct val="90000"/>
              </a:lnSpc>
              <a:buFontTx/>
              <a:buNone/>
            </a:pPr>
            <a:r>
              <a:rPr lang="zh-CN" altLang="en-US" sz="2800" b="1" dirty="0">
                <a:latin typeface="Times New Roman" pitchFamily="18" charset="0"/>
                <a:ea typeface="宋体" pitchFamily="2" charset="-122"/>
                <a:cs typeface="Times New Roman" pitchFamily="18" charset="0"/>
              </a:rPr>
              <a:t>② 选择要设置的模块，再选择</a:t>
            </a:r>
            <a:r>
              <a:rPr lang="en-US" altLang="zh-CN" sz="2800" b="1" dirty="0" err="1">
                <a:latin typeface="Times New Roman" pitchFamily="18" charset="0"/>
                <a:ea typeface="宋体" pitchFamily="2" charset="-122"/>
                <a:cs typeface="Times New Roman" pitchFamily="18" charset="0"/>
              </a:rPr>
              <a:t>Diagram→Block</a:t>
            </a:r>
            <a:r>
              <a:rPr lang="en-US" altLang="zh-CN" sz="2800" b="1" dirty="0">
                <a:latin typeface="Times New Roman" pitchFamily="18" charset="0"/>
                <a:ea typeface="宋体" pitchFamily="2" charset="-122"/>
                <a:cs typeface="Times New Roman" pitchFamily="18" charset="0"/>
              </a:rPr>
              <a:t> Parameters</a:t>
            </a:r>
            <a:r>
              <a:rPr lang="zh-CN" altLang="en-US" sz="2800" b="1" dirty="0">
                <a:latin typeface="Times New Roman" pitchFamily="18" charset="0"/>
                <a:ea typeface="宋体" pitchFamily="2" charset="-122"/>
                <a:cs typeface="Times New Roman" pitchFamily="18" charset="0"/>
              </a:rPr>
              <a:t>命令。</a:t>
            </a:r>
          </a:p>
          <a:p>
            <a:pPr marL="0" indent="0">
              <a:lnSpc>
                <a:spcPct val="90000"/>
              </a:lnSpc>
              <a:buFontTx/>
              <a:buNone/>
            </a:pPr>
            <a:r>
              <a:rPr lang="zh-CN" altLang="en-US" sz="2800" b="1" dirty="0">
                <a:latin typeface="Times New Roman" pitchFamily="18" charset="0"/>
                <a:ea typeface="宋体" pitchFamily="2" charset="-122"/>
                <a:cs typeface="Times New Roman" pitchFamily="18" charset="0"/>
              </a:rPr>
              <a:t>③ 右击要设置的模块，从快捷菜单中选择</a:t>
            </a:r>
            <a:r>
              <a:rPr lang="en-US" altLang="zh-CN" sz="2800" b="1" dirty="0">
                <a:latin typeface="Times New Roman" pitchFamily="18" charset="0"/>
                <a:ea typeface="宋体" pitchFamily="2" charset="-122"/>
                <a:cs typeface="Times New Roman" pitchFamily="18" charset="0"/>
              </a:rPr>
              <a:t>Block Parameters</a:t>
            </a:r>
            <a:r>
              <a:rPr lang="zh-CN" altLang="en-US" sz="2800" b="1" dirty="0">
                <a:latin typeface="Times New Roman" pitchFamily="18" charset="0"/>
                <a:ea typeface="宋体" pitchFamily="2" charset="-122"/>
                <a:cs typeface="Times New Roman" pitchFamily="18" charset="0"/>
              </a:rPr>
              <a:t>命令。</a:t>
            </a:r>
          </a:p>
          <a:p>
            <a:pPr marL="0" indent="0">
              <a:lnSpc>
                <a:spcPct val="90000"/>
              </a:lnSpc>
              <a:buFontTx/>
              <a:buNone/>
            </a:pPr>
            <a:r>
              <a:rPr lang="zh-CN" altLang="en-US" sz="2800" b="1" dirty="0">
                <a:latin typeface="Times New Roman" pitchFamily="18" charset="0"/>
                <a:ea typeface="宋体" pitchFamily="2" charset="-122"/>
                <a:cs typeface="Times New Roman" pitchFamily="18" charset="0"/>
              </a:rPr>
              <a:t>模块参数设置对话框分为两部分，上面一部分是模块功能说明，下面一部分用来进行模块参数设置。图</a:t>
            </a:r>
            <a:r>
              <a:rPr lang="en-US" altLang="zh-CN" sz="2800" b="1" dirty="0">
                <a:latin typeface="Times New Roman" pitchFamily="18" charset="0"/>
                <a:ea typeface="宋体" pitchFamily="2" charset="-122"/>
                <a:cs typeface="Times New Roman" pitchFamily="18" charset="0"/>
              </a:rPr>
              <a:t>12-4</a:t>
            </a:r>
            <a:r>
              <a:rPr lang="zh-CN" altLang="en-US" sz="2800" b="1" dirty="0">
                <a:latin typeface="Times New Roman" pitchFamily="18" charset="0"/>
                <a:ea typeface="宋体" pitchFamily="2" charset="-122"/>
                <a:cs typeface="Times New Roman" pitchFamily="18" charset="0"/>
              </a:rPr>
              <a:t>所示为正弦波模块参数对话框，用户可以设置它的采样时间、幅值、频率、相位等参数。</a:t>
            </a:r>
          </a:p>
        </p:txBody>
      </p:sp>
      <p:sp>
        <p:nvSpPr>
          <p:cNvPr id="136196"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3"/>
          <p:cNvSpPr>
            <a:spLocks noGrp="1" noChangeArrowheads="1"/>
          </p:cNvSpPr>
          <p:nvPr>
            <p:ph type="body" idx="1"/>
          </p:nvPr>
        </p:nvSpPr>
        <p:spPr>
          <a:xfrm>
            <a:off x="467544" y="1196752"/>
            <a:ext cx="8531994" cy="4525963"/>
          </a:xfrm>
        </p:spPr>
        <p:txBody>
          <a:bodyPr/>
          <a:lstStyle/>
          <a:p>
            <a:pPr marL="0" indent="0">
              <a:buFontTx/>
              <a:buNone/>
            </a:pPr>
            <a:r>
              <a:rPr lang="en-US" altLang="zh-CN" sz="2800" b="1" dirty="0">
                <a:latin typeface="Times New Roman" pitchFamily="18" charset="0"/>
                <a:ea typeface="宋体" pitchFamily="2" charset="-122"/>
                <a:cs typeface="Times New Roman" pitchFamily="18" charset="0"/>
              </a:rPr>
              <a:t>2</a:t>
            </a:r>
            <a:r>
              <a:rPr lang="zh-CN" altLang="en-US" sz="2800" b="1" dirty="0">
                <a:latin typeface="Times New Roman" pitchFamily="18" charset="0"/>
                <a:ea typeface="宋体" pitchFamily="2" charset="-122"/>
                <a:cs typeface="Times New Roman" pitchFamily="18" charset="0"/>
              </a:rPr>
              <a:t>．模块的属性设置</a:t>
            </a:r>
          </a:p>
          <a:p>
            <a:pPr marL="0" indent="0">
              <a:buFontTx/>
              <a:buNone/>
            </a:pPr>
            <a:r>
              <a:rPr lang="zh-CN" altLang="en-US" sz="2800" b="1" dirty="0">
                <a:latin typeface="Times New Roman" pitchFamily="18" charset="0"/>
                <a:ea typeface="宋体" pitchFamily="2" charset="-122"/>
                <a:cs typeface="Times New Roman" pitchFamily="18" charset="0"/>
              </a:rPr>
              <a:t>在模型编辑窗口打开模块属性设置对话框有以下方法。</a:t>
            </a:r>
          </a:p>
          <a:p>
            <a:pPr marL="0" indent="0">
              <a:buFontTx/>
              <a:buNone/>
            </a:pPr>
            <a:r>
              <a:rPr lang="zh-CN" altLang="en-US" sz="2800" b="1" dirty="0">
                <a:latin typeface="Times New Roman" pitchFamily="18" charset="0"/>
                <a:ea typeface="宋体" pitchFamily="2" charset="-122"/>
                <a:cs typeface="Times New Roman" pitchFamily="18" charset="0"/>
              </a:rPr>
              <a:t>① 选定要设置属性的模块，选择</a:t>
            </a:r>
            <a:r>
              <a:rPr lang="en-US" altLang="zh-CN" sz="2800" b="1" dirty="0" err="1">
                <a:latin typeface="Times New Roman" pitchFamily="18" charset="0"/>
                <a:ea typeface="宋体" pitchFamily="2" charset="-122"/>
                <a:cs typeface="Times New Roman" pitchFamily="18" charset="0"/>
              </a:rPr>
              <a:t>Diagram→Properties</a:t>
            </a:r>
            <a:r>
              <a:rPr lang="zh-CN" altLang="en-US" sz="2800" b="1" dirty="0">
                <a:latin typeface="Times New Roman" pitchFamily="18" charset="0"/>
                <a:ea typeface="宋体" pitchFamily="2" charset="-122"/>
                <a:cs typeface="Times New Roman" pitchFamily="18" charset="0"/>
              </a:rPr>
              <a:t>命令。</a:t>
            </a:r>
          </a:p>
          <a:p>
            <a:pPr marL="0" indent="0">
              <a:buFontTx/>
              <a:buNone/>
            </a:pPr>
            <a:r>
              <a:rPr lang="zh-CN" altLang="en-US" sz="2800" b="1" dirty="0">
                <a:latin typeface="Times New Roman" pitchFamily="18" charset="0"/>
                <a:ea typeface="宋体" pitchFamily="2" charset="-122"/>
                <a:cs typeface="Times New Roman" pitchFamily="18" charset="0"/>
              </a:rPr>
              <a:t>② 右击要设置属性的模块，从快捷菜单中选择</a:t>
            </a:r>
            <a:r>
              <a:rPr lang="en-US" altLang="zh-CN" sz="2800" b="1" dirty="0">
                <a:latin typeface="Times New Roman" pitchFamily="18" charset="0"/>
                <a:ea typeface="宋体" pitchFamily="2" charset="-122"/>
                <a:cs typeface="Times New Roman" pitchFamily="18" charset="0"/>
              </a:rPr>
              <a:t>Properties</a:t>
            </a:r>
            <a:r>
              <a:rPr lang="zh-CN" altLang="en-US" sz="2800" b="1" dirty="0">
                <a:latin typeface="Times New Roman" pitchFamily="18" charset="0"/>
                <a:ea typeface="宋体" pitchFamily="2" charset="-122"/>
                <a:cs typeface="Times New Roman" pitchFamily="18" charset="0"/>
              </a:rPr>
              <a:t>命令。</a:t>
            </a:r>
          </a:p>
        </p:txBody>
      </p:sp>
      <p:sp>
        <p:nvSpPr>
          <p:cNvPr id="137220"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3"/>
          <p:cNvSpPr>
            <a:spLocks noGrp="1" noChangeArrowheads="1"/>
          </p:cNvSpPr>
          <p:nvPr>
            <p:ph type="body" idx="1"/>
          </p:nvPr>
        </p:nvSpPr>
        <p:spPr>
          <a:xfrm>
            <a:off x="539750" y="908050"/>
            <a:ext cx="8147050" cy="5218113"/>
          </a:xfrm>
        </p:spPr>
        <p:txBody>
          <a:bodyPr/>
          <a:lstStyle/>
          <a:p>
            <a:pPr marL="0" indent="0">
              <a:lnSpc>
                <a:spcPct val="80000"/>
              </a:lnSpc>
              <a:buFontTx/>
              <a:buNone/>
            </a:pPr>
            <a:r>
              <a:rPr lang="zh-CN" altLang="en-US" sz="2800" b="1" dirty="0">
                <a:latin typeface="Times New Roman" pitchFamily="18" charset="0"/>
                <a:ea typeface="宋体" pitchFamily="2" charset="-122"/>
                <a:cs typeface="Times New Roman" pitchFamily="18" charset="0"/>
              </a:rPr>
              <a:t>    模块属性对话框包括</a:t>
            </a:r>
            <a:r>
              <a:rPr lang="en-US" altLang="zh-CN" sz="2800" b="1" dirty="0">
                <a:latin typeface="Times New Roman" pitchFamily="18" charset="0"/>
                <a:ea typeface="宋体" pitchFamily="2" charset="-122"/>
                <a:cs typeface="Times New Roman" pitchFamily="18" charset="0"/>
              </a:rPr>
              <a:t>General</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Block Annotation</a:t>
            </a:r>
            <a:r>
              <a:rPr lang="zh-CN" altLang="en-US" sz="2800" b="1" dirty="0">
                <a:latin typeface="Times New Roman" pitchFamily="18" charset="0"/>
                <a:ea typeface="宋体" pitchFamily="2" charset="-122"/>
                <a:cs typeface="Times New Roman" pitchFamily="18" charset="0"/>
              </a:rPr>
              <a:t>和</a:t>
            </a:r>
            <a:r>
              <a:rPr lang="en-US" altLang="zh-CN" sz="2800" b="1" dirty="0">
                <a:latin typeface="Times New Roman" pitchFamily="18" charset="0"/>
                <a:ea typeface="宋体" pitchFamily="2" charset="-122"/>
                <a:cs typeface="Times New Roman" pitchFamily="18" charset="0"/>
              </a:rPr>
              <a:t>Callbacks </a:t>
            </a:r>
            <a:r>
              <a:rPr lang="zh-CN" altLang="en-US" sz="2800" b="1" dirty="0">
                <a:latin typeface="Times New Roman" pitchFamily="18" charset="0"/>
                <a:ea typeface="宋体" pitchFamily="2" charset="-122"/>
                <a:cs typeface="Times New Roman" pitchFamily="18" charset="0"/>
              </a:rPr>
              <a:t>三个选项卡。</a:t>
            </a:r>
          </a:p>
          <a:p>
            <a:pPr marL="0" indent="0">
              <a:lnSpc>
                <a:spcPct val="80000"/>
              </a:lnSpc>
              <a:buFontTx/>
              <a:buNone/>
            </a:pPr>
            <a:r>
              <a:rPr lang="en-US" altLang="zh-CN" sz="2800" b="1" dirty="0">
                <a:latin typeface="Times New Roman" pitchFamily="18" charset="0"/>
                <a:ea typeface="宋体" pitchFamily="2" charset="-122"/>
                <a:cs typeface="Times New Roman" pitchFamily="18" charset="0"/>
              </a:rPr>
              <a:t>General</a:t>
            </a:r>
            <a:r>
              <a:rPr lang="zh-CN" altLang="en-US" sz="2800" b="1" dirty="0">
                <a:latin typeface="Times New Roman" pitchFamily="18" charset="0"/>
                <a:ea typeface="宋体" pitchFamily="2" charset="-122"/>
                <a:cs typeface="Times New Roman" pitchFamily="18" charset="0"/>
              </a:rPr>
              <a:t>选项卡中可以设置</a:t>
            </a:r>
            <a:r>
              <a:rPr lang="en-US" altLang="zh-CN" sz="2800" b="1" dirty="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个基本属性，分别是：</a:t>
            </a:r>
            <a:r>
              <a:rPr lang="en-US" altLang="zh-CN" sz="2800" b="1" dirty="0">
                <a:latin typeface="Times New Roman" pitchFamily="18" charset="0"/>
                <a:ea typeface="宋体" pitchFamily="2" charset="-122"/>
                <a:cs typeface="Times New Roman" pitchFamily="18" charset="0"/>
              </a:rPr>
              <a:t>Description</a:t>
            </a:r>
            <a:r>
              <a:rPr lang="zh-CN" altLang="en-US" sz="2800" b="1" dirty="0">
                <a:latin typeface="Times New Roman" pitchFamily="18" charset="0"/>
                <a:ea typeface="宋体" pitchFamily="2" charset="-122"/>
                <a:cs typeface="Times New Roman" pitchFamily="18" charset="0"/>
              </a:rPr>
              <a:t>属性对该模块在模型中的用法进行说明；</a:t>
            </a:r>
            <a:r>
              <a:rPr lang="en-US" altLang="zh-CN" sz="2800" b="1" dirty="0">
                <a:latin typeface="Times New Roman" pitchFamily="18" charset="0"/>
                <a:ea typeface="宋体" pitchFamily="2" charset="-122"/>
                <a:cs typeface="Times New Roman" pitchFamily="18" charset="0"/>
              </a:rPr>
              <a:t>Priority</a:t>
            </a:r>
            <a:r>
              <a:rPr lang="zh-CN" altLang="en-US" sz="2800" b="1" dirty="0">
                <a:latin typeface="Times New Roman" pitchFamily="18" charset="0"/>
                <a:ea typeface="宋体" pitchFamily="2" charset="-122"/>
                <a:cs typeface="Times New Roman" pitchFamily="18" charset="0"/>
              </a:rPr>
              <a:t>属性规定该模块在模型中相对于其他模块执行的优先顺序。优先级的数值必须是整数（可以是负整数），该数值越小，优先级越高。也可以不输入优先级数值，这时系统自动选取合适的优先级；</a:t>
            </a:r>
            <a:r>
              <a:rPr lang="en-US" altLang="zh-CN" sz="2800" b="1" dirty="0">
                <a:latin typeface="Times New Roman" pitchFamily="18" charset="0"/>
                <a:ea typeface="宋体" pitchFamily="2" charset="-122"/>
                <a:cs typeface="Times New Roman" pitchFamily="18" charset="0"/>
              </a:rPr>
              <a:t>Tag</a:t>
            </a:r>
            <a:r>
              <a:rPr lang="zh-CN" altLang="en-US" sz="2800" b="1" dirty="0">
                <a:latin typeface="Times New Roman" pitchFamily="18" charset="0"/>
                <a:ea typeface="宋体" pitchFamily="2" charset="-122"/>
                <a:cs typeface="Times New Roman" pitchFamily="18" charset="0"/>
              </a:rPr>
              <a:t>属性是用户为模块添加的文本格式的标记。</a:t>
            </a:r>
          </a:p>
          <a:p>
            <a:pPr marL="0" indent="0">
              <a:lnSpc>
                <a:spcPct val="80000"/>
              </a:lnSpc>
              <a:buFontTx/>
              <a:buNone/>
            </a:pPr>
            <a:r>
              <a:rPr lang="en-US" altLang="zh-CN" sz="2800" b="1" dirty="0">
                <a:latin typeface="Times New Roman" pitchFamily="18" charset="0"/>
                <a:ea typeface="宋体" pitchFamily="2" charset="-122"/>
                <a:cs typeface="Times New Roman" pitchFamily="18" charset="0"/>
              </a:rPr>
              <a:t>Block Annotation</a:t>
            </a:r>
            <a:r>
              <a:rPr lang="zh-CN" altLang="en-US" sz="2800" b="1" dirty="0">
                <a:latin typeface="Times New Roman" pitchFamily="18" charset="0"/>
                <a:ea typeface="宋体" pitchFamily="2" charset="-122"/>
                <a:cs typeface="Times New Roman" pitchFamily="18" charset="0"/>
              </a:rPr>
              <a:t>选项卡中指定在该模块的图标下显示模块的哪个参数。</a:t>
            </a:r>
          </a:p>
          <a:p>
            <a:pPr marL="0" indent="0">
              <a:lnSpc>
                <a:spcPct val="80000"/>
              </a:lnSpc>
              <a:buFontTx/>
              <a:buNone/>
            </a:pPr>
            <a:r>
              <a:rPr lang="en-US" altLang="zh-CN" sz="2800" b="1" dirty="0">
                <a:latin typeface="Times New Roman" pitchFamily="18" charset="0"/>
                <a:ea typeface="宋体" pitchFamily="2" charset="-122"/>
                <a:cs typeface="Times New Roman" pitchFamily="18" charset="0"/>
              </a:rPr>
              <a:t>Callbacks</a:t>
            </a:r>
            <a:r>
              <a:rPr lang="zh-CN" altLang="en-US" sz="2800" b="1" dirty="0">
                <a:latin typeface="Times New Roman" pitchFamily="18" charset="0"/>
                <a:ea typeface="宋体" pitchFamily="2" charset="-122"/>
                <a:cs typeface="Times New Roman" pitchFamily="18" charset="0"/>
              </a:rPr>
              <a:t>选项卡中指定当对该模块实施某种操作时需要执行的</a:t>
            </a:r>
            <a:r>
              <a:rPr lang="en-US" altLang="zh-CN" sz="2800" b="1" dirty="0">
                <a:latin typeface="Times New Roman" pitchFamily="18" charset="0"/>
                <a:ea typeface="宋体" pitchFamily="2" charset="-122"/>
                <a:cs typeface="Times New Roman" pitchFamily="18" charset="0"/>
              </a:rPr>
              <a:t>MATLAB</a:t>
            </a:r>
            <a:r>
              <a:rPr lang="zh-CN" altLang="en-US" sz="2800" b="1" dirty="0">
                <a:latin typeface="Times New Roman" pitchFamily="18" charset="0"/>
                <a:ea typeface="宋体" pitchFamily="2" charset="-122"/>
                <a:cs typeface="Times New Roman" pitchFamily="18" charset="0"/>
              </a:rPr>
              <a:t>命令或程序。 </a:t>
            </a:r>
          </a:p>
        </p:txBody>
      </p:sp>
      <p:sp>
        <p:nvSpPr>
          <p:cNvPr id="138244"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395536" y="548680"/>
            <a:ext cx="8229600" cy="1143000"/>
          </a:xfrm>
        </p:spPr>
        <p:txBody>
          <a:bodyPr/>
          <a:lstStyle/>
          <a:p>
            <a:pPr algn="l">
              <a:buFontTx/>
              <a:buNone/>
              <a:defRPr/>
            </a:pPr>
            <a:r>
              <a:rPr lang="en-US" altLang="zh-CN" sz="3600" b="1" kern="1200" dirty="0">
                <a:latin typeface="Times New Roman" pitchFamily="18" charset="0"/>
                <a:ea typeface="华文新魏" pitchFamily="2" charset="-122"/>
                <a:cs typeface="+mn-cs"/>
              </a:rPr>
              <a:t>12.3  </a:t>
            </a:r>
            <a:r>
              <a:rPr lang="zh-CN" altLang="en-US" sz="3600" b="1" kern="1200" dirty="0">
                <a:latin typeface="Times New Roman" pitchFamily="18" charset="0"/>
                <a:ea typeface="华文新魏" pitchFamily="2" charset="-122"/>
                <a:cs typeface="+mn-cs"/>
              </a:rPr>
              <a:t>系统的仿真与分析</a:t>
            </a:r>
          </a:p>
        </p:txBody>
      </p:sp>
      <p:sp>
        <p:nvSpPr>
          <p:cNvPr id="139267" name="Rectangle 3"/>
          <p:cNvSpPr>
            <a:spLocks noGrp="1" noChangeArrowheads="1"/>
          </p:cNvSpPr>
          <p:nvPr>
            <p:ph type="body" idx="1"/>
          </p:nvPr>
        </p:nvSpPr>
        <p:spPr/>
        <p:txBody>
          <a:bodyPr/>
          <a:lstStyle/>
          <a:p>
            <a:pPr marL="0" indent="0">
              <a:buFontTx/>
              <a:buNone/>
            </a:pPr>
            <a:r>
              <a:rPr lang="en-US" altLang="zh-CN" sz="2800" b="1" dirty="0">
                <a:latin typeface="Times New Roman" pitchFamily="18" charset="0"/>
                <a:ea typeface="宋体" pitchFamily="2" charset="-122"/>
                <a:cs typeface="Times New Roman" pitchFamily="18" charset="0"/>
              </a:rPr>
              <a:t>12.3.1  </a:t>
            </a:r>
            <a:r>
              <a:rPr lang="zh-CN" altLang="en-US" sz="2800" b="1" dirty="0">
                <a:latin typeface="Times New Roman" pitchFamily="18" charset="0"/>
                <a:ea typeface="宋体" pitchFamily="2" charset="-122"/>
                <a:cs typeface="Times New Roman" pitchFamily="18" charset="0"/>
              </a:rPr>
              <a:t>设置仿真参数</a:t>
            </a:r>
          </a:p>
          <a:p>
            <a:pPr marL="0" indent="0">
              <a:buFontTx/>
              <a:buNone/>
            </a:pPr>
            <a:r>
              <a:rPr lang="zh-CN" altLang="en-US" sz="2800" b="1" dirty="0">
                <a:latin typeface="Times New Roman" pitchFamily="18" charset="0"/>
                <a:ea typeface="宋体" pitchFamily="2" charset="-122"/>
                <a:cs typeface="Times New Roman" pitchFamily="18" charset="0"/>
              </a:rPr>
              <a:t>在系统仿真过程中，事先必须对仿真算法、输出模式等各种仿真参数进行设置。在模型编辑窗口打开仿真参数设置对话框有以下方法。</a:t>
            </a:r>
          </a:p>
          <a:p>
            <a:pPr marL="0" indent="0">
              <a:buFontTx/>
              <a:buNone/>
            </a:pPr>
            <a:r>
              <a:rPr lang="zh-CN" altLang="en-US" sz="2800" b="1" dirty="0">
                <a:latin typeface="Times New Roman" pitchFamily="18" charset="0"/>
                <a:ea typeface="宋体" pitchFamily="2" charset="-122"/>
                <a:cs typeface="Times New Roman" pitchFamily="18" charset="0"/>
              </a:rPr>
              <a:t>① 单击工具栏中的 </a:t>
            </a:r>
            <a:r>
              <a:rPr lang="en-US" altLang="zh-CN" sz="2800" b="1" dirty="0">
                <a:latin typeface="Times New Roman" pitchFamily="18" charset="0"/>
                <a:ea typeface="宋体" pitchFamily="2" charset="-122"/>
                <a:cs typeface="Times New Roman" pitchFamily="18" charset="0"/>
              </a:rPr>
              <a:t>Model Configuration Parameters</a:t>
            </a:r>
            <a:r>
              <a:rPr lang="zh-CN" altLang="en-US" sz="2800" b="1" dirty="0">
                <a:latin typeface="Times New Roman" pitchFamily="18" charset="0"/>
                <a:ea typeface="宋体" pitchFamily="2" charset="-122"/>
                <a:cs typeface="Times New Roman" pitchFamily="18" charset="0"/>
              </a:rPr>
              <a:t>按钮。</a:t>
            </a:r>
          </a:p>
          <a:p>
            <a:pPr marL="0" indent="0">
              <a:buFontTx/>
              <a:buNone/>
            </a:pPr>
            <a:r>
              <a:rPr lang="zh-CN" altLang="en-US" sz="2800" b="1" dirty="0">
                <a:latin typeface="Times New Roman" pitchFamily="18" charset="0"/>
                <a:ea typeface="宋体" pitchFamily="2" charset="-122"/>
                <a:cs typeface="Times New Roman" pitchFamily="18" charset="0"/>
              </a:rPr>
              <a:t>② 选择</a:t>
            </a:r>
            <a:r>
              <a:rPr lang="en-US" altLang="zh-CN" sz="2800" b="1" dirty="0" err="1">
                <a:latin typeface="Times New Roman" pitchFamily="18" charset="0"/>
                <a:ea typeface="宋体" pitchFamily="2" charset="-122"/>
                <a:cs typeface="Times New Roman" pitchFamily="18" charset="0"/>
              </a:rPr>
              <a:t>Simulation→Model</a:t>
            </a:r>
            <a:r>
              <a:rPr lang="en-US" altLang="zh-CN" sz="2800" b="1" dirty="0">
                <a:latin typeface="Times New Roman" pitchFamily="18" charset="0"/>
                <a:ea typeface="宋体" pitchFamily="2" charset="-122"/>
                <a:cs typeface="Times New Roman" pitchFamily="18" charset="0"/>
              </a:rPr>
              <a:t> Configuration Parameters</a:t>
            </a:r>
            <a:r>
              <a:rPr lang="zh-CN" altLang="en-US" sz="2800" b="1" dirty="0">
                <a:latin typeface="Times New Roman" pitchFamily="18" charset="0"/>
                <a:ea typeface="宋体" pitchFamily="2" charset="-122"/>
                <a:cs typeface="Times New Roman" pitchFamily="18" charset="0"/>
              </a:rPr>
              <a:t>命令。</a:t>
            </a:r>
          </a:p>
          <a:p>
            <a:pPr marL="0" indent="0">
              <a:buFontTx/>
              <a:buNone/>
            </a:pPr>
            <a:r>
              <a:rPr lang="zh-CN" altLang="en-US" sz="2800" b="1" dirty="0">
                <a:latin typeface="Times New Roman" pitchFamily="18" charset="0"/>
                <a:ea typeface="宋体" pitchFamily="2" charset="-122"/>
                <a:cs typeface="Times New Roman" pitchFamily="18" charset="0"/>
              </a:rPr>
              <a:t>打开的仿真参数设置对话框如图</a:t>
            </a:r>
            <a:r>
              <a:rPr lang="en-US" altLang="zh-CN" sz="2800" b="1" dirty="0">
                <a:latin typeface="Times New Roman" pitchFamily="18" charset="0"/>
                <a:ea typeface="宋体" pitchFamily="2" charset="-122"/>
                <a:cs typeface="Times New Roman" pitchFamily="18" charset="0"/>
              </a:rPr>
              <a:t>12-8</a:t>
            </a:r>
            <a:r>
              <a:rPr lang="zh-CN" altLang="en-US" sz="2800" b="1" dirty="0">
                <a:latin typeface="Times New Roman" pitchFamily="18" charset="0"/>
                <a:ea typeface="宋体" pitchFamily="2" charset="-122"/>
                <a:cs typeface="Times New Roman" pitchFamily="18" charset="0"/>
              </a:rPr>
              <a:t>所示。 </a:t>
            </a:r>
          </a:p>
        </p:txBody>
      </p:sp>
      <p:sp>
        <p:nvSpPr>
          <p:cNvPr id="139268"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29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981075"/>
            <a:ext cx="7058025"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293"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3"/>
          <p:cNvSpPr>
            <a:spLocks noGrp="1" noChangeArrowheads="1"/>
          </p:cNvSpPr>
          <p:nvPr>
            <p:ph type="body" idx="1"/>
          </p:nvPr>
        </p:nvSpPr>
        <p:spPr>
          <a:xfrm>
            <a:off x="467544" y="836712"/>
            <a:ext cx="8218487" cy="5218113"/>
          </a:xfrm>
        </p:spPr>
        <p:txBody>
          <a:bodyPr/>
          <a:lstStyle/>
          <a:p>
            <a:pPr marL="0" indent="0">
              <a:lnSpc>
                <a:spcPct val="90000"/>
              </a:lnSpc>
              <a:buFontTx/>
              <a:buNone/>
            </a:pPr>
            <a:r>
              <a:rPr lang="zh-CN" altLang="en-US" sz="2800" b="1" dirty="0">
                <a:latin typeface="Times New Roman" pitchFamily="18" charset="0"/>
                <a:ea typeface="宋体" pitchFamily="2" charset="-122"/>
                <a:cs typeface="Times New Roman" pitchFamily="18" charset="0"/>
              </a:rPr>
              <a:t>在仿真参数设置对话框中，仿真参数分为</a:t>
            </a:r>
            <a:r>
              <a:rPr lang="en-US" altLang="zh-CN" sz="2800" b="1" dirty="0">
                <a:latin typeface="Times New Roman" pitchFamily="18" charset="0"/>
                <a:ea typeface="宋体" pitchFamily="2" charset="-122"/>
                <a:cs typeface="Times New Roman" pitchFamily="18" charset="0"/>
              </a:rPr>
              <a:t>7</a:t>
            </a:r>
            <a:r>
              <a:rPr lang="zh-CN" altLang="en-US" sz="2800" b="1" dirty="0">
                <a:latin typeface="Times New Roman" pitchFamily="18" charset="0"/>
                <a:ea typeface="宋体" pitchFamily="2" charset="-122"/>
                <a:cs typeface="Times New Roman" pitchFamily="18" charset="0"/>
              </a:rPr>
              <a:t>类。</a:t>
            </a:r>
          </a:p>
          <a:p>
            <a:pPr marL="0" indent="0">
              <a:lnSpc>
                <a:spcPct val="90000"/>
              </a:lnSpc>
              <a:buFontTx/>
              <a:buNone/>
            </a:pPr>
            <a:r>
              <a:rPr lang="zh-CN" altLang="en-US" sz="2800" b="1" dirty="0">
                <a:latin typeface="Times New Roman" pitchFamily="18" charset="0"/>
                <a:ea typeface="宋体" pitchFamily="2" charset="-122"/>
                <a:cs typeface="Times New Roman" pitchFamily="18" charset="0"/>
              </a:rPr>
              <a:t>① </a:t>
            </a:r>
            <a:r>
              <a:rPr lang="en-US" altLang="zh-CN" sz="2800" b="1" dirty="0">
                <a:latin typeface="Times New Roman" pitchFamily="18" charset="0"/>
                <a:ea typeface="宋体" pitchFamily="2" charset="-122"/>
                <a:cs typeface="Times New Roman" pitchFamily="18" charset="0"/>
              </a:rPr>
              <a:t>Solver</a:t>
            </a:r>
            <a:r>
              <a:rPr lang="zh-CN" altLang="en-US" sz="2800" b="1" dirty="0">
                <a:latin typeface="Times New Roman" pitchFamily="18" charset="0"/>
                <a:ea typeface="宋体" pitchFamily="2" charset="-122"/>
                <a:cs typeface="Times New Roman" pitchFamily="18" charset="0"/>
              </a:rPr>
              <a:t>参数：用于设置仿真起始和终止时间，选择微分方程求解算法并为其规定参数，以及选择某些输出选项。</a:t>
            </a:r>
          </a:p>
          <a:p>
            <a:pPr marL="0" indent="0">
              <a:lnSpc>
                <a:spcPct val="90000"/>
              </a:lnSpc>
              <a:buFontTx/>
              <a:buNone/>
            </a:pPr>
            <a:r>
              <a:rPr lang="zh-CN" altLang="en-US" sz="2800" b="1" dirty="0">
                <a:latin typeface="Times New Roman" pitchFamily="18" charset="0"/>
                <a:ea typeface="宋体" pitchFamily="2" charset="-122"/>
                <a:cs typeface="Times New Roman" pitchFamily="18" charset="0"/>
              </a:rPr>
              <a:t>② </a:t>
            </a:r>
            <a:r>
              <a:rPr lang="en-US" altLang="zh-CN" sz="2800" b="1" dirty="0">
                <a:latin typeface="Times New Roman" pitchFamily="18" charset="0"/>
                <a:ea typeface="宋体" pitchFamily="2" charset="-122"/>
                <a:cs typeface="Times New Roman" pitchFamily="18" charset="0"/>
              </a:rPr>
              <a:t>Data Import/Export</a:t>
            </a:r>
            <a:r>
              <a:rPr lang="zh-CN" altLang="en-US" sz="2800" b="1" dirty="0">
                <a:latin typeface="Times New Roman" pitchFamily="18" charset="0"/>
                <a:ea typeface="宋体" pitchFamily="2" charset="-122"/>
                <a:cs typeface="Times New Roman" pitchFamily="18" charset="0"/>
              </a:rPr>
              <a:t>参数：用于管理工作空间数据的导入和导出。</a:t>
            </a:r>
          </a:p>
          <a:p>
            <a:pPr marL="0" indent="0">
              <a:lnSpc>
                <a:spcPct val="90000"/>
              </a:lnSpc>
              <a:buFontTx/>
              <a:buNone/>
            </a:pPr>
            <a:r>
              <a:rPr lang="zh-CN" altLang="en-US" sz="2800" b="1" dirty="0">
                <a:latin typeface="Times New Roman" pitchFamily="18" charset="0"/>
                <a:ea typeface="宋体" pitchFamily="2" charset="-122"/>
                <a:cs typeface="Times New Roman" pitchFamily="18" charset="0"/>
              </a:rPr>
              <a:t>③ </a:t>
            </a:r>
            <a:r>
              <a:rPr lang="en-US" altLang="zh-CN" sz="2800" b="1" dirty="0">
                <a:latin typeface="Times New Roman" pitchFamily="18" charset="0"/>
                <a:ea typeface="宋体" pitchFamily="2" charset="-122"/>
                <a:cs typeface="Times New Roman" pitchFamily="18" charset="0"/>
              </a:rPr>
              <a:t>Optimization</a:t>
            </a:r>
            <a:r>
              <a:rPr lang="zh-CN" altLang="en-US" sz="2800" b="1" dirty="0">
                <a:latin typeface="Times New Roman" pitchFamily="18" charset="0"/>
                <a:ea typeface="宋体" pitchFamily="2" charset="-122"/>
                <a:cs typeface="Times New Roman" pitchFamily="18" charset="0"/>
              </a:rPr>
              <a:t>参数：用于设置仿真优化模式。</a:t>
            </a:r>
          </a:p>
          <a:p>
            <a:pPr marL="0" indent="0">
              <a:lnSpc>
                <a:spcPct val="90000"/>
              </a:lnSpc>
              <a:buFontTx/>
              <a:buNone/>
            </a:pPr>
            <a:r>
              <a:rPr lang="zh-CN" altLang="en-US" sz="2800" b="1" dirty="0">
                <a:latin typeface="Times New Roman" pitchFamily="18" charset="0"/>
                <a:ea typeface="宋体" pitchFamily="2" charset="-122"/>
                <a:cs typeface="Times New Roman" pitchFamily="18" charset="0"/>
              </a:rPr>
              <a:t>④ </a:t>
            </a:r>
            <a:r>
              <a:rPr lang="en-US" altLang="zh-CN" sz="2800" b="1" dirty="0">
                <a:latin typeface="Times New Roman" pitchFamily="18" charset="0"/>
                <a:ea typeface="宋体" pitchFamily="2" charset="-122"/>
                <a:cs typeface="Times New Roman" pitchFamily="18" charset="0"/>
              </a:rPr>
              <a:t>Diagnostics</a:t>
            </a:r>
            <a:r>
              <a:rPr lang="zh-CN" altLang="en-US" sz="2800" b="1" dirty="0">
                <a:latin typeface="Times New Roman" pitchFamily="18" charset="0"/>
                <a:ea typeface="宋体" pitchFamily="2" charset="-122"/>
                <a:cs typeface="Times New Roman" pitchFamily="18" charset="0"/>
              </a:rPr>
              <a:t>参数：用于设置在仿真过程中出现各类错误时发出警告的等级。</a:t>
            </a:r>
          </a:p>
          <a:p>
            <a:pPr marL="0" indent="0">
              <a:lnSpc>
                <a:spcPct val="90000"/>
              </a:lnSpc>
              <a:buFontTx/>
              <a:buNone/>
            </a:pPr>
            <a:r>
              <a:rPr lang="zh-CN" altLang="en-US" sz="2800" b="1" dirty="0">
                <a:latin typeface="Times New Roman" pitchFamily="18" charset="0"/>
                <a:ea typeface="宋体" pitchFamily="2" charset="-122"/>
                <a:cs typeface="Times New Roman" pitchFamily="18" charset="0"/>
              </a:rPr>
              <a:t>⑤ </a:t>
            </a:r>
            <a:r>
              <a:rPr lang="en-US" altLang="zh-CN" sz="2800" b="1" dirty="0">
                <a:latin typeface="Times New Roman" pitchFamily="18" charset="0"/>
                <a:ea typeface="宋体" pitchFamily="2" charset="-122"/>
                <a:cs typeface="Times New Roman" pitchFamily="18" charset="0"/>
              </a:rPr>
              <a:t>Hardware Implementation</a:t>
            </a:r>
            <a:r>
              <a:rPr lang="zh-CN" altLang="en-US" sz="2800" b="1" dirty="0">
                <a:latin typeface="Times New Roman" pitchFamily="18" charset="0"/>
                <a:ea typeface="宋体" pitchFamily="2" charset="-122"/>
                <a:cs typeface="Times New Roman" pitchFamily="18" charset="0"/>
              </a:rPr>
              <a:t>参数：用于设置实现仿真的硬件。</a:t>
            </a:r>
          </a:p>
          <a:p>
            <a:pPr marL="0" indent="0">
              <a:lnSpc>
                <a:spcPct val="90000"/>
              </a:lnSpc>
              <a:buFontTx/>
              <a:buNone/>
            </a:pPr>
            <a:r>
              <a:rPr lang="zh-CN" altLang="en-US" sz="2800" b="1" dirty="0">
                <a:latin typeface="Times New Roman" pitchFamily="18" charset="0"/>
                <a:ea typeface="宋体" pitchFamily="2" charset="-122"/>
                <a:cs typeface="Times New Roman" pitchFamily="18" charset="0"/>
              </a:rPr>
              <a:t>⑥ </a:t>
            </a:r>
            <a:r>
              <a:rPr lang="en-US" altLang="zh-CN" sz="2800" b="1" dirty="0">
                <a:latin typeface="Times New Roman" pitchFamily="18" charset="0"/>
                <a:ea typeface="宋体" pitchFamily="2" charset="-122"/>
                <a:cs typeface="Times New Roman" pitchFamily="18" charset="0"/>
              </a:rPr>
              <a:t>Model Referencing</a:t>
            </a:r>
            <a:r>
              <a:rPr lang="zh-CN" altLang="en-US" sz="2800" b="1" dirty="0">
                <a:latin typeface="Times New Roman" pitchFamily="18" charset="0"/>
                <a:ea typeface="宋体" pitchFamily="2" charset="-122"/>
                <a:cs typeface="Times New Roman" pitchFamily="18" charset="0"/>
              </a:rPr>
              <a:t>参数：用于设置参考模型。</a:t>
            </a:r>
          </a:p>
          <a:p>
            <a:pPr marL="0" indent="0">
              <a:lnSpc>
                <a:spcPct val="90000"/>
              </a:lnSpc>
              <a:buFontTx/>
              <a:buNone/>
            </a:pPr>
            <a:r>
              <a:rPr lang="zh-CN" altLang="en-US" sz="2800" b="1" dirty="0">
                <a:latin typeface="Times New Roman" pitchFamily="18" charset="0"/>
                <a:ea typeface="宋体" pitchFamily="2" charset="-122"/>
                <a:cs typeface="Times New Roman" pitchFamily="18" charset="0"/>
              </a:rPr>
              <a:t>⑦ </a:t>
            </a:r>
            <a:r>
              <a:rPr lang="en-US" altLang="zh-CN" sz="2800" b="1" dirty="0">
                <a:latin typeface="Times New Roman" pitchFamily="18" charset="0"/>
                <a:ea typeface="宋体" pitchFamily="2" charset="-122"/>
                <a:cs typeface="Times New Roman" pitchFamily="18" charset="0"/>
              </a:rPr>
              <a:t>Simulation Target</a:t>
            </a:r>
            <a:r>
              <a:rPr lang="zh-CN" altLang="en-US" sz="2800" b="1" dirty="0">
                <a:latin typeface="Times New Roman" pitchFamily="18" charset="0"/>
                <a:ea typeface="宋体" pitchFamily="2" charset="-122"/>
                <a:cs typeface="Times New Roman" pitchFamily="18" charset="0"/>
              </a:rPr>
              <a:t>参数：用于设置仿真模型目标。</a:t>
            </a:r>
          </a:p>
        </p:txBody>
      </p:sp>
      <p:sp>
        <p:nvSpPr>
          <p:cNvPr id="141316"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p:cNvSpPr>
            <a:spLocks noGrp="1" noChangeArrowheads="1"/>
          </p:cNvSpPr>
          <p:nvPr>
            <p:ph type="body" idx="1"/>
          </p:nvPr>
        </p:nvSpPr>
        <p:spPr>
          <a:xfrm>
            <a:off x="467544" y="1196752"/>
            <a:ext cx="8229600" cy="4525963"/>
          </a:xfrm>
        </p:spPr>
        <p:txBody>
          <a:bodyPr/>
          <a:lstStyle/>
          <a:p>
            <a:pPr marL="0" indent="0">
              <a:buFontTx/>
              <a:buNone/>
            </a:pPr>
            <a:r>
              <a:rPr lang="en-US" altLang="zh-CN" sz="2800" b="1" dirty="0">
                <a:latin typeface="Times New Roman" pitchFamily="18" charset="0"/>
                <a:ea typeface="宋体" pitchFamily="2" charset="-122"/>
                <a:cs typeface="Times New Roman" pitchFamily="18" charset="0"/>
              </a:rPr>
              <a:t>1</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Solver</a:t>
            </a:r>
            <a:r>
              <a:rPr lang="zh-CN" altLang="en-US" sz="2800" b="1" dirty="0">
                <a:latin typeface="Times New Roman" pitchFamily="18" charset="0"/>
                <a:ea typeface="宋体" pitchFamily="2" charset="-122"/>
                <a:cs typeface="Times New Roman" pitchFamily="18" charset="0"/>
              </a:rPr>
              <a:t>参数设置</a:t>
            </a:r>
          </a:p>
          <a:p>
            <a:pPr marL="0" indent="0">
              <a:buFontTx/>
              <a:buNone/>
            </a:pPr>
            <a:r>
              <a:rPr lang="en-US" altLang="zh-CN" sz="2800" b="1" dirty="0">
                <a:latin typeface="Times New Roman" pitchFamily="18" charset="0"/>
                <a:ea typeface="宋体" pitchFamily="2" charset="-122"/>
                <a:cs typeface="Times New Roman" pitchFamily="18" charset="0"/>
              </a:rPr>
              <a:t>Solver</a:t>
            </a:r>
            <a:r>
              <a:rPr lang="zh-CN" altLang="en-US" sz="2800" b="1" dirty="0">
                <a:latin typeface="Times New Roman" pitchFamily="18" charset="0"/>
                <a:ea typeface="宋体" pitchFamily="2" charset="-122"/>
                <a:cs typeface="Times New Roman" pitchFamily="18" charset="0"/>
              </a:rPr>
              <a:t>（求解算法）是利用模型中所含的信息来计算系统动态行为的数值积分算法。</a:t>
            </a:r>
            <a:r>
              <a:rPr lang="en-US" altLang="zh-CN" sz="2800" b="1" dirty="0">
                <a:latin typeface="Times New Roman" pitchFamily="18" charset="0"/>
                <a:ea typeface="宋体" pitchFamily="2" charset="-122"/>
                <a:cs typeface="Times New Roman" pitchFamily="18" charset="0"/>
              </a:rPr>
              <a:t>Simulink </a:t>
            </a:r>
            <a:r>
              <a:rPr lang="zh-CN" altLang="en-US" sz="2800" b="1" dirty="0">
                <a:latin typeface="Times New Roman" pitchFamily="18" charset="0"/>
                <a:ea typeface="宋体" pitchFamily="2" charset="-122"/>
                <a:cs typeface="Times New Roman" pitchFamily="18" charset="0"/>
              </a:rPr>
              <a:t>提供的求解算法可支持多种系统的仿真，其中包括任何规模的连续时间（模拟）、离散时间（数字）、混杂（混合信号）和多采样率系统。</a:t>
            </a:r>
          </a:p>
        </p:txBody>
      </p:sp>
      <p:sp>
        <p:nvSpPr>
          <p:cNvPr id="142340"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3"/>
          <p:cNvSpPr>
            <a:spLocks noGrp="1" noChangeArrowheads="1"/>
          </p:cNvSpPr>
          <p:nvPr>
            <p:ph type="body" idx="1"/>
          </p:nvPr>
        </p:nvSpPr>
        <p:spPr>
          <a:xfrm>
            <a:off x="467544" y="1196752"/>
            <a:ext cx="8229600" cy="4525963"/>
          </a:xfrm>
        </p:spPr>
        <p:txBody>
          <a:bodyPr/>
          <a:lstStyle/>
          <a:p>
            <a:pPr marL="0" indent="0">
              <a:buFontTx/>
              <a:buNone/>
            </a:pPr>
            <a:r>
              <a:rPr lang="zh-CN" altLang="en-US" sz="2800" b="1" dirty="0">
                <a:latin typeface="Times New Roman" pitchFamily="18" charset="0"/>
                <a:ea typeface="宋体" pitchFamily="2" charset="-122"/>
                <a:cs typeface="Times New Roman" pitchFamily="18" charset="0"/>
              </a:rPr>
              <a:t>这些求解算法可以对刚性系统以及具有不连续过程的系统进行仿真。可以指定仿真过程的参数，包括求解算法的类型和属性、仿真的起始时间和结束时间以及是否加载或保存仿真数据。此外，还可以设置优化和诊断信息。在仿真参数对话框左侧窗格中单击</a:t>
            </a:r>
            <a:r>
              <a:rPr lang="en-US" altLang="zh-CN" sz="2800" b="1" dirty="0">
                <a:latin typeface="Times New Roman" pitchFamily="18" charset="0"/>
                <a:ea typeface="宋体" pitchFamily="2" charset="-122"/>
                <a:cs typeface="Times New Roman" pitchFamily="18" charset="0"/>
              </a:rPr>
              <a:t>Solver</a:t>
            </a:r>
            <a:r>
              <a:rPr lang="zh-CN" altLang="en-US" sz="2800" b="1" dirty="0">
                <a:latin typeface="Times New Roman" pitchFamily="18" charset="0"/>
                <a:ea typeface="宋体" pitchFamily="2" charset="-122"/>
                <a:cs typeface="Times New Roman" pitchFamily="18" charset="0"/>
              </a:rPr>
              <a:t>选项，在右侧窗格中会列出所有</a:t>
            </a:r>
            <a:r>
              <a:rPr lang="en-US" altLang="zh-CN" sz="2800" b="1" dirty="0">
                <a:latin typeface="Times New Roman" pitchFamily="18" charset="0"/>
                <a:ea typeface="宋体" pitchFamily="2" charset="-122"/>
                <a:cs typeface="Times New Roman" pitchFamily="18" charset="0"/>
              </a:rPr>
              <a:t>Solver</a:t>
            </a:r>
            <a:r>
              <a:rPr lang="zh-CN" altLang="en-US" sz="2800" b="1" dirty="0">
                <a:latin typeface="Times New Roman" pitchFamily="18" charset="0"/>
                <a:ea typeface="宋体" pitchFamily="2" charset="-122"/>
                <a:cs typeface="Times New Roman" pitchFamily="18" charset="0"/>
              </a:rPr>
              <a:t>参数，如图</a:t>
            </a:r>
            <a:r>
              <a:rPr lang="en-US" altLang="zh-CN" sz="2800" b="1" dirty="0">
                <a:latin typeface="Times New Roman" pitchFamily="18" charset="0"/>
                <a:ea typeface="宋体" pitchFamily="2" charset="-122"/>
                <a:cs typeface="Times New Roman" pitchFamily="18" charset="0"/>
              </a:rPr>
              <a:t>12-8</a:t>
            </a:r>
            <a:r>
              <a:rPr lang="zh-CN" altLang="en-US" sz="2800" b="1" dirty="0">
                <a:latin typeface="Times New Roman" pitchFamily="18" charset="0"/>
                <a:ea typeface="宋体" pitchFamily="2" charset="-122"/>
                <a:cs typeface="Times New Roman" pitchFamily="18" charset="0"/>
              </a:rPr>
              <a:t>所示。</a:t>
            </a:r>
          </a:p>
        </p:txBody>
      </p:sp>
      <p:sp>
        <p:nvSpPr>
          <p:cNvPr id="143364"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type="body" idx="1"/>
          </p:nvPr>
        </p:nvSpPr>
        <p:spPr>
          <a:xfrm>
            <a:off x="467544" y="1268760"/>
            <a:ext cx="8229600" cy="4525963"/>
          </a:xfrm>
        </p:spPr>
        <p:txBody>
          <a:bodyPr/>
          <a:lstStyle/>
          <a:p>
            <a:pPr marL="0" indent="0">
              <a:lnSpc>
                <a:spcPct val="90000"/>
              </a:lnSpc>
              <a:buFontTx/>
              <a:buNone/>
            </a:pPr>
            <a:r>
              <a:rPr lang="zh-CN" altLang="en-US" sz="2800" b="1" dirty="0">
                <a:latin typeface="Times New Roman" pitchFamily="18" charset="0"/>
                <a:ea typeface="宋体" pitchFamily="2" charset="-122"/>
                <a:cs typeface="Times New Roman" pitchFamily="18" charset="0"/>
              </a:rPr>
              <a:t>在</a:t>
            </a:r>
            <a:r>
              <a:rPr lang="en-US" altLang="zh-CN" sz="2800" b="1" dirty="0">
                <a:latin typeface="Times New Roman" pitchFamily="18" charset="0"/>
                <a:ea typeface="宋体" pitchFamily="2" charset="-122"/>
                <a:cs typeface="Times New Roman" pitchFamily="18" charset="0"/>
              </a:rPr>
              <a:t>Simulink</a:t>
            </a:r>
            <a:r>
              <a:rPr lang="zh-CN" altLang="en-US" sz="2800" b="1" dirty="0">
                <a:latin typeface="Times New Roman" pitchFamily="18" charset="0"/>
                <a:ea typeface="宋体" pitchFamily="2" charset="-122"/>
                <a:cs typeface="Times New Roman" pitchFamily="18" charset="0"/>
              </a:rPr>
              <a:t>模型编辑窗口选择</a:t>
            </a:r>
            <a:r>
              <a:rPr lang="en-US" altLang="zh-CN" sz="2800" b="1" dirty="0" err="1">
                <a:latin typeface="Times New Roman" pitchFamily="18" charset="0"/>
                <a:ea typeface="宋体" pitchFamily="2" charset="-122"/>
                <a:cs typeface="Times New Roman" pitchFamily="18" charset="0"/>
              </a:rPr>
              <a:t>File→New→Blank</a:t>
            </a:r>
            <a:r>
              <a:rPr lang="en-US" altLang="zh-CN" sz="2800" b="1" dirty="0">
                <a:latin typeface="Times New Roman" pitchFamily="18" charset="0"/>
                <a:ea typeface="宋体" pitchFamily="2" charset="-122"/>
                <a:cs typeface="Times New Roman" pitchFamily="18" charset="0"/>
              </a:rPr>
              <a:t> Model</a:t>
            </a:r>
            <a:r>
              <a:rPr lang="zh-CN" altLang="en-US" sz="2800" b="1" dirty="0">
                <a:latin typeface="Times New Roman" pitchFamily="18" charset="0"/>
                <a:ea typeface="宋体" pitchFamily="2" charset="-122"/>
                <a:cs typeface="Times New Roman" pitchFamily="18" charset="0"/>
              </a:rPr>
              <a:t>命令，或按</a:t>
            </a:r>
            <a:r>
              <a:rPr lang="en-US" altLang="zh-CN" sz="2800" b="1" dirty="0" err="1">
                <a:latin typeface="Times New Roman" pitchFamily="18" charset="0"/>
                <a:ea typeface="宋体" pitchFamily="2" charset="-122"/>
                <a:cs typeface="Times New Roman" pitchFamily="18" charset="0"/>
              </a:rPr>
              <a:t>Ctrl+N</a:t>
            </a:r>
            <a:r>
              <a:rPr lang="zh-CN" altLang="en-US" sz="2800" b="1" dirty="0">
                <a:latin typeface="Times New Roman" pitchFamily="18" charset="0"/>
                <a:ea typeface="宋体" pitchFamily="2" charset="-122"/>
                <a:cs typeface="Times New Roman" pitchFamily="18" charset="0"/>
              </a:rPr>
              <a:t>组合键，或单击工具栏中的命令按钮，又可以打开新的模型编辑窗口。</a:t>
            </a:r>
          </a:p>
          <a:p>
            <a:pPr marL="0" indent="0">
              <a:lnSpc>
                <a:spcPct val="90000"/>
              </a:lnSpc>
              <a:buFontTx/>
              <a:buNone/>
            </a:pPr>
            <a:r>
              <a:rPr lang="zh-CN" altLang="en-US" sz="2800" b="1" dirty="0">
                <a:latin typeface="Times New Roman" pitchFamily="18" charset="0"/>
                <a:ea typeface="宋体" pitchFamily="2" charset="-122"/>
                <a:cs typeface="Times New Roman" pitchFamily="18" charset="0"/>
              </a:rPr>
              <a:t>③ 在</a:t>
            </a:r>
            <a:r>
              <a:rPr lang="en-US" altLang="zh-CN" sz="2800" b="1" dirty="0">
                <a:latin typeface="Times New Roman" pitchFamily="18" charset="0"/>
                <a:ea typeface="宋体" pitchFamily="2" charset="-122"/>
                <a:cs typeface="Times New Roman" pitchFamily="18" charset="0"/>
              </a:rPr>
              <a:t>Simulink</a:t>
            </a:r>
            <a:r>
              <a:rPr lang="zh-CN" altLang="en-US" sz="2800" b="1" dirty="0">
                <a:latin typeface="Times New Roman" pitchFamily="18" charset="0"/>
                <a:ea typeface="宋体" pitchFamily="2" charset="-122"/>
                <a:cs typeface="Times New Roman" pitchFamily="18" charset="0"/>
              </a:rPr>
              <a:t>模型编辑窗口单击“</a:t>
            </a:r>
            <a:r>
              <a:rPr lang="en-US" altLang="zh-CN" sz="2800" b="1" dirty="0">
                <a:latin typeface="Times New Roman" pitchFamily="18" charset="0"/>
                <a:ea typeface="宋体" pitchFamily="2" charset="-122"/>
                <a:cs typeface="Times New Roman" pitchFamily="18" charset="0"/>
              </a:rPr>
              <a:t>Library Browser”</a:t>
            </a:r>
            <a:r>
              <a:rPr lang="zh-CN" altLang="en-US" sz="2800" b="1" dirty="0">
                <a:latin typeface="Times New Roman" pitchFamily="18" charset="0"/>
                <a:ea typeface="宋体" pitchFamily="2" charset="-122"/>
                <a:cs typeface="Times New Roman" pitchFamily="18" charset="0"/>
              </a:rPr>
              <a:t>按钮，打开如图</a:t>
            </a:r>
            <a:r>
              <a:rPr lang="en-US" altLang="zh-CN" sz="2800" b="1" dirty="0">
                <a:latin typeface="Times New Roman" pitchFamily="18" charset="0"/>
                <a:ea typeface="宋体" pitchFamily="2" charset="-122"/>
                <a:cs typeface="Times New Roman" pitchFamily="18" charset="0"/>
              </a:rPr>
              <a:t>12-2</a:t>
            </a:r>
            <a:r>
              <a:rPr lang="zh-CN" altLang="en-US" sz="2800" b="1" dirty="0">
                <a:latin typeface="Times New Roman" pitchFamily="18" charset="0"/>
                <a:ea typeface="宋体" pitchFamily="2" charset="-122"/>
                <a:cs typeface="Times New Roman" pitchFamily="18" charset="0"/>
              </a:rPr>
              <a:t>所示的</a:t>
            </a:r>
            <a:r>
              <a:rPr lang="en-US" altLang="zh-CN" sz="2800" b="1" dirty="0">
                <a:latin typeface="Times New Roman" pitchFamily="18" charset="0"/>
                <a:ea typeface="宋体" pitchFamily="2" charset="-122"/>
                <a:cs typeface="Times New Roman" pitchFamily="18" charset="0"/>
              </a:rPr>
              <a:t>Simulink Library Browser</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Simulink</a:t>
            </a:r>
            <a:r>
              <a:rPr lang="zh-CN" altLang="en-US" sz="2800" b="1" dirty="0">
                <a:latin typeface="Times New Roman" pitchFamily="18" charset="0"/>
                <a:ea typeface="宋体" pitchFamily="2" charset="-122"/>
                <a:cs typeface="Times New Roman" pitchFamily="18" charset="0"/>
              </a:rPr>
              <a:t>模块库浏览器）窗口。该窗口包含两个窗格，左侧的窗格以树状列表的形式列出了所有模块库。若单击某个模块库，右侧的窗格列出该模块库的子模块库；若单击某个子模块库，右侧的窗格列出该子模块库中的所有模块。</a:t>
            </a:r>
          </a:p>
        </p:txBody>
      </p:sp>
      <p:sp>
        <p:nvSpPr>
          <p:cNvPr id="107524"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3"/>
          <p:cNvSpPr>
            <a:spLocks noGrp="1" noChangeArrowheads="1"/>
          </p:cNvSpPr>
          <p:nvPr>
            <p:ph type="body" idx="1"/>
          </p:nvPr>
        </p:nvSpPr>
        <p:spPr/>
        <p:txBody>
          <a:bodyPr/>
          <a:lstStyle/>
          <a:p>
            <a:pPr marL="0" indent="0">
              <a:buFontTx/>
              <a:buNone/>
            </a:pP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1</a:t>
            </a:r>
            <a:r>
              <a:rPr lang="zh-CN" altLang="en-US" sz="2800" b="1" dirty="0">
                <a:latin typeface="Times New Roman" pitchFamily="18" charset="0"/>
                <a:ea typeface="宋体" pitchFamily="2" charset="-122"/>
                <a:cs typeface="Times New Roman" pitchFamily="18" charset="0"/>
              </a:rPr>
              <a:t>）设置仿真起始和终止时间（</a:t>
            </a:r>
            <a:r>
              <a:rPr lang="en-US" altLang="zh-CN" sz="2800" b="1" dirty="0">
                <a:latin typeface="Times New Roman" pitchFamily="18" charset="0"/>
                <a:ea typeface="宋体" pitchFamily="2" charset="-122"/>
                <a:cs typeface="Times New Roman" pitchFamily="18" charset="0"/>
              </a:rPr>
              <a:t>Simulink time</a:t>
            </a:r>
            <a:r>
              <a:rPr lang="zh-CN" altLang="en-US" sz="2800" b="1" dirty="0">
                <a:latin typeface="Times New Roman" pitchFamily="18" charset="0"/>
                <a:ea typeface="宋体" pitchFamily="2" charset="-122"/>
                <a:cs typeface="Times New Roman" pitchFamily="18" charset="0"/>
              </a:rPr>
              <a:t>）</a:t>
            </a:r>
          </a:p>
          <a:p>
            <a:pPr marL="0" indent="0">
              <a:buFontTx/>
              <a:buNone/>
            </a:pPr>
            <a:r>
              <a:rPr lang="zh-CN" altLang="en-US" sz="2800" b="1" dirty="0">
                <a:latin typeface="Times New Roman" pitchFamily="18" charset="0"/>
                <a:ea typeface="宋体" pitchFamily="2" charset="-122"/>
                <a:cs typeface="Times New Roman" pitchFamily="18" charset="0"/>
              </a:rPr>
              <a:t>在</a:t>
            </a:r>
            <a:r>
              <a:rPr lang="en-US" altLang="zh-CN" sz="2800" b="1" dirty="0">
                <a:latin typeface="Times New Roman" pitchFamily="18" charset="0"/>
                <a:ea typeface="宋体" pitchFamily="2" charset="-122"/>
                <a:cs typeface="Times New Roman" pitchFamily="18" charset="0"/>
              </a:rPr>
              <a:t>Start time</a:t>
            </a:r>
            <a:r>
              <a:rPr lang="zh-CN" altLang="en-US" sz="2800" b="1" dirty="0">
                <a:latin typeface="Times New Roman" pitchFamily="18" charset="0"/>
                <a:ea typeface="宋体" pitchFamily="2" charset="-122"/>
                <a:cs typeface="Times New Roman" pitchFamily="18" charset="0"/>
              </a:rPr>
              <a:t>和</a:t>
            </a:r>
            <a:r>
              <a:rPr lang="en-US" altLang="zh-CN" sz="2800" b="1" dirty="0">
                <a:latin typeface="Times New Roman" pitchFamily="18" charset="0"/>
                <a:ea typeface="宋体" pitchFamily="2" charset="-122"/>
                <a:cs typeface="Times New Roman" pitchFamily="18" charset="0"/>
              </a:rPr>
              <a:t>Stop time</a:t>
            </a:r>
            <a:r>
              <a:rPr lang="zh-CN" altLang="en-US" sz="2800" b="1" dirty="0">
                <a:latin typeface="Times New Roman" pitchFamily="18" charset="0"/>
                <a:ea typeface="宋体" pitchFamily="2" charset="-122"/>
                <a:cs typeface="Times New Roman" pitchFamily="18" charset="0"/>
              </a:rPr>
              <a:t>两个编辑框中，通过直接输入数值来设置仿真起始时间和终止时间，时间单位是秒（</a:t>
            </a:r>
            <a:r>
              <a:rPr lang="en-US" altLang="zh-CN" sz="2800" b="1" dirty="0">
                <a:latin typeface="Times New Roman" pitchFamily="18" charset="0"/>
                <a:ea typeface="宋体" pitchFamily="2" charset="-122"/>
                <a:cs typeface="Times New Roman" pitchFamily="18" charset="0"/>
              </a:rPr>
              <a:t>s</a:t>
            </a:r>
            <a:r>
              <a:rPr lang="zh-CN" altLang="en-US" sz="2800" b="1" dirty="0">
                <a:latin typeface="Times New Roman" pitchFamily="18" charset="0"/>
                <a:ea typeface="宋体" pitchFamily="2" charset="-122"/>
                <a:cs typeface="Times New Roman" pitchFamily="18" charset="0"/>
              </a:rPr>
              <a:t>）。</a:t>
            </a:r>
          </a:p>
        </p:txBody>
      </p:sp>
      <p:sp>
        <p:nvSpPr>
          <p:cNvPr id="144388"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3"/>
          <p:cNvSpPr>
            <a:spLocks noGrp="1" noChangeArrowheads="1"/>
          </p:cNvSpPr>
          <p:nvPr>
            <p:ph type="body" idx="1"/>
          </p:nvPr>
        </p:nvSpPr>
        <p:spPr/>
        <p:txBody>
          <a:bodyPr/>
          <a:lstStyle/>
          <a:p>
            <a:pPr marL="0" indent="0">
              <a:buFontTx/>
              <a:buNone/>
            </a:pP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2</a:t>
            </a:r>
            <a:r>
              <a:rPr lang="zh-CN" altLang="en-US" sz="2800" b="1" dirty="0">
                <a:latin typeface="Times New Roman" pitchFamily="18" charset="0"/>
                <a:ea typeface="宋体" pitchFamily="2" charset="-122"/>
                <a:cs typeface="Times New Roman" pitchFamily="18" charset="0"/>
              </a:rPr>
              <a:t>）仿真算法的选择（</a:t>
            </a:r>
            <a:r>
              <a:rPr lang="en-US" altLang="zh-CN" sz="2800" b="1" dirty="0">
                <a:latin typeface="Times New Roman" pitchFamily="18" charset="0"/>
                <a:ea typeface="宋体" pitchFamily="2" charset="-122"/>
                <a:cs typeface="Times New Roman" pitchFamily="18" charset="0"/>
              </a:rPr>
              <a:t>Solver options</a:t>
            </a:r>
            <a:r>
              <a:rPr lang="zh-CN" altLang="en-US" sz="2800" b="1" dirty="0">
                <a:latin typeface="Times New Roman" pitchFamily="18" charset="0"/>
                <a:ea typeface="宋体" pitchFamily="2" charset="-122"/>
                <a:cs typeface="Times New Roman" pitchFamily="18" charset="0"/>
              </a:rPr>
              <a:t>）</a:t>
            </a:r>
          </a:p>
          <a:p>
            <a:pPr marL="0" indent="0">
              <a:buFontTx/>
              <a:buNone/>
            </a:pPr>
            <a:r>
              <a:rPr lang="zh-CN" altLang="en-US" sz="2800" b="1" dirty="0">
                <a:latin typeface="Times New Roman" pitchFamily="18" charset="0"/>
                <a:ea typeface="宋体" pitchFamily="2" charset="-122"/>
                <a:cs typeface="Times New Roman" pitchFamily="18" charset="0"/>
              </a:rPr>
              <a:t>在</a:t>
            </a:r>
            <a:r>
              <a:rPr lang="en-US" altLang="zh-CN" sz="2800" b="1" dirty="0">
                <a:latin typeface="Times New Roman" pitchFamily="18" charset="0"/>
                <a:ea typeface="宋体" pitchFamily="2" charset="-122"/>
                <a:cs typeface="Times New Roman" pitchFamily="18" charset="0"/>
              </a:rPr>
              <a:t>Type</a:t>
            </a:r>
            <a:r>
              <a:rPr lang="zh-CN" altLang="en-US" sz="2800" b="1" dirty="0">
                <a:latin typeface="Times New Roman" pitchFamily="18" charset="0"/>
                <a:ea typeface="宋体" pitchFamily="2" charset="-122"/>
                <a:cs typeface="Times New Roman" pitchFamily="18" charset="0"/>
              </a:rPr>
              <a:t>列表框中设定算法类别：</a:t>
            </a:r>
            <a:r>
              <a:rPr lang="en-US" altLang="zh-CN" sz="2800" b="1" dirty="0">
                <a:latin typeface="Times New Roman" pitchFamily="18" charset="0"/>
                <a:ea typeface="宋体" pitchFamily="2" charset="-122"/>
                <a:cs typeface="Times New Roman" pitchFamily="18" charset="0"/>
              </a:rPr>
              <a:t>Fixed-step</a:t>
            </a:r>
            <a:r>
              <a:rPr lang="zh-CN" altLang="en-US" sz="2800" b="1" dirty="0">
                <a:latin typeface="Times New Roman" pitchFamily="18" charset="0"/>
                <a:ea typeface="宋体" pitchFamily="2" charset="-122"/>
                <a:cs typeface="Times New Roman" pitchFamily="18" charset="0"/>
              </a:rPr>
              <a:t>（固定步长）和</a:t>
            </a:r>
            <a:r>
              <a:rPr lang="en-US" altLang="zh-CN" sz="2800" b="1" dirty="0">
                <a:latin typeface="Times New Roman" pitchFamily="18" charset="0"/>
                <a:ea typeface="宋体" pitchFamily="2" charset="-122"/>
                <a:cs typeface="Times New Roman" pitchFamily="18" charset="0"/>
              </a:rPr>
              <a:t>Variable-step</a:t>
            </a:r>
            <a:r>
              <a:rPr lang="zh-CN" altLang="en-US" sz="2800" b="1" dirty="0">
                <a:latin typeface="Times New Roman" pitchFamily="18" charset="0"/>
                <a:ea typeface="宋体" pitchFamily="2" charset="-122"/>
                <a:cs typeface="Times New Roman" pitchFamily="18" charset="0"/>
              </a:rPr>
              <a:t>（变步长）算法，在</a:t>
            </a:r>
            <a:r>
              <a:rPr lang="en-US" altLang="zh-CN" sz="2800" b="1" dirty="0">
                <a:latin typeface="Times New Roman" pitchFamily="18" charset="0"/>
                <a:ea typeface="宋体" pitchFamily="2" charset="-122"/>
                <a:cs typeface="Times New Roman" pitchFamily="18" charset="0"/>
              </a:rPr>
              <a:t>Solver</a:t>
            </a:r>
            <a:r>
              <a:rPr lang="zh-CN" altLang="en-US" sz="2800" b="1" dirty="0">
                <a:latin typeface="Times New Roman" pitchFamily="18" charset="0"/>
                <a:ea typeface="宋体" pitchFamily="2" charset="-122"/>
                <a:cs typeface="Times New Roman" pitchFamily="18" charset="0"/>
              </a:rPr>
              <a:t>列表框中选择具体算法。</a:t>
            </a:r>
          </a:p>
          <a:p>
            <a:pPr marL="0" indent="0">
              <a:buFontTx/>
              <a:buNone/>
            </a:pPr>
            <a:r>
              <a:rPr lang="zh-CN" altLang="en-US" sz="2800" b="1" dirty="0">
                <a:latin typeface="Times New Roman" pitchFamily="18" charset="0"/>
                <a:ea typeface="宋体" pitchFamily="2" charset="-122"/>
                <a:cs typeface="Times New Roman" pitchFamily="18" charset="0"/>
              </a:rPr>
              <a:t>仿真算法根据步长的变化分为固定步长类算法和变步长类算法。固定步长是指在仿真过程中计算步长不变，而变步长是指在仿真过程中要根据计算的要求改变步长。 </a:t>
            </a:r>
          </a:p>
        </p:txBody>
      </p:sp>
      <p:sp>
        <p:nvSpPr>
          <p:cNvPr id="145412"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3"/>
          <p:cNvSpPr>
            <a:spLocks noGrp="1" noChangeArrowheads="1"/>
          </p:cNvSpPr>
          <p:nvPr>
            <p:ph type="body" idx="1"/>
          </p:nvPr>
        </p:nvSpPr>
        <p:spPr/>
        <p:txBody>
          <a:bodyPr/>
          <a:lstStyle/>
          <a:p>
            <a:pPr marL="0" indent="0">
              <a:lnSpc>
                <a:spcPct val="90000"/>
              </a:lnSpc>
              <a:buFontTx/>
              <a:buNone/>
            </a:pPr>
            <a:r>
              <a:rPr lang="zh-CN" altLang="en-US" sz="2800" b="1" dirty="0">
                <a:latin typeface="Times New Roman" pitchFamily="18" charset="0"/>
                <a:ea typeface="宋体" pitchFamily="2" charset="-122"/>
                <a:cs typeface="Times New Roman" pitchFamily="18" charset="0"/>
              </a:rPr>
              <a:t>在采用变步长类算法时，首先应该指定允许的误差限，包括相对误差限（</a:t>
            </a:r>
            <a:r>
              <a:rPr lang="en-US" altLang="zh-CN" sz="2800" b="1" dirty="0">
                <a:latin typeface="Times New Roman" pitchFamily="18" charset="0"/>
                <a:ea typeface="宋体" pitchFamily="2" charset="-122"/>
                <a:cs typeface="Times New Roman" pitchFamily="18" charset="0"/>
              </a:rPr>
              <a:t>Relative tolerance</a:t>
            </a:r>
            <a:r>
              <a:rPr lang="zh-CN" altLang="en-US" sz="2800" b="1" dirty="0">
                <a:latin typeface="Times New Roman" pitchFamily="18" charset="0"/>
                <a:ea typeface="宋体" pitchFamily="2" charset="-122"/>
                <a:cs typeface="Times New Roman" pitchFamily="18" charset="0"/>
              </a:rPr>
              <a:t>）和绝对误差限（</a:t>
            </a:r>
            <a:r>
              <a:rPr lang="en-US" altLang="zh-CN" sz="2800" b="1" dirty="0">
                <a:latin typeface="Times New Roman" pitchFamily="18" charset="0"/>
                <a:ea typeface="宋体" pitchFamily="2" charset="-122"/>
                <a:cs typeface="Times New Roman" pitchFamily="18" charset="0"/>
              </a:rPr>
              <a:t>Absolute tolerance</a:t>
            </a:r>
            <a:r>
              <a:rPr lang="zh-CN" altLang="en-US" sz="2800" b="1" dirty="0">
                <a:latin typeface="Times New Roman" pitchFamily="18" charset="0"/>
                <a:ea typeface="宋体" pitchFamily="2" charset="-122"/>
                <a:cs typeface="Times New Roman" pitchFamily="18" charset="0"/>
              </a:rPr>
              <a:t>），当计算过程中的误差超过该误差限时，系统将自动调整步长，步长的大小将决定仿真的精度。在采用变步长类算法时还要设置所允许的最大步长（</a:t>
            </a:r>
            <a:r>
              <a:rPr lang="en-US" altLang="zh-CN" sz="2800" b="1" dirty="0">
                <a:latin typeface="Times New Roman" pitchFamily="18" charset="0"/>
                <a:ea typeface="宋体" pitchFamily="2" charset="-122"/>
                <a:cs typeface="Times New Roman" pitchFamily="18" charset="0"/>
              </a:rPr>
              <a:t>Max step size</a:t>
            </a:r>
            <a:r>
              <a:rPr lang="zh-CN" altLang="en-US" sz="2800" b="1" dirty="0">
                <a:latin typeface="Times New Roman" pitchFamily="18" charset="0"/>
                <a:ea typeface="宋体" pitchFamily="2" charset="-122"/>
                <a:cs typeface="Times New Roman" pitchFamily="18" charset="0"/>
              </a:rPr>
              <a:t>），在默认值（</a:t>
            </a:r>
            <a:r>
              <a:rPr lang="en-US" altLang="zh-CN" sz="2800" b="1" dirty="0">
                <a:latin typeface="Times New Roman" pitchFamily="18" charset="0"/>
                <a:ea typeface="宋体" pitchFamily="2" charset="-122"/>
                <a:cs typeface="Times New Roman" pitchFamily="18" charset="0"/>
              </a:rPr>
              <a:t>Auto</a:t>
            </a:r>
            <a:r>
              <a:rPr lang="zh-CN" altLang="en-US" sz="2800" b="1" dirty="0">
                <a:latin typeface="Times New Roman" pitchFamily="18" charset="0"/>
                <a:ea typeface="宋体" pitchFamily="2" charset="-122"/>
                <a:cs typeface="Times New Roman" pitchFamily="18" charset="0"/>
              </a:rPr>
              <a:t>）的情况下，系统所给定的最大步长为：</a:t>
            </a:r>
            <a:r>
              <a:rPr lang="en-US" altLang="zh-CN" sz="2800" b="1" dirty="0">
                <a:latin typeface="Times New Roman" pitchFamily="18" charset="0"/>
                <a:ea typeface="宋体" pitchFamily="2" charset="-122"/>
                <a:cs typeface="Times New Roman" pitchFamily="18" charset="0"/>
              </a:rPr>
              <a:t>(</a:t>
            </a:r>
            <a:r>
              <a:rPr lang="zh-CN" altLang="en-US" sz="2800" b="1" dirty="0">
                <a:latin typeface="Times New Roman" pitchFamily="18" charset="0"/>
                <a:ea typeface="宋体" pitchFamily="2" charset="-122"/>
                <a:cs typeface="Times New Roman" pitchFamily="18" charset="0"/>
              </a:rPr>
              <a:t>终止时间</a:t>
            </a:r>
            <a:r>
              <a:rPr lang="en-US" altLang="zh-CN" sz="2800" b="1" dirty="0">
                <a:latin typeface="Times New Roman" pitchFamily="18" charset="0"/>
                <a:ea typeface="宋体" pitchFamily="2" charset="-122"/>
                <a:cs typeface="Times New Roman" pitchFamily="18" charset="0"/>
              </a:rPr>
              <a:t>-</a:t>
            </a:r>
            <a:r>
              <a:rPr lang="zh-CN" altLang="en-US" sz="2800" b="1" dirty="0">
                <a:latin typeface="Times New Roman" pitchFamily="18" charset="0"/>
                <a:ea typeface="宋体" pitchFamily="2" charset="-122"/>
                <a:cs typeface="Times New Roman" pitchFamily="18" charset="0"/>
              </a:rPr>
              <a:t>起始时间</a:t>
            </a:r>
            <a:r>
              <a:rPr lang="en-US" altLang="zh-CN" sz="2800" b="1" dirty="0">
                <a:latin typeface="Times New Roman" pitchFamily="18" charset="0"/>
                <a:ea typeface="宋体" pitchFamily="2" charset="-122"/>
                <a:cs typeface="Times New Roman" pitchFamily="18" charset="0"/>
              </a:rPr>
              <a:t>)/50</a:t>
            </a:r>
            <a:r>
              <a:rPr lang="zh-CN" altLang="en-US" sz="2800" b="1" dirty="0">
                <a:latin typeface="Times New Roman" pitchFamily="18" charset="0"/>
                <a:ea typeface="宋体" pitchFamily="2" charset="-122"/>
                <a:cs typeface="Times New Roman" pitchFamily="18" charset="0"/>
              </a:rPr>
              <a:t>。</a:t>
            </a:r>
          </a:p>
        </p:txBody>
      </p:sp>
      <p:sp>
        <p:nvSpPr>
          <p:cNvPr id="146436"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noChangeArrowheads="1"/>
          </p:cNvSpPr>
          <p:nvPr>
            <p:ph type="body" idx="1"/>
          </p:nvPr>
        </p:nvSpPr>
        <p:spPr/>
        <p:txBody>
          <a:bodyPr/>
          <a:lstStyle/>
          <a:p>
            <a:pPr marL="0" indent="0">
              <a:lnSpc>
                <a:spcPct val="90000"/>
              </a:lnSpc>
              <a:buFontTx/>
              <a:buNone/>
            </a:pPr>
            <a:r>
              <a:rPr lang="zh-CN" altLang="en-US" sz="2800" b="1" dirty="0">
                <a:latin typeface="Times New Roman" pitchFamily="18" charset="0"/>
                <a:ea typeface="宋体" pitchFamily="2" charset="-122"/>
                <a:cs typeface="Times New Roman" pitchFamily="18" charset="0"/>
              </a:rPr>
              <a:t>在采用固定步长算法时，要先设置固定步长。由于固定步长算法的步长不变，所以此时不设定误差限，而多了一个模型类型（</a:t>
            </a:r>
            <a:r>
              <a:rPr lang="en-US" altLang="zh-CN" sz="2800" b="1" dirty="0">
                <a:latin typeface="Times New Roman" pitchFamily="18" charset="0"/>
                <a:ea typeface="宋体" pitchFamily="2" charset="-122"/>
                <a:cs typeface="Times New Roman" pitchFamily="18" charset="0"/>
              </a:rPr>
              <a:t>Tasking mode for periodic sample times</a:t>
            </a:r>
            <a:r>
              <a:rPr lang="zh-CN" altLang="en-US" sz="2800" b="1" dirty="0">
                <a:latin typeface="Times New Roman" pitchFamily="18" charset="0"/>
                <a:ea typeface="宋体" pitchFamily="2" charset="-122"/>
                <a:cs typeface="Times New Roman" pitchFamily="18" charset="0"/>
              </a:rPr>
              <a:t>）的选项，该选项包括：</a:t>
            </a:r>
            <a:r>
              <a:rPr lang="en-US" altLang="zh-CN" sz="2800" b="1" dirty="0">
                <a:latin typeface="Times New Roman" pitchFamily="18" charset="0"/>
                <a:ea typeface="宋体" pitchFamily="2" charset="-122"/>
                <a:cs typeface="Times New Roman" pitchFamily="18" charset="0"/>
              </a:rPr>
              <a:t>Auto</a:t>
            </a:r>
            <a:r>
              <a:rPr lang="zh-CN" altLang="en-US" sz="2800" b="1" dirty="0">
                <a:latin typeface="Times New Roman" pitchFamily="18" charset="0"/>
                <a:ea typeface="宋体" pitchFamily="2" charset="-122"/>
                <a:cs typeface="Times New Roman" pitchFamily="18" charset="0"/>
              </a:rPr>
              <a:t>（默认值）、</a:t>
            </a:r>
            <a:r>
              <a:rPr lang="en-US" altLang="zh-CN" sz="2800" b="1" dirty="0" err="1">
                <a:latin typeface="Times New Roman" pitchFamily="18" charset="0"/>
                <a:ea typeface="宋体" pitchFamily="2" charset="-122"/>
                <a:cs typeface="Times New Roman" pitchFamily="18" charset="0"/>
              </a:rPr>
              <a:t>SingleTasking</a:t>
            </a:r>
            <a:r>
              <a:rPr lang="zh-CN" altLang="en-US" sz="2800" b="1" dirty="0">
                <a:latin typeface="Times New Roman" pitchFamily="18" charset="0"/>
                <a:ea typeface="宋体" pitchFamily="2" charset="-122"/>
                <a:cs typeface="Times New Roman" pitchFamily="18" charset="0"/>
              </a:rPr>
              <a:t>（单任务）和</a:t>
            </a:r>
            <a:r>
              <a:rPr lang="en-US" altLang="zh-CN" sz="2800" b="1" dirty="0" err="1">
                <a:latin typeface="Times New Roman" pitchFamily="18" charset="0"/>
                <a:ea typeface="宋体" pitchFamily="2" charset="-122"/>
                <a:cs typeface="Times New Roman" pitchFamily="18" charset="0"/>
              </a:rPr>
              <a:t>MultiTasking</a:t>
            </a:r>
            <a:r>
              <a:rPr lang="zh-CN" altLang="en-US" sz="2800" b="1" dirty="0">
                <a:latin typeface="Times New Roman" pitchFamily="18" charset="0"/>
                <a:ea typeface="宋体" pitchFamily="2" charset="-122"/>
                <a:cs typeface="Times New Roman" pitchFamily="18" charset="0"/>
              </a:rPr>
              <a:t>（多任务）。单任务是指各模块的采样速率相同，不检测采样速率的传递；多任务是指在模型中模块具有不同的采样速率，同时检测模块之间采样速率的传递；默认值则根据模块的采样速率是否相同来决定采用单任务还是多任务。 </a:t>
            </a:r>
          </a:p>
        </p:txBody>
      </p:sp>
      <p:sp>
        <p:nvSpPr>
          <p:cNvPr id="147460"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3"/>
          <p:cNvSpPr>
            <a:spLocks noGrp="1" noChangeArrowheads="1"/>
          </p:cNvSpPr>
          <p:nvPr>
            <p:ph type="body" idx="1"/>
          </p:nvPr>
        </p:nvSpPr>
        <p:spPr/>
        <p:txBody>
          <a:bodyPr/>
          <a:lstStyle/>
          <a:p>
            <a:pPr marL="0" indent="0">
              <a:buFontTx/>
              <a:buNone/>
            </a:pPr>
            <a:r>
              <a:rPr lang="zh-CN" altLang="en-US" sz="2800" b="1" dirty="0">
                <a:latin typeface="Times New Roman" pitchFamily="18" charset="0"/>
                <a:ea typeface="宋体" pitchFamily="2" charset="-122"/>
                <a:cs typeface="Times New Roman" pitchFamily="18" charset="0"/>
              </a:rPr>
              <a:t>变步长和固定步长包含多种不同的具体算法，如图</a:t>
            </a:r>
            <a:r>
              <a:rPr lang="en-US" altLang="zh-CN" sz="2800" b="1" dirty="0">
                <a:latin typeface="Times New Roman" pitchFamily="18" charset="0"/>
                <a:ea typeface="宋体" pitchFamily="2" charset="-122"/>
                <a:cs typeface="Times New Roman" pitchFamily="18" charset="0"/>
              </a:rPr>
              <a:t>12-9</a:t>
            </a:r>
            <a:r>
              <a:rPr lang="zh-CN" altLang="en-US" sz="2800" b="1" dirty="0">
                <a:latin typeface="Times New Roman" pitchFamily="18" charset="0"/>
                <a:ea typeface="宋体" pitchFamily="2" charset="-122"/>
                <a:cs typeface="Times New Roman" pitchFamily="18" charset="0"/>
              </a:rPr>
              <a:t>所示。一般情况下，连续系统仿真应该选择</a:t>
            </a:r>
            <a:r>
              <a:rPr lang="en-US" altLang="zh-CN" sz="2800" b="1" dirty="0">
                <a:latin typeface="Times New Roman" pitchFamily="18" charset="0"/>
                <a:ea typeface="宋体" pitchFamily="2" charset="-122"/>
                <a:cs typeface="Times New Roman" pitchFamily="18" charset="0"/>
              </a:rPr>
              <a:t>ode45</a:t>
            </a:r>
            <a:r>
              <a:rPr lang="zh-CN" altLang="en-US" sz="2800" b="1" dirty="0">
                <a:latin typeface="Times New Roman" pitchFamily="18" charset="0"/>
                <a:ea typeface="宋体" pitchFamily="2" charset="-122"/>
                <a:cs typeface="Times New Roman" pitchFamily="18" charset="0"/>
              </a:rPr>
              <a:t>变步长算法，对刚性问题可以选择变步长的</a:t>
            </a:r>
            <a:r>
              <a:rPr lang="en-US" altLang="zh-CN" sz="2800" b="1" dirty="0">
                <a:latin typeface="Times New Roman" pitchFamily="18" charset="0"/>
                <a:ea typeface="宋体" pitchFamily="2" charset="-122"/>
                <a:cs typeface="Times New Roman" pitchFamily="18" charset="0"/>
              </a:rPr>
              <a:t>ode15s</a:t>
            </a:r>
            <a:r>
              <a:rPr lang="zh-CN" altLang="en-US" sz="2800" b="1" dirty="0">
                <a:latin typeface="Times New Roman" pitchFamily="18" charset="0"/>
                <a:ea typeface="宋体" pitchFamily="2" charset="-122"/>
                <a:cs typeface="Times New Roman" pitchFamily="18" charset="0"/>
              </a:rPr>
              <a:t>算法，离散系统一般默认选择定步长的</a:t>
            </a:r>
            <a:r>
              <a:rPr lang="en-US" altLang="zh-CN" sz="2800" b="1" dirty="0">
                <a:latin typeface="Times New Roman" pitchFamily="18" charset="0"/>
                <a:ea typeface="宋体" pitchFamily="2" charset="-122"/>
                <a:cs typeface="Times New Roman" pitchFamily="18" charset="0"/>
              </a:rPr>
              <a:t>Discrete</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no continuous states</a:t>
            </a:r>
            <a:r>
              <a:rPr lang="zh-CN" altLang="en-US" sz="2800" b="1" dirty="0">
                <a:latin typeface="Times New Roman" pitchFamily="18" charset="0"/>
                <a:ea typeface="宋体" pitchFamily="2" charset="-122"/>
                <a:cs typeface="Times New Roman" pitchFamily="18" charset="0"/>
              </a:rPr>
              <a:t>）算法，而在仿真模型中含有连续环节时注意不能采用该仿真算法，而可以采用诸如</a:t>
            </a:r>
            <a:r>
              <a:rPr lang="en-US" altLang="zh-CN" sz="2800" b="1" dirty="0">
                <a:latin typeface="Times New Roman" pitchFamily="18" charset="0"/>
                <a:ea typeface="宋体" pitchFamily="2" charset="-122"/>
                <a:cs typeface="Times New Roman" pitchFamily="18" charset="0"/>
              </a:rPr>
              <a:t>4</a:t>
            </a:r>
            <a:r>
              <a:rPr lang="zh-CN" altLang="en-US" sz="2800" b="1" dirty="0">
                <a:latin typeface="Times New Roman" pitchFamily="18" charset="0"/>
                <a:ea typeface="宋体" pitchFamily="2" charset="-122"/>
                <a:cs typeface="Times New Roman" pitchFamily="18" charset="0"/>
              </a:rPr>
              <a:t>阶</a:t>
            </a:r>
            <a:r>
              <a:rPr lang="en-US" altLang="zh-CN" sz="2800" b="1" dirty="0">
                <a:latin typeface="Times New Roman" pitchFamily="18" charset="0"/>
                <a:ea typeface="宋体" pitchFamily="2" charset="-122"/>
                <a:cs typeface="Times New Roman" pitchFamily="18" charset="0"/>
              </a:rPr>
              <a:t>Rung-</a:t>
            </a:r>
            <a:r>
              <a:rPr lang="en-US" altLang="zh-CN" sz="2800" b="1" dirty="0" err="1">
                <a:latin typeface="Times New Roman" pitchFamily="18" charset="0"/>
                <a:ea typeface="宋体" pitchFamily="2" charset="-122"/>
                <a:cs typeface="Times New Roman" pitchFamily="18" charset="0"/>
              </a:rPr>
              <a:t>Kutta</a:t>
            </a:r>
            <a:r>
              <a:rPr lang="zh-CN" altLang="en-US" sz="2800" b="1" dirty="0">
                <a:latin typeface="Times New Roman" pitchFamily="18" charset="0"/>
                <a:ea typeface="宋体" pitchFamily="2" charset="-122"/>
                <a:cs typeface="Times New Roman" pitchFamily="18" charset="0"/>
              </a:rPr>
              <a:t>法这样的算法来求解问题。</a:t>
            </a:r>
          </a:p>
        </p:txBody>
      </p:sp>
      <p:sp>
        <p:nvSpPr>
          <p:cNvPr id="148484"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50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1052513"/>
            <a:ext cx="3744913" cy="165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509" name="Rectangle 5"/>
          <p:cNvSpPr>
            <a:spLocks noChangeArrowheads="1"/>
          </p:cNvSpPr>
          <p:nvPr/>
        </p:nvSpPr>
        <p:spPr bwMode="auto">
          <a:xfrm>
            <a:off x="3370263" y="2882900"/>
            <a:ext cx="1849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zh-CN" altLang="en-US" sz="2000" dirty="0">
                <a:latin typeface="Times New Roman" pitchFamily="18" charset="0"/>
                <a:ea typeface="宋体" pitchFamily="2" charset="-122"/>
                <a:cs typeface="Times New Roman" pitchFamily="18" charset="0"/>
              </a:rPr>
              <a:t>（</a:t>
            </a:r>
            <a:r>
              <a:rPr lang="en-US" altLang="zh-CN" sz="2000" dirty="0">
                <a:latin typeface="Times New Roman" pitchFamily="18" charset="0"/>
                <a:ea typeface="宋体" pitchFamily="2" charset="-122"/>
                <a:cs typeface="Times New Roman" pitchFamily="18" charset="0"/>
              </a:rPr>
              <a:t>a</a:t>
            </a:r>
            <a:r>
              <a:rPr lang="zh-CN" altLang="en-US" sz="2000" dirty="0">
                <a:latin typeface="Times New Roman" pitchFamily="18" charset="0"/>
                <a:ea typeface="宋体" pitchFamily="2" charset="-122"/>
                <a:cs typeface="Times New Roman" pitchFamily="18" charset="0"/>
              </a:rPr>
              <a:t>）固定步长</a:t>
            </a:r>
          </a:p>
        </p:txBody>
      </p:sp>
      <p:pic>
        <p:nvPicPr>
          <p:cNvPr id="14951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3716338"/>
            <a:ext cx="3673475" cy="161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511" name="Rectangle 7"/>
          <p:cNvSpPr>
            <a:spLocks noChangeArrowheads="1"/>
          </p:cNvSpPr>
          <p:nvPr/>
        </p:nvSpPr>
        <p:spPr bwMode="auto">
          <a:xfrm>
            <a:off x="3336912" y="5545108"/>
            <a:ext cx="16113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zh-CN" altLang="en-US" sz="2000" dirty="0">
                <a:latin typeface="Times New Roman" pitchFamily="18" charset="0"/>
                <a:ea typeface="宋体" pitchFamily="2" charset="-122"/>
                <a:cs typeface="Times New Roman" pitchFamily="18" charset="0"/>
              </a:rPr>
              <a:t>（</a:t>
            </a:r>
            <a:r>
              <a:rPr lang="en-US" altLang="zh-CN" sz="2000" dirty="0">
                <a:latin typeface="Times New Roman" pitchFamily="18" charset="0"/>
                <a:ea typeface="宋体" pitchFamily="2" charset="-122"/>
                <a:cs typeface="Times New Roman" pitchFamily="18" charset="0"/>
              </a:rPr>
              <a:t>b</a:t>
            </a:r>
            <a:r>
              <a:rPr lang="zh-CN" altLang="en-US" sz="2000" dirty="0">
                <a:latin typeface="Times New Roman" pitchFamily="18" charset="0"/>
                <a:ea typeface="宋体" pitchFamily="2" charset="-122"/>
                <a:cs typeface="Times New Roman" pitchFamily="18" charset="0"/>
              </a:rPr>
              <a:t>）变步长</a:t>
            </a:r>
          </a:p>
        </p:txBody>
      </p:sp>
      <p:sp>
        <p:nvSpPr>
          <p:cNvPr id="149512"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3"/>
          <p:cNvSpPr>
            <a:spLocks noGrp="1" noChangeArrowheads="1"/>
          </p:cNvSpPr>
          <p:nvPr>
            <p:ph type="body" idx="1"/>
          </p:nvPr>
        </p:nvSpPr>
        <p:spPr/>
        <p:txBody>
          <a:bodyPr/>
          <a:lstStyle/>
          <a:p>
            <a:pPr marL="0" indent="0">
              <a:lnSpc>
                <a:spcPct val="90000"/>
              </a:lnSpc>
              <a:buFontTx/>
              <a:buNone/>
            </a:pPr>
            <a:r>
              <a:rPr lang="en-US" altLang="zh-CN" sz="2800" b="1" dirty="0">
                <a:latin typeface="Times New Roman" pitchFamily="18" charset="0"/>
                <a:ea typeface="宋体" pitchFamily="2" charset="-122"/>
                <a:cs typeface="Times New Roman" pitchFamily="18" charset="0"/>
              </a:rPr>
              <a:t>2</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Data Import/Export</a:t>
            </a:r>
            <a:r>
              <a:rPr lang="zh-CN" altLang="en-US" sz="2800" b="1" dirty="0">
                <a:latin typeface="Times New Roman" pitchFamily="18" charset="0"/>
                <a:ea typeface="宋体" pitchFamily="2" charset="-122"/>
                <a:cs typeface="Times New Roman" pitchFamily="18" charset="0"/>
              </a:rPr>
              <a:t>参数设置</a:t>
            </a:r>
          </a:p>
          <a:p>
            <a:pPr marL="0" indent="0">
              <a:lnSpc>
                <a:spcPct val="90000"/>
              </a:lnSpc>
              <a:buFontTx/>
              <a:buNone/>
            </a:pPr>
            <a:r>
              <a:rPr lang="zh-CN" altLang="en-US" sz="2800" b="1" dirty="0">
                <a:latin typeface="Times New Roman" pitchFamily="18" charset="0"/>
                <a:ea typeface="宋体" pitchFamily="2" charset="-122"/>
                <a:cs typeface="Times New Roman" pitchFamily="18" charset="0"/>
              </a:rPr>
              <a:t>导入的数据包括输入信号和初始状态，输入信号可以用标准信号或自定义函数生成。导出的数据包括输出信号和仿真过程的状态数据，可以用于生成图形或进行其他处理。</a:t>
            </a:r>
            <a:r>
              <a:rPr lang="en-US" altLang="zh-CN" sz="2800" b="1" dirty="0">
                <a:latin typeface="Times New Roman" pitchFamily="18" charset="0"/>
                <a:ea typeface="宋体" pitchFamily="2" charset="-122"/>
                <a:cs typeface="Times New Roman" pitchFamily="18" charset="0"/>
              </a:rPr>
              <a:t>Data Import/Export</a:t>
            </a:r>
            <a:r>
              <a:rPr lang="zh-CN" altLang="en-US" sz="2800" b="1" dirty="0">
                <a:latin typeface="Times New Roman" pitchFamily="18" charset="0"/>
                <a:ea typeface="宋体" pitchFamily="2" charset="-122"/>
                <a:cs typeface="Times New Roman" pitchFamily="18" charset="0"/>
              </a:rPr>
              <a:t>（数据导入</a:t>
            </a:r>
            <a:r>
              <a:rPr lang="en-US" altLang="zh-CN" sz="2800" b="1" dirty="0">
                <a:latin typeface="Times New Roman" pitchFamily="18" charset="0"/>
                <a:ea typeface="宋体" pitchFamily="2" charset="-122"/>
                <a:cs typeface="Times New Roman" pitchFamily="18" charset="0"/>
              </a:rPr>
              <a:t>/</a:t>
            </a:r>
            <a:r>
              <a:rPr lang="zh-CN" altLang="en-US" sz="2800" b="1" dirty="0">
                <a:latin typeface="Times New Roman" pitchFamily="18" charset="0"/>
                <a:ea typeface="宋体" pitchFamily="2" charset="-122"/>
                <a:cs typeface="Times New Roman" pitchFamily="18" charset="0"/>
              </a:rPr>
              <a:t>导出）参数选项如图</a:t>
            </a:r>
            <a:r>
              <a:rPr lang="en-US" altLang="zh-CN" sz="2800" b="1" dirty="0">
                <a:latin typeface="Times New Roman" pitchFamily="18" charset="0"/>
                <a:ea typeface="宋体" pitchFamily="2" charset="-122"/>
                <a:cs typeface="Times New Roman" pitchFamily="18" charset="0"/>
              </a:rPr>
              <a:t>12-10</a:t>
            </a:r>
            <a:r>
              <a:rPr lang="zh-CN" altLang="en-US" sz="2800" b="1" dirty="0">
                <a:latin typeface="Times New Roman" pitchFamily="18" charset="0"/>
                <a:ea typeface="宋体" pitchFamily="2" charset="-122"/>
                <a:cs typeface="Times New Roman" pitchFamily="18" charset="0"/>
              </a:rPr>
              <a:t>所示，包含</a:t>
            </a:r>
            <a:r>
              <a:rPr lang="en-US" altLang="zh-CN" sz="2800" b="1" dirty="0">
                <a:latin typeface="Times New Roman" pitchFamily="18" charset="0"/>
                <a:ea typeface="宋体" pitchFamily="2" charset="-122"/>
                <a:cs typeface="Times New Roman" pitchFamily="18" charset="0"/>
              </a:rPr>
              <a:t>Load from workspace</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Save to workspace</a:t>
            </a:r>
            <a:r>
              <a:rPr lang="zh-CN" altLang="en-US" sz="2800" b="1" dirty="0">
                <a:latin typeface="Times New Roman" pitchFamily="18" charset="0"/>
                <a:ea typeface="宋体" pitchFamily="2" charset="-122"/>
                <a:cs typeface="Times New Roman" pitchFamily="18" charset="0"/>
              </a:rPr>
              <a:t>和</a:t>
            </a:r>
            <a:r>
              <a:rPr lang="en-US" altLang="zh-CN" sz="2800" b="1" dirty="0">
                <a:latin typeface="Times New Roman" pitchFamily="18" charset="0"/>
                <a:ea typeface="宋体" pitchFamily="2" charset="-122"/>
                <a:cs typeface="Times New Roman" pitchFamily="18" charset="0"/>
              </a:rPr>
              <a:t>Save options</a:t>
            </a:r>
            <a:r>
              <a:rPr lang="zh-CN" altLang="en-US" sz="2800" b="1" dirty="0">
                <a:latin typeface="Times New Roman" pitchFamily="18" charset="0"/>
                <a:ea typeface="宋体" pitchFamily="2" charset="-122"/>
                <a:cs typeface="Times New Roman" pitchFamily="18" charset="0"/>
              </a:rPr>
              <a:t>三个部分。</a:t>
            </a:r>
          </a:p>
        </p:txBody>
      </p:sp>
      <p:sp>
        <p:nvSpPr>
          <p:cNvPr id="150532"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55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836613"/>
            <a:ext cx="8353425" cy="543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557"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3"/>
          <p:cNvSpPr>
            <a:spLocks noGrp="1" noChangeArrowheads="1"/>
          </p:cNvSpPr>
          <p:nvPr>
            <p:ph type="body" idx="1"/>
          </p:nvPr>
        </p:nvSpPr>
        <p:spPr/>
        <p:txBody>
          <a:bodyPr/>
          <a:lstStyle/>
          <a:p>
            <a:pPr marL="0" indent="0">
              <a:buFontTx/>
              <a:buNone/>
            </a:pP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1</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Load from workspace</a:t>
            </a:r>
            <a:r>
              <a:rPr lang="zh-CN" altLang="en-US" sz="2800" b="1" dirty="0">
                <a:latin typeface="Times New Roman" pitchFamily="18" charset="0"/>
                <a:ea typeface="宋体" pitchFamily="2" charset="-122"/>
                <a:cs typeface="Times New Roman" pitchFamily="18" charset="0"/>
              </a:rPr>
              <a:t>（从工作空间中载入数据）</a:t>
            </a:r>
          </a:p>
          <a:p>
            <a:pPr marL="0" indent="0">
              <a:buFontTx/>
              <a:buNone/>
            </a:pPr>
            <a:r>
              <a:rPr lang="zh-CN" altLang="en-US" sz="2800" b="1" dirty="0">
                <a:latin typeface="Times New Roman" pitchFamily="18" charset="0"/>
                <a:ea typeface="宋体" pitchFamily="2" charset="-122"/>
                <a:cs typeface="Times New Roman" pitchFamily="18" charset="0"/>
              </a:rPr>
              <a:t>在仿真过程中，如果模型中有输入端口（</a:t>
            </a:r>
            <a:r>
              <a:rPr lang="en-US" altLang="zh-CN" sz="2800" b="1" dirty="0">
                <a:latin typeface="Times New Roman" pitchFamily="18" charset="0"/>
                <a:ea typeface="宋体" pitchFamily="2" charset="-122"/>
                <a:cs typeface="Times New Roman" pitchFamily="18" charset="0"/>
              </a:rPr>
              <a:t>In</a:t>
            </a:r>
            <a:r>
              <a:rPr lang="zh-CN" altLang="en-US" sz="2800" b="1" dirty="0">
                <a:latin typeface="Times New Roman" pitchFamily="18" charset="0"/>
                <a:ea typeface="宋体" pitchFamily="2" charset="-122"/>
                <a:cs typeface="Times New Roman" pitchFamily="18" charset="0"/>
              </a:rPr>
              <a:t>模块），可从工作空间直接把数据载入到输入端口，即先选中</a:t>
            </a:r>
            <a:r>
              <a:rPr lang="en-US" altLang="zh-CN" sz="2800" b="1" dirty="0">
                <a:latin typeface="Times New Roman" pitchFamily="18" charset="0"/>
                <a:ea typeface="宋体" pitchFamily="2" charset="-122"/>
                <a:cs typeface="Times New Roman" pitchFamily="18" charset="0"/>
              </a:rPr>
              <a:t>Data Import/Export</a:t>
            </a:r>
            <a:r>
              <a:rPr lang="zh-CN" altLang="en-US" sz="2800" b="1" dirty="0">
                <a:latin typeface="Times New Roman" pitchFamily="18" charset="0"/>
                <a:ea typeface="宋体" pitchFamily="2" charset="-122"/>
                <a:cs typeface="Times New Roman" pitchFamily="18" charset="0"/>
              </a:rPr>
              <a:t>参数选项中的</a:t>
            </a:r>
            <a:r>
              <a:rPr lang="en-US" altLang="zh-CN" sz="2800" b="1" dirty="0">
                <a:latin typeface="Times New Roman" pitchFamily="18" charset="0"/>
                <a:ea typeface="宋体" pitchFamily="2" charset="-122"/>
                <a:cs typeface="Times New Roman" pitchFamily="18" charset="0"/>
              </a:rPr>
              <a:t>Input</a:t>
            </a:r>
            <a:r>
              <a:rPr lang="zh-CN" altLang="en-US" sz="2800" b="1" dirty="0">
                <a:latin typeface="Times New Roman" pitchFamily="18" charset="0"/>
                <a:ea typeface="宋体" pitchFamily="2" charset="-122"/>
                <a:cs typeface="Times New Roman" pitchFamily="18" charset="0"/>
              </a:rPr>
              <a:t>复选框，然后在后面的编辑框内输入数据的变量名。变量名可以采用不同的输入形式。 </a:t>
            </a:r>
          </a:p>
        </p:txBody>
      </p:sp>
      <p:sp>
        <p:nvSpPr>
          <p:cNvPr id="152580"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3"/>
          <p:cNvSpPr>
            <a:spLocks noGrp="1" noChangeArrowheads="1"/>
          </p:cNvSpPr>
          <p:nvPr>
            <p:ph type="body" idx="1"/>
          </p:nvPr>
        </p:nvSpPr>
        <p:spPr>
          <a:xfrm>
            <a:off x="337278" y="1060554"/>
            <a:ext cx="8229600" cy="4525963"/>
          </a:xfrm>
        </p:spPr>
        <p:txBody>
          <a:bodyPr/>
          <a:lstStyle/>
          <a:p>
            <a:pPr marL="0" indent="0">
              <a:lnSpc>
                <a:spcPct val="80000"/>
              </a:lnSpc>
              <a:buFontTx/>
              <a:buNone/>
            </a:pPr>
            <a:r>
              <a:rPr lang="zh-CN" altLang="en-US" sz="2800" b="1" dirty="0">
                <a:latin typeface="Times New Roman" pitchFamily="18" charset="0"/>
                <a:ea typeface="宋体" pitchFamily="2" charset="-122"/>
                <a:cs typeface="Times New Roman" pitchFamily="18" charset="0"/>
              </a:rPr>
              <a:t>① 矩阵形式。如果以矩阵形式输入变量名，则矩阵的列数必须比模型的输入端口数多一个，</a:t>
            </a:r>
            <a:r>
              <a:rPr lang="en-US" altLang="zh-CN" sz="2800" b="1" dirty="0">
                <a:latin typeface="Times New Roman" pitchFamily="18" charset="0"/>
                <a:ea typeface="宋体" pitchFamily="2" charset="-122"/>
                <a:cs typeface="Times New Roman" pitchFamily="18" charset="0"/>
              </a:rPr>
              <a:t>MATLAB</a:t>
            </a:r>
            <a:r>
              <a:rPr lang="zh-CN" altLang="en-US" sz="2800" b="1" dirty="0">
                <a:latin typeface="Times New Roman" pitchFamily="18" charset="0"/>
                <a:ea typeface="宋体" pitchFamily="2" charset="-122"/>
                <a:cs typeface="Times New Roman" pitchFamily="18" charset="0"/>
              </a:rPr>
              <a:t>把矩阵的第一列默认为时间向量，后面的每一列对应每一个输入端口，矩阵的第一行表示某一时刻各输入端口的输入状态。另外，也可以把矩阵分开来表示，即</a:t>
            </a:r>
            <a:r>
              <a:rPr lang="en-US" altLang="zh-CN" sz="2800" b="1" dirty="0">
                <a:latin typeface="Times New Roman" pitchFamily="18" charset="0"/>
                <a:ea typeface="宋体" pitchFamily="2" charset="-122"/>
                <a:cs typeface="Times New Roman" pitchFamily="18" charset="0"/>
              </a:rPr>
              <a:t>MATLAB</a:t>
            </a:r>
            <a:r>
              <a:rPr lang="zh-CN" altLang="en-US" sz="2800" b="1" dirty="0">
                <a:latin typeface="Times New Roman" pitchFamily="18" charset="0"/>
                <a:ea typeface="宋体" pitchFamily="2" charset="-122"/>
                <a:cs typeface="Times New Roman" pitchFamily="18" charset="0"/>
              </a:rPr>
              <a:t>默认的表示方法</a:t>
            </a:r>
            <a:r>
              <a:rPr lang="en-US" altLang="zh-CN" sz="2800" b="1" dirty="0">
                <a:latin typeface="Times New Roman" pitchFamily="18" charset="0"/>
                <a:ea typeface="宋体" pitchFamily="2" charset="-122"/>
                <a:cs typeface="Times New Roman" pitchFamily="18" charset="0"/>
              </a:rPr>
              <a:t>[</a:t>
            </a:r>
            <a:r>
              <a:rPr lang="en-US" altLang="zh-CN" sz="2800" b="1" i="1" dirty="0">
                <a:latin typeface="Times New Roman" pitchFamily="18" charset="0"/>
                <a:ea typeface="宋体" pitchFamily="2" charset="-122"/>
                <a:cs typeface="Times New Roman" pitchFamily="18" charset="0"/>
              </a:rPr>
              <a:t>t</a:t>
            </a:r>
            <a:r>
              <a:rPr lang="zh-CN" altLang="en-US" sz="2800" b="1" dirty="0">
                <a:latin typeface="Times New Roman" pitchFamily="18" charset="0"/>
                <a:ea typeface="宋体" pitchFamily="2" charset="-122"/>
                <a:cs typeface="Times New Roman" pitchFamily="18" charset="0"/>
              </a:rPr>
              <a:t>，</a:t>
            </a:r>
            <a:r>
              <a:rPr lang="en-US" altLang="zh-CN" sz="2800" b="1" i="1" dirty="0">
                <a:latin typeface="Times New Roman" pitchFamily="18" charset="0"/>
                <a:ea typeface="宋体" pitchFamily="2" charset="-122"/>
                <a:cs typeface="Times New Roman" pitchFamily="18" charset="0"/>
              </a:rPr>
              <a:t>u</a:t>
            </a:r>
            <a:r>
              <a:rPr lang="en-US" altLang="zh-CN" sz="2800" b="1" dirty="0">
                <a:latin typeface="Times New Roman" pitchFamily="18" charset="0"/>
                <a:ea typeface="宋体" pitchFamily="2" charset="-122"/>
                <a:cs typeface="Times New Roman" pitchFamily="18" charset="0"/>
              </a:rPr>
              <a:t>]</a:t>
            </a:r>
            <a:r>
              <a:rPr lang="zh-CN" altLang="en-US" sz="2800" b="1" dirty="0">
                <a:latin typeface="Times New Roman" pitchFamily="18" charset="0"/>
                <a:ea typeface="宋体" pitchFamily="2" charset="-122"/>
                <a:cs typeface="Times New Roman" pitchFamily="18" charset="0"/>
              </a:rPr>
              <a:t>，其中</a:t>
            </a:r>
            <a:r>
              <a:rPr lang="en-US" altLang="zh-CN" sz="2800" b="1" i="1" dirty="0">
                <a:latin typeface="Times New Roman" pitchFamily="18" charset="0"/>
                <a:ea typeface="宋体" pitchFamily="2" charset="-122"/>
                <a:cs typeface="Times New Roman" pitchFamily="18" charset="0"/>
              </a:rPr>
              <a:t>t</a:t>
            </a:r>
            <a:r>
              <a:rPr lang="zh-CN" altLang="en-US" sz="2800" b="1" dirty="0">
                <a:latin typeface="Times New Roman" pitchFamily="18" charset="0"/>
                <a:ea typeface="宋体" pitchFamily="2" charset="-122"/>
                <a:cs typeface="Times New Roman" pitchFamily="18" charset="0"/>
              </a:rPr>
              <a:t>是一维时间列向量，表示仿真时间，</a:t>
            </a:r>
            <a:r>
              <a:rPr lang="en-US" altLang="zh-CN" sz="2800" b="1" i="1" dirty="0">
                <a:latin typeface="Times New Roman" pitchFamily="18" charset="0"/>
                <a:ea typeface="宋体" pitchFamily="2" charset="-122"/>
                <a:cs typeface="Times New Roman" pitchFamily="18" charset="0"/>
              </a:rPr>
              <a:t>u</a:t>
            </a:r>
            <a:r>
              <a:rPr lang="zh-CN" altLang="en-US" sz="2800" b="1" dirty="0">
                <a:latin typeface="Times New Roman" pitchFamily="18" charset="0"/>
                <a:ea typeface="宋体" pitchFamily="2" charset="-122"/>
                <a:cs typeface="Times New Roman" pitchFamily="18" charset="0"/>
              </a:rPr>
              <a:t>是和</a:t>
            </a:r>
            <a:r>
              <a:rPr lang="en-US" altLang="zh-CN" sz="2800" b="1" i="1" dirty="0">
                <a:latin typeface="Times New Roman" pitchFamily="18" charset="0"/>
                <a:ea typeface="宋体" pitchFamily="2" charset="-122"/>
                <a:cs typeface="Times New Roman" pitchFamily="18" charset="0"/>
              </a:rPr>
              <a:t>t</a:t>
            </a:r>
            <a:r>
              <a:rPr lang="zh-CN" altLang="en-US" sz="2800" b="1" dirty="0">
                <a:latin typeface="Times New Roman" pitchFamily="18" charset="0"/>
                <a:ea typeface="宋体" pitchFamily="2" charset="-122"/>
                <a:cs typeface="Times New Roman" pitchFamily="18" charset="0"/>
              </a:rPr>
              <a:t>长度相等的</a:t>
            </a:r>
            <a:r>
              <a:rPr lang="en-US" altLang="zh-CN" sz="2800" b="1" i="1" dirty="0">
                <a:latin typeface="Times New Roman" pitchFamily="18" charset="0"/>
                <a:ea typeface="宋体" pitchFamily="2" charset="-122"/>
                <a:cs typeface="Times New Roman" pitchFamily="18" charset="0"/>
              </a:rPr>
              <a:t>n</a:t>
            </a:r>
            <a:r>
              <a:rPr lang="zh-CN" altLang="en-US" sz="2800" b="1" dirty="0">
                <a:latin typeface="Times New Roman" pitchFamily="18" charset="0"/>
                <a:ea typeface="宋体" pitchFamily="2" charset="-122"/>
                <a:cs typeface="Times New Roman" pitchFamily="18" charset="0"/>
              </a:rPr>
              <a:t>维列向量（</a:t>
            </a:r>
            <a:r>
              <a:rPr lang="en-US" altLang="zh-CN" sz="2800" b="1" i="1" dirty="0">
                <a:latin typeface="Times New Roman" pitchFamily="18" charset="0"/>
                <a:ea typeface="宋体" pitchFamily="2" charset="-122"/>
                <a:cs typeface="Times New Roman" pitchFamily="18" charset="0"/>
              </a:rPr>
              <a:t>n</a:t>
            </a:r>
            <a:r>
              <a:rPr lang="zh-CN" altLang="en-US" sz="2800" b="1" dirty="0">
                <a:latin typeface="Times New Roman" pitchFamily="18" charset="0"/>
                <a:ea typeface="宋体" pitchFamily="2" charset="-122"/>
                <a:cs typeface="Times New Roman" pitchFamily="18" charset="0"/>
              </a:rPr>
              <a:t>表示输入端口的数量），表示状态值。例如，在命令行窗口中定义</a:t>
            </a:r>
            <a:r>
              <a:rPr lang="en-US" altLang="zh-CN" sz="2800" b="1" i="1" dirty="0">
                <a:latin typeface="Times New Roman" pitchFamily="18" charset="0"/>
                <a:ea typeface="宋体" pitchFamily="2" charset="-122"/>
                <a:cs typeface="Times New Roman" pitchFamily="18" charset="0"/>
              </a:rPr>
              <a:t>t</a:t>
            </a:r>
            <a:r>
              <a:rPr lang="zh-CN" altLang="en-US" sz="2800" b="1" dirty="0">
                <a:latin typeface="Times New Roman" pitchFamily="18" charset="0"/>
                <a:ea typeface="宋体" pitchFamily="2" charset="-122"/>
                <a:cs typeface="Times New Roman" pitchFamily="18" charset="0"/>
              </a:rPr>
              <a:t>和</a:t>
            </a:r>
            <a:r>
              <a:rPr lang="en-US" altLang="zh-CN" sz="2800" b="1" i="1" dirty="0">
                <a:latin typeface="Times New Roman" pitchFamily="18" charset="0"/>
                <a:ea typeface="宋体" pitchFamily="2" charset="-122"/>
                <a:cs typeface="Times New Roman" pitchFamily="18" charset="0"/>
              </a:rPr>
              <a:t>u</a:t>
            </a:r>
            <a:r>
              <a:rPr lang="zh-CN" altLang="en-US" sz="2800" b="1" dirty="0">
                <a:latin typeface="Times New Roman" pitchFamily="18" charset="0"/>
                <a:ea typeface="宋体" pitchFamily="2" charset="-122"/>
                <a:cs typeface="Times New Roman" pitchFamily="18" charset="0"/>
              </a:rPr>
              <a:t>。</a:t>
            </a:r>
          </a:p>
          <a:p>
            <a:pPr marL="0" indent="0">
              <a:lnSpc>
                <a:spcPct val="80000"/>
              </a:lnSpc>
              <a:buFontTx/>
              <a:buNone/>
            </a:pPr>
            <a:r>
              <a:rPr lang="en-US" altLang="zh-CN" sz="2800" b="1" dirty="0">
                <a:latin typeface="Times New Roman" pitchFamily="18" charset="0"/>
                <a:ea typeface="宋体" pitchFamily="2" charset="-122"/>
                <a:cs typeface="Times New Roman" pitchFamily="18" charset="0"/>
              </a:rPr>
              <a:t>&gt;&gt; t=(0:0.1:10)';</a:t>
            </a:r>
          </a:p>
          <a:p>
            <a:pPr marL="0" indent="0">
              <a:lnSpc>
                <a:spcPct val="80000"/>
              </a:lnSpc>
              <a:buFontTx/>
              <a:buNone/>
            </a:pPr>
            <a:r>
              <a:rPr lang="en-US" altLang="zh-CN" sz="2800" b="1" dirty="0">
                <a:latin typeface="Times New Roman" pitchFamily="18" charset="0"/>
                <a:ea typeface="宋体" pitchFamily="2" charset="-122"/>
                <a:cs typeface="Times New Roman" pitchFamily="18" charset="0"/>
              </a:rPr>
              <a:t>&gt;&gt; </a:t>
            </a:r>
            <a:r>
              <a:rPr lang="fr-FR" altLang="zh-CN" sz="2800" b="1" dirty="0">
                <a:latin typeface="Times New Roman" pitchFamily="18" charset="0"/>
                <a:ea typeface="宋体" pitchFamily="2" charset="-122"/>
                <a:cs typeface="Times New Roman" pitchFamily="18" charset="0"/>
              </a:rPr>
              <a:t>u=[sin(t),cos(t).*sin(t),exp(-2*t).*sin(t)];</a:t>
            </a:r>
          </a:p>
          <a:p>
            <a:pPr marL="0" indent="0">
              <a:lnSpc>
                <a:spcPct val="80000"/>
              </a:lnSpc>
              <a:buFontTx/>
              <a:buNone/>
            </a:pPr>
            <a:r>
              <a:rPr lang="zh-CN" altLang="fr-FR" sz="2800" b="1" dirty="0">
                <a:latin typeface="Times New Roman" pitchFamily="18" charset="0"/>
                <a:ea typeface="宋体" pitchFamily="2" charset="-122"/>
                <a:cs typeface="Times New Roman" pitchFamily="18" charset="0"/>
              </a:rPr>
              <a:t>则</a:t>
            </a:r>
            <a:r>
              <a:rPr lang="en-US" altLang="zh-CN" sz="2800" b="1" dirty="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个输入端口输入的数据与时间的关系分别为：</a:t>
            </a:r>
            <a:r>
              <a:rPr lang="en-US" altLang="zh-CN" sz="2800" b="1" dirty="0">
                <a:latin typeface="Times New Roman" pitchFamily="18" charset="0"/>
                <a:ea typeface="宋体" pitchFamily="2" charset="-122"/>
                <a:cs typeface="Times New Roman" pitchFamily="18" charset="0"/>
              </a:rPr>
              <a:t>sin </a:t>
            </a:r>
            <a:r>
              <a:rPr lang="en-US" altLang="zh-CN" sz="2800" b="1" i="1" dirty="0">
                <a:latin typeface="Times New Roman" pitchFamily="18" charset="0"/>
                <a:ea typeface="宋体" pitchFamily="2" charset="-122"/>
                <a:cs typeface="Times New Roman" pitchFamily="18" charset="0"/>
              </a:rPr>
              <a:t>t</a:t>
            </a:r>
            <a:r>
              <a:rPr lang="zh-CN" altLang="en-US" sz="2800" b="1" dirty="0">
                <a:latin typeface="Times New Roman" pitchFamily="18" charset="0"/>
                <a:ea typeface="宋体" pitchFamily="2" charset="-122"/>
                <a:cs typeface="Times New Roman" pitchFamily="18" charset="0"/>
              </a:rPr>
              <a:t>、</a:t>
            </a:r>
            <a:r>
              <a:rPr lang="en-US" altLang="zh-CN" sz="2800" b="1" dirty="0" err="1">
                <a:latin typeface="Times New Roman" pitchFamily="18" charset="0"/>
                <a:ea typeface="宋体" pitchFamily="2" charset="-122"/>
                <a:cs typeface="Times New Roman" pitchFamily="18" charset="0"/>
              </a:rPr>
              <a:t>cos</a:t>
            </a:r>
            <a:r>
              <a:rPr lang="en-US" altLang="zh-CN" sz="2800" b="1" dirty="0">
                <a:latin typeface="Times New Roman" pitchFamily="18" charset="0"/>
                <a:ea typeface="宋体" pitchFamily="2" charset="-122"/>
                <a:cs typeface="Times New Roman" pitchFamily="18" charset="0"/>
              </a:rPr>
              <a:t> </a:t>
            </a:r>
            <a:r>
              <a:rPr lang="en-US" altLang="zh-CN" sz="2800" b="1" i="1" dirty="0">
                <a:latin typeface="Times New Roman" pitchFamily="18" charset="0"/>
                <a:ea typeface="宋体" pitchFamily="2" charset="-122"/>
                <a:cs typeface="Times New Roman" pitchFamily="18" charset="0"/>
              </a:rPr>
              <a:t>t </a:t>
            </a:r>
            <a:r>
              <a:rPr lang="en-US" altLang="zh-CN" sz="2800" b="1" dirty="0">
                <a:latin typeface="Times New Roman" pitchFamily="18" charset="0"/>
                <a:ea typeface="宋体" pitchFamily="2" charset="-122"/>
                <a:cs typeface="Times New Roman" pitchFamily="18" charset="0"/>
              </a:rPr>
              <a:t>sin </a:t>
            </a:r>
            <a:r>
              <a:rPr lang="en-US" altLang="zh-CN" sz="2800" b="1" i="1" dirty="0">
                <a:latin typeface="Times New Roman" pitchFamily="18" charset="0"/>
                <a:ea typeface="宋体" pitchFamily="2" charset="-122"/>
                <a:cs typeface="Times New Roman" pitchFamily="18" charset="0"/>
              </a:rPr>
              <a:t>t</a:t>
            </a:r>
            <a:r>
              <a:rPr lang="zh-CN" altLang="en-US" sz="2800" b="1" dirty="0">
                <a:latin typeface="Times New Roman" pitchFamily="18" charset="0"/>
                <a:ea typeface="宋体" pitchFamily="2" charset="-122"/>
                <a:cs typeface="Times New Roman" pitchFamily="18" charset="0"/>
              </a:rPr>
              <a:t>和，用图</a:t>
            </a:r>
            <a:r>
              <a:rPr lang="en-US" altLang="zh-CN" sz="2800" b="1" dirty="0">
                <a:latin typeface="Times New Roman" pitchFamily="18" charset="0"/>
                <a:ea typeface="宋体" pitchFamily="2" charset="-122"/>
                <a:cs typeface="Times New Roman" pitchFamily="18" charset="0"/>
              </a:rPr>
              <a:t>12-11</a:t>
            </a:r>
            <a:r>
              <a:rPr lang="zh-CN" altLang="en-US" sz="2800" b="1" dirty="0">
                <a:latin typeface="Times New Roman" pitchFamily="18" charset="0"/>
                <a:ea typeface="宋体" pitchFamily="2" charset="-122"/>
                <a:cs typeface="Times New Roman" pitchFamily="18" charset="0"/>
              </a:rPr>
              <a:t>所示模型可观察各输入端口的输入数据曲线。</a:t>
            </a:r>
          </a:p>
        </p:txBody>
      </p:sp>
      <p:sp>
        <p:nvSpPr>
          <p:cNvPr id="153604"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980728"/>
            <a:ext cx="7058025" cy="525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49"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62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1916113"/>
            <a:ext cx="4968875" cy="294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629"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Rectangle 3"/>
          <p:cNvSpPr>
            <a:spLocks noGrp="1" noChangeArrowheads="1"/>
          </p:cNvSpPr>
          <p:nvPr>
            <p:ph type="body" idx="1"/>
          </p:nvPr>
        </p:nvSpPr>
        <p:spPr>
          <a:xfrm>
            <a:off x="323528" y="836712"/>
            <a:ext cx="8676010" cy="5145088"/>
          </a:xfrm>
        </p:spPr>
        <p:txBody>
          <a:bodyPr/>
          <a:lstStyle/>
          <a:p>
            <a:pPr marL="0" indent="0">
              <a:lnSpc>
                <a:spcPct val="90000"/>
              </a:lnSpc>
              <a:buFontTx/>
              <a:buNone/>
            </a:pPr>
            <a:r>
              <a:rPr lang="zh-CN" altLang="en-US" sz="2800" b="1" dirty="0">
                <a:latin typeface="Times New Roman" pitchFamily="18" charset="0"/>
                <a:ea typeface="宋体" pitchFamily="2" charset="-122"/>
                <a:cs typeface="Times New Roman" pitchFamily="18" charset="0"/>
              </a:rPr>
              <a:t>② 包含时间数据的结构形式。对于包含时间数据的结构，在</a:t>
            </a:r>
            <a:r>
              <a:rPr lang="en-US" altLang="zh-CN" sz="2800" b="1" dirty="0">
                <a:latin typeface="Times New Roman" pitchFamily="18" charset="0"/>
                <a:ea typeface="宋体" pitchFamily="2" charset="-122"/>
                <a:cs typeface="Times New Roman" pitchFamily="18" charset="0"/>
              </a:rPr>
              <a:t>MATLAB</a:t>
            </a:r>
            <a:r>
              <a:rPr lang="zh-CN" altLang="en-US" sz="2800" b="1" dirty="0">
                <a:latin typeface="Times New Roman" pitchFamily="18" charset="0"/>
                <a:ea typeface="宋体" pitchFamily="2" charset="-122"/>
                <a:cs typeface="Times New Roman" pitchFamily="18" charset="0"/>
              </a:rPr>
              <a:t>中有非常严格的规定，即在结构中必须有两个名字不能改变的顶级成员：</a:t>
            </a:r>
            <a:r>
              <a:rPr lang="en-US" altLang="zh-CN" sz="2800" b="1" dirty="0">
                <a:latin typeface="Times New Roman" pitchFamily="18" charset="0"/>
                <a:ea typeface="宋体" pitchFamily="2" charset="-122"/>
                <a:cs typeface="Times New Roman" pitchFamily="18" charset="0"/>
              </a:rPr>
              <a:t>time</a:t>
            </a:r>
            <a:r>
              <a:rPr lang="zh-CN" altLang="en-US" sz="2800" b="1" dirty="0">
                <a:latin typeface="Times New Roman" pitchFamily="18" charset="0"/>
                <a:ea typeface="宋体" pitchFamily="2" charset="-122"/>
                <a:cs typeface="Times New Roman" pitchFamily="18" charset="0"/>
              </a:rPr>
              <a:t>和</a:t>
            </a:r>
            <a:r>
              <a:rPr lang="en-US" altLang="zh-CN" sz="2800" b="1" dirty="0">
                <a:latin typeface="Times New Roman" pitchFamily="18" charset="0"/>
                <a:ea typeface="宋体" pitchFamily="2" charset="-122"/>
                <a:cs typeface="Times New Roman" pitchFamily="18" charset="0"/>
              </a:rPr>
              <a:t>signals</a:t>
            </a:r>
            <a:r>
              <a:rPr lang="zh-CN" altLang="en-US" sz="2800" b="1" dirty="0">
                <a:latin typeface="Times New Roman" pitchFamily="18" charset="0"/>
                <a:ea typeface="宋体" pitchFamily="2" charset="-122"/>
                <a:cs typeface="Times New Roman" pitchFamily="18" charset="0"/>
              </a:rPr>
              <a:t>。在</a:t>
            </a:r>
            <a:r>
              <a:rPr lang="en-US" altLang="zh-CN" sz="2800" b="1" dirty="0">
                <a:latin typeface="Times New Roman" pitchFamily="18" charset="0"/>
                <a:ea typeface="宋体" pitchFamily="2" charset="-122"/>
                <a:cs typeface="Times New Roman" pitchFamily="18" charset="0"/>
              </a:rPr>
              <a:t>time</a:t>
            </a:r>
            <a:r>
              <a:rPr lang="zh-CN" altLang="en-US" sz="2800" b="1" dirty="0">
                <a:latin typeface="Times New Roman" pitchFamily="18" charset="0"/>
                <a:ea typeface="宋体" pitchFamily="2" charset="-122"/>
                <a:cs typeface="Times New Roman" pitchFamily="18" charset="0"/>
              </a:rPr>
              <a:t>成员中包含一个列向量，表示仿真时间；</a:t>
            </a:r>
            <a:r>
              <a:rPr lang="en-US" altLang="zh-CN" sz="2800" b="1" dirty="0">
                <a:latin typeface="Times New Roman" pitchFamily="18" charset="0"/>
                <a:ea typeface="宋体" pitchFamily="2" charset="-122"/>
                <a:cs typeface="Times New Roman" pitchFamily="18" charset="0"/>
              </a:rPr>
              <a:t>signals</a:t>
            </a:r>
            <a:r>
              <a:rPr lang="zh-CN" altLang="en-US" sz="2800" b="1" dirty="0">
                <a:latin typeface="Times New Roman" pitchFamily="18" charset="0"/>
                <a:ea typeface="宋体" pitchFamily="2" charset="-122"/>
                <a:cs typeface="Times New Roman" pitchFamily="18" charset="0"/>
              </a:rPr>
              <a:t>成员是一个向量，向量中的每个元素对应一个输入端口，并且每个元素必须包含一个名字同样不能改变的</a:t>
            </a:r>
            <a:r>
              <a:rPr lang="en-US" altLang="zh-CN" sz="2800" b="1" dirty="0">
                <a:latin typeface="Times New Roman" pitchFamily="18" charset="0"/>
                <a:ea typeface="宋体" pitchFamily="2" charset="-122"/>
                <a:cs typeface="Times New Roman" pitchFamily="18" charset="0"/>
              </a:rPr>
              <a:t>values</a:t>
            </a:r>
            <a:r>
              <a:rPr lang="zh-CN" altLang="en-US" sz="2800" b="1" dirty="0">
                <a:latin typeface="Times New Roman" pitchFamily="18" charset="0"/>
                <a:ea typeface="宋体" pitchFamily="2" charset="-122"/>
                <a:cs typeface="Times New Roman" pitchFamily="18" charset="0"/>
              </a:rPr>
              <a:t>成员，</a:t>
            </a:r>
            <a:r>
              <a:rPr lang="en-US" altLang="zh-CN" sz="2800" b="1" dirty="0">
                <a:latin typeface="Times New Roman" pitchFamily="18" charset="0"/>
                <a:ea typeface="宋体" pitchFamily="2" charset="-122"/>
                <a:cs typeface="Times New Roman" pitchFamily="18" charset="0"/>
              </a:rPr>
              <a:t>values</a:t>
            </a:r>
            <a:r>
              <a:rPr lang="zh-CN" altLang="en-US" sz="2800" b="1" dirty="0">
                <a:latin typeface="Times New Roman" pitchFamily="18" charset="0"/>
                <a:ea typeface="宋体" pitchFamily="2" charset="-122"/>
                <a:cs typeface="Times New Roman" pitchFamily="18" charset="0"/>
              </a:rPr>
              <a:t>成员也包含一个列向量，对应于输入端口的输入数据。例如，对于上例，若改为包含时间数据的结构输入，则命令格式如下：</a:t>
            </a:r>
          </a:p>
          <a:p>
            <a:pPr marL="0" indent="0">
              <a:lnSpc>
                <a:spcPct val="90000"/>
              </a:lnSpc>
              <a:buFontTx/>
              <a:buNone/>
            </a:pPr>
            <a:r>
              <a:rPr lang="en-US" altLang="zh-CN" sz="2000" b="1" dirty="0">
                <a:latin typeface="Times New Roman" pitchFamily="18" charset="0"/>
                <a:ea typeface="宋体" pitchFamily="2" charset="-122"/>
                <a:cs typeface="Times New Roman" pitchFamily="18" charset="0"/>
              </a:rPr>
              <a:t>&gt;&gt; </a:t>
            </a:r>
            <a:r>
              <a:rPr lang="fr-FR" altLang="zh-CN" sz="2000" b="1" dirty="0">
                <a:latin typeface="Times New Roman" pitchFamily="18" charset="0"/>
                <a:ea typeface="宋体" pitchFamily="2" charset="-122"/>
                <a:cs typeface="Times New Roman" pitchFamily="18" charset="0"/>
              </a:rPr>
              <a:t>t=(0:0.1:10)';</a:t>
            </a:r>
            <a:endParaRPr lang="en-US" altLang="zh-CN" sz="2000" b="1" dirty="0">
              <a:latin typeface="Times New Roman" pitchFamily="18" charset="0"/>
              <a:ea typeface="宋体" pitchFamily="2" charset="-122"/>
              <a:cs typeface="Times New Roman" pitchFamily="18" charset="0"/>
            </a:endParaRPr>
          </a:p>
          <a:p>
            <a:pPr marL="0" indent="0">
              <a:lnSpc>
                <a:spcPct val="90000"/>
              </a:lnSpc>
              <a:buFontTx/>
              <a:buNone/>
            </a:pPr>
            <a:r>
              <a:rPr lang="en-US" altLang="zh-CN" sz="2000" b="1" dirty="0">
                <a:latin typeface="Times New Roman" pitchFamily="18" charset="0"/>
                <a:ea typeface="宋体" pitchFamily="2" charset="-122"/>
                <a:cs typeface="Times New Roman" pitchFamily="18" charset="0"/>
              </a:rPr>
              <a:t>&gt;&gt; </a:t>
            </a:r>
            <a:r>
              <a:rPr lang="fr-FR" altLang="zh-CN" sz="2000" b="1" dirty="0">
                <a:latin typeface="Times New Roman" pitchFamily="18" charset="0"/>
                <a:ea typeface="宋体" pitchFamily="2" charset="-122"/>
                <a:cs typeface="Times New Roman" pitchFamily="18" charset="0"/>
              </a:rPr>
              <a:t>A.time=t;</a:t>
            </a:r>
            <a:endParaRPr lang="en-US" altLang="zh-CN" sz="2000" b="1" dirty="0">
              <a:latin typeface="Times New Roman" pitchFamily="18" charset="0"/>
              <a:ea typeface="宋体" pitchFamily="2" charset="-122"/>
              <a:cs typeface="Times New Roman" pitchFamily="18" charset="0"/>
            </a:endParaRPr>
          </a:p>
          <a:p>
            <a:pPr marL="0" indent="0">
              <a:lnSpc>
                <a:spcPct val="90000"/>
              </a:lnSpc>
              <a:buFontTx/>
              <a:buNone/>
            </a:pPr>
            <a:r>
              <a:rPr lang="en-US" altLang="zh-CN" sz="2000" b="1" dirty="0">
                <a:latin typeface="Times New Roman" pitchFamily="18" charset="0"/>
                <a:ea typeface="宋体" pitchFamily="2" charset="-122"/>
                <a:cs typeface="Times New Roman" pitchFamily="18" charset="0"/>
              </a:rPr>
              <a:t>&gt;&gt; </a:t>
            </a:r>
            <a:r>
              <a:rPr lang="fr-FR" altLang="zh-CN" sz="2000" b="1" dirty="0">
                <a:latin typeface="Times New Roman" pitchFamily="18" charset="0"/>
                <a:ea typeface="宋体" pitchFamily="2" charset="-122"/>
                <a:cs typeface="Times New Roman" pitchFamily="18" charset="0"/>
              </a:rPr>
              <a:t>A.signals(1).values=sin(t);</a:t>
            </a:r>
            <a:endParaRPr lang="en-US" altLang="zh-CN" sz="2000" b="1" dirty="0">
              <a:latin typeface="Times New Roman" pitchFamily="18" charset="0"/>
              <a:ea typeface="宋体" pitchFamily="2" charset="-122"/>
              <a:cs typeface="Times New Roman" pitchFamily="18" charset="0"/>
            </a:endParaRPr>
          </a:p>
          <a:p>
            <a:pPr marL="0" indent="0">
              <a:lnSpc>
                <a:spcPct val="90000"/>
              </a:lnSpc>
              <a:buFontTx/>
              <a:buNone/>
            </a:pPr>
            <a:r>
              <a:rPr lang="en-US" altLang="zh-CN" sz="2000" b="1" dirty="0">
                <a:latin typeface="Times New Roman" pitchFamily="18" charset="0"/>
                <a:ea typeface="宋体" pitchFamily="2" charset="-122"/>
                <a:cs typeface="Times New Roman" pitchFamily="18" charset="0"/>
              </a:rPr>
              <a:t>&gt;&gt; </a:t>
            </a:r>
            <a:r>
              <a:rPr lang="fr-FR" altLang="zh-CN" sz="2000" b="1" dirty="0">
                <a:latin typeface="Times New Roman" pitchFamily="18" charset="0"/>
                <a:ea typeface="宋体" pitchFamily="2" charset="-122"/>
                <a:cs typeface="Times New Roman" pitchFamily="18" charset="0"/>
              </a:rPr>
              <a:t>A.signals(2).values=cos(t).*sin(t);</a:t>
            </a:r>
            <a:endParaRPr lang="en-US" altLang="zh-CN" sz="2000" b="1" dirty="0">
              <a:latin typeface="Times New Roman" pitchFamily="18" charset="0"/>
              <a:ea typeface="宋体" pitchFamily="2" charset="-122"/>
              <a:cs typeface="Times New Roman" pitchFamily="18" charset="0"/>
            </a:endParaRPr>
          </a:p>
          <a:p>
            <a:pPr marL="0" indent="0">
              <a:lnSpc>
                <a:spcPct val="90000"/>
              </a:lnSpc>
              <a:buFontTx/>
              <a:buNone/>
            </a:pPr>
            <a:r>
              <a:rPr lang="en-US" altLang="zh-CN" sz="2000" b="1" dirty="0">
                <a:latin typeface="Times New Roman" pitchFamily="18" charset="0"/>
                <a:ea typeface="宋体" pitchFamily="2" charset="-122"/>
                <a:cs typeface="Times New Roman" pitchFamily="18" charset="0"/>
              </a:rPr>
              <a:t>&gt;&gt; </a:t>
            </a:r>
            <a:r>
              <a:rPr lang="fr-FR" altLang="zh-CN" sz="2000" b="1" dirty="0">
                <a:latin typeface="Times New Roman" pitchFamily="18" charset="0"/>
                <a:ea typeface="宋体" pitchFamily="2" charset="-122"/>
                <a:cs typeface="Times New Roman" pitchFamily="18" charset="0"/>
              </a:rPr>
              <a:t>A.signals(3).values=exp(-2*t).*sin(t);</a:t>
            </a:r>
            <a:endParaRPr lang="zh-CN" altLang="en-US" sz="2000" b="1" dirty="0">
              <a:latin typeface="Times New Roman" pitchFamily="18" charset="0"/>
              <a:ea typeface="宋体" pitchFamily="2" charset="-122"/>
              <a:cs typeface="Times New Roman" pitchFamily="18" charset="0"/>
            </a:endParaRPr>
          </a:p>
        </p:txBody>
      </p:sp>
      <p:sp>
        <p:nvSpPr>
          <p:cNvPr id="155652"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3"/>
          <p:cNvSpPr>
            <a:spLocks noGrp="1" noChangeArrowheads="1"/>
          </p:cNvSpPr>
          <p:nvPr>
            <p:ph type="body" idx="1"/>
          </p:nvPr>
        </p:nvSpPr>
        <p:spPr>
          <a:xfrm>
            <a:off x="467544" y="1124744"/>
            <a:ext cx="8352928" cy="4752528"/>
          </a:xfrm>
        </p:spPr>
        <p:txBody>
          <a:bodyPr/>
          <a:lstStyle/>
          <a:p>
            <a:pPr marL="0" indent="0">
              <a:buFontTx/>
              <a:buNone/>
            </a:pPr>
            <a:r>
              <a:rPr lang="zh-CN" altLang="en-US" sz="2800" b="1" dirty="0">
                <a:latin typeface="Times New Roman" pitchFamily="18" charset="0"/>
                <a:ea typeface="宋体" pitchFamily="2" charset="-122"/>
                <a:cs typeface="Times New Roman" pitchFamily="18" charset="0"/>
              </a:rPr>
              <a:t>在</a:t>
            </a:r>
            <a:r>
              <a:rPr lang="en-US" altLang="zh-CN" sz="2800" b="1" dirty="0">
                <a:latin typeface="Times New Roman" pitchFamily="18" charset="0"/>
                <a:ea typeface="宋体" pitchFamily="2" charset="-122"/>
                <a:cs typeface="Times New Roman" pitchFamily="18" charset="0"/>
              </a:rPr>
              <a:t>Input</a:t>
            </a:r>
            <a:r>
              <a:rPr lang="zh-CN" altLang="en-US" sz="2800" b="1" dirty="0">
                <a:latin typeface="Times New Roman" pitchFamily="18" charset="0"/>
                <a:ea typeface="宋体" pitchFamily="2" charset="-122"/>
                <a:cs typeface="Times New Roman" pitchFamily="18" charset="0"/>
              </a:rPr>
              <a:t>复选框右侧的文本框内输入</a:t>
            </a:r>
            <a:r>
              <a:rPr lang="en-US" altLang="zh-CN" sz="2800" b="1" dirty="0">
                <a:latin typeface="Times New Roman" pitchFamily="18" charset="0"/>
                <a:ea typeface="宋体" pitchFamily="2" charset="-122"/>
                <a:cs typeface="Times New Roman" pitchFamily="18" charset="0"/>
              </a:rPr>
              <a:t>A</a:t>
            </a:r>
            <a:r>
              <a:rPr lang="zh-CN" altLang="en-US" sz="2800" b="1" dirty="0">
                <a:latin typeface="Times New Roman" pitchFamily="18" charset="0"/>
                <a:ea typeface="宋体" pitchFamily="2" charset="-122"/>
                <a:cs typeface="Times New Roman" pitchFamily="18" charset="0"/>
              </a:rPr>
              <a:t>，则产生的仿真曲线与上面矩阵形式数据输入后的输出曲线完全相同。</a:t>
            </a:r>
          </a:p>
          <a:p>
            <a:pPr marL="0" indent="0">
              <a:buFontTx/>
              <a:buNone/>
            </a:pPr>
            <a:r>
              <a:rPr lang="zh-CN" altLang="en-US" sz="2800" b="1" dirty="0">
                <a:latin typeface="Times New Roman" pitchFamily="18" charset="0"/>
                <a:ea typeface="宋体" pitchFamily="2" charset="-122"/>
                <a:cs typeface="Times New Roman" pitchFamily="18" charset="0"/>
              </a:rPr>
              <a:t>在</a:t>
            </a:r>
            <a:r>
              <a:rPr lang="en-US" altLang="zh-CN" sz="2800" b="1" dirty="0">
                <a:latin typeface="Times New Roman" pitchFamily="18" charset="0"/>
                <a:ea typeface="宋体" pitchFamily="2" charset="-122"/>
                <a:cs typeface="Times New Roman" pitchFamily="18" charset="0"/>
              </a:rPr>
              <a:t>Input</a:t>
            </a:r>
            <a:r>
              <a:rPr lang="zh-CN" altLang="en-US" sz="2800" b="1" dirty="0">
                <a:latin typeface="Times New Roman" pitchFamily="18" charset="0"/>
                <a:ea typeface="宋体" pitchFamily="2" charset="-122"/>
                <a:cs typeface="Times New Roman" pitchFamily="18" charset="0"/>
              </a:rPr>
              <a:t>复选框的下面，还有一个</a:t>
            </a:r>
            <a:r>
              <a:rPr lang="en-US" altLang="zh-CN" sz="2800" b="1" dirty="0">
                <a:latin typeface="Times New Roman" pitchFamily="18" charset="0"/>
                <a:ea typeface="宋体" pitchFamily="2" charset="-122"/>
                <a:cs typeface="Times New Roman" pitchFamily="18" charset="0"/>
              </a:rPr>
              <a:t>Initial state</a:t>
            </a:r>
            <a:r>
              <a:rPr lang="zh-CN" altLang="en-US" sz="2800" b="1" dirty="0">
                <a:latin typeface="Times New Roman" pitchFamily="18" charset="0"/>
                <a:ea typeface="宋体" pitchFamily="2" charset="-122"/>
                <a:cs typeface="Times New Roman" pitchFamily="18" charset="0"/>
              </a:rPr>
              <a:t>复选框，它表示的是模块的初始化状态。对模块进行初始化的方法是：先选中</a:t>
            </a:r>
            <a:r>
              <a:rPr lang="en-US" altLang="zh-CN" sz="2800" b="1" dirty="0">
                <a:latin typeface="Times New Roman" pitchFamily="18" charset="0"/>
                <a:ea typeface="宋体" pitchFamily="2" charset="-122"/>
                <a:cs typeface="Times New Roman" pitchFamily="18" charset="0"/>
              </a:rPr>
              <a:t>Initial state</a:t>
            </a:r>
            <a:r>
              <a:rPr lang="zh-CN" altLang="en-US" sz="2800" b="1" dirty="0">
                <a:latin typeface="Times New Roman" pitchFamily="18" charset="0"/>
                <a:ea typeface="宋体" pitchFamily="2" charset="-122"/>
                <a:cs typeface="Times New Roman" pitchFamily="18" charset="0"/>
              </a:rPr>
              <a:t>复选框，然后在右侧的文本框中输入初始化数据的变量名。对于变量要求的几种形式，与前面的输入端口数据的变量形式基本相同，但变量中的数据个数必须和状态模块数相同。</a:t>
            </a:r>
          </a:p>
        </p:txBody>
      </p:sp>
      <p:sp>
        <p:nvSpPr>
          <p:cNvPr id="156676"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type="body" idx="1"/>
          </p:nvPr>
        </p:nvSpPr>
        <p:spPr>
          <a:xfrm>
            <a:off x="395288" y="1052513"/>
            <a:ext cx="8291512" cy="5073650"/>
          </a:xfrm>
        </p:spPr>
        <p:txBody>
          <a:bodyPr/>
          <a:lstStyle/>
          <a:p>
            <a:pPr marL="0" indent="0">
              <a:buFontTx/>
              <a:buNone/>
            </a:pP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2</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Save to workspace or file</a:t>
            </a:r>
            <a:r>
              <a:rPr lang="zh-CN" altLang="en-US" sz="2800" b="1" dirty="0">
                <a:latin typeface="Times New Roman" pitchFamily="18" charset="0"/>
                <a:ea typeface="宋体" pitchFamily="2" charset="-122"/>
                <a:cs typeface="Times New Roman" pitchFamily="18" charset="0"/>
              </a:rPr>
              <a:t>（保存到工作空间或文件）</a:t>
            </a:r>
          </a:p>
          <a:p>
            <a:pPr marL="0" indent="0">
              <a:buFontTx/>
              <a:buNone/>
            </a:pPr>
            <a:r>
              <a:rPr lang="zh-CN" altLang="en-US" sz="2800" b="1" dirty="0">
                <a:latin typeface="Times New Roman" pitchFamily="18" charset="0"/>
                <a:ea typeface="宋体" pitchFamily="2" charset="-122"/>
                <a:cs typeface="Times New Roman" pitchFamily="18" charset="0"/>
              </a:rPr>
              <a:t>在</a:t>
            </a:r>
            <a:r>
              <a:rPr lang="en-US" altLang="zh-CN" sz="2800" b="1" dirty="0">
                <a:latin typeface="Times New Roman" pitchFamily="18" charset="0"/>
                <a:ea typeface="宋体" pitchFamily="2" charset="-122"/>
                <a:cs typeface="Times New Roman" pitchFamily="18" charset="0"/>
              </a:rPr>
              <a:t>Save to workspace or file</a:t>
            </a:r>
            <a:r>
              <a:rPr lang="zh-CN" altLang="en-US" sz="2800" b="1" dirty="0">
                <a:latin typeface="Times New Roman" pitchFamily="18" charset="0"/>
                <a:ea typeface="宋体" pitchFamily="2" charset="-122"/>
                <a:cs typeface="Times New Roman" pitchFamily="18" charset="0"/>
              </a:rPr>
              <a:t>区域中，可以选择的选项有：</a:t>
            </a:r>
            <a:r>
              <a:rPr lang="en-US" altLang="zh-CN" sz="2800" b="1" dirty="0">
                <a:latin typeface="Times New Roman" pitchFamily="18" charset="0"/>
                <a:ea typeface="宋体" pitchFamily="2" charset="-122"/>
                <a:cs typeface="Times New Roman" pitchFamily="18" charset="0"/>
              </a:rPr>
              <a:t>Time</a:t>
            </a:r>
            <a:r>
              <a:rPr lang="zh-CN" altLang="en-US" sz="2800" b="1" dirty="0">
                <a:latin typeface="Times New Roman" pitchFamily="18" charset="0"/>
                <a:ea typeface="宋体" pitchFamily="2" charset="-122"/>
                <a:cs typeface="Times New Roman" pitchFamily="18" charset="0"/>
              </a:rPr>
              <a:t>（时钟）、</a:t>
            </a:r>
            <a:r>
              <a:rPr lang="en-US" altLang="zh-CN" sz="2800" b="1" dirty="0">
                <a:latin typeface="Times New Roman" pitchFamily="18" charset="0"/>
                <a:ea typeface="宋体" pitchFamily="2" charset="-122"/>
                <a:cs typeface="Times New Roman" pitchFamily="18" charset="0"/>
              </a:rPr>
              <a:t>States</a:t>
            </a:r>
            <a:r>
              <a:rPr lang="zh-CN" altLang="en-US" sz="2800" b="1" dirty="0">
                <a:latin typeface="Times New Roman" pitchFamily="18" charset="0"/>
                <a:ea typeface="宋体" pitchFamily="2" charset="-122"/>
                <a:cs typeface="Times New Roman" pitchFamily="18" charset="0"/>
              </a:rPr>
              <a:t>（状态）、</a:t>
            </a:r>
            <a:r>
              <a:rPr lang="en-US" altLang="zh-CN" sz="2800" b="1" dirty="0">
                <a:latin typeface="Times New Roman" pitchFamily="18" charset="0"/>
                <a:ea typeface="宋体" pitchFamily="2" charset="-122"/>
                <a:cs typeface="Times New Roman" pitchFamily="18" charset="0"/>
              </a:rPr>
              <a:t>Output</a:t>
            </a:r>
            <a:r>
              <a:rPr lang="zh-CN" altLang="en-US" sz="2800" b="1" dirty="0">
                <a:latin typeface="Times New Roman" pitchFamily="18" charset="0"/>
                <a:ea typeface="宋体" pitchFamily="2" charset="-122"/>
                <a:cs typeface="Times New Roman" pitchFamily="18" charset="0"/>
              </a:rPr>
              <a:t>（输出端口）、</a:t>
            </a:r>
            <a:r>
              <a:rPr lang="en-US" altLang="zh-CN" sz="2800" b="1" dirty="0">
                <a:latin typeface="Times New Roman" pitchFamily="18" charset="0"/>
                <a:ea typeface="宋体" pitchFamily="2" charset="-122"/>
                <a:cs typeface="Times New Roman" pitchFamily="18" charset="0"/>
              </a:rPr>
              <a:t>Final states</a:t>
            </a:r>
            <a:r>
              <a:rPr lang="zh-CN" altLang="en-US" sz="2800" b="1" dirty="0">
                <a:latin typeface="Times New Roman" pitchFamily="18" charset="0"/>
                <a:ea typeface="宋体" pitchFamily="2" charset="-122"/>
                <a:cs typeface="Times New Roman" pitchFamily="18" charset="0"/>
              </a:rPr>
              <a:t>（最终状态）、</a:t>
            </a:r>
            <a:r>
              <a:rPr lang="en-US" altLang="zh-CN" sz="2800" b="1" dirty="0">
                <a:latin typeface="Times New Roman" pitchFamily="18" charset="0"/>
                <a:ea typeface="宋体" pitchFamily="2" charset="-122"/>
                <a:cs typeface="Times New Roman" pitchFamily="18" charset="0"/>
              </a:rPr>
              <a:t>Signal logging</a:t>
            </a:r>
            <a:r>
              <a:rPr lang="zh-CN" altLang="en-US" sz="2800" b="1" dirty="0">
                <a:latin typeface="Times New Roman" pitchFamily="18" charset="0"/>
                <a:ea typeface="宋体" pitchFamily="2" charset="-122"/>
                <a:cs typeface="Times New Roman" pitchFamily="18" charset="0"/>
              </a:rPr>
              <a:t>（信号）等。同载入数据的形式一样，保存数据也有矩阵、结构和包含时间数据的结构</a:t>
            </a:r>
            <a:r>
              <a:rPr lang="en-US" altLang="zh-CN" sz="2800" b="1" dirty="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种形式，在</a:t>
            </a:r>
            <a:r>
              <a:rPr lang="en-US" altLang="zh-CN" sz="2800" b="1" dirty="0">
                <a:latin typeface="Times New Roman" pitchFamily="18" charset="0"/>
                <a:ea typeface="宋体" pitchFamily="2" charset="-122"/>
                <a:cs typeface="Times New Roman" pitchFamily="18" charset="0"/>
              </a:rPr>
              <a:t>Format</a:t>
            </a:r>
            <a:r>
              <a:rPr lang="zh-CN" altLang="en-US" sz="2800" b="1" dirty="0">
                <a:latin typeface="Times New Roman" pitchFamily="18" charset="0"/>
                <a:ea typeface="宋体" pitchFamily="2" charset="-122"/>
                <a:cs typeface="Times New Roman" pitchFamily="18" charset="0"/>
              </a:rPr>
              <a:t>下拉列表中可以根据需要进行选择。对于不同的保存形式来说，</a:t>
            </a:r>
            <a:r>
              <a:rPr lang="en-US" altLang="zh-CN" sz="2800" b="1" dirty="0">
                <a:latin typeface="Times New Roman" pitchFamily="18" charset="0"/>
                <a:ea typeface="宋体" pitchFamily="2" charset="-122"/>
                <a:cs typeface="Times New Roman" pitchFamily="18" charset="0"/>
              </a:rPr>
              <a:t>Time</a:t>
            </a:r>
            <a:r>
              <a:rPr lang="zh-CN" altLang="en-US" sz="2800" b="1" dirty="0">
                <a:latin typeface="Times New Roman" pitchFamily="18" charset="0"/>
                <a:ea typeface="宋体" pitchFamily="2" charset="-122"/>
                <a:cs typeface="Times New Roman" pitchFamily="18" charset="0"/>
              </a:rPr>
              <a:t>的格式是不变的，总是对应仿真的采样时间。 </a:t>
            </a:r>
          </a:p>
        </p:txBody>
      </p:sp>
      <p:sp>
        <p:nvSpPr>
          <p:cNvPr id="157700"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539750" y="404813"/>
            <a:ext cx="8229600" cy="1143000"/>
          </a:xfrm>
        </p:spPr>
        <p:txBody>
          <a:bodyPr/>
          <a:lstStyle/>
          <a:p>
            <a:pPr algn="l">
              <a:buFontTx/>
              <a:buNone/>
            </a:pPr>
            <a:r>
              <a:rPr lang="en-US" altLang="zh-CN" sz="2800" b="1" dirty="0">
                <a:latin typeface="Times New Roman" pitchFamily="18" charset="0"/>
                <a:ea typeface="宋体" pitchFamily="2" charset="-122"/>
                <a:cs typeface="Times New Roman" pitchFamily="18" charset="0"/>
              </a:rPr>
              <a:t>12.3.2  </a:t>
            </a:r>
            <a:r>
              <a:rPr lang="zh-CN" altLang="en-US" sz="2800" b="1" dirty="0">
                <a:latin typeface="Times New Roman" pitchFamily="18" charset="0"/>
                <a:ea typeface="宋体" pitchFamily="2" charset="-122"/>
                <a:cs typeface="Times New Roman" pitchFamily="18" charset="0"/>
              </a:rPr>
              <a:t>运行仿真与仿真结果分析</a:t>
            </a:r>
          </a:p>
        </p:txBody>
      </p:sp>
      <p:sp>
        <p:nvSpPr>
          <p:cNvPr id="158723" name="Rectangle 3"/>
          <p:cNvSpPr>
            <a:spLocks noGrp="1" noChangeArrowheads="1"/>
          </p:cNvSpPr>
          <p:nvPr>
            <p:ph type="body" idx="1"/>
          </p:nvPr>
        </p:nvSpPr>
        <p:spPr>
          <a:xfrm>
            <a:off x="467544" y="1340768"/>
            <a:ext cx="8229600" cy="4525963"/>
          </a:xfrm>
        </p:spPr>
        <p:txBody>
          <a:bodyPr/>
          <a:lstStyle/>
          <a:p>
            <a:pPr marL="0" indent="0">
              <a:lnSpc>
                <a:spcPct val="80000"/>
              </a:lnSpc>
              <a:buFontTx/>
              <a:buNone/>
            </a:pPr>
            <a:r>
              <a:rPr lang="en-US" altLang="zh-CN" sz="2400" b="1" dirty="0">
                <a:latin typeface="Times New Roman" pitchFamily="18" charset="0"/>
                <a:ea typeface="宋体" pitchFamily="2" charset="-122"/>
                <a:cs typeface="Times New Roman" pitchFamily="18" charset="0"/>
              </a:rPr>
              <a:t>1</a:t>
            </a:r>
            <a:r>
              <a:rPr lang="zh-CN" altLang="en-US" sz="2400" b="1" dirty="0">
                <a:latin typeface="Times New Roman" pitchFamily="18" charset="0"/>
                <a:ea typeface="宋体" pitchFamily="2" charset="-122"/>
                <a:cs typeface="Times New Roman" pitchFamily="18" charset="0"/>
              </a:rPr>
              <a:t>．运行仿真</a:t>
            </a:r>
          </a:p>
          <a:p>
            <a:pPr marL="0" indent="0">
              <a:lnSpc>
                <a:spcPct val="80000"/>
              </a:lnSpc>
              <a:buFontTx/>
              <a:buNone/>
            </a:pPr>
            <a:r>
              <a:rPr lang="zh-CN" altLang="en-US" sz="2400" b="1" dirty="0">
                <a:latin typeface="Times New Roman" pitchFamily="18" charset="0"/>
                <a:ea typeface="宋体" pitchFamily="2" charset="-122"/>
                <a:cs typeface="Times New Roman" pitchFamily="18" charset="0"/>
              </a:rPr>
              <a:t>在</a:t>
            </a:r>
            <a:r>
              <a:rPr lang="en-US" altLang="zh-CN" sz="2400" b="1" dirty="0">
                <a:latin typeface="Times New Roman" pitchFamily="18" charset="0"/>
                <a:ea typeface="宋体" pitchFamily="2" charset="-122"/>
                <a:cs typeface="Times New Roman" pitchFamily="18" charset="0"/>
              </a:rPr>
              <a:t>MATLAB</a:t>
            </a:r>
            <a:r>
              <a:rPr lang="zh-CN" altLang="en-US" sz="2400" b="1" dirty="0">
                <a:latin typeface="Times New Roman" pitchFamily="18" charset="0"/>
                <a:ea typeface="宋体" pitchFamily="2" charset="-122"/>
                <a:cs typeface="Times New Roman" pitchFamily="18" charset="0"/>
              </a:rPr>
              <a:t>中，可以在</a:t>
            </a:r>
            <a:r>
              <a:rPr lang="en-US" altLang="zh-CN" sz="2400" b="1" dirty="0">
                <a:latin typeface="Times New Roman" pitchFamily="18" charset="0"/>
                <a:ea typeface="宋体" pitchFamily="2" charset="-122"/>
                <a:cs typeface="Times New Roman" pitchFamily="18" charset="0"/>
              </a:rPr>
              <a:t>Simulink </a:t>
            </a:r>
            <a:r>
              <a:rPr lang="zh-CN" altLang="en-US" sz="2400" b="1" dirty="0">
                <a:latin typeface="Times New Roman" pitchFamily="18" charset="0"/>
                <a:ea typeface="宋体" pitchFamily="2" charset="-122"/>
                <a:cs typeface="Times New Roman" pitchFamily="18" charset="0"/>
              </a:rPr>
              <a:t>模型编辑窗口以交互方式运行仿真。</a:t>
            </a:r>
            <a:r>
              <a:rPr lang="en-US" altLang="zh-CN" sz="2400" b="1" dirty="0">
                <a:latin typeface="Times New Roman" pitchFamily="18" charset="0"/>
                <a:ea typeface="宋体" pitchFamily="2" charset="-122"/>
                <a:cs typeface="Times New Roman" pitchFamily="18" charset="0"/>
              </a:rPr>
              <a:t>Simulink</a:t>
            </a:r>
            <a:r>
              <a:rPr lang="zh-CN" altLang="en-US" sz="2400" b="1" dirty="0">
                <a:latin typeface="Times New Roman" pitchFamily="18" charset="0"/>
                <a:ea typeface="宋体" pitchFamily="2" charset="-122"/>
                <a:cs typeface="Times New Roman" pitchFamily="18" charset="0"/>
              </a:rPr>
              <a:t>仿真有</a:t>
            </a:r>
            <a:r>
              <a:rPr lang="en-US" altLang="zh-CN" sz="2400" b="1" dirty="0">
                <a:latin typeface="Times New Roman" pitchFamily="18" charset="0"/>
                <a:ea typeface="宋体" pitchFamily="2" charset="-122"/>
                <a:cs typeface="Times New Roman" pitchFamily="18" charset="0"/>
              </a:rPr>
              <a:t>3</a:t>
            </a:r>
            <a:r>
              <a:rPr lang="zh-CN" altLang="en-US" sz="2400" b="1" dirty="0">
                <a:latin typeface="Times New Roman" pitchFamily="18" charset="0"/>
                <a:ea typeface="宋体" pitchFamily="2" charset="-122"/>
                <a:cs typeface="Times New Roman" pitchFamily="18" charset="0"/>
              </a:rPr>
              <a:t>种模式，可以通过在模型编辑窗口选择</a:t>
            </a:r>
            <a:r>
              <a:rPr lang="en-US" altLang="zh-CN" sz="2400" b="1" dirty="0" err="1">
                <a:latin typeface="Times New Roman" pitchFamily="18" charset="0"/>
                <a:ea typeface="宋体" pitchFamily="2" charset="-122"/>
                <a:cs typeface="Times New Roman" pitchFamily="18" charset="0"/>
              </a:rPr>
              <a:t>Simulation→Mode</a:t>
            </a:r>
            <a:r>
              <a:rPr lang="zh-CN" altLang="en-US" sz="2400" b="1" dirty="0">
                <a:latin typeface="Times New Roman" pitchFamily="18" charset="0"/>
                <a:ea typeface="宋体" pitchFamily="2" charset="-122"/>
                <a:cs typeface="Times New Roman" pitchFamily="18" charset="0"/>
              </a:rPr>
              <a:t>命令进行设置。</a:t>
            </a:r>
          </a:p>
          <a:p>
            <a:pPr marL="0" indent="0">
              <a:lnSpc>
                <a:spcPct val="80000"/>
              </a:lnSpc>
              <a:buFontTx/>
              <a:buNone/>
            </a:pPr>
            <a:r>
              <a:rPr lang="zh-CN" altLang="en-US" sz="2400" b="1" dirty="0">
                <a:latin typeface="Times New Roman" pitchFamily="18" charset="0"/>
                <a:ea typeface="宋体" pitchFamily="2" charset="-122"/>
                <a:cs typeface="Times New Roman" pitchFamily="18" charset="0"/>
              </a:rPr>
              <a:t>① </a:t>
            </a:r>
            <a:r>
              <a:rPr lang="en-US" altLang="zh-CN" sz="2400" b="1" dirty="0">
                <a:latin typeface="Times New Roman" pitchFamily="18" charset="0"/>
                <a:ea typeface="宋体" pitchFamily="2" charset="-122"/>
                <a:cs typeface="Times New Roman" pitchFamily="18" charset="0"/>
              </a:rPr>
              <a:t>Normal</a:t>
            </a:r>
            <a:r>
              <a:rPr lang="zh-CN" altLang="en-US" sz="2400" b="1" dirty="0">
                <a:latin typeface="Times New Roman" pitchFamily="18" charset="0"/>
                <a:ea typeface="宋体" pitchFamily="2" charset="-122"/>
                <a:cs typeface="Times New Roman" pitchFamily="18" charset="0"/>
              </a:rPr>
              <a:t>：即标准模式（默认设置），以解释方式运行，仿真过程中能够灵活地更改模型参数和显示结果，但仿真运行慢。</a:t>
            </a:r>
          </a:p>
          <a:p>
            <a:pPr marL="0" indent="0">
              <a:lnSpc>
                <a:spcPct val="80000"/>
              </a:lnSpc>
              <a:buFontTx/>
              <a:buNone/>
            </a:pPr>
            <a:r>
              <a:rPr lang="zh-CN" altLang="en-US" sz="2400" b="1" dirty="0">
                <a:latin typeface="Times New Roman" pitchFamily="18" charset="0"/>
                <a:ea typeface="宋体" pitchFamily="2" charset="-122"/>
                <a:cs typeface="Times New Roman" pitchFamily="18" charset="0"/>
              </a:rPr>
              <a:t>② </a:t>
            </a:r>
            <a:r>
              <a:rPr lang="en-US" altLang="zh-CN" sz="2400" b="1" dirty="0">
                <a:latin typeface="Times New Roman" pitchFamily="18" charset="0"/>
                <a:ea typeface="宋体" pitchFamily="2" charset="-122"/>
                <a:cs typeface="Times New Roman" pitchFamily="18" charset="0"/>
              </a:rPr>
              <a:t>Accelerator</a:t>
            </a:r>
            <a:r>
              <a:rPr lang="zh-CN" altLang="en-US" sz="2400" b="1" dirty="0">
                <a:latin typeface="Times New Roman" pitchFamily="18" charset="0"/>
                <a:ea typeface="宋体" pitchFamily="2" charset="-122"/>
                <a:cs typeface="Times New Roman" pitchFamily="18" charset="0"/>
              </a:rPr>
              <a:t>：即加速器模式，通过创建和执行已编译的目标代码来提高仿真性能，而且在仿真过程中能够较灵活地更改模型参数。加速模式下运行的是模型编译生成的</a:t>
            </a:r>
            <a:r>
              <a:rPr lang="en-US" altLang="zh-CN" sz="2400" b="1" dirty="0">
                <a:latin typeface="Times New Roman" pitchFamily="18" charset="0"/>
                <a:ea typeface="宋体" pitchFamily="2" charset="-122"/>
                <a:cs typeface="Times New Roman" pitchFamily="18" charset="0"/>
              </a:rPr>
              <a:t>S</a:t>
            </a:r>
            <a:r>
              <a:rPr lang="zh-CN" altLang="en-US" sz="2400" b="1" dirty="0">
                <a:latin typeface="Times New Roman" pitchFamily="18" charset="0"/>
                <a:ea typeface="宋体" pitchFamily="2" charset="-122"/>
                <a:cs typeface="Times New Roman" pitchFamily="18" charset="0"/>
              </a:rPr>
              <a:t>函数，不能提供模型覆盖率信息。</a:t>
            </a:r>
          </a:p>
          <a:p>
            <a:pPr marL="0" indent="0">
              <a:lnSpc>
                <a:spcPct val="80000"/>
              </a:lnSpc>
              <a:buFontTx/>
              <a:buNone/>
            </a:pPr>
            <a:r>
              <a:rPr lang="zh-CN" altLang="en-US" sz="2400" b="1" dirty="0">
                <a:latin typeface="Times New Roman" pitchFamily="18" charset="0"/>
                <a:ea typeface="宋体" pitchFamily="2" charset="-122"/>
                <a:cs typeface="Times New Roman" pitchFamily="18" charset="0"/>
              </a:rPr>
              <a:t>③ </a:t>
            </a:r>
            <a:r>
              <a:rPr lang="en-US" altLang="zh-CN" sz="2400" b="1" dirty="0">
                <a:latin typeface="Times New Roman" pitchFamily="18" charset="0"/>
                <a:ea typeface="宋体" pitchFamily="2" charset="-122"/>
                <a:cs typeface="Times New Roman" pitchFamily="18" charset="0"/>
              </a:rPr>
              <a:t>Rapid Accelerator</a:t>
            </a:r>
            <a:r>
              <a:rPr lang="zh-CN" altLang="en-US" sz="2400" b="1" dirty="0">
                <a:latin typeface="Times New Roman" pitchFamily="18" charset="0"/>
                <a:ea typeface="宋体" pitchFamily="2" charset="-122"/>
                <a:cs typeface="Times New Roman" pitchFamily="18" charset="0"/>
              </a:rPr>
              <a:t>：即快速加速器模式，能够比</a:t>
            </a:r>
            <a:r>
              <a:rPr lang="en-US" altLang="zh-CN" sz="2400" b="1" dirty="0">
                <a:latin typeface="Times New Roman" pitchFamily="18" charset="0"/>
                <a:ea typeface="宋体" pitchFamily="2" charset="-122"/>
                <a:cs typeface="Times New Roman" pitchFamily="18" charset="0"/>
              </a:rPr>
              <a:t>Accelerator</a:t>
            </a:r>
            <a:r>
              <a:rPr lang="zh-CN" altLang="en-US" sz="2400" b="1" dirty="0">
                <a:latin typeface="Times New Roman" pitchFamily="18" charset="0"/>
                <a:ea typeface="宋体" pitchFamily="2" charset="-122"/>
                <a:cs typeface="Times New Roman" pitchFamily="18" charset="0"/>
              </a:rPr>
              <a:t>模式更快地进行模型仿真，该模式不支持调试器和性能评估器。</a:t>
            </a:r>
          </a:p>
        </p:txBody>
      </p:sp>
      <p:sp>
        <p:nvSpPr>
          <p:cNvPr id="158724"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3"/>
          <p:cNvSpPr>
            <a:spLocks noGrp="1" noChangeArrowheads="1"/>
          </p:cNvSpPr>
          <p:nvPr>
            <p:ph type="body" idx="1"/>
          </p:nvPr>
        </p:nvSpPr>
        <p:spPr>
          <a:xfrm>
            <a:off x="468313" y="1052513"/>
            <a:ext cx="8218487" cy="5073650"/>
          </a:xfrm>
        </p:spPr>
        <p:txBody>
          <a:bodyPr/>
          <a:lstStyle/>
          <a:p>
            <a:pPr marL="0" indent="0">
              <a:lnSpc>
                <a:spcPct val="80000"/>
              </a:lnSpc>
              <a:buFontTx/>
              <a:buNone/>
            </a:pPr>
            <a:r>
              <a:rPr lang="zh-CN" altLang="en-US" sz="2800" b="1" dirty="0">
                <a:latin typeface="Times New Roman" pitchFamily="18" charset="0"/>
                <a:ea typeface="宋体" pitchFamily="2" charset="-122"/>
                <a:cs typeface="Times New Roman" pitchFamily="18" charset="0"/>
              </a:rPr>
              <a:t>设置完仿真参数之后，单击模型编辑窗口工具栏中的</a:t>
            </a:r>
            <a:r>
              <a:rPr lang="en-US" altLang="zh-CN" sz="2800" b="1" dirty="0">
                <a:latin typeface="Times New Roman" pitchFamily="18" charset="0"/>
                <a:ea typeface="宋体" pitchFamily="2" charset="-122"/>
                <a:cs typeface="Times New Roman" pitchFamily="18" charset="0"/>
              </a:rPr>
              <a:t>Run </a:t>
            </a:r>
            <a:r>
              <a:rPr lang="zh-CN" altLang="en-US" sz="2800" b="1" dirty="0">
                <a:latin typeface="Times New Roman" pitchFamily="18" charset="0"/>
                <a:ea typeface="宋体" pitchFamily="2" charset="-122"/>
                <a:cs typeface="Times New Roman" pitchFamily="18" charset="0"/>
              </a:rPr>
              <a:t>按钮，或选择</a:t>
            </a:r>
            <a:r>
              <a:rPr lang="en-US" altLang="zh-CN" sz="2800" b="1" dirty="0" err="1">
                <a:latin typeface="Times New Roman" pitchFamily="18" charset="0"/>
                <a:ea typeface="宋体" pitchFamily="2" charset="-122"/>
                <a:cs typeface="Times New Roman" pitchFamily="18" charset="0"/>
              </a:rPr>
              <a:t>Simulation→Run</a:t>
            </a:r>
            <a:r>
              <a:rPr lang="zh-CN" altLang="en-US" sz="2800" b="1" dirty="0">
                <a:latin typeface="Times New Roman" pitchFamily="18" charset="0"/>
                <a:ea typeface="宋体" pitchFamily="2" charset="-122"/>
                <a:cs typeface="Times New Roman" pitchFamily="18" charset="0"/>
              </a:rPr>
              <a:t>命令，便可启动对当前模型的仿真。</a:t>
            </a:r>
          </a:p>
          <a:p>
            <a:pPr marL="0" indent="0">
              <a:lnSpc>
                <a:spcPct val="80000"/>
              </a:lnSpc>
              <a:buFontTx/>
              <a:buNone/>
            </a:pPr>
            <a:r>
              <a:rPr lang="en-US" altLang="zh-CN" sz="2800" b="1" dirty="0">
                <a:latin typeface="Times New Roman" pitchFamily="18" charset="0"/>
                <a:ea typeface="宋体" pitchFamily="2" charset="-122"/>
                <a:cs typeface="Times New Roman" pitchFamily="18" charset="0"/>
              </a:rPr>
              <a:t>Simulink </a:t>
            </a:r>
            <a:r>
              <a:rPr lang="zh-CN" altLang="en-US" sz="2800" b="1" dirty="0">
                <a:latin typeface="Times New Roman" pitchFamily="18" charset="0"/>
                <a:ea typeface="宋体" pitchFamily="2" charset="-122"/>
                <a:cs typeface="Times New Roman" pitchFamily="18" charset="0"/>
              </a:rPr>
              <a:t>支持使用仿真步进器 </a:t>
            </a:r>
            <a:r>
              <a:rPr lang="en-US" altLang="zh-CN" sz="2800" b="1" dirty="0">
                <a:latin typeface="Times New Roman" pitchFamily="18" charset="0"/>
                <a:ea typeface="宋体" pitchFamily="2" charset="-122"/>
                <a:cs typeface="Times New Roman" pitchFamily="18" charset="0"/>
              </a:rPr>
              <a:t>(Simulation Stepper) </a:t>
            </a:r>
            <a:r>
              <a:rPr lang="zh-CN" altLang="en-US" sz="2800" b="1" dirty="0">
                <a:latin typeface="Times New Roman" pitchFamily="18" charset="0"/>
                <a:ea typeface="宋体" pitchFamily="2" charset="-122"/>
                <a:cs typeface="Times New Roman" pitchFamily="18" charset="0"/>
              </a:rPr>
              <a:t>进行调试，便于逐步查看示波器上的仿真数据，或检查系统改变状态的方式及时间。单击模型编辑窗口工具栏中的</a:t>
            </a:r>
            <a:r>
              <a:rPr lang="en-US" altLang="zh-CN" sz="2800" b="1" dirty="0">
                <a:latin typeface="Times New Roman" pitchFamily="18" charset="0"/>
                <a:ea typeface="宋体" pitchFamily="2" charset="-122"/>
                <a:cs typeface="Times New Roman" pitchFamily="18" charset="0"/>
              </a:rPr>
              <a:t>Step Forward</a:t>
            </a:r>
            <a:r>
              <a:rPr lang="zh-CN" altLang="en-US" sz="2800" b="1" dirty="0">
                <a:latin typeface="Times New Roman" pitchFamily="18" charset="0"/>
                <a:ea typeface="宋体" pitchFamily="2" charset="-122"/>
                <a:cs typeface="Times New Roman" pitchFamily="18" charset="0"/>
              </a:rPr>
              <a:t>按钮，开始单步仿真。单击模型编辑窗口工具栏中的</a:t>
            </a:r>
            <a:r>
              <a:rPr lang="en-US" altLang="zh-CN" sz="2800" b="1" dirty="0">
                <a:latin typeface="Times New Roman" pitchFamily="18" charset="0"/>
                <a:ea typeface="宋体" pitchFamily="2" charset="-122"/>
                <a:cs typeface="Times New Roman" pitchFamily="18" charset="0"/>
              </a:rPr>
              <a:t>Stop</a:t>
            </a:r>
            <a:r>
              <a:rPr lang="zh-CN" altLang="en-US" sz="2800" b="1" dirty="0">
                <a:latin typeface="Times New Roman" pitchFamily="18" charset="0"/>
                <a:ea typeface="宋体" pitchFamily="2" charset="-122"/>
                <a:cs typeface="Times New Roman" pitchFamily="18" charset="0"/>
              </a:rPr>
              <a:t>按钮，终止单步仿真。</a:t>
            </a:r>
          </a:p>
          <a:p>
            <a:pPr marL="0" indent="0">
              <a:lnSpc>
                <a:spcPct val="80000"/>
              </a:lnSpc>
              <a:buFontTx/>
              <a:buNone/>
            </a:pPr>
            <a:r>
              <a:rPr lang="zh-CN" altLang="en-US" sz="2800" b="1" dirty="0">
                <a:latin typeface="Times New Roman" pitchFamily="18" charset="0"/>
                <a:ea typeface="宋体" pitchFamily="2" charset="-122"/>
                <a:cs typeface="Times New Roman" pitchFamily="18" charset="0"/>
              </a:rPr>
              <a:t>运行仿真前，单击模型编辑窗口工具栏中的</a:t>
            </a:r>
            <a:r>
              <a:rPr lang="en-US" altLang="zh-CN" sz="2800" b="1" dirty="0">
                <a:latin typeface="Times New Roman" pitchFamily="18" charset="0"/>
                <a:ea typeface="宋体" pitchFamily="2" charset="-122"/>
                <a:cs typeface="Times New Roman" pitchFamily="18" charset="0"/>
              </a:rPr>
              <a:t>Stepping Options</a:t>
            </a:r>
            <a:r>
              <a:rPr lang="zh-CN" altLang="en-US" sz="2800" b="1" dirty="0">
                <a:latin typeface="Times New Roman" pitchFamily="18" charset="0"/>
                <a:ea typeface="宋体" pitchFamily="2" charset="-122"/>
                <a:cs typeface="Times New Roman" pitchFamily="18" charset="0"/>
              </a:rPr>
              <a:t>按钮，在打开的对话框中选中</a:t>
            </a:r>
            <a:r>
              <a:rPr lang="en-US" altLang="zh-CN" sz="2800" b="1" dirty="0">
                <a:latin typeface="Times New Roman" pitchFamily="18" charset="0"/>
                <a:ea typeface="宋体" pitchFamily="2" charset="-122"/>
                <a:cs typeface="Times New Roman" pitchFamily="18" charset="0"/>
              </a:rPr>
              <a:t>Enable stepping back</a:t>
            </a:r>
            <a:r>
              <a:rPr lang="zh-CN" altLang="en-US" sz="2800" b="1" dirty="0">
                <a:latin typeface="Times New Roman" pitchFamily="18" charset="0"/>
                <a:ea typeface="宋体" pitchFamily="2" charset="-122"/>
                <a:cs typeface="Times New Roman" pitchFamily="18" charset="0"/>
              </a:rPr>
              <a:t>复选框，在仿真时单击模型编辑窗口工具栏中的</a:t>
            </a:r>
            <a:r>
              <a:rPr lang="en-US" altLang="zh-CN" sz="2800" b="1" dirty="0">
                <a:latin typeface="Times New Roman" pitchFamily="18" charset="0"/>
                <a:ea typeface="宋体" pitchFamily="2" charset="-122"/>
                <a:cs typeface="Times New Roman" pitchFamily="18" charset="0"/>
              </a:rPr>
              <a:t>Step Back</a:t>
            </a:r>
            <a:r>
              <a:rPr lang="zh-CN" altLang="en-US" sz="2800" b="1" dirty="0">
                <a:latin typeface="Times New Roman" pitchFamily="18" charset="0"/>
                <a:ea typeface="宋体" pitchFamily="2" charset="-122"/>
                <a:cs typeface="Times New Roman" pitchFamily="18" charset="0"/>
              </a:rPr>
              <a:t>按钮，回溯仿真过程。 </a:t>
            </a:r>
          </a:p>
        </p:txBody>
      </p:sp>
      <p:sp>
        <p:nvSpPr>
          <p:cNvPr id="159748"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3"/>
          <p:cNvSpPr>
            <a:spLocks noGrp="1" noChangeArrowheads="1"/>
          </p:cNvSpPr>
          <p:nvPr>
            <p:ph type="body" idx="1"/>
          </p:nvPr>
        </p:nvSpPr>
        <p:spPr>
          <a:xfrm>
            <a:off x="323850" y="1052513"/>
            <a:ext cx="8362950" cy="5073650"/>
          </a:xfrm>
        </p:spPr>
        <p:txBody>
          <a:bodyPr/>
          <a:lstStyle/>
          <a:p>
            <a:pPr marL="0" indent="0">
              <a:lnSpc>
                <a:spcPct val="90000"/>
              </a:lnSpc>
              <a:buFontTx/>
              <a:buNone/>
            </a:pPr>
            <a:r>
              <a:rPr lang="en-US" altLang="zh-CN" sz="2800" b="1" dirty="0">
                <a:latin typeface="Times New Roman" pitchFamily="18" charset="0"/>
                <a:ea typeface="宋体" pitchFamily="2" charset="-122"/>
                <a:cs typeface="Times New Roman" pitchFamily="18" charset="0"/>
              </a:rPr>
              <a:t>2</a:t>
            </a:r>
            <a:r>
              <a:rPr lang="zh-CN" altLang="en-US" sz="2800" b="1" dirty="0">
                <a:latin typeface="Times New Roman" pitchFamily="18" charset="0"/>
                <a:ea typeface="宋体" pitchFamily="2" charset="-122"/>
                <a:cs typeface="Times New Roman" pitchFamily="18" charset="0"/>
              </a:rPr>
              <a:t>．仿真结果分析</a:t>
            </a:r>
          </a:p>
          <a:p>
            <a:pPr marL="0" indent="0">
              <a:lnSpc>
                <a:spcPct val="90000"/>
              </a:lnSpc>
              <a:buFontTx/>
              <a:buNone/>
            </a:pPr>
            <a:r>
              <a:rPr lang="en-US" altLang="zh-CN" sz="2800" b="1" dirty="0">
                <a:latin typeface="Times New Roman" pitchFamily="18" charset="0"/>
                <a:ea typeface="宋体" pitchFamily="2" charset="-122"/>
                <a:cs typeface="Times New Roman" pitchFamily="18" charset="0"/>
              </a:rPr>
              <a:t>Simulink</a:t>
            </a:r>
            <a:r>
              <a:rPr lang="zh-CN" altLang="en-US" sz="2800" b="1" dirty="0">
                <a:latin typeface="Times New Roman" pitchFamily="18" charset="0"/>
                <a:ea typeface="宋体" pitchFamily="2" charset="-122"/>
                <a:cs typeface="Times New Roman" pitchFamily="18" charset="0"/>
              </a:rPr>
              <a:t>提供了多种有助于了解仿真行为的调试工具。使用</a:t>
            </a:r>
            <a:r>
              <a:rPr lang="en-US" altLang="zh-CN" sz="2800" b="1" dirty="0">
                <a:latin typeface="Times New Roman" pitchFamily="18" charset="0"/>
                <a:ea typeface="宋体" pitchFamily="2" charset="-122"/>
                <a:cs typeface="Times New Roman" pitchFamily="18" charset="0"/>
              </a:rPr>
              <a:t>Simulink</a:t>
            </a:r>
            <a:r>
              <a:rPr lang="zh-CN" altLang="en-US" sz="2800" b="1" dirty="0">
                <a:latin typeface="Times New Roman" pitchFamily="18" charset="0"/>
                <a:ea typeface="宋体" pitchFamily="2" charset="-122"/>
                <a:cs typeface="Times New Roman" pitchFamily="18" charset="0"/>
              </a:rPr>
              <a:t>中提供的查看器和示波器查看信号，实现仿真行为可视化。还可以将仿真结果导出到</a:t>
            </a:r>
            <a:r>
              <a:rPr lang="en-US" altLang="zh-CN" sz="2800" b="1" dirty="0">
                <a:latin typeface="Times New Roman" pitchFamily="18" charset="0"/>
                <a:ea typeface="宋体" pitchFamily="2" charset="-122"/>
                <a:cs typeface="Times New Roman" pitchFamily="18" charset="0"/>
              </a:rPr>
              <a:t>MATLAB</a:t>
            </a:r>
            <a:r>
              <a:rPr lang="zh-CN" altLang="en-US" sz="2800" b="1" dirty="0">
                <a:latin typeface="Times New Roman" pitchFamily="18" charset="0"/>
                <a:ea typeface="宋体" pitchFamily="2" charset="-122"/>
                <a:cs typeface="Times New Roman" pitchFamily="18" charset="0"/>
              </a:rPr>
              <a:t>工作区，以便使用</a:t>
            </a:r>
            <a:r>
              <a:rPr lang="en-US" altLang="zh-CN" sz="2800" b="1" dirty="0">
                <a:latin typeface="Times New Roman" pitchFamily="18" charset="0"/>
                <a:ea typeface="宋体" pitchFamily="2" charset="-122"/>
                <a:cs typeface="Times New Roman" pitchFamily="18" charset="0"/>
              </a:rPr>
              <a:t>MATLAB</a:t>
            </a:r>
            <a:r>
              <a:rPr lang="zh-CN" altLang="en-US" sz="2800" b="1" dirty="0">
                <a:latin typeface="Times New Roman" pitchFamily="18" charset="0"/>
                <a:ea typeface="宋体" pitchFamily="2" charset="-122"/>
                <a:cs typeface="Times New Roman" pitchFamily="18" charset="0"/>
              </a:rPr>
              <a:t>算法以及可视化工具来查看和分析数据。</a:t>
            </a:r>
          </a:p>
          <a:p>
            <a:pPr marL="0" indent="0">
              <a:lnSpc>
                <a:spcPct val="90000"/>
              </a:lnSpc>
              <a:buFontTx/>
              <a:buNone/>
            </a:pPr>
            <a:r>
              <a:rPr lang="zh-CN" altLang="en-US" sz="2800" b="1" dirty="0">
                <a:latin typeface="Times New Roman" pitchFamily="18" charset="0"/>
                <a:ea typeface="宋体" pitchFamily="2" charset="-122"/>
                <a:cs typeface="Times New Roman" pitchFamily="18" charset="0"/>
              </a:rPr>
              <a:t>在仿真过程中，用户可以设置不同的输出方式来观察仿真结果。为了观察仿真结果的变化轨迹可以采用</a:t>
            </a:r>
            <a:r>
              <a:rPr lang="en-US" altLang="zh-CN" sz="2800" b="1" dirty="0">
                <a:latin typeface="Times New Roman" pitchFamily="18" charset="0"/>
                <a:ea typeface="宋体" pitchFamily="2" charset="-122"/>
                <a:cs typeface="Times New Roman" pitchFamily="18" charset="0"/>
              </a:rPr>
              <a:t>2</a:t>
            </a:r>
            <a:r>
              <a:rPr lang="zh-CN" altLang="en-US" sz="2800" b="1" dirty="0">
                <a:latin typeface="Times New Roman" pitchFamily="18" charset="0"/>
                <a:ea typeface="宋体" pitchFamily="2" charset="-122"/>
                <a:cs typeface="Times New Roman" pitchFamily="18" charset="0"/>
              </a:rPr>
              <a:t>种方法。</a:t>
            </a:r>
          </a:p>
        </p:txBody>
      </p:sp>
      <p:sp>
        <p:nvSpPr>
          <p:cNvPr id="160772"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Rectangle 3"/>
          <p:cNvSpPr>
            <a:spLocks noGrp="1" noChangeArrowheads="1"/>
          </p:cNvSpPr>
          <p:nvPr>
            <p:ph type="body" idx="1"/>
          </p:nvPr>
        </p:nvSpPr>
        <p:spPr>
          <a:xfrm>
            <a:off x="468313" y="1052513"/>
            <a:ext cx="8218487" cy="5073650"/>
          </a:xfrm>
        </p:spPr>
        <p:txBody>
          <a:bodyPr/>
          <a:lstStyle/>
          <a:p>
            <a:pPr marL="0" indent="0">
              <a:lnSpc>
                <a:spcPct val="80000"/>
              </a:lnSpc>
              <a:buFontTx/>
              <a:buNone/>
            </a:pPr>
            <a:r>
              <a:rPr lang="zh-CN" altLang="en-US" sz="2800" b="1" dirty="0">
                <a:latin typeface="Times New Roman" pitchFamily="18" charset="0"/>
                <a:ea typeface="宋体" pitchFamily="2" charset="-122"/>
                <a:cs typeface="Times New Roman" pitchFamily="18" charset="0"/>
              </a:rPr>
              <a:t>① 把仿真结果送给</a:t>
            </a:r>
            <a:r>
              <a:rPr lang="en-US" altLang="zh-CN" sz="2800" b="1" dirty="0">
                <a:latin typeface="Times New Roman" pitchFamily="18" charset="0"/>
                <a:ea typeface="宋体" pitchFamily="2" charset="-122"/>
                <a:cs typeface="Times New Roman" pitchFamily="18" charset="0"/>
              </a:rPr>
              <a:t>Scope</a:t>
            </a:r>
            <a:r>
              <a:rPr lang="zh-CN" altLang="en-US" sz="2800" b="1" dirty="0">
                <a:latin typeface="Times New Roman" pitchFamily="18" charset="0"/>
                <a:ea typeface="宋体" pitchFamily="2" charset="-122"/>
                <a:cs typeface="Times New Roman" pitchFamily="18" charset="0"/>
              </a:rPr>
              <a:t>模块或者</a:t>
            </a:r>
            <a:r>
              <a:rPr lang="en-US" altLang="zh-CN" sz="2800" b="1" dirty="0" err="1">
                <a:latin typeface="Times New Roman" pitchFamily="18" charset="0"/>
                <a:ea typeface="宋体" pitchFamily="2" charset="-122"/>
                <a:cs typeface="Times New Roman" pitchFamily="18" charset="0"/>
              </a:rPr>
              <a:t>XYGraph</a:t>
            </a:r>
            <a:r>
              <a:rPr lang="zh-CN" altLang="en-US" sz="2800" b="1" dirty="0">
                <a:latin typeface="Times New Roman" pitchFamily="18" charset="0"/>
                <a:ea typeface="宋体" pitchFamily="2" charset="-122"/>
                <a:cs typeface="Times New Roman" pitchFamily="18" charset="0"/>
              </a:rPr>
              <a:t>模块。</a:t>
            </a:r>
            <a:r>
              <a:rPr lang="en-US" altLang="zh-CN" sz="2800" b="1" dirty="0">
                <a:latin typeface="Times New Roman" pitchFamily="18" charset="0"/>
                <a:ea typeface="宋体" pitchFamily="2" charset="-122"/>
                <a:cs typeface="Times New Roman" pitchFamily="18" charset="0"/>
              </a:rPr>
              <a:t>Scope</a:t>
            </a:r>
            <a:r>
              <a:rPr lang="zh-CN" altLang="en-US" sz="2800" b="1" dirty="0">
                <a:latin typeface="Times New Roman" pitchFamily="18" charset="0"/>
                <a:ea typeface="宋体" pitchFamily="2" charset="-122"/>
                <a:cs typeface="Times New Roman" pitchFamily="18" charset="0"/>
              </a:rPr>
              <a:t>模块显示系统输出量对于仿真时间的变化曲线，</a:t>
            </a:r>
            <a:r>
              <a:rPr lang="en-US" altLang="zh-CN" sz="2800" b="1" dirty="0" err="1">
                <a:latin typeface="Times New Roman" pitchFamily="18" charset="0"/>
                <a:ea typeface="宋体" pitchFamily="2" charset="-122"/>
                <a:cs typeface="Times New Roman" pitchFamily="18" charset="0"/>
              </a:rPr>
              <a:t>XYGraph</a:t>
            </a:r>
            <a:r>
              <a:rPr lang="zh-CN" altLang="en-US" sz="2800" b="1" dirty="0">
                <a:latin typeface="Times New Roman" pitchFamily="18" charset="0"/>
                <a:ea typeface="宋体" pitchFamily="2" charset="-122"/>
                <a:cs typeface="Times New Roman" pitchFamily="18" charset="0"/>
              </a:rPr>
              <a:t>模块显示送到该模块上的两个信号中的一个对另一个的变化关系。</a:t>
            </a:r>
          </a:p>
          <a:p>
            <a:pPr marL="0" indent="0">
              <a:lnSpc>
                <a:spcPct val="80000"/>
              </a:lnSpc>
              <a:buFontTx/>
              <a:buNone/>
            </a:pPr>
            <a:r>
              <a:rPr lang="zh-CN" altLang="en-US" sz="2800" b="1" dirty="0">
                <a:latin typeface="Times New Roman" pitchFamily="18" charset="0"/>
                <a:ea typeface="宋体" pitchFamily="2" charset="-122"/>
                <a:cs typeface="Times New Roman" pitchFamily="18" charset="0"/>
              </a:rPr>
              <a:t>② 把仿真结果送到输出端口或</a:t>
            </a:r>
            <a:r>
              <a:rPr lang="en-US" altLang="zh-CN" sz="2800" b="1" dirty="0">
                <a:latin typeface="Times New Roman" pitchFamily="18" charset="0"/>
                <a:ea typeface="宋体" pitchFamily="2" charset="-122"/>
                <a:cs typeface="Times New Roman" pitchFamily="18" charset="0"/>
              </a:rPr>
              <a:t>To Workspace</a:t>
            </a:r>
            <a:r>
              <a:rPr lang="zh-CN" altLang="en-US" sz="2800" b="1" dirty="0">
                <a:latin typeface="Times New Roman" pitchFamily="18" charset="0"/>
                <a:ea typeface="宋体" pitchFamily="2" charset="-122"/>
                <a:cs typeface="Times New Roman" pitchFamily="18" charset="0"/>
              </a:rPr>
              <a:t>模块，将结果导出到工作空间，然后用</a:t>
            </a:r>
            <a:r>
              <a:rPr lang="en-US" altLang="zh-CN" sz="2800" b="1" dirty="0">
                <a:latin typeface="Times New Roman" pitchFamily="18" charset="0"/>
                <a:ea typeface="宋体" pitchFamily="2" charset="-122"/>
                <a:cs typeface="Times New Roman" pitchFamily="18" charset="0"/>
              </a:rPr>
              <a:t>MATLAB</a:t>
            </a:r>
            <a:r>
              <a:rPr lang="zh-CN" altLang="en-US" sz="2800" b="1" dirty="0">
                <a:latin typeface="Times New Roman" pitchFamily="18" charset="0"/>
                <a:ea typeface="宋体" pitchFamily="2" charset="-122"/>
                <a:cs typeface="Times New Roman" pitchFamily="18" charset="0"/>
              </a:rPr>
              <a:t>命令画出该变量的变化曲线。在运行这个模型的仿真之前，先在</a:t>
            </a:r>
            <a:r>
              <a:rPr lang="en-US" altLang="zh-CN" sz="2800" b="1" dirty="0">
                <a:latin typeface="Times New Roman" pitchFamily="18" charset="0"/>
                <a:ea typeface="宋体" pitchFamily="2" charset="-122"/>
                <a:cs typeface="Times New Roman" pitchFamily="18" charset="0"/>
              </a:rPr>
              <a:t>Configuration Parameters</a:t>
            </a:r>
            <a:r>
              <a:rPr lang="zh-CN" altLang="en-US" sz="2800" b="1" dirty="0">
                <a:latin typeface="Times New Roman" pitchFamily="18" charset="0"/>
                <a:ea typeface="宋体" pitchFamily="2" charset="-122"/>
                <a:cs typeface="Times New Roman" pitchFamily="18" charset="0"/>
              </a:rPr>
              <a:t>对话框的</a:t>
            </a:r>
            <a:r>
              <a:rPr lang="en-US" altLang="zh-CN" sz="2800" b="1" dirty="0">
                <a:latin typeface="Times New Roman" pitchFamily="18" charset="0"/>
                <a:ea typeface="宋体" pitchFamily="2" charset="-122"/>
                <a:cs typeface="Times New Roman" pitchFamily="18" charset="0"/>
              </a:rPr>
              <a:t>Data </a:t>
            </a:r>
            <a:r>
              <a:rPr lang="en-US" altLang="zh-CN" sz="2800" b="1" dirty="0" err="1">
                <a:latin typeface="Times New Roman" pitchFamily="18" charset="0"/>
                <a:ea typeface="宋体" pitchFamily="2" charset="-122"/>
                <a:cs typeface="Times New Roman" pitchFamily="18" charset="0"/>
              </a:rPr>
              <a:t>Impot</a:t>
            </a:r>
            <a:r>
              <a:rPr lang="en-US" altLang="zh-CN" sz="2800" b="1" dirty="0">
                <a:latin typeface="Times New Roman" pitchFamily="18" charset="0"/>
                <a:ea typeface="宋体" pitchFamily="2" charset="-122"/>
                <a:cs typeface="Times New Roman" pitchFamily="18" charset="0"/>
              </a:rPr>
              <a:t>/Export</a:t>
            </a:r>
            <a:r>
              <a:rPr lang="zh-CN" altLang="en-US" sz="2800" b="1" dirty="0">
                <a:latin typeface="Times New Roman" pitchFamily="18" charset="0"/>
                <a:ea typeface="宋体" pitchFamily="2" charset="-122"/>
                <a:cs typeface="Times New Roman" pitchFamily="18" charset="0"/>
              </a:rPr>
              <a:t>选项卡中，规定时间变量和输出变量的名称（假定分别设定为</a:t>
            </a:r>
            <a:r>
              <a:rPr lang="en-US" altLang="zh-CN" sz="2800" b="1" i="1" dirty="0">
                <a:latin typeface="Times New Roman" pitchFamily="18" charset="0"/>
                <a:ea typeface="宋体" pitchFamily="2" charset="-122"/>
                <a:cs typeface="Times New Roman" pitchFamily="18" charset="0"/>
              </a:rPr>
              <a:t>t</a:t>
            </a:r>
            <a:r>
              <a:rPr lang="zh-CN" altLang="en-US" sz="2800" b="1" dirty="0">
                <a:latin typeface="Times New Roman" pitchFamily="18" charset="0"/>
                <a:ea typeface="宋体" pitchFamily="2" charset="-122"/>
                <a:cs typeface="Times New Roman" pitchFamily="18" charset="0"/>
              </a:rPr>
              <a:t>和</a:t>
            </a:r>
            <a:r>
              <a:rPr lang="en-US" altLang="zh-CN" sz="2800" b="1" i="1" dirty="0">
                <a:latin typeface="Times New Roman" pitchFamily="18" charset="0"/>
                <a:ea typeface="宋体" pitchFamily="2" charset="-122"/>
                <a:cs typeface="Times New Roman" pitchFamily="18" charset="0"/>
              </a:rPr>
              <a:t>y</a:t>
            </a:r>
            <a:r>
              <a:rPr lang="zh-CN" altLang="en-US" sz="2800" b="1" dirty="0">
                <a:latin typeface="Times New Roman" pitchFamily="18" charset="0"/>
                <a:ea typeface="宋体" pitchFamily="2" charset="-122"/>
                <a:cs typeface="Times New Roman" pitchFamily="18" charset="0"/>
              </a:rPr>
              <a:t>），那么，当仿真结束后，时间值保存在时间变量</a:t>
            </a:r>
            <a:r>
              <a:rPr lang="en-US" altLang="zh-CN" sz="2800" b="1" i="1" dirty="0">
                <a:latin typeface="Times New Roman" pitchFamily="18" charset="0"/>
                <a:ea typeface="宋体" pitchFamily="2" charset="-122"/>
                <a:cs typeface="Times New Roman" pitchFamily="18" charset="0"/>
              </a:rPr>
              <a:t>t</a:t>
            </a:r>
            <a:r>
              <a:rPr lang="zh-CN" altLang="en-US" sz="2800" b="1" dirty="0">
                <a:latin typeface="Times New Roman" pitchFamily="18" charset="0"/>
                <a:ea typeface="宋体" pitchFamily="2" charset="-122"/>
                <a:cs typeface="Times New Roman" pitchFamily="18" charset="0"/>
              </a:rPr>
              <a:t>中，对应的输出端口的信号值保留在输出变量</a:t>
            </a:r>
            <a:r>
              <a:rPr lang="en-US" altLang="zh-CN" sz="2800" b="1" i="1" dirty="0">
                <a:latin typeface="Times New Roman" pitchFamily="18" charset="0"/>
                <a:ea typeface="宋体" pitchFamily="2" charset="-122"/>
                <a:cs typeface="Times New Roman" pitchFamily="18" charset="0"/>
              </a:rPr>
              <a:t>y</a:t>
            </a:r>
            <a:r>
              <a:rPr lang="zh-CN" altLang="en-US" sz="2800" b="1" dirty="0">
                <a:latin typeface="Times New Roman" pitchFamily="18" charset="0"/>
                <a:ea typeface="宋体" pitchFamily="2" charset="-122"/>
                <a:cs typeface="Times New Roman" pitchFamily="18" charset="0"/>
              </a:rPr>
              <a:t>中，这时可以在命令行窗口使用</a:t>
            </a:r>
            <a:r>
              <a:rPr lang="en-US" altLang="zh-CN" sz="2800" b="1" dirty="0" err="1">
                <a:latin typeface="Times New Roman" pitchFamily="18" charset="0"/>
                <a:ea typeface="宋体" pitchFamily="2" charset="-122"/>
                <a:cs typeface="Times New Roman" pitchFamily="18" charset="0"/>
              </a:rPr>
              <a:t>whos</a:t>
            </a:r>
            <a:r>
              <a:rPr lang="zh-CN" altLang="en-US" sz="2800" b="1" dirty="0">
                <a:latin typeface="Times New Roman" pitchFamily="18" charset="0"/>
                <a:ea typeface="宋体" pitchFamily="2" charset="-122"/>
                <a:cs typeface="Times New Roman" pitchFamily="18" charset="0"/>
              </a:rPr>
              <a:t>命令查看内存变量，也可以使用绘图命令绘制系统输出量的变化曲线。</a:t>
            </a:r>
          </a:p>
        </p:txBody>
      </p:sp>
      <p:sp>
        <p:nvSpPr>
          <p:cNvPr id="161796"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3"/>
          <p:cNvSpPr>
            <a:spLocks noGrp="1" noChangeArrowheads="1"/>
          </p:cNvSpPr>
          <p:nvPr>
            <p:ph type="body" idx="1"/>
          </p:nvPr>
        </p:nvSpPr>
        <p:spPr>
          <a:xfrm>
            <a:off x="539750" y="981075"/>
            <a:ext cx="8604250" cy="5145088"/>
          </a:xfrm>
        </p:spPr>
        <p:txBody>
          <a:bodyPr/>
          <a:lstStyle/>
          <a:p>
            <a:pPr marL="0" indent="0">
              <a:buFontTx/>
              <a:buNone/>
            </a:pPr>
            <a:r>
              <a:rPr lang="zh-CN" altLang="en-US" sz="2800" b="1" dirty="0">
                <a:latin typeface="Times New Roman" pitchFamily="18" charset="0"/>
                <a:ea typeface="宋体" pitchFamily="2" charset="-122"/>
                <a:cs typeface="Times New Roman" pitchFamily="18" charset="0"/>
              </a:rPr>
              <a:t>例</a:t>
            </a:r>
            <a:r>
              <a:rPr lang="en-US" altLang="zh-CN" sz="2800" b="1" dirty="0">
                <a:latin typeface="Times New Roman" pitchFamily="18" charset="0"/>
                <a:ea typeface="宋体" pitchFamily="2" charset="-122"/>
                <a:cs typeface="Times New Roman" pitchFamily="18" charset="0"/>
              </a:rPr>
              <a:t>12-2  </a:t>
            </a:r>
            <a:r>
              <a:rPr lang="zh-CN" altLang="en-US" sz="2800" b="1" dirty="0">
                <a:latin typeface="Times New Roman" pitchFamily="18" charset="0"/>
                <a:ea typeface="宋体" pitchFamily="2" charset="-122"/>
                <a:cs typeface="Times New Roman" pitchFamily="18" charset="0"/>
              </a:rPr>
              <a:t>利用</a:t>
            </a:r>
            <a:r>
              <a:rPr lang="en-US" altLang="zh-CN" sz="2800" b="1" dirty="0">
                <a:latin typeface="Times New Roman" pitchFamily="18" charset="0"/>
                <a:ea typeface="宋体" pitchFamily="2" charset="-122"/>
                <a:cs typeface="Times New Roman" pitchFamily="18" charset="0"/>
              </a:rPr>
              <a:t>Simulink</a:t>
            </a:r>
            <a:r>
              <a:rPr lang="zh-CN" altLang="en-US" sz="2800" b="1" dirty="0">
                <a:latin typeface="Times New Roman" pitchFamily="18" charset="0"/>
                <a:ea typeface="宋体" pitchFamily="2" charset="-122"/>
                <a:cs typeface="Times New Roman" pitchFamily="18" charset="0"/>
              </a:rPr>
              <a:t>构建函数曲线</a:t>
            </a:r>
            <a:r>
              <a:rPr lang="en-US" altLang="zh-CN" sz="2800" b="1" dirty="0">
                <a:latin typeface="Times New Roman" pitchFamily="18" charset="0"/>
                <a:ea typeface="宋体" pitchFamily="2" charset="-122"/>
                <a:cs typeface="Times New Roman" pitchFamily="18" charset="0"/>
              </a:rPr>
              <a:t>y=5t</a:t>
            </a:r>
            <a:r>
              <a:rPr lang="en-US" altLang="zh-CN" sz="2800" b="1" baseline="30000" dirty="0">
                <a:latin typeface="Times New Roman" pitchFamily="18" charset="0"/>
                <a:ea typeface="宋体" pitchFamily="2" charset="-122"/>
                <a:cs typeface="Times New Roman" pitchFamily="18" charset="0"/>
              </a:rPr>
              <a:t>2</a:t>
            </a:r>
            <a:r>
              <a:rPr lang="en-US" altLang="zh-CN" sz="2800" b="1" dirty="0">
                <a:latin typeface="Times New Roman" pitchFamily="18" charset="0"/>
                <a:ea typeface="宋体" pitchFamily="2" charset="-122"/>
                <a:cs typeface="Times New Roman" pitchFamily="18" charset="0"/>
              </a:rPr>
              <a:t>+16</a:t>
            </a:r>
            <a:r>
              <a:rPr lang="zh-CN" altLang="en-US" sz="2800" b="1" dirty="0">
                <a:latin typeface="Times New Roman" pitchFamily="18" charset="0"/>
                <a:ea typeface="宋体" pitchFamily="2" charset="-122"/>
                <a:cs typeface="Times New Roman" pitchFamily="18" charset="0"/>
              </a:rPr>
              <a:t>。</a:t>
            </a:r>
          </a:p>
          <a:p>
            <a:pPr marL="0" indent="0">
              <a:buFontTx/>
              <a:buNone/>
            </a:pPr>
            <a:r>
              <a:rPr lang="en-US" altLang="zh-CN" sz="2800" b="1" dirty="0">
                <a:latin typeface="Times New Roman" pitchFamily="18" charset="0"/>
                <a:ea typeface="宋体" pitchFamily="2" charset="-122"/>
                <a:cs typeface="Times New Roman" pitchFamily="18" charset="0"/>
              </a:rPr>
              <a:t>Simulink</a:t>
            </a:r>
            <a:r>
              <a:rPr lang="zh-CN" altLang="en-US" sz="2800" b="1" dirty="0">
                <a:latin typeface="Times New Roman" pitchFamily="18" charset="0"/>
                <a:ea typeface="宋体" pitchFamily="2" charset="-122"/>
                <a:cs typeface="Times New Roman" pitchFamily="18" charset="0"/>
              </a:rPr>
              <a:t>的</a:t>
            </a:r>
            <a:r>
              <a:rPr lang="en-US" altLang="zh-CN" sz="2800" b="1" dirty="0">
                <a:latin typeface="Times New Roman" pitchFamily="18" charset="0"/>
                <a:ea typeface="宋体" pitchFamily="2" charset="-122"/>
                <a:cs typeface="Times New Roman" pitchFamily="18" charset="0"/>
              </a:rPr>
              <a:t>Sources </a:t>
            </a:r>
            <a:r>
              <a:rPr lang="zh-CN" altLang="en-US" sz="2800" b="1" dirty="0">
                <a:latin typeface="Times New Roman" pitchFamily="18" charset="0"/>
                <a:ea typeface="宋体" pitchFamily="2" charset="-122"/>
                <a:cs typeface="Times New Roman" pitchFamily="18" charset="0"/>
              </a:rPr>
              <a:t>模块库中提供了时钟、脉冲、正弦波等常用信号源，可利用这些常用信号源和</a:t>
            </a:r>
            <a:r>
              <a:rPr lang="en-US" altLang="zh-CN" sz="2800" b="1" dirty="0">
                <a:latin typeface="Times New Roman" pitchFamily="18" charset="0"/>
                <a:ea typeface="宋体" pitchFamily="2" charset="-122"/>
                <a:cs typeface="Times New Roman" pitchFamily="18" charset="0"/>
              </a:rPr>
              <a:t>Simulink</a:t>
            </a:r>
            <a:r>
              <a:rPr lang="zh-CN" altLang="en-US" sz="2800" b="1" dirty="0">
                <a:latin typeface="Times New Roman" pitchFamily="18" charset="0"/>
                <a:ea typeface="宋体" pitchFamily="2" charset="-122"/>
                <a:cs typeface="Times New Roman" pitchFamily="18" charset="0"/>
              </a:rPr>
              <a:t>模块库中提供的求和、乘积、增益以及</a:t>
            </a:r>
            <a:r>
              <a:rPr lang="en-US" altLang="zh-CN" sz="2800" b="1" dirty="0">
                <a:latin typeface="Times New Roman" pitchFamily="18" charset="0"/>
                <a:ea typeface="宋体" pitchFamily="2" charset="-122"/>
                <a:cs typeface="Times New Roman" pitchFamily="18" charset="0"/>
              </a:rPr>
              <a:t>MATLAB</a:t>
            </a:r>
            <a:r>
              <a:rPr lang="zh-CN" altLang="en-US" sz="2800" b="1" dirty="0">
                <a:latin typeface="Times New Roman" pitchFamily="18" charset="0"/>
                <a:ea typeface="宋体" pitchFamily="2" charset="-122"/>
                <a:cs typeface="Times New Roman" pitchFamily="18" charset="0"/>
              </a:rPr>
              <a:t>函数等其他模块进行适当的连接组合，即可构建所需的各种信号源。下面采用两种方法来构建函数曲线，一种方法是采用</a:t>
            </a:r>
            <a:r>
              <a:rPr lang="en-US" altLang="zh-CN" sz="2800" b="1" dirty="0">
                <a:latin typeface="Times New Roman" pitchFamily="18" charset="0"/>
                <a:ea typeface="宋体" pitchFamily="2" charset="-122"/>
                <a:cs typeface="Times New Roman" pitchFamily="18" charset="0"/>
              </a:rPr>
              <a:t>MATLAB Function</a:t>
            </a:r>
            <a:r>
              <a:rPr lang="zh-CN" altLang="en-US" sz="2800" b="1" dirty="0">
                <a:latin typeface="Times New Roman" pitchFamily="18" charset="0"/>
                <a:ea typeface="宋体" pitchFamily="2" charset="-122"/>
                <a:cs typeface="Times New Roman" pitchFamily="18" charset="0"/>
              </a:rPr>
              <a:t>模块，另一种方法是采用基本模块的组合连接。</a:t>
            </a:r>
          </a:p>
        </p:txBody>
      </p:sp>
      <p:sp>
        <p:nvSpPr>
          <p:cNvPr id="162820"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3"/>
          <p:cNvSpPr>
            <a:spLocks noGrp="1" noChangeArrowheads="1"/>
          </p:cNvSpPr>
          <p:nvPr>
            <p:ph type="body" idx="1"/>
          </p:nvPr>
        </p:nvSpPr>
        <p:spPr/>
        <p:txBody>
          <a:bodyPr/>
          <a:lstStyle/>
          <a:p>
            <a:pPr marL="0" indent="0">
              <a:lnSpc>
                <a:spcPct val="80000"/>
              </a:lnSpc>
              <a:buFontTx/>
              <a:buNone/>
            </a:pPr>
            <a:r>
              <a:rPr lang="zh-CN" altLang="en-US" sz="2800" b="1" dirty="0">
                <a:latin typeface="Times New Roman" pitchFamily="18" charset="0"/>
                <a:ea typeface="宋体" pitchFamily="2" charset="-122"/>
                <a:cs typeface="Times New Roman" pitchFamily="18" charset="0"/>
              </a:rPr>
              <a:t>方法</a:t>
            </a:r>
            <a:r>
              <a:rPr lang="en-US" altLang="zh-CN" sz="2800" b="1" dirty="0">
                <a:latin typeface="Times New Roman" pitchFamily="18" charset="0"/>
                <a:ea typeface="宋体" pitchFamily="2" charset="-122"/>
                <a:cs typeface="Times New Roman" pitchFamily="18" charset="0"/>
              </a:rPr>
              <a:t>1</a:t>
            </a:r>
            <a:r>
              <a:rPr lang="zh-CN" altLang="en-US" sz="2800" b="1" dirty="0">
                <a:latin typeface="Times New Roman" pitchFamily="18" charset="0"/>
                <a:ea typeface="宋体" pitchFamily="2" charset="-122"/>
                <a:cs typeface="Times New Roman" pitchFamily="18" charset="0"/>
              </a:rPr>
              <a:t>：采用 </a:t>
            </a:r>
            <a:r>
              <a:rPr lang="en-US" altLang="zh-CN" sz="2800" b="1" dirty="0">
                <a:latin typeface="Times New Roman" pitchFamily="18" charset="0"/>
                <a:ea typeface="宋体" pitchFamily="2" charset="-122"/>
                <a:cs typeface="Times New Roman" pitchFamily="18" charset="0"/>
              </a:rPr>
              <a:t>MATLAB Function</a:t>
            </a:r>
            <a:r>
              <a:rPr lang="zh-CN" altLang="en-US" sz="2800" b="1" dirty="0">
                <a:latin typeface="Times New Roman" pitchFamily="18" charset="0"/>
                <a:ea typeface="宋体" pitchFamily="2" charset="-122"/>
                <a:cs typeface="Times New Roman" pitchFamily="18" charset="0"/>
              </a:rPr>
              <a:t>模块构建仿真模型。</a:t>
            </a:r>
          </a:p>
          <a:p>
            <a:pPr marL="0" indent="0">
              <a:lnSpc>
                <a:spcPct val="80000"/>
              </a:lnSpc>
              <a:buFontTx/>
              <a:buNone/>
            </a:pPr>
            <a:r>
              <a:rPr lang="zh-CN" altLang="en-US" sz="2800" b="1" dirty="0">
                <a:latin typeface="Times New Roman" pitchFamily="18" charset="0"/>
                <a:ea typeface="宋体" pitchFamily="2" charset="-122"/>
                <a:cs typeface="Times New Roman" pitchFamily="18" charset="0"/>
              </a:rPr>
              <a:t>① 启动</a:t>
            </a:r>
            <a:r>
              <a:rPr lang="en-US" altLang="zh-CN" sz="2800" b="1" dirty="0">
                <a:latin typeface="Times New Roman" pitchFamily="18" charset="0"/>
                <a:ea typeface="宋体" pitchFamily="2" charset="-122"/>
                <a:cs typeface="Times New Roman" pitchFamily="18" charset="0"/>
              </a:rPr>
              <a:t>Simulink</a:t>
            </a:r>
            <a:r>
              <a:rPr lang="zh-CN" altLang="en-US" sz="2800" b="1" dirty="0">
                <a:latin typeface="Times New Roman" pitchFamily="18" charset="0"/>
                <a:ea typeface="宋体" pitchFamily="2" charset="-122"/>
                <a:cs typeface="Times New Roman" pitchFamily="18" charset="0"/>
              </a:rPr>
              <a:t>并打开模型编辑窗口，将所需模块添加到模型中。在</a:t>
            </a:r>
            <a:r>
              <a:rPr lang="en-US" altLang="zh-CN" sz="2800" b="1" dirty="0">
                <a:latin typeface="Times New Roman" pitchFamily="18" charset="0"/>
                <a:ea typeface="宋体" pitchFamily="2" charset="-122"/>
                <a:cs typeface="Times New Roman" pitchFamily="18" charset="0"/>
              </a:rPr>
              <a:t>Simulink Library Browser</a:t>
            </a:r>
            <a:r>
              <a:rPr lang="zh-CN" altLang="en-US" sz="2800" b="1" dirty="0">
                <a:latin typeface="Times New Roman" pitchFamily="18" charset="0"/>
                <a:ea typeface="宋体" pitchFamily="2" charset="-122"/>
                <a:cs typeface="Times New Roman" pitchFamily="18" charset="0"/>
              </a:rPr>
              <a:t>窗口单击</a:t>
            </a:r>
            <a:r>
              <a:rPr lang="en-US" altLang="zh-CN" sz="2800" b="1" dirty="0">
                <a:latin typeface="Times New Roman" pitchFamily="18" charset="0"/>
                <a:ea typeface="宋体" pitchFamily="2" charset="-122"/>
                <a:cs typeface="Times New Roman" pitchFamily="18" charset="0"/>
              </a:rPr>
              <a:t>Sources</a:t>
            </a:r>
            <a:r>
              <a:rPr lang="zh-CN" altLang="en-US" sz="2800" b="1" dirty="0">
                <a:latin typeface="Times New Roman" pitchFamily="18" charset="0"/>
                <a:ea typeface="宋体" pitchFamily="2" charset="-122"/>
                <a:cs typeface="Times New Roman" pitchFamily="18" charset="0"/>
              </a:rPr>
              <a:t>模块库，在右侧的窗口中找到</a:t>
            </a:r>
            <a:r>
              <a:rPr lang="en-US" altLang="zh-CN" sz="2800" b="1" dirty="0">
                <a:latin typeface="Times New Roman" pitchFamily="18" charset="0"/>
                <a:ea typeface="宋体" pitchFamily="2" charset="-122"/>
                <a:cs typeface="Times New Roman" pitchFamily="18" charset="0"/>
              </a:rPr>
              <a:t>Clock</a:t>
            </a:r>
            <a:r>
              <a:rPr lang="zh-CN" altLang="en-US" sz="2800" b="1" dirty="0">
                <a:latin typeface="Times New Roman" pitchFamily="18" charset="0"/>
                <a:ea typeface="宋体" pitchFamily="2" charset="-122"/>
                <a:cs typeface="Times New Roman" pitchFamily="18" charset="0"/>
              </a:rPr>
              <a:t>（时钟）模块，然后用鼠标将其拖到模型编辑窗口。同样，在</a:t>
            </a:r>
            <a:r>
              <a:rPr lang="en-US" altLang="zh-CN" sz="2800" b="1" dirty="0">
                <a:latin typeface="Times New Roman" pitchFamily="18" charset="0"/>
                <a:ea typeface="宋体" pitchFamily="2" charset="-122"/>
                <a:cs typeface="Times New Roman" pitchFamily="18" charset="0"/>
              </a:rPr>
              <a:t>User-Defined Functions</a:t>
            </a:r>
            <a:r>
              <a:rPr lang="zh-CN" altLang="en-US" sz="2800" b="1" dirty="0">
                <a:latin typeface="Times New Roman" pitchFamily="18" charset="0"/>
                <a:ea typeface="宋体" pitchFamily="2" charset="-122"/>
                <a:cs typeface="Times New Roman" pitchFamily="18" charset="0"/>
              </a:rPr>
              <a:t>（用户自定义函数）模块库中拖出</a:t>
            </a:r>
            <a:r>
              <a:rPr lang="en-US" altLang="zh-CN" sz="2800" b="1" dirty="0">
                <a:latin typeface="Times New Roman" pitchFamily="18" charset="0"/>
                <a:ea typeface="宋体" pitchFamily="2" charset="-122"/>
                <a:cs typeface="Times New Roman" pitchFamily="18" charset="0"/>
              </a:rPr>
              <a:t>MATLAB Function</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MATLAB</a:t>
            </a:r>
            <a:r>
              <a:rPr lang="zh-CN" altLang="en-US" sz="2800" b="1" dirty="0">
                <a:latin typeface="Times New Roman" pitchFamily="18" charset="0"/>
                <a:ea typeface="宋体" pitchFamily="2" charset="-122"/>
                <a:cs typeface="Times New Roman" pitchFamily="18" charset="0"/>
              </a:rPr>
              <a:t>函数）模块，在</a:t>
            </a:r>
            <a:r>
              <a:rPr lang="en-US" altLang="zh-CN" sz="2800" b="1" dirty="0">
                <a:latin typeface="Times New Roman" pitchFamily="18" charset="0"/>
                <a:ea typeface="宋体" pitchFamily="2" charset="-122"/>
                <a:cs typeface="Times New Roman" pitchFamily="18" charset="0"/>
              </a:rPr>
              <a:t>Sinks</a:t>
            </a:r>
            <a:r>
              <a:rPr lang="zh-CN" altLang="en-US" sz="2800" b="1" dirty="0">
                <a:latin typeface="Times New Roman" pitchFamily="18" charset="0"/>
                <a:ea typeface="宋体" pitchFamily="2" charset="-122"/>
                <a:cs typeface="Times New Roman" pitchFamily="18" charset="0"/>
              </a:rPr>
              <a:t>模块库中拖出</a:t>
            </a:r>
            <a:r>
              <a:rPr lang="en-US" altLang="zh-CN" sz="2800" b="1" dirty="0">
                <a:latin typeface="Times New Roman" pitchFamily="18" charset="0"/>
                <a:ea typeface="宋体" pitchFamily="2" charset="-122"/>
                <a:cs typeface="Times New Roman" pitchFamily="18" charset="0"/>
              </a:rPr>
              <a:t>To Workspace</a:t>
            </a:r>
            <a:r>
              <a:rPr lang="zh-CN" altLang="en-US" sz="2800" b="1" dirty="0">
                <a:latin typeface="Times New Roman" pitchFamily="18" charset="0"/>
                <a:ea typeface="宋体" pitchFamily="2" charset="-122"/>
                <a:cs typeface="Times New Roman" pitchFamily="18" charset="0"/>
              </a:rPr>
              <a:t>（输出到工作空间）模块、</a:t>
            </a:r>
            <a:r>
              <a:rPr lang="en-US" altLang="zh-CN" sz="2800" b="1" dirty="0">
                <a:latin typeface="Times New Roman" pitchFamily="18" charset="0"/>
                <a:ea typeface="宋体" pitchFamily="2" charset="-122"/>
                <a:cs typeface="Times New Roman" pitchFamily="18" charset="0"/>
              </a:rPr>
              <a:t>Scope </a:t>
            </a:r>
            <a:r>
              <a:rPr lang="zh-CN" altLang="en-US" sz="2800" b="1" dirty="0">
                <a:latin typeface="Times New Roman" pitchFamily="18" charset="0"/>
                <a:ea typeface="宋体" pitchFamily="2" charset="-122"/>
                <a:cs typeface="Times New Roman" pitchFamily="18" charset="0"/>
              </a:rPr>
              <a:t>（示波器）模块进行连接组合，其模型如图</a:t>
            </a:r>
            <a:r>
              <a:rPr lang="en-US" altLang="zh-CN" sz="2800" b="1" dirty="0">
                <a:latin typeface="Times New Roman" pitchFamily="18" charset="0"/>
                <a:ea typeface="宋体" pitchFamily="2" charset="-122"/>
                <a:cs typeface="Times New Roman" pitchFamily="18" charset="0"/>
              </a:rPr>
              <a:t>12-12</a:t>
            </a:r>
            <a:r>
              <a:rPr lang="zh-CN" altLang="en-US" sz="2800" b="1" dirty="0">
                <a:latin typeface="Times New Roman" pitchFamily="18" charset="0"/>
                <a:ea typeface="宋体" pitchFamily="2" charset="-122"/>
                <a:cs typeface="Times New Roman" pitchFamily="18" charset="0"/>
              </a:rPr>
              <a:t>所示。 </a:t>
            </a:r>
          </a:p>
        </p:txBody>
      </p:sp>
      <p:sp>
        <p:nvSpPr>
          <p:cNvPr id="163844"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type="body" idx="1"/>
          </p:nvPr>
        </p:nvSpPr>
        <p:spPr>
          <a:xfrm>
            <a:off x="467544" y="1340768"/>
            <a:ext cx="8229600" cy="4525963"/>
          </a:xfrm>
        </p:spPr>
        <p:txBody>
          <a:bodyPr/>
          <a:lstStyle/>
          <a:p>
            <a:pPr marL="0" indent="0">
              <a:lnSpc>
                <a:spcPct val="90000"/>
              </a:lnSpc>
              <a:buFontTx/>
              <a:buNone/>
            </a:pPr>
            <a:r>
              <a:rPr lang="zh-CN" altLang="en-US" sz="2400" b="1" dirty="0">
                <a:latin typeface="Times New Roman" pitchFamily="18" charset="0"/>
                <a:ea typeface="宋体" pitchFamily="2" charset="-122"/>
                <a:cs typeface="Times New Roman" pitchFamily="18" charset="0"/>
              </a:rPr>
              <a:t>在</a:t>
            </a:r>
            <a:r>
              <a:rPr lang="en-US" altLang="zh-CN" sz="2400" b="1" dirty="0">
                <a:latin typeface="Times New Roman" pitchFamily="18" charset="0"/>
                <a:ea typeface="宋体" pitchFamily="2" charset="-122"/>
                <a:cs typeface="Times New Roman" pitchFamily="18" charset="0"/>
              </a:rPr>
              <a:t>Simulink Library Browser</a:t>
            </a:r>
            <a:r>
              <a:rPr lang="zh-CN" altLang="en-US" sz="2400" b="1" dirty="0">
                <a:latin typeface="Times New Roman" pitchFamily="18" charset="0"/>
                <a:ea typeface="宋体" pitchFamily="2" charset="-122"/>
                <a:cs typeface="Times New Roman" pitchFamily="18" charset="0"/>
              </a:rPr>
              <a:t>窗口中，单击其工具栏中的按钮或按</a:t>
            </a:r>
            <a:r>
              <a:rPr lang="en-US" altLang="zh-CN" sz="2400" b="1" dirty="0" err="1">
                <a:latin typeface="Times New Roman" pitchFamily="18" charset="0"/>
                <a:ea typeface="宋体" pitchFamily="2" charset="-122"/>
                <a:cs typeface="Times New Roman" pitchFamily="18" charset="0"/>
              </a:rPr>
              <a:t>Ctrl+N</a:t>
            </a:r>
            <a:r>
              <a:rPr lang="zh-CN" altLang="en-US" sz="2400" b="1" dirty="0">
                <a:latin typeface="Times New Roman" pitchFamily="18" charset="0"/>
                <a:ea typeface="宋体" pitchFamily="2" charset="-122"/>
                <a:cs typeface="Times New Roman" pitchFamily="18" charset="0"/>
              </a:rPr>
              <a:t>组合键，可以打开模型编辑窗口。</a:t>
            </a:r>
          </a:p>
          <a:p>
            <a:pPr marL="0" indent="0">
              <a:lnSpc>
                <a:spcPct val="90000"/>
              </a:lnSpc>
              <a:buFontTx/>
              <a:buNone/>
            </a:pPr>
            <a:r>
              <a:rPr lang="zh-CN" altLang="en-US" sz="2400" b="1" dirty="0">
                <a:latin typeface="Times New Roman" pitchFamily="18" charset="0"/>
                <a:ea typeface="宋体" pitchFamily="2" charset="-122"/>
                <a:cs typeface="Times New Roman" pitchFamily="18" charset="0"/>
              </a:rPr>
              <a:t>④ 模型创建完成后，在</a:t>
            </a:r>
            <a:r>
              <a:rPr lang="en-US" altLang="zh-CN" sz="2400" b="1" dirty="0">
                <a:latin typeface="Times New Roman" pitchFamily="18" charset="0"/>
                <a:ea typeface="宋体" pitchFamily="2" charset="-122"/>
                <a:cs typeface="Times New Roman" pitchFamily="18" charset="0"/>
              </a:rPr>
              <a:t>Simulink</a:t>
            </a:r>
            <a:r>
              <a:rPr lang="zh-CN" altLang="en-US" sz="2400" b="1" dirty="0">
                <a:latin typeface="Times New Roman" pitchFamily="18" charset="0"/>
                <a:ea typeface="宋体" pitchFamily="2" charset="-122"/>
                <a:cs typeface="Times New Roman" pitchFamily="18" charset="0"/>
              </a:rPr>
              <a:t>模型编辑窗口选择</a:t>
            </a:r>
            <a:r>
              <a:rPr lang="en-US" altLang="zh-CN" sz="2400" b="1" dirty="0" err="1">
                <a:latin typeface="Times New Roman" pitchFamily="18" charset="0"/>
                <a:ea typeface="宋体" pitchFamily="2" charset="-122"/>
                <a:cs typeface="Times New Roman" pitchFamily="18" charset="0"/>
              </a:rPr>
              <a:t>File→Save</a:t>
            </a:r>
            <a:r>
              <a:rPr lang="zh-CN" altLang="en-US" sz="2400" b="1" dirty="0">
                <a:latin typeface="Times New Roman" pitchFamily="18" charset="0"/>
                <a:ea typeface="宋体" pitchFamily="2" charset="-122"/>
                <a:cs typeface="Times New Roman" pitchFamily="18" charset="0"/>
              </a:rPr>
              <a:t>命令或</a:t>
            </a:r>
            <a:r>
              <a:rPr lang="en-US" altLang="zh-CN" sz="2400" b="1" dirty="0">
                <a:latin typeface="Times New Roman" pitchFamily="18" charset="0"/>
                <a:ea typeface="宋体" pitchFamily="2" charset="-122"/>
                <a:cs typeface="Times New Roman" pitchFamily="18" charset="0"/>
              </a:rPr>
              <a:t>Save as</a:t>
            </a:r>
            <a:r>
              <a:rPr lang="zh-CN" altLang="en-US" sz="2400" b="1" dirty="0">
                <a:latin typeface="Times New Roman" pitchFamily="18" charset="0"/>
                <a:ea typeface="宋体" pitchFamily="2" charset="-122"/>
                <a:cs typeface="Times New Roman" pitchFamily="18" charset="0"/>
              </a:rPr>
              <a:t>命令，或单击模型编辑窗口工具栏中的</a:t>
            </a:r>
            <a:r>
              <a:rPr lang="en-US" altLang="zh-CN" sz="2400" b="1" dirty="0">
                <a:latin typeface="Times New Roman" pitchFamily="18" charset="0"/>
                <a:ea typeface="宋体" pitchFamily="2" charset="-122"/>
                <a:cs typeface="Times New Roman" pitchFamily="18" charset="0"/>
              </a:rPr>
              <a:t>save</a:t>
            </a:r>
            <a:r>
              <a:rPr lang="zh-CN" altLang="en-US" sz="2400" b="1" dirty="0">
                <a:latin typeface="Times New Roman" pitchFamily="18" charset="0"/>
                <a:ea typeface="宋体" pitchFamily="2" charset="-122"/>
                <a:cs typeface="Times New Roman" pitchFamily="18" charset="0"/>
              </a:rPr>
              <a:t>命令按钮，将模型以模型文件的格式存盘。</a:t>
            </a:r>
            <a:r>
              <a:rPr lang="en-US" altLang="zh-CN" sz="2400" b="1" dirty="0">
                <a:latin typeface="Times New Roman" pitchFamily="18" charset="0"/>
                <a:ea typeface="宋体" pitchFamily="2" charset="-122"/>
                <a:cs typeface="Times New Roman" pitchFamily="18" charset="0"/>
              </a:rPr>
              <a:t>MATLAB 2012b</a:t>
            </a:r>
            <a:r>
              <a:rPr lang="zh-CN" altLang="en-US" sz="2400" b="1" dirty="0">
                <a:latin typeface="Times New Roman" pitchFamily="18" charset="0"/>
                <a:ea typeface="宋体" pitchFamily="2" charset="-122"/>
                <a:cs typeface="Times New Roman" pitchFamily="18" charset="0"/>
              </a:rPr>
              <a:t>以前的版本，模型存储为</a:t>
            </a:r>
            <a:r>
              <a:rPr lang="en-US" altLang="zh-CN" sz="2400" b="1" dirty="0">
                <a:latin typeface="Times New Roman" pitchFamily="18" charset="0"/>
                <a:ea typeface="宋体" pitchFamily="2" charset="-122"/>
                <a:cs typeface="Times New Roman" pitchFamily="18" charset="0"/>
              </a:rPr>
              <a:t>MDL</a:t>
            </a:r>
            <a:r>
              <a:rPr lang="zh-CN" altLang="en-US" sz="2400" b="1" dirty="0">
                <a:latin typeface="Times New Roman" pitchFamily="18" charset="0"/>
                <a:ea typeface="宋体" pitchFamily="2" charset="-122"/>
                <a:cs typeface="Times New Roman" pitchFamily="18" charset="0"/>
              </a:rPr>
              <a:t>格式（文件名扩展名为</a:t>
            </a:r>
            <a:r>
              <a:rPr lang="en-US" altLang="zh-CN" sz="2400" b="1" dirty="0">
                <a:latin typeface="Times New Roman" pitchFamily="18" charset="0"/>
                <a:ea typeface="宋体" pitchFamily="2" charset="-122"/>
                <a:cs typeface="Times New Roman" pitchFamily="18" charset="0"/>
              </a:rPr>
              <a:t>.mdl</a:t>
            </a:r>
            <a:r>
              <a:rPr lang="zh-CN" altLang="en-US" sz="2400" b="1" dirty="0">
                <a:latin typeface="Times New Roman" pitchFamily="18" charset="0"/>
                <a:ea typeface="宋体" pitchFamily="2" charset="-122"/>
                <a:cs typeface="Times New Roman" pitchFamily="18" charset="0"/>
              </a:rPr>
              <a:t>），后来的版本增加了</a:t>
            </a:r>
            <a:r>
              <a:rPr lang="en-US" altLang="zh-CN" sz="2400" b="1" dirty="0">
                <a:latin typeface="Times New Roman" pitchFamily="18" charset="0"/>
                <a:ea typeface="宋体" pitchFamily="2" charset="-122"/>
                <a:cs typeface="Times New Roman" pitchFamily="18" charset="0"/>
              </a:rPr>
              <a:t>SLX</a:t>
            </a:r>
            <a:r>
              <a:rPr lang="zh-CN" altLang="en-US" sz="2400" b="1" dirty="0">
                <a:latin typeface="Times New Roman" pitchFamily="18" charset="0"/>
                <a:ea typeface="宋体" pitchFamily="2" charset="-122"/>
                <a:cs typeface="Times New Roman" pitchFamily="18" charset="0"/>
              </a:rPr>
              <a:t>格式（文件名扩展名为</a:t>
            </a:r>
            <a:r>
              <a:rPr lang="en-US" altLang="zh-CN" sz="2400" b="1" dirty="0">
                <a:latin typeface="Times New Roman" pitchFamily="18" charset="0"/>
                <a:ea typeface="宋体" pitchFamily="2" charset="-122"/>
                <a:cs typeface="Times New Roman" pitchFamily="18" charset="0"/>
              </a:rPr>
              <a:t>.</a:t>
            </a:r>
            <a:r>
              <a:rPr lang="en-US" altLang="zh-CN" sz="2400" b="1" dirty="0" err="1">
                <a:latin typeface="Times New Roman" pitchFamily="18" charset="0"/>
                <a:ea typeface="宋体" pitchFamily="2" charset="-122"/>
                <a:cs typeface="Times New Roman" pitchFamily="18" charset="0"/>
              </a:rPr>
              <a:t>slx</a:t>
            </a:r>
            <a:r>
              <a:rPr lang="zh-CN" altLang="en-US" sz="2400" b="1" dirty="0">
                <a:latin typeface="Times New Roman" pitchFamily="18" charset="0"/>
                <a:ea typeface="宋体" pitchFamily="2" charset="-122"/>
                <a:cs typeface="Times New Roman" pitchFamily="18" charset="0"/>
              </a:rPr>
              <a:t>），信息存储使用</a:t>
            </a:r>
            <a:r>
              <a:rPr lang="en-US" altLang="zh-CN" sz="2400" b="1" dirty="0">
                <a:latin typeface="Times New Roman" pitchFamily="18" charset="0"/>
                <a:ea typeface="宋体" pitchFamily="2" charset="-122"/>
                <a:cs typeface="Times New Roman" pitchFamily="18" charset="0"/>
              </a:rPr>
              <a:t>Unicode UTF-8</a:t>
            </a:r>
            <a:r>
              <a:rPr lang="zh-CN" altLang="en-US" sz="2400" b="1" dirty="0">
                <a:latin typeface="Times New Roman" pitchFamily="18" charset="0"/>
                <a:ea typeface="宋体" pitchFamily="2" charset="-122"/>
                <a:cs typeface="Times New Roman" pitchFamily="18" charset="0"/>
              </a:rPr>
              <a:t>的</a:t>
            </a:r>
            <a:r>
              <a:rPr lang="en-US" altLang="zh-CN" sz="2400" b="1" dirty="0">
                <a:latin typeface="Times New Roman" pitchFamily="18" charset="0"/>
                <a:ea typeface="宋体" pitchFamily="2" charset="-122"/>
                <a:cs typeface="Times New Roman" pitchFamily="18" charset="0"/>
              </a:rPr>
              <a:t>XML</a:t>
            </a:r>
            <a:r>
              <a:rPr lang="zh-CN" altLang="en-US" sz="2400" b="1" dirty="0">
                <a:latin typeface="Times New Roman" pitchFamily="18" charset="0"/>
                <a:ea typeface="宋体" pitchFamily="2" charset="-122"/>
                <a:cs typeface="Times New Roman" pitchFamily="18" charset="0"/>
              </a:rPr>
              <a:t>标准。保存文件的格式与当前系统支持的字符编码有关，如果模型中使用了中文字符，建议使用</a:t>
            </a:r>
            <a:r>
              <a:rPr lang="en-US" altLang="zh-CN" sz="2400" b="1" dirty="0">
                <a:latin typeface="Times New Roman" pitchFamily="18" charset="0"/>
                <a:ea typeface="宋体" pitchFamily="2" charset="-122"/>
                <a:cs typeface="Times New Roman" pitchFamily="18" charset="0"/>
              </a:rPr>
              <a:t>SLX</a:t>
            </a:r>
            <a:r>
              <a:rPr lang="zh-CN" altLang="en-US" sz="2400" b="1" dirty="0">
                <a:latin typeface="Times New Roman" pitchFamily="18" charset="0"/>
                <a:ea typeface="宋体" pitchFamily="2" charset="-122"/>
                <a:cs typeface="Times New Roman" pitchFamily="18" charset="0"/>
              </a:rPr>
              <a:t>格式存储。</a:t>
            </a:r>
          </a:p>
          <a:p>
            <a:pPr marL="0" indent="0">
              <a:lnSpc>
                <a:spcPct val="90000"/>
              </a:lnSpc>
              <a:buFontTx/>
              <a:buNone/>
            </a:pPr>
            <a:r>
              <a:rPr lang="zh-CN" altLang="en-US" sz="2400" b="1" dirty="0">
                <a:latin typeface="Times New Roman" pitchFamily="18" charset="0"/>
                <a:ea typeface="宋体" pitchFamily="2" charset="-122"/>
                <a:cs typeface="Times New Roman" pitchFamily="18" charset="0"/>
              </a:rPr>
              <a:t>注意：</a:t>
            </a:r>
            <a:r>
              <a:rPr lang="en-US" altLang="zh-CN" sz="2400" b="1" dirty="0">
                <a:latin typeface="Times New Roman" pitchFamily="18" charset="0"/>
                <a:ea typeface="宋体" pitchFamily="2" charset="-122"/>
                <a:cs typeface="Times New Roman" pitchFamily="18" charset="0"/>
              </a:rPr>
              <a:t>Simulink</a:t>
            </a:r>
            <a:r>
              <a:rPr lang="zh-CN" altLang="en-US" sz="2400" b="1" dirty="0">
                <a:latin typeface="Times New Roman" pitchFamily="18" charset="0"/>
                <a:ea typeface="宋体" pitchFamily="2" charset="-122"/>
                <a:cs typeface="Times New Roman" pitchFamily="18" charset="0"/>
              </a:rPr>
              <a:t>不能独立运行，只能在</a:t>
            </a:r>
            <a:r>
              <a:rPr lang="en-US" altLang="zh-CN" sz="2400" b="1" dirty="0">
                <a:latin typeface="Times New Roman" pitchFamily="18" charset="0"/>
                <a:ea typeface="宋体" pitchFamily="2" charset="-122"/>
                <a:cs typeface="Times New Roman" pitchFamily="18" charset="0"/>
              </a:rPr>
              <a:t>MATLAB</a:t>
            </a:r>
            <a:r>
              <a:rPr lang="zh-CN" altLang="en-US" sz="2400" b="1" dirty="0">
                <a:latin typeface="Times New Roman" pitchFamily="18" charset="0"/>
                <a:ea typeface="宋体" pitchFamily="2" charset="-122"/>
                <a:cs typeface="Times New Roman" pitchFamily="18" charset="0"/>
              </a:rPr>
              <a:t>环境中运行。</a:t>
            </a:r>
          </a:p>
        </p:txBody>
      </p:sp>
      <p:sp>
        <p:nvSpPr>
          <p:cNvPr id="109572"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86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1773238"/>
            <a:ext cx="5472113" cy="296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869"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Rectangle 3"/>
          <p:cNvSpPr>
            <a:spLocks noGrp="1" noChangeArrowheads="1"/>
          </p:cNvSpPr>
          <p:nvPr>
            <p:ph type="body" idx="1"/>
          </p:nvPr>
        </p:nvSpPr>
        <p:spPr/>
        <p:txBody>
          <a:bodyPr/>
          <a:lstStyle/>
          <a:p>
            <a:pPr marL="0" indent="0">
              <a:buFontTx/>
              <a:buNone/>
            </a:pPr>
            <a:r>
              <a:rPr lang="zh-CN" altLang="en-US" sz="2800" b="1" dirty="0">
                <a:latin typeface="Times New Roman" pitchFamily="18" charset="0"/>
                <a:ea typeface="宋体" pitchFamily="2" charset="-122"/>
                <a:cs typeface="Times New Roman" pitchFamily="18" charset="0"/>
              </a:rPr>
              <a:t>② 设置模块参数。双击</a:t>
            </a:r>
            <a:r>
              <a:rPr lang="en-US" altLang="zh-CN" sz="2800" b="1" dirty="0">
                <a:latin typeface="Times New Roman" pitchFamily="18" charset="0"/>
                <a:ea typeface="宋体" pitchFamily="2" charset="-122"/>
                <a:cs typeface="Times New Roman" pitchFamily="18" charset="0"/>
              </a:rPr>
              <a:t>MATLAB Function</a:t>
            </a:r>
            <a:r>
              <a:rPr lang="zh-CN" altLang="en-US" sz="2800" b="1" dirty="0">
                <a:latin typeface="Times New Roman" pitchFamily="18" charset="0"/>
                <a:ea typeface="宋体" pitchFamily="2" charset="-122"/>
                <a:cs typeface="Times New Roman" pitchFamily="18" charset="0"/>
              </a:rPr>
              <a:t>模块，建立其信号源的</a:t>
            </a:r>
            <a:r>
              <a:rPr lang="en-US" altLang="zh-CN" sz="2800" b="1" dirty="0">
                <a:latin typeface="Times New Roman" pitchFamily="18" charset="0"/>
                <a:ea typeface="宋体" pitchFamily="2" charset="-122"/>
                <a:cs typeface="Times New Roman" pitchFamily="18" charset="0"/>
              </a:rPr>
              <a:t>M</a:t>
            </a:r>
            <a:r>
              <a:rPr lang="zh-CN" altLang="en-US" sz="2800" b="1" dirty="0">
                <a:latin typeface="Times New Roman" pitchFamily="18" charset="0"/>
                <a:ea typeface="宋体" pitchFamily="2" charset="-122"/>
                <a:cs typeface="Times New Roman" pitchFamily="18" charset="0"/>
              </a:rPr>
              <a:t>文件名。</a:t>
            </a:r>
          </a:p>
          <a:p>
            <a:pPr marL="0" indent="0">
              <a:buFontTx/>
              <a:buNone/>
            </a:pPr>
            <a:r>
              <a:rPr lang="en-US" altLang="zh-CN" sz="2800" b="1" dirty="0">
                <a:latin typeface="Times New Roman" pitchFamily="18" charset="0"/>
                <a:ea typeface="宋体" pitchFamily="2" charset="-122"/>
                <a:cs typeface="Times New Roman" pitchFamily="18" charset="0"/>
              </a:rPr>
              <a:t>function y=f(t)</a:t>
            </a:r>
          </a:p>
          <a:p>
            <a:pPr marL="0" indent="0">
              <a:buFontTx/>
              <a:buNone/>
            </a:pPr>
            <a:r>
              <a:rPr lang="en-US" altLang="zh-CN" sz="2800" b="1" dirty="0">
                <a:latin typeface="Times New Roman" pitchFamily="18" charset="0"/>
                <a:ea typeface="宋体" pitchFamily="2" charset="-122"/>
                <a:cs typeface="Times New Roman" pitchFamily="18" charset="0"/>
              </a:rPr>
              <a:t>y=5*t*t+16;</a:t>
            </a:r>
          </a:p>
          <a:p>
            <a:pPr marL="0" indent="0">
              <a:buFontTx/>
              <a:buNone/>
            </a:pPr>
            <a:r>
              <a:rPr lang="zh-CN" altLang="en-US" sz="2800" b="1" dirty="0">
                <a:latin typeface="Times New Roman" pitchFamily="18" charset="0"/>
                <a:ea typeface="宋体" pitchFamily="2" charset="-122"/>
                <a:cs typeface="Times New Roman" pitchFamily="18" charset="0"/>
              </a:rPr>
              <a:t>双击两个输出到工作空间模块分别填入变量名为</a:t>
            </a:r>
            <a:r>
              <a:rPr lang="en-US" altLang="zh-CN" sz="2800" b="1" dirty="0">
                <a:latin typeface="Times New Roman" pitchFamily="18" charset="0"/>
                <a:ea typeface="宋体" pitchFamily="2" charset="-122"/>
                <a:cs typeface="Times New Roman" pitchFamily="18" charset="0"/>
              </a:rPr>
              <a:t>t</a:t>
            </a:r>
            <a:r>
              <a:rPr lang="zh-CN" altLang="en-US" sz="2800" b="1" dirty="0">
                <a:latin typeface="Times New Roman" pitchFamily="18" charset="0"/>
                <a:ea typeface="宋体" pitchFamily="2" charset="-122"/>
                <a:cs typeface="Times New Roman" pitchFamily="18" charset="0"/>
              </a:rPr>
              <a:t>和</a:t>
            </a:r>
            <a:r>
              <a:rPr lang="en-US" altLang="zh-CN" sz="2800" b="1" dirty="0">
                <a:latin typeface="Times New Roman" pitchFamily="18" charset="0"/>
                <a:ea typeface="宋体" pitchFamily="2" charset="-122"/>
                <a:cs typeface="Times New Roman" pitchFamily="18" charset="0"/>
              </a:rPr>
              <a:t>y</a:t>
            </a:r>
            <a:r>
              <a:rPr lang="zh-CN" altLang="en-US" sz="2800" b="1" dirty="0">
                <a:latin typeface="Times New Roman" pitchFamily="18" charset="0"/>
                <a:ea typeface="宋体" pitchFamily="2" charset="-122"/>
                <a:cs typeface="Times New Roman" pitchFamily="18" charset="0"/>
              </a:rPr>
              <a:t>，仿真参数取默认值。</a:t>
            </a:r>
          </a:p>
          <a:p>
            <a:pPr marL="0" indent="0">
              <a:buFontTx/>
              <a:buNone/>
            </a:pPr>
            <a:r>
              <a:rPr lang="zh-CN" altLang="en-US" sz="2800" b="1" dirty="0">
                <a:latin typeface="Times New Roman" pitchFamily="18" charset="0"/>
                <a:ea typeface="宋体" pitchFamily="2" charset="-122"/>
                <a:cs typeface="Times New Roman" pitchFamily="18" charset="0"/>
              </a:rPr>
              <a:t>③ 启动仿真，函数曲线如图</a:t>
            </a:r>
            <a:r>
              <a:rPr lang="en-US" altLang="zh-CN" sz="2800" b="1" dirty="0">
                <a:latin typeface="Times New Roman" pitchFamily="18" charset="0"/>
                <a:ea typeface="宋体" pitchFamily="2" charset="-122"/>
                <a:cs typeface="Times New Roman" pitchFamily="18" charset="0"/>
              </a:rPr>
              <a:t>12-13</a:t>
            </a:r>
            <a:r>
              <a:rPr lang="zh-CN" altLang="en-US" sz="2800" b="1" dirty="0">
                <a:latin typeface="Times New Roman" pitchFamily="18" charset="0"/>
                <a:ea typeface="宋体" pitchFamily="2" charset="-122"/>
                <a:cs typeface="Times New Roman" pitchFamily="18" charset="0"/>
              </a:rPr>
              <a:t>所示。</a:t>
            </a:r>
          </a:p>
        </p:txBody>
      </p:sp>
      <p:sp>
        <p:nvSpPr>
          <p:cNvPr id="165892"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91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052513"/>
            <a:ext cx="5976937" cy="475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6917"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3"/>
          <p:cNvSpPr>
            <a:spLocks noGrp="1" noChangeArrowheads="1"/>
          </p:cNvSpPr>
          <p:nvPr>
            <p:ph type="body" idx="1"/>
          </p:nvPr>
        </p:nvSpPr>
        <p:spPr>
          <a:xfrm>
            <a:off x="468313" y="1125538"/>
            <a:ext cx="8218487" cy="5000625"/>
          </a:xfrm>
        </p:spPr>
        <p:txBody>
          <a:bodyPr/>
          <a:lstStyle/>
          <a:p>
            <a:pPr marL="0" indent="0">
              <a:buFontTx/>
              <a:buNone/>
            </a:pPr>
            <a:r>
              <a:rPr lang="zh-CN" altLang="en-US" sz="2800" b="1" dirty="0">
                <a:latin typeface="Times New Roman" pitchFamily="18" charset="0"/>
                <a:ea typeface="宋体" pitchFamily="2" charset="-122"/>
                <a:cs typeface="Times New Roman" pitchFamily="18" charset="0"/>
              </a:rPr>
              <a:t>模型中两个</a:t>
            </a:r>
            <a:r>
              <a:rPr lang="en-US" altLang="zh-CN" sz="2800" b="1" dirty="0">
                <a:latin typeface="Times New Roman" pitchFamily="18" charset="0"/>
                <a:ea typeface="宋体" pitchFamily="2" charset="-122"/>
                <a:cs typeface="Times New Roman" pitchFamily="18" charset="0"/>
              </a:rPr>
              <a:t>To Workspace</a:t>
            </a:r>
            <a:r>
              <a:rPr lang="zh-CN" altLang="en-US" sz="2800" b="1" dirty="0">
                <a:latin typeface="Times New Roman" pitchFamily="18" charset="0"/>
                <a:ea typeface="宋体" pitchFamily="2" charset="-122"/>
                <a:cs typeface="Times New Roman" pitchFamily="18" charset="0"/>
              </a:rPr>
              <a:t>模块的功能是将时间变量</a:t>
            </a:r>
            <a:r>
              <a:rPr lang="en-US" altLang="zh-CN" sz="2800" b="1" dirty="0">
                <a:latin typeface="Times New Roman" pitchFamily="18" charset="0"/>
                <a:ea typeface="宋体" pitchFamily="2" charset="-122"/>
                <a:cs typeface="Times New Roman" pitchFamily="18" charset="0"/>
              </a:rPr>
              <a:t>t</a:t>
            </a:r>
            <a:r>
              <a:rPr lang="zh-CN" altLang="en-US" sz="2800" b="1" dirty="0">
                <a:latin typeface="Times New Roman" pitchFamily="18" charset="0"/>
                <a:ea typeface="宋体" pitchFamily="2" charset="-122"/>
                <a:cs typeface="Times New Roman" pitchFamily="18" charset="0"/>
              </a:rPr>
              <a:t>和输出变量</a:t>
            </a:r>
            <a:r>
              <a:rPr lang="en-US" altLang="zh-CN" sz="2800" b="1" dirty="0">
                <a:latin typeface="Times New Roman" pitchFamily="18" charset="0"/>
                <a:ea typeface="宋体" pitchFamily="2" charset="-122"/>
                <a:cs typeface="Times New Roman" pitchFamily="18" charset="0"/>
              </a:rPr>
              <a:t>y</a:t>
            </a:r>
            <a:r>
              <a:rPr lang="zh-CN" altLang="en-US" sz="2800" b="1" dirty="0">
                <a:latin typeface="Times New Roman" pitchFamily="18" charset="0"/>
                <a:ea typeface="宋体" pitchFamily="2" charset="-122"/>
                <a:cs typeface="Times New Roman" pitchFamily="18" charset="0"/>
              </a:rPr>
              <a:t>存入</a:t>
            </a:r>
            <a:r>
              <a:rPr lang="en-US" altLang="zh-CN" sz="2800" b="1" dirty="0">
                <a:latin typeface="Times New Roman" pitchFamily="18" charset="0"/>
                <a:ea typeface="宋体" pitchFamily="2" charset="-122"/>
                <a:cs typeface="Times New Roman" pitchFamily="18" charset="0"/>
              </a:rPr>
              <a:t>MATLAB</a:t>
            </a:r>
            <a:r>
              <a:rPr lang="zh-CN" altLang="en-US" sz="2800" b="1" dirty="0">
                <a:latin typeface="Times New Roman" pitchFamily="18" charset="0"/>
                <a:ea typeface="宋体" pitchFamily="2" charset="-122"/>
                <a:cs typeface="Times New Roman" pitchFamily="18" charset="0"/>
              </a:rPr>
              <a:t>工作空间，并选择存储格式为矩阵（</a:t>
            </a:r>
            <a:r>
              <a:rPr lang="en-US" altLang="zh-CN" sz="2800" b="1" dirty="0">
                <a:latin typeface="Times New Roman" pitchFamily="18" charset="0"/>
                <a:ea typeface="宋体" pitchFamily="2" charset="-122"/>
                <a:cs typeface="Times New Roman" pitchFamily="18" charset="0"/>
              </a:rPr>
              <a:t>array</a:t>
            </a:r>
            <a:r>
              <a:rPr lang="zh-CN" altLang="en-US" sz="2800" b="1" dirty="0">
                <a:latin typeface="Times New Roman" pitchFamily="18" charset="0"/>
                <a:ea typeface="宋体" pitchFamily="2" charset="-122"/>
                <a:cs typeface="Times New Roman" pitchFamily="18" charset="0"/>
              </a:rPr>
              <a:t>），仿真结束后便可使用</a:t>
            </a:r>
            <a:r>
              <a:rPr lang="en-US" altLang="zh-CN" sz="2800" b="1" dirty="0">
                <a:latin typeface="Times New Roman" pitchFamily="18" charset="0"/>
                <a:ea typeface="宋体" pitchFamily="2" charset="-122"/>
                <a:cs typeface="Times New Roman" pitchFamily="18" charset="0"/>
              </a:rPr>
              <a:t>plot(</a:t>
            </a:r>
            <a:r>
              <a:rPr lang="en-US" altLang="zh-CN" sz="2800" b="1" dirty="0" err="1">
                <a:latin typeface="Times New Roman" pitchFamily="18" charset="0"/>
                <a:ea typeface="宋体" pitchFamily="2" charset="-122"/>
                <a:cs typeface="Times New Roman" pitchFamily="18" charset="0"/>
              </a:rPr>
              <a:t>t,y</a:t>
            </a:r>
            <a:r>
              <a:rPr lang="en-US" altLang="zh-CN" sz="2800" b="1" dirty="0">
                <a:latin typeface="Times New Roman" pitchFamily="18" charset="0"/>
                <a:ea typeface="宋体" pitchFamily="2" charset="-122"/>
                <a:cs typeface="Times New Roman" pitchFamily="18" charset="0"/>
              </a:rPr>
              <a:t>)</a:t>
            </a:r>
            <a:r>
              <a:rPr lang="zh-CN" altLang="en-US" sz="2800" b="1" dirty="0">
                <a:latin typeface="Times New Roman" pitchFamily="18" charset="0"/>
                <a:ea typeface="宋体" pitchFamily="2" charset="-122"/>
                <a:cs typeface="Times New Roman" pitchFamily="18" charset="0"/>
              </a:rPr>
              <a:t>命令绘图来观看输出结果，而通过示波器模块可随时观看仿真结果，就像在实验室一样，非常形象和方便。</a:t>
            </a:r>
          </a:p>
          <a:p>
            <a:pPr marL="0" indent="0">
              <a:buFontTx/>
              <a:buNone/>
            </a:pPr>
            <a:r>
              <a:rPr lang="zh-CN" altLang="en-US" sz="2800" b="1" dirty="0">
                <a:latin typeface="Times New Roman" pitchFamily="18" charset="0"/>
                <a:ea typeface="宋体" pitchFamily="2" charset="-122"/>
                <a:cs typeface="Times New Roman" pitchFamily="18" charset="0"/>
              </a:rPr>
              <a:t>也可以采用</a:t>
            </a:r>
            <a:r>
              <a:rPr lang="en-US" altLang="zh-CN" sz="2800" b="1" dirty="0" err="1">
                <a:latin typeface="Times New Roman" pitchFamily="18" charset="0"/>
                <a:ea typeface="宋体" pitchFamily="2" charset="-122"/>
                <a:cs typeface="Times New Roman" pitchFamily="18" charset="0"/>
              </a:rPr>
              <a:t>Fcn</a:t>
            </a:r>
            <a:r>
              <a:rPr lang="zh-CN" altLang="en-US" sz="2800" b="1" dirty="0">
                <a:latin typeface="Times New Roman" pitchFamily="18" charset="0"/>
                <a:ea typeface="宋体" pitchFamily="2" charset="-122"/>
                <a:cs typeface="Times New Roman" pitchFamily="18" charset="0"/>
              </a:rPr>
              <a:t>模块来构建函数表达式，只需在添加</a:t>
            </a:r>
            <a:r>
              <a:rPr lang="en-US" altLang="zh-CN" sz="2800" b="1" dirty="0" err="1">
                <a:latin typeface="Times New Roman" pitchFamily="18" charset="0"/>
                <a:ea typeface="宋体" pitchFamily="2" charset="-122"/>
                <a:cs typeface="Times New Roman" pitchFamily="18" charset="0"/>
              </a:rPr>
              <a:t>Fcn</a:t>
            </a:r>
            <a:r>
              <a:rPr lang="zh-CN" altLang="en-US" sz="2800" b="1" dirty="0">
                <a:latin typeface="Times New Roman" pitchFamily="18" charset="0"/>
                <a:ea typeface="宋体" pitchFamily="2" charset="-122"/>
                <a:cs typeface="Times New Roman" pitchFamily="18" charset="0"/>
              </a:rPr>
              <a:t>模块后，双击</a:t>
            </a:r>
            <a:r>
              <a:rPr lang="en-US" altLang="zh-CN" sz="2800" b="1" dirty="0" err="1">
                <a:latin typeface="Times New Roman" pitchFamily="18" charset="0"/>
                <a:ea typeface="宋体" pitchFamily="2" charset="-122"/>
                <a:cs typeface="Times New Roman" pitchFamily="18" charset="0"/>
              </a:rPr>
              <a:t>Fcn</a:t>
            </a:r>
            <a:r>
              <a:rPr lang="zh-CN" altLang="en-US" sz="2800" b="1" dirty="0">
                <a:latin typeface="Times New Roman" pitchFamily="18" charset="0"/>
                <a:ea typeface="宋体" pitchFamily="2" charset="-122"/>
                <a:cs typeface="Times New Roman" pitchFamily="18" charset="0"/>
              </a:rPr>
              <a:t>模块，打开</a:t>
            </a:r>
            <a:r>
              <a:rPr lang="en-US" altLang="zh-CN" sz="2800" b="1" dirty="0">
                <a:latin typeface="Times New Roman" pitchFamily="18" charset="0"/>
                <a:ea typeface="宋体" pitchFamily="2" charset="-122"/>
                <a:cs typeface="Times New Roman" pitchFamily="18" charset="0"/>
              </a:rPr>
              <a:t>Block Parameters</a:t>
            </a:r>
            <a:r>
              <a:rPr lang="zh-CN" altLang="en-US" sz="2800" b="1" dirty="0">
                <a:latin typeface="Times New Roman" pitchFamily="18" charset="0"/>
                <a:ea typeface="宋体" pitchFamily="2" charset="-122"/>
                <a:cs typeface="Times New Roman" pitchFamily="18" charset="0"/>
              </a:rPr>
              <a:t>对话框，在</a:t>
            </a:r>
            <a:r>
              <a:rPr lang="en-US" altLang="zh-CN" sz="2800" b="1" dirty="0">
                <a:latin typeface="Times New Roman" pitchFamily="18" charset="0"/>
                <a:ea typeface="宋体" pitchFamily="2" charset="-122"/>
                <a:cs typeface="Times New Roman" pitchFamily="18" charset="0"/>
              </a:rPr>
              <a:t>Expression</a:t>
            </a:r>
            <a:r>
              <a:rPr lang="zh-CN" altLang="en-US" sz="2800" b="1" dirty="0">
                <a:latin typeface="Times New Roman" pitchFamily="18" charset="0"/>
                <a:ea typeface="宋体" pitchFamily="2" charset="-122"/>
                <a:cs typeface="Times New Roman" pitchFamily="18" charset="0"/>
              </a:rPr>
              <a:t>栏中输入函数表达式即可（见例</a:t>
            </a:r>
            <a:r>
              <a:rPr lang="en-US" altLang="zh-CN" sz="2800" b="1" dirty="0">
                <a:latin typeface="Times New Roman" pitchFamily="18" charset="0"/>
                <a:ea typeface="宋体" pitchFamily="2" charset="-122"/>
                <a:cs typeface="Times New Roman" pitchFamily="18" charset="0"/>
              </a:rPr>
              <a:t>12-3</a:t>
            </a:r>
            <a:r>
              <a:rPr lang="zh-CN" altLang="en-US" sz="2800" b="1" dirty="0">
                <a:latin typeface="Times New Roman" pitchFamily="18" charset="0"/>
                <a:ea typeface="宋体" pitchFamily="2" charset="-122"/>
                <a:cs typeface="Times New Roman" pitchFamily="18" charset="0"/>
              </a:rPr>
              <a:t>）。 </a:t>
            </a:r>
          </a:p>
        </p:txBody>
      </p:sp>
      <p:sp>
        <p:nvSpPr>
          <p:cNvPr id="167940"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3"/>
          <p:cNvSpPr>
            <a:spLocks noGrp="1" noChangeArrowheads="1"/>
          </p:cNvSpPr>
          <p:nvPr>
            <p:ph type="body" idx="1"/>
          </p:nvPr>
        </p:nvSpPr>
        <p:spPr>
          <a:xfrm>
            <a:off x="539750" y="981075"/>
            <a:ext cx="8362950" cy="1036638"/>
          </a:xfrm>
        </p:spPr>
        <p:txBody>
          <a:bodyPr/>
          <a:lstStyle/>
          <a:p>
            <a:pPr marL="0" indent="0">
              <a:lnSpc>
                <a:spcPct val="80000"/>
              </a:lnSpc>
              <a:buFontTx/>
              <a:buNone/>
            </a:pPr>
            <a:r>
              <a:rPr lang="zh-CN" altLang="en-US" sz="2800" b="1" dirty="0">
                <a:latin typeface="Times New Roman" pitchFamily="18" charset="0"/>
                <a:ea typeface="宋体" pitchFamily="2" charset="-122"/>
                <a:cs typeface="Times New Roman" pitchFamily="18" charset="0"/>
              </a:rPr>
              <a:t>方法</a:t>
            </a:r>
            <a:r>
              <a:rPr lang="en-US" altLang="zh-CN" sz="2800" b="1" dirty="0">
                <a:latin typeface="Times New Roman" pitchFamily="18" charset="0"/>
                <a:ea typeface="宋体" pitchFamily="2" charset="-122"/>
                <a:cs typeface="Times New Roman" pitchFamily="18" charset="0"/>
              </a:rPr>
              <a:t>2</a:t>
            </a:r>
            <a:r>
              <a:rPr lang="zh-CN" altLang="en-US" sz="2800" b="1" dirty="0">
                <a:latin typeface="Times New Roman" pitchFamily="18" charset="0"/>
                <a:ea typeface="宋体" pitchFamily="2" charset="-122"/>
                <a:cs typeface="Times New Roman" pitchFamily="18" charset="0"/>
              </a:rPr>
              <a:t>：采用基本模块组合构建仿真模型。</a:t>
            </a:r>
          </a:p>
          <a:p>
            <a:pPr marL="0" indent="0">
              <a:lnSpc>
                <a:spcPct val="80000"/>
              </a:lnSpc>
              <a:buFontTx/>
              <a:buNone/>
            </a:pPr>
            <a:r>
              <a:rPr lang="zh-CN" altLang="en-US" sz="2800" b="1" dirty="0">
                <a:latin typeface="Times New Roman" pitchFamily="18" charset="0"/>
                <a:ea typeface="宋体" pitchFamily="2" charset="-122"/>
                <a:cs typeface="Times New Roman" pitchFamily="18" charset="0"/>
              </a:rPr>
              <a:t>构建该信号源的另一种方法是将一些常用的数学模块进行组合建模，其模型如图</a:t>
            </a:r>
            <a:r>
              <a:rPr lang="en-US" altLang="zh-CN" sz="2800" b="1" dirty="0">
                <a:latin typeface="Times New Roman" pitchFamily="18" charset="0"/>
                <a:ea typeface="宋体" pitchFamily="2" charset="-122"/>
                <a:cs typeface="Times New Roman" pitchFamily="18" charset="0"/>
              </a:rPr>
              <a:t>12-14</a:t>
            </a:r>
            <a:r>
              <a:rPr lang="zh-CN" altLang="en-US" sz="2800" b="1" dirty="0">
                <a:latin typeface="Times New Roman" pitchFamily="18" charset="0"/>
                <a:ea typeface="宋体" pitchFamily="2" charset="-122"/>
                <a:cs typeface="Times New Roman" pitchFamily="18" charset="0"/>
              </a:rPr>
              <a:t>所示。</a:t>
            </a:r>
          </a:p>
        </p:txBody>
      </p:sp>
      <p:pic>
        <p:nvPicPr>
          <p:cNvPr id="16896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2205038"/>
            <a:ext cx="7272337" cy="333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8965"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7" name="Rectangle 3"/>
          <p:cNvSpPr>
            <a:spLocks noGrp="1" noChangeArrowheads="1"/>
          </p:cNvSpPr>
          <p:nvPr>
            <p:ph type="body" idx="1"/>
          </p:nvPr>
        </p:nvSpPr>
        <p:spPr/>
        <p:txBody>
          <a:bodyPr/>
          <a:lstStyle/>
          <a:p>
            <a:pPr marL="0" indent="0">
              <a:buFontTx/>
              <a:buNone/>
            </a:pPr>
            <a:r>
              <a:rPr lang="zh-CN" altLang="en-US" sz="2800" b="1" dirty="0">
                <a:latin typeface="Times New Roman" pitchFamily="18" charset="0"/>
                <a:ea typeface="宋体" pitchFamily="2" charset="-122"/>
                <a:cs typeface="Times New Roman" pitchFamily="18" charset="0"/>
              </a:rPr>
              <a:t>模型中用到了</a:t>
            </a:r>
            <a:r>
              <a:rPr lang="en-US" altLang="zh-CN" sz="2800" b="1" dirty="0">
                <a:latin typeface="Times New Roman" pitchFamily="18" charset="0"/>
                <a:ea typeface="宋体" pitchFamily="2" charset="-122"/>
                <a:cs typeface="Times New Roman" pitchFamily="18" charset="0"/>
              </a:rPr>
              <a:t>Clock</a:t>
            </a:r>
            <a:r>
              <a:rPr lang="zh-CN" altLang="en-US" sz="2800" b="1" dirty="0">
                <a:latin typeface="Times New Roman" pitchFamily="18" charset="0"/>
                <a:ea typeface="宋体" pitchFamily="2" charset="-122"/>
                <a:cs typeface="Times New Roman" pitchFamily="18" charset="0"/>
              </a:rPr>
              <a:t>（时钟）、</a:t>
            </a:r>
            <a:r>
              <a:rPr lang="en-US" altLang="zh-CN" sz="2800" b="1" dirty="0">
                <a:latin typeface="Times New Roman" pitchFamily="18" charset="0"/>
                <a:ea typeface="宋体" pitchFamily="2" charset="-122"/>
                <a:cs typeface="Times New Roman" pitchFamily="18" charset="0"/>
              </a:rPr>
              <a:t>Constant</a:t>
            </a:r>
            <a:r>
              <a:rPr lang="zh-CN" altLang="en-US" sz="2800" b="1" dirty="0">
                <a:latin typeface="Times New Roman" pitchFamily="18" charset="0"/>
                <a:ea typeface="宋体" pitchFamily="2" charset="-122"/>
                <a:cs typeface="Times New Roman" pitchFamily="18" charset="0"/>
              </a:rPr>
              <a:t>（常数）、</a:t>
            </a:r>
            <a:r>
              <a:rPr lang="en-US" altLang="zh-CN" sz="2800" b="1" dirty="0">
                <a:latin typeface="Times New Roman" pitchFamily="18" charset="0"/>
                <a:ea typeface="宋体" pitchFamily="2" charset="-122"/>
                <a:cs typeface="Times New Roman" pitchFamily="18" charset="0"/>
              </a:rPr>
              <a:t>Gain</a:t>
            </a:r>
            <a:r>
              <a:rPr lang="zh-CN" altLang="en-US" sz="2800" b="1" dirty="0">
                <a:latin typeface="Times New Roman" pitchFamily="18" charset="0"/>
                <a:ea typeface="宋体" pitchFamily="2" charset="-122"/>
                <a:cs typeface="Times New Roman" pitchFamily="18" charset="0"/>
              </a:rPr>
              <a:t>（增益）、</a:t>
            </a:r>
            <a:r>
              <a:rPr lang="en-US" altLang="zh-CN" sz="2800" b="1" dirty="0">
                <a:latin typeface="Times New Roman" pitchFamily="18" charset="0"/>
                <a:ea typeface="宋体" pitchFamily="2" charset="-122"/>
                <a:cs typeface="Times New Roman" pitchFamily="18" charset="0"/>
              </a:rPr>
              <a:t>Product</a:t>
            </a:r>
            <a:r>
              <a:rPr lang="zh-CN" altLang="en-US" sz="2800" b="1" dirty="0">
                <a:latin typeface="Times New Roman" pitchFamily="18" charset="0"/>
                <a:ea typeface="宋体" pitchFamily="2" charset="-122"/>
                <a:cs typeface="Times New Roman" pitchFamily="18" charset="0"/>
              </a:rPr>
              <a:t>（乘积）和</a:t>
            </a:r>
            <a:r>
              <a:rPr lang="en-US" altLang="zh-CN" sz="2800" b="1" dirty="0">
                <a:latin typeface="Times New Roman" pitchFamily="18" charset="0"/>
                <a:ea typeface="宋体" pitchFamily="2" charset="-122"/>
                <a:cs typeface="Times New Roman" pitchFamily="18" charset="0"/>
              </a:rPr>
              <a:t>Sum</a:t>
            </a:r>
            <a:r>
              <a:rPr lang="zh-CN" altLang="en-US" sz="2800" b="1" dirty="0">
                <a:latin typeface="Times New Roman" pitchFamily="18" charset="0"/>
                <a:ea typeface="宋体" pitchFamily="2" charset="-122"/>
                <a:cs typeface="Times New Roman" pitchFamily="18" charset="0"/>
              </a:rPr>
              <a:t>（求和）等模块。双击增益模块填入</a:t>
            </a:r>
            <a:r>
              <a:rPr lang="en-US" altLang="zh-CN" sz="2800" b="1" dirty="0">
                <a:latin typeface="Times New Roman" pitchFamily="18" charset="0"/>
                <a:ea typeface="宋体" pitchFamily="2" charset="-122"/>
                <a:cs typeface="Times New Roman" pitchFamily="18" charset="0"/>
              </a:rPr>
              <a:t>5</a:t>
            </a:r>
            <a:r>
              <a:rPr lang="zh-CN" altLang="en-US" sz="2800" b="1" dirty="0">
                <a:latin typeface="Times New Roman" pitchFamily="18" charset="0"/>
                <a:ea typeface="宋体" pitchFamily="2" charset="-122"/>
                <a:cs typeface="Times New Roman" pitchFamily="18" charset="0"/>
              </a:rPr>
              <a:t>，常数模块填入</a:t>
            </a:r>
            <a:r>
              <a:rPr lang="en-US" altLang="zh-CN" sz="2800" b="1" dirty="0">
                <a:latin typeface="Times New Roman" pitchFamily="18" charset="0"/>
                <a:ea typeface="宋体" pitchFamily="2" charset="-122"/>
                <a:cs typeface="Times New Roman" pitchFamily="18" charset="0"/>
              </a:rPr>
              <a:t>16</a:t>
            </a:r>
            <a:r>
              <a:rPr lang="zh-CN" altLang="en-US" sz="2800" b="1" dirty="0">
                <a:latin typeface="Times New Roman" pitchFamily="18" charset="0"/>
                <a:ea typeface="宋体" pitchFamily="2" charset="-122"/>
                <a:cs typeface="Times New Roman" pitchFamily="18" charset="0"/>
              </a:rPr>
              <a:t>，最后设置仿真参数即可。其输出结果与方法一相同。与方法一相比，该方法采用的模块数较多一些。另外，模型中还采用</a:t>
            </a:r>
            <a:r>
              <a:rPr lang="en-US" altLang="zh-CN" sz="2800" b="1" dirty="0" err="1">
                <a:latin typeface="Times New Roman" pitchFamily="18" charset="0"/>
                <a:ea typeface="宋体" pitchFamily="2" charset="-122"/>
                <a:cs typeface="Times New Roman" pitchFamily="18" charset="0"/>
              </a:rPr>
              <a:t>XYGraph</a:t>
            </a:r>
            <a:r>
              <a:rPr lang="zh-CN" altLang="en-US" sz="2800" b="1" dirty="0">
                <a:latin typeface="Times New Roman" pitchFamily="18" charset="0"/>
                <a:ea typeface="宋体" pitchFamily="2" charset="-122"/>
                <a:cs typeface="Times New Roman" pitchFamily="18" charset="0"/>
              </a:rPr>
              <a:t>模块将输出信号的轨迹显示出来。</a:t>
            </a:r>
          </a:p>
        </p:txBody>
      </p:sp>
      <p:sp>
        <p:nvSpPr>
          <p:cNvPr id="169988"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3"/>
          <p:cNvSpPr>
            <a:spLocks noGrp="1" noChangeArrowheads="1"/>
          </p:cNvSpPr>
          <p:nvPr>
            <p:ph type="body" idx="1"/>
          </p:nvPr>
        </p:nvSpPr>
        <p:spPr>
          <a:xfrm>
            <a:off x="539750" y="836613"/>
            <a:ext cx="8147050" cy="5289550"/>
          </a:xfrm>
        </p:spPr>
        <p:txBody>
          <a:bodyPr/>
          <a:lstStyle/>
          <a:p>
            <a:pPr marL="0" indent="0">
              <a:buFontTx/>
              <a:buNone/>
            </a:pPr>
            <a:r>
              <a:rPr lang="zh-CN" altLang="en-US" sz="2800" b="1" dirty="0">
                <a:latin typeface="Times New Roman" pitchFamily="18" charset="0"/>
                <a:ea typeface="宋体" pitchFamily="2" charset="-122"/>
                <a:cs typeface="Times New Roman" pitchFamily="18" charset="0"/>
              </a:rPr>
              <a:t>例</a:t>
            </a:r>
            <a:r>
              <a:rPr lang="en-US" altLang="zh-CN" sz="2800" b="1" dirty="0">
                <a:latin typeface="Times New Roman" pitchFamily="18" charset="0"/>
                <a:ea typeface="宋体" pitchFamily="2" charset="-122"/>
                <a:cs typeface="Times New Roman" pitchFamily="18" charset="0"/>
              </a:rPr>
              <a:t>12-3  </a:t>
            </a:r>
            <a:r>
              <a:rPr lang="zh-CN" altLang="en-US" sz="2800" b="1" dirty="0">
                <a:latin typeface="Times New Roman" pitchFamily="18" charset="0"/>
                <a:ea typeface="宋体" pitchFamily="2" charset="-122"/>
                <a:cs typeface="Times New Roman" pitchFamily="18" charset="0"/>
              </a:rPr>
              <a:t>利用</a:t>
            </a:r>
            <a:r>
              <a:rPr lang="en-US" altLang="zh-CN" sz="2800" b="1" dirty="0">
                <a:latin typeface="Times New Roman" pitchFamily="18" charset="0"/>
                <a:ea typeface="宋体" pitchFamily="2" charset="-122"/>
                <a:cs typeface="Times New Roman" pitchFamily="18" charset="0"/>
              </a:rPr>
              <a:t>Simulink</a:t>
            </a:r>
            <a:r>
              <a:rPr lang="zh-CN" altLang="en-US" sz="2800" b="1" dirty="0">
                <a:latin typeface="Times New Roman" pitchFamily="18" charset="0"/>
                <a:ea typeface="宋体" pitchFamily="2" charset="-122"/>
                <a:cs typeface="Times New Roman" pitchFamily="18" charset="0"/>
              </a:rPr>
              <a:t>仿真求 </a:t>
            </a:r>
          </a:p>
          <a:p>
            <a:pPr marL="0" indent="0">
              <a:buFontTx/>
              <a:buNone/>
            </a:pPr>
            <a:r>
              <a:rPr lang="zh-CN" altLang="en-US" sz="2800" b="1" dirty="0">
                <a:latin typeface="Times New Roman" pitchFamily="18" charset="0"/>
                <a:ea typeface="宋体" pitchFamily="2" charset="-122"/>
                <a:cs typeface="Times New Roman" pitchFamily="18" charset="0"/>
              </a:rPr>
              <a:t>   首先打开模型编辑窗口，将所需模块添加到模型中。在</a:t>
            </a:r>
            <a:r>
              <a:rPr lang="en-US" altLang="zh-CN" sz="2800" b="1" dirty="0">
                <a:latin typeface="Times New Roman" pitchFamily="18" charset="0"/>
                <a:ea typeface="宋体" pitchFamily="2" charset="-122"/>
                <a:cs typeface="Times New Roman" pitchFamily="18" charset="0"/>
              </a:rPr>
              <a:t>Simulink Library Browser</a:t>
            </a:r>
            <a:r>
              <a:rPr lang="zh-CN" altLang="en-US" sz="2800" b="1" dirty="0">
                <a:latin typeface="Times New Roman" pitchFamily="18" charset="0"/>
                <a:ea typeface="宋体" pitchFamily="2" charset="-122"/>
                <a:cs typeface="Times New Roman" pitchFamily="18" charset="0"/>
              </a:rPr>
              <a:t>窗口中单击</a:t>
            </a:r>
            <a:r>
              <a:rPr lang="en-US" altLang="zh-CN" sz="2800" b="1" dirty="0">
                <a:latin typeface="Times New Roman" pitchFamily="18" charset="0"/>
                <a:ea typeface="宋体" pitchFamily="2" charset="-122"/>
                <a:cs typeface="Times New Roman" pitchFamily="18" charset="0"/>
              </a:rPr>
              <a:t>Sources</a:t>
            </a:r>
            <a:r>
              <a:rPr lang="zh-CN" altLang="en-US" sz="2800" b="1" dirty="0">
                <a:latin typeface="Times New Roman" pitchFamily="18" charset="0"/>
                <a:ea typeface="宋体" pitchFamily="2" charset="-122"/>
                <a:cs typeface="Times New Roman" pitchFamily="18" charset="0"/>
              </a:rPr>
              <a:t>模块库，将</a:t>
            </a:r>
            <a:r>
              <a:rPr lang="en-US" altLang="zh-CN" sz="2800" b="1" dirty="0">
                <a:latin typeface="Times New Roman" pitchFamily="18" charset="0"/>
                <a:ea typeface="宋体" pitchFamily="2" charset="-122"/>
                <a:cs typeface="Times New Roman" pitchFamily="18" charset="0"/>
              </a:rPr>
              <a:t>Clock</a:t>
            </a:r>
            <a:r>
              <a:rPr lang="zh-CN" altLang="en-US" sz="2800" b="1" dirty="0">
                <a:latin typeface="Times New Roman" pitchFamily="18" charset="0"/>
                <a:ea typeface="宋体" pitchFamily="2" charset="-122"/>
                <a:cs typeface="Times New Roman" pitchFamily="18" charset="0"/>
              </a:rPr>
              <a:t>模块拖到模型编辑窗口。同样，在用户定义模块库</a:t>
            </a:r>
            <a:r>
              <a:rPr lang="en-US" altLang="zh-CN" sz="2800" b="1" dirty="0">
                <a:latin typeface="Times New Roman" pitchFamily="18" charset="0"/>
                <a:ea typeface="宋体" pitchFamily="2" charset="-122"/>
                <a:cs typeface="Times New Roman" pitchFamily="18" charset="0"/>
              </a:rPr>
              <a:t>User-Defined Functions</a:t>
            </a:r>
            <a:r>
              <a:rPr lang="zh-CN" altLang="en-US" sz="2800" b="1" dirty="0">
                <a:latin typeface="Times New Roman" pitchFamily="18" charset="0"/>
                <a:ea typeface="宋体" pitchFamily="2" charset="-122"/>
                <a:cs typeface="Times New Roman" pitchFamily="18" charset="0"/>
              </a:rPr>
              <a:t>中把函数模块</a:t>
            </a:r>
            <a:r>
              <a:rPr lang="en-US" altLang="zh-CN" sz="2800" b="1" dirty="0" err="1">
                <a:latin typeface="Times New Roman" pitchFamily="18" charset="0"/>
                <a:ea typeface="宋体" pitchFamily="2" charset="-122"/>
                <a:cs typeface="Times New Roman" pitchFamily="18" charset="0"/>
              </a:rPr>
              <a:t>Fcn</a:t>
            </a:r>
            <a:r>
              <a:rPr lang="zh-CN" altLang="en-US" sz="2800" b="1" dirty="0">
                <a:latin typeface="Times New Roman" pitchFamily="18" charset="0"/>
                <a:ea typeface="宋体" pitchFamily="2" charset="-122"/>
                <a:cs typeface="Times New Roman" pitchFamily="18" charset="0"/>
              </a:rPr>
              <a:t>拖到模型编辑窗口，在连续系统模块库</a:t>
            </a:r>
            <a:r>
              <a:rPr lang="en-US" altLang="zh-CN" sz="2800" b="1" dirty="0">
                <a:latin typeface="Times New Roman" pitchFamily="18" charset="0"/>
                <a:ea typeface="宋体" pitchFamily="2" charset="-122"/>
                <a:cs typeface="Times New Roman" pitchFamily="18" charset="0"/>
              </a:rPr>
              <a:t>Continuous</a:t>
            </a:r>
            <a:r>
              <a:rPr lang="zh-CN" altLang="en-US" sz="2800" b="1" dirty="0">
                <a:latin typeface="Times New Roman" pitchFamily="18" charset="0"/>
                <a:ea typeface="宋体" pitchFamily="2" charset="-122"/>
                <a:cs typeface="Times New Roman" pitchFamily="18" charset="0"/>
              </a:rPr>
              <a:t>中把</a:t>
            </a:r>
            <a:r>
              <a:rPr lang="en-US" altLang="zh-CN" sz="2800" b="1" dirty="0">
                <a:latin typeface="Times New Roman" pitchFamily="18" charset="0"/>
                <a:ea typeface="宋体" pitchFamily="2" charset="-122"/>
                <a:cs typeface="Times New Roman" pitchFamily="18" charset="0"/>
              </a:rPr>
              <a:t>Integrator</a:t>
            </a:r>
            <a:r>
              <a:rPr lang="zh-CN" altLang="en-US" sz="2800" b="1" dirty="0">
                <a:latin typeface="Times New Roman" pitchFamily="18" charset="0"/>
                <a:ea typeface="宋体" pitchFamily="2" charset="-122"/>
                <a:cs typeface="Times New Roman" pitchFamily="18" charset="0"/>
              </a:rPr>
              <a:t>模块拖到模型编辑窗口，在</a:t>
            </a:r>
            <a:r>
              <a:rPr lang="en-US" altLang="zh-CN" sz="2800" b="1" dirty="0">
                <a:latin typeface="Times New Roman" pitchFamily="18" charset="0"/>
                <a:ea typeface="宋体" pitchFamily="2" charset="-122"/>
                <a:cs typeface="Times New Roman" pitchFamily="18" charset="0"/>
              </a:rPr>
              <a:t>Sinks</a:t>
            </a:r>
            <a:r>
              <a:rPr lang="zh-CN" altLang="en-US" sz="2800" b="1" dirty="0">
                <a:latin typeface="Times New Roman" pitchFamily="18" charset="0"/>
                <a:ea typeface="宋体" pitchFamily="2" charset="-122"/>
                <a:cs typeface="Times New Roman" pitchFamily="18" charset="0"/>
              </a:rPr>
              <a:t>模块库中把</a:t>
            </a:r>
            <a:r>
              <a:rPr lang="en-US" altLang="zh-CN" sz="2800" b="1" dirty="0">
                <a:latin typeface="Times New Roman" pitchFamily="18" charset="0"/>
                <a:ea typeface="宋体" pitchFamily="2" charset="-122"/>
                <a:cs typeface="Times New Roman" pitchFamily="18" charset="0"/>
              </a:rPr>
              <a:t>Display</a:t>
            </a:r>
            <a:r>
              <a:rPr lang="zh-CN" altLang="en-US" sz="2800" b="1" dirty="0">
                <a:latin typeface="Times New Roman" pitchFamily="18" charset="0"/>
                <a:ea typeface="宋体" pitchFamily="2" charset="-122"/>
                <a:cs typeface="Times New Roman" pitchFamily="18" charset="0"/>
              </a:rPr>
              <a:t>模块拖到模型编辑窗口。</a:t>
            </a:r>
          </a:p>
        </p:txBody>
      </p:sp>
      <p:sp>
        <p:nvSpPr>
          <p:cNvPr id="171013" name="Rectangle 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71012" name="Object 4"/>
          <p:cNvGraphicFramePr>
            <a:graphicFrameLocks noChangeAspect="1"/>
          </p:cNvGraphicFramePr>
          <p:nvPr/>
        </p:nvGraphicFramePr>
        <p:xfrm>
          <a:off x="5626100" y="755650"/>
          <a:ext cx="3095625" cy="749300"/>
        </p:xfrm>
        <a:graphic>
          <a:graphicData uri="http://schemas.openxmlformats.org/presentationml/2006/ole">
            <mc:AlternateContent xmlns:mc="http://schemas.openxmlformats.org/markup-compatibility/2006">
              <mc:Choice xmlns:v="urn:schemas-microsoft-com:vml" Requires="v">
                <p:oleObj spid="_x0000_s171024" name="公式" r:id="rId3" imgW="1422400" imgH="342900" progId="Equation.3">
                  <p:embed/>
                </p:oleObj>
              </mc:Choice>
              <mc:Fallback>
                <p:oleObj name="公式" r:id="rId3" imgW="1422400" imgH="3429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6100" y="755650"/>
                        <a:ext cx="3095625"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1014"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3"/>
          <p:cNvSpPr>
            <a:spLocks noGrp="1" noChangeArrowheads="1"/>
          </p:cNvSpPr>
          <p:nvPr>
            <p:ph type="body" idx="1"/>
          </p:nvPr>
        </p:nvSpPr>
        <p:spPr>
          <a:xfrm>
            <a:off x="395288" y="981075"/>
            <a:ext cx="8218487" cy="1181100"/>
          </a:xfrm>
        </p:spPr>
        <p:txBody>
          <a:bodyPr/>
          <a:lstStyle/>
          <a:p>
            <a:pPr marL="0" indent="0">
              <a:lnSpc>
                <a:spcPct val="80000"/>
              </a:lnSpc>
              <a:buFontTx/>
              <a:buNone/>
            </a:pPr>
            <a:r>
              <a:rPr lang="zh-CN" altLang="en-US" sz="2800" b="1" dirty="0">
                <a:latin typeface="Times New Roman" pitchFamily="18" charset="0"/>
                <a:ea typeface="宋体" pitchFamily="2" charset="-122"/>
                <a:cs typeface="Times New Roman" pitchFamily="18" charset="0"/>
              </a:rPr>
              <a:t>设置模块参数并连接各个模块组成仿真模型。双击</a:t>
            </a:r>
            <a:r>
              <a:rPr lang="en-US" altLang="zh-CN" sz="2800" b="1" dirty="0" err="1">
                <a:latin typeface="Times New Roman" pitchFamily="18" charset="0"/>
                <a:ea typeface="宋体" pitchFamily="2" charset="-122"/>
                <a:cs typeface="Times New Roman" pitchFamily="18" charset="0"/>
              </a:rPr>
              <a:t>Fcn</a:t>
            </a:r>
            <a:r>
              <a:rPr lang="zh-CN" altLang="en-US" sz="2800" b="1" dirty="0">
                <a:latin typeface="Times New Roman" pitchFamily="18" charset="0"/>
                <a:ea typeface="宋体" pitchFamily="2" charset="-122"/>
                <a:cs typeface="Times New Roman" pitchFamily="18" charset="0"/>
              </a:rPr>
              <a:t>模块，打开</a:t>
            </a:r>
            <a:r>
              <a:rPr lang="en-US" altLang="zh-CN" sz="2800" b="1" dirty="0">
                <a:latin typeface="Times New Roman" pitchFamily="18" charset="0"/>
                <a:ea typeface="宋体" pitchFamily="2" charset="-122"/>
                <a:cs typeface="Times New Roman" pitchFamily="18" charset="0"/>
              </a:rPr>
              <a:t>Block Parameters</a:t>
            </a:r>
            <a:r>
              <a:rPr lang="zh-CN" altLang="en-US" sz="2800" b="1" dirty="0">
                <a:latin typeface="Times New Roman" pitchFamily="18" charset="0"/>
                <a:ea typeface="宋体" pitchFamily="2" charset="-122"/>
                <a:cs typeface="Times New Roman" pitchFamily="18" charset="0"/>
              </a:rPr>
              <a:t>对话框，在</a:t>
            </a:r>
            <a:r>
              <a:rPr lang="en-US" altLang="zh-CN" sz="2800" b="1" dirty="0">
                <a:latin typeface="Times New Roman" pitchFamily="18" charset="0"/>
                <a:ea typeface="宋体" pitchFamily="2" charset="-122"/>
                <a:cs typeface="Times New Roman" pitchFamily="18" charset="0"/>
              </a:rPr>
              <a:t>Expression</a:t>
            </a:r>
            <a:r>
              <a:rPr lang="zh-CN" altLang="en-US" sz="2800" b="1" dirty="0">
                <a:latin typeface="Times New Roman" pitchFamily="18" charset="0"/>
                <a:ea typeface="宋体" pitchFamily="2" charset="-122"/>
                <a:cs typeface="Times New Roman" pitchFamily="18" charset="0"/>
              </a:rPr>
              <a:t>栏中输入</a:t>
            </a:r>
            <a:r>
              <a:rPr lang="en-US" altLang="zh-CN" sz="2800" b="1" dirty="0">
                <a:latin typeface="Times New Roman" pitchFamily="18" charset="0"/>
                <a:ea typeface="宋体" pitchFamily="2" charset="-122"/>
                <a:cs typeface="Times New Roman" pitchFamily="18" charset="0"/>
              </a:rPr>
              <a:t>u*log(1+u)</a:t>
            </a:r>
            <a:r>
              <a:rPr lang="zh-CN" altLang="en-US" sz="2800" b="1" dirty="0">
                <a:latin typeface="Times New Roman" pitchFamily="18" charset="0"/>
                <a:ea typeface="宋体" pitchFamily="2" charset="-122"/>
                <a:cs typeface="Times New Roman" pitchFamily="18" charset="0"/>
              </a:rPr>
              <a:t>，其余模块参数不用设置。设置模块参数后，用连线将各个模块连接起来组成仿真模型，如图</a:t>
            </a:r>
            <a:r>
              <a:rPr lang="en-US" altLang="zh-CN" sz="2800" b="1" dirty="0">
                <a:latin typeface="Times New Roman" pitchFamily="18" charset="0"/>
                <a:ea typeface="宋体" pitchFamily="2" charset="-122"/>
                <a:cs typeface="Times New Roman" pitchFamily="18" charset="0"/>
              </a:rPr>
              <a:t>12-15</a:t>
            </a:r>
            <a:r>
              <a:rPr lang="zh-CN" altLang="en-US" sz="2800" b="1" dirty="0">
                <a:latin typeface="Times New Roman" pitchFamily="18" charset="0"/>
                <a:ea typeface="宋体" pitchFamily="2" charset="-122"/>
                <a:cs typeface="Times New Roman" pitchFamily="18" charset="0"/>
              </a:rPr>
              <a:t>所示。</a:t>
            </a:r>
          </a:p>
        </p:txBody>
      </p:sp>
      <p:pic>
        <p:nvPicPr>
          <p:cNvPr id="17203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840" y="2901950"/>
            <a:ext cx="6911975"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037" name="Rectangle 5"/>
          <p:cNvSpPr>
            <a:spLocks noChangeArrowheads="1"/>
          </p:cNvSpPr>
          <p:nvPr/>
        </p:nvSpPr>
        <p:spPr bwMode="auto">
          <a:xfrm>
            <a:off x="834812" y="3940959"/>
            <a:ext cx="777716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00000"/>
              </a:lnSpc>
              <a:spcBef>
                <a:spcPct val="0"/>
              </a:spcBef>
            </a:pPr>
            <a:r>
              <a:rPr lang="zh-CN" altLang="en-US" sz="2800" dirty="0">
                <a:latin typeface="Times New Roman" pitchFamily="18" charset="0"/>
                <a:ea typeface="宋体" pitchFamily="2" charset="-122"/>
                <a:cs typeface="Times New Roman" pitchFamily="18" charset="0"/>
              </a:rPr>
              <a:t>设置系统仿真终止时间为</a:t>
            </a:r>
            <a:r>
              <a:rPr lang="en-US" altLang="zh-CN" sz="2800" dirty="0">
                <a:latin typeface="Times New Roman" pitchFamily="18" charset="0"/>
                <a:ea typeface="宋体" pitchFamily="2" charset="-122"/>
                <a:cs typeface="Times New Roman" pitchFamily="18" charset="0"/>
              </a:rPr>
              <a:t>1s</a:t>
            </a:r>
            <a:r>
              <a:rPr lang="zh-CN" altLang="en-US" sz="2800" dirty="0">
                <a:latin typeface="Times New Roman" pitchFamily="18" charset="0"/>
                <a:ea typeface="宋体" pitchFamily="2" charset="-122"/>
                <a:cs typeface="Times New Roman" pitchFamily="18" charset="0"/>
              </a:rPr>
              <a:t>，运行仿真模型，</a:t>
            </a:r>
            <a:r>
              <a:rPr lang="en-US" altLang="zh-CN" sz="2800" dirty="0">
                <a:latin typeface="Times New Roman" pitchFamily="18" charset="0"/>
                <a:ea typeface="宋体" pitchFamily="2" charset="-122"/>
                <a:cs typeface="Times New Roman" pitchFamily="18" charset="0"/>
              </a:rPr>
              <a:t>Display</a:t>
            </a:r>
            <a:r>
              <a:rPr lang="zh-CN" altLang="en-US" sz="2800" dirty="0">
                <a:latin typeface="Times New Roman" pitchFamily="18" charset="0"/>
                <a:ea typeface="宋体" pitchFamily="2" charset="-122"/>
                <a:cs typeface="Times New Roman" pitchFamily="18" charset="0"/>
              </a:rPr>
              <a:t>模块显示仿真结果为</a:t>
            </a:r>
            <a:r>
              <a:rPr lang="en-US" altLang="zh-CN" sz="2800" dirty="0">
                <a:latin typeface="Times New Roman" pitchFamily="18" charset="0"/>
                <a:ea typeface="宋体" pitchFamily="2" charset="-122"/>
                <a:cs typeface="Times New Roman" pitchFamily="18" charset="0"/>
              </a:rPr>
              <a:t>0.25</a:t>
            </a:r>
            <a:r>
              <a:rPr lang="zh-CN" altLang="en-US" sz="2800" dirty="0">
                <a:latin typeface="Times New Roman" pitchFamily="18" charset="0"/>
                <a:ea typeface="宋体" pitchFamily="2" charset="-122"/>
                <a:cs typeface="Times New Roman" pitchFamily="18" charset="0"/>
              </a:rPr>
              <a:t>。</a:t>
            </a:r>
          </a:p>
        </p:txBody>
      </p:sp>
      <p:sp>
        <p:nvSpPr>
          <p:cNvPr id="172038"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468313" y="476250"/>
            <a:ext cx="8229600" cy="1143000"/>
          </a:xfrm>
        </p:spPr>
        <p:txBody>
          <a:bodyPr/>
          <a:lstStyle/>
          <a:p>
            <a:pPr algn="l">
              <a:buFontTx/>
              <a:buNone/>
            </a:pPr>
            <a:r>
              <a:rPr lang="en-US" altLang="zh-CN" sz="2800" b="1" dirty="0">
                <a:latin typeface="Times New Roman" pitchFamily="18" charset="0"/>
                <a:ea typeface="宋体" pitchFamily="2" charset="-122"/>
                <a:cs typeface="Times New Roman" pitchFamily="18" charset="0"/>
              </a:rPr>
              <a:t>12.3.3  </a:t>
            </a:r>
            <a:r>
              <a:rPr lang="zh-CN" altLang="en-US" sz="2800" b="1" dirty="0">
                <a:latin typeface="Times New Roman" pitchFamily="18" charset="0"/>
                <a:ea typeface="宋体" pitchFamily="2" charset="-122"/>
                <a:cs typeface="Times New Roman" pitchFamily="18" charset="0"/>
              </a:rPr>
              <a:t>系统仿真实例</a:t>
            </a:r>
          </a:p>
        </p:txBody>
      </p:sp>
      <p:sp>
        <p:nvSpPr>
          <p:cNvPr id="173059" name="Rectangle 3"/>
          <p:cNvSpPr>
            <a:spLocks noGrp="1" noChangeArrowheads="1"/>
          </p:cNvSpPr>
          <p:nvPr>
            <p:ph type="body" idx="1"/>
          </p:nvPr>
        </p:nvSpPr>
        <p:spPr/>
        <p:txBody>
          <a:bodyPr/>
          <a:lstStyle/>
          <a:p>
            <a:pPr marL="0" indent="0">
              <a:lnSpc>
                <a:spcPct val="90000"/>
              </a:lnSpc>
              <a:buFontTx/>
              <a:buNone/>
            </a:pPr>
            <a:r>
              <a:rPr lang="zh-CN" altLang="en-US" sz="2800" b="1" dirty="0">
                <a:latin typeface="Times New Roman" pitchFamily="18" charset="0"/>
                <a:ea typeface="宋体" pitchFamily="2" charset="-122"/>
                <a:cs typeface="Times New Roman" pitchFamily="18" charset="0"/>
              </a:rPr>
              <a:t>例</a:t>
            </a:r>
            <a:r>
              <a:rPr lang="en-US" altLang="zh-CN" sz="2800" b="1" dirty="0">
                <a:latin typeface="Times New Roman" pitchFamily="18" charset="0"/>
                <a:ea typeface="宋体" pitchFamily="2" charset="-122"/>
                <a:cs typeface="Times New Roman" pitchFamily="18" charset="0"/>
              </a:rPr>
              <a:t>12-4  </a:t>
            </a:r>
            <a:r>
              <a:rPr lang="zh-CN" altLang="en-US" sz="2800" b="1" dirty="0">
                <a:latin typeface="Times New Roman" pitchFamily="18" charset="0"/>
                <a:ea typeface="宋体" pitchFamily="2" charset="-122"/>
                <a:cs typeface="Times New Roman" pitchFamily="18" charset="0"/>
              </a:rPr>
              <a:t>有初始状态为</a:t>
            </a:r>
            <a:r>
              <a:rPr lang="en-US" altLang="zh-CN" sz="2800" b="1" dirty="0">
                <a:latin typeface="Times New Roman" pitchFamily="18" charset="0"/>
                <a:ea typeface="宋体" pitchFamily="2" charset="-122"/>
                <a:cs typeface="Times New Roman" pitchFamily="18" charset="0"/>
              </a:rPr>
              <a:t>0</a:t>
            </a:r>
            <a:r>
              <a:rPr lang="zh-CN" altLang="en-US" sz="2800" b="1" dirty="0">
                <a:latin typeface="Times New Roman" pitchFamily="18" charset="0"/>
                <a:ea typeface="宋体" pitchFamily="2" charset="-122"/>
                <a:cs typeface="Times New Roman" pitchFamily="18" charset="0"/>
              </a:rPr>
              <a:t>的二阶微分方程</a:t>
            </a:r>
            <a:r>
              <a:rPr lang="en-US" altLang="zh-CN" sz="2800" b="1" dirty="0">
                <a:latin typeface="Times New Roman" pitchFamily="18" charset="0"/>
                <a:ea typeface="宋体" pitchFamily="2" charset="-122"/>
                <a:cs typeface="Times New Roman" pitchFamily="18" charset="0"/>
              </a:rPr>
              <a:t>x"+0.2x'+0.4x=0.2u (t)</a:t>
            </a:r>
            <a:r>
              <a:rPr lang="zh-CN" altLang="en-US" sz="2800" b="1" dirty="0">
                <a:latin typeface="Times New Roman" pitchFamily="18" charset="0"/>
                <a:ea typeface="宋体" pitchFamily="2" charset="-122"/>
                <a:cs typeface="Times New Roman" pitchFamily="18" charset="0"/>
              </a:rPr>
              <a:t>，其中</a:t>
            </a:r>
            <a:r>
              <a:rPr lang="en-US" altLang="zh-CN" sz="2800" b="1" dirty="0">
                <a:latin typeface="Times New Roman" pitchFamily="18" charset="0"/>
                <a:ea typeface="宋体" pitchFamily="2" charset="-122"/>
                <a:cs typeface="Times New Roman" pitchFamily="18" charset="0"/>
              </a:rPr>
              <a:t>u(t)</a:t>
            </a:r>
            <a:r>
              <a:rPr lang="zh-CN" altLang="en-US" sz="2800" b="1" dirty="0">
                <a:latin typeface="Times New Roman" pitchFamily="18" charset="0"/>
                <a:ea typeface="宋体" pitchFamily="2" charset="-122"/>
                <a:cs typeface="Times New Roman" pitchFamily="18" charset="0"/>
              </a:rPr>
              <a:t>是单位阶跃函数，试建立系统模型并仿真。</a:t>
            </a:r>
          </a:p>
          <a:p>
            <a:pPr marL="0" indent="0">
              <a:lnSpc>
                <a:spcPct val="90000"/>
              </a:lnSpc>
              <a:buFontTx/>
              <a:buNone/>
            </a:pPr>
            <a:r>
              <a:rPr lang="zh-CN" altLang="en-US" sz="2800" b="1" dirty="0">
                <a:latin typeface="Times New Roman" pitchFamily="18" charset="0"/>
                <a:ea typeface="宋体" pitchFamily="2" charset="-122"/>
                <a:cs typeface="Times New Roman" pitchFamily="18" charset="0"/>
              </a:rPr>
              <a:t>方法</a:t>
            </a:r>
            <a:r>
              <a:rPr lang="en-US" altLang="zh-CN" sz="2800" b="1" dirty="0">
                <a:latin typeface="Times New Roman" pitchFamily="18" charset="0"/>
                <a:ea typeface="宋体" pitchFamily="2" charset="-122"/>
                <a:cs typeface="Times New Roman" pitchFamily="18" charset="0"/>
              </a:rPr>
              <a:t>1</a:t>
            </a:r>
            <a:r>
              <a:rPr lang="zh-CN" altLang="en-US" sz="2800" b="1" dirty="0">
                <a:latin typeface="Times New Roman" pitchFamily="18" charset="0"/>
                <a:ea typeface="宋体" pitchFamily="2" charset="-122"/>
                <a:cs typeface="Times New Roman" pitchFamily="18" charset="0"/>
              </a:rPr>
              <a:t>：利用</a:t>
            </a:r>
            <a:r>
              <a:rPr lang="en-US" altLang="zh-CN" sz="2800" b="1" dirty="0">
                <a:latin typeface="Times New Roman" pitchFamily="18" charset="0"/>
                <a:ea typeface="宋体" pitchFamily="2" charset="-122"/>
                <a:cs typeface="Times New Roman" pitchFamily="18" charset="0"/>
              </a:rPr>
              <a:t>Integrator</a:t>
            </a:r>
            <a:r>
              <a:rPr lang="zh-CN" altLang="en-US" sz="2800" b="1" dirty="0">
                <a:latin typeface="Times New Roman" pitchFamily="18" charset="0"/>
                <a:ea typeface="宋体" pitchFamily="2" charset="-122"/>
                <a:cs typeface="Times New Roman" pitchFamily="18" charset="0"/>
              </a:rPr>
              <a:t>（积分器）模块直接构造求解微分方程的模型。</a:t>
            </a:r>
          </a:p>
          <a:p>
            <a:pPr marL="0" indent="0">
              <a:lnSpc>
                <a:spcPct val="90000"/>
              </a:lnSpc>
              <a:buFontTx/>
              <a:buNone/>
            </a:pPr>
            <a:r>
              <a:rPr lang="zh-CN" altLang="en-US" sz="2800" b="1" dirty="0">
                <a:latin typeface="Times New Roman" pitchFamily="18" charset="0"/>
                <a:ea typeface="宋体" pitchFamily="2" charset="-122"/>
                <a:cs typeface="Times New Roman" pitchFamily="18" charset="0"/>
              </a:rPr>
              <a:t>把原微分方程改写为：</a:t>
            </a:r>
          </a:p>
          <a:p>
            <a:pPr marL="0" indent="0" algn="ctr">
              <a:lnSpc>
                <a:spcPct val="90000"/>
              </a:lnSpc>
              <a:buFontTx/>
              <a:buNone/>
            </a:pPr>
            <a:r>
              <a:rPr lang="en-US" altLang="zh-CN" sz="2800" b="1" dirty="0">
                <a:latin typeface="Times New Roman" pitchFamily="18" charset="0"/>
                <a:ea typeface="宋体" pitchFamily="2" charset="-122"/>
                <a:cs typeface="Times New Roman" pitchFamily="18" charset="0"/>
              </a:rPr>
              <a:t>x"=0.2u(t)-0.2x'-0.4x</a:t>
            </a:r>
          </a:p>
          <a:p>
            <a:pPr marL="0" indent="0">
              <a:lnSpc>
                <a:spcPct val="90000"/>
              </a:lnSpc>
              <a:buFontTx/>
              <a:buNone/>
            </a:pPr>
            <a:r>
              <a:rPr lang="en-US" altLang="zh-CN" sz="2800" b="1" dirty="0">
                <a:latin typeface="Times New Roman" pitchFamily="18" charset="0"/>
                <a:ea typeface="宋体" pitchFamily="2" charset="-122"/>
                <a:cs typeface="Times New Roman" pitchFamily="18" charset="0"/>
              </a:rPr>
              <a:t>x"</a:t>
            </a:r>
            <a:r>
              <a:rPr lang="zh-CN" altLang="en-US" sz="2800" b="1" dirty="0">
                <a:latin typeface="Times New Roman" pitchFamily="18" charset="0"/>
                <a:ea typeface="宋体" pitchFamily="2" charset="-122"/>
                <a:cs typeface="Times New Roman" pitchFamily="18" charset="0"/>
              </a:rPr>
              <a:t>经积分作用得</a:t>
            </a:r>
            <a:r>
              <a:rPr lang="en-US" altLang="zh-CN" sz="2800" b="1" dirty="0">
                <a:latin typeface="Times New Roman" pitchFamily="18" charset="0"/>
                <a:ea typeface="宋体" pitchFamily="2" charset="-122"/>
                <a:cs typeface="Times New Roman" pitchFamily="18" charset="0"/>
              </a:rPr>
              <a:t>x'</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x'</a:t>
            </a:r>
            <a:r>
              <a:rPr lang="zh-CN" altLang="en-US" sz="2800" b="1" dirty="0">
                <a:latin typeface="Times New Roman" pitchFamily="18" charset="0"/>
                <a:ea typeface="宋体" pitchFamily="2" charset="-122"/>
                <a:cs typeface="Times New Roman" pitchFamily="18" charset="0"/>
              </a:rPr>
              <a:t>再经积分模块作用就得</a:t>
            </a:r>
            <a:r>
              <a:rPr lang="en-US" altLang="zh-CN" sz="2800" b="1" dirty="0">
                <a:latin typeface="Times New Roman" pitchFamily="18" charset="0"/>
                <a:ea typeface="宋体" pitchFamily="2" charset="-122"/>
                <a:cs typeface="Times New Roman" pitchFamily="18" charset="0"/>
              </a:rPr>
              <a:t>x</a:t>
            </a:r>
            <a:r>
              <a:rPr lang="zh-CN" altLang="en-US" sz="2800" b="1" dirty="0">
                <a:latin typeface="Times New Roman" pitchFamily="18" charset="0"/>
                <a:ea typeface="宋体" pitchFamily="2" charset="-122"/>
                <a:cs typeface="Times New Roman" pitchFamily="18" charset="0"/>
              </a:rPr>
              <a:t>，而</a:t>
            </a:r>
            <a:r>
              <a:rPr lang="en-US" altLang="zh-CN" sz="2800" b="1" dirty="0">
                <a:latin typeface="Times New Roman" pitchFamily="18" charset="0"/>
                <a:ea typeface="宋体" pitchFamily="2" charset="-122"/>
                <a:cs typeface="Times New Roman" pitchFamily="18" charset="0"/>
              </a:rPr>
              <a:t>x'</a:t>
            </a:r>
            <a:r>
              <a:rPr lang="zh-CN" altLang="en-US" sz="2800" b="1" dirty="0">
                <a:latin typeface="Times New Roman" pitchFamily="18" charset="0"/>
                <a:ea typeface="宋体" pitchFamily="2" charset="-122"/>
                <a:cs typeface="Times New Roman" pitchFamily="18" charset="0"/>
              </a:rPr>
              <a:t>和</a:t>
            </a:r>
            <a:r>
              <a:rPr lang="en-US" altLang="zh-CN" sz="2800" b="1" dirty="0">
                <a:latin typeface="Times New Roman" pitchFamily="18" charset="0"/>
                <a:ea typeface="宋体" pitchFamily="2" charset="-122"/>
                <a:cs typeface="Times New Roman" pitchFamily="18" charset="0"/>
              </a:rPr>
              <a:t>x</a:t>
            </a:r>
            <a:r>
              <a:rPr lang="zh-CN" altLang="en-US" sz="2800" b="1" dirty="0">
                <a:latin typeface="Times New Roman" pitchFamily="18" charset="0"/>
                <a:ea typeface="宋体" pitchFamily="2" charset="-122"/>
                <a:cs typeface="Times New Roman" pitchFamily="18" charset="0"/>
              </a:rPr>
              <a:t>经代数运算又产生</a:t>
            </a:r>
            <a:r>
              <a:rPr lang="en-US" altLang="zh-CN" sz="2800" b="1" dirty="0">
                <a:latin typeface="Times New Roman" pitchFamily="18" charset="0"/>
                <a:ea typeface="宋体" pitchFamily="2" charset="-122"/>
                <a:cs typeface="Times New Roman" pitchFamily="18" charset="0"/>
              </a:rPr>
              <a:t>x"</a:t>
            </a:r>
            <a:r>
              <a:rPr lang="zh-CN" altLang="en-US" sz="2800" b="1" dirty="0">
                <a:latin typeface="Times New Roman" pitchFamily="18" charset="0"/>
                <a:ea typeface="宋体" pitchFamily="2" charset="-122"/>
                <a:cs typeface="Times New Roman" pitchFamily="18" charset="0"/>
              </a:rPr>
              <a:t>，据此可以建立系统模型并仿真。 </a:t>
            </a:r>
          </a:p>
        </p:txBody>
      </p:sp>
      <p:sp>
        <p:nvSpPr>
          <p:cNvPr id="173060"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Rectangle 3"/>
          <p:cNvSpPr>
            <a:spLocks noGrp="1" noChangeArrowheads="1"/>
          </p:cNvSpPr>
          <p:nvPr>
            <p:ph type="body" idx="1"/>
          </p:nvPr>
        </p:nvSpPr>
        <p:spPr>
          <a:xfrm>
            <a:off x="457200" y="1600200"/>
            <a:ext cx="8291513" cy="604838"/>
          </a:xfrm>
        </p:spPr>
        <p:txBody>
          <a:bodyPr/>
          <a:lstStyle/>
          <a:p>
            <a:pPr marL="0" indent="0">
              <a:lnSpc>
                <a:spcPct val="80000"/>
              </a:lnSpc>
              <a:buFontTx/>
              <a:buNone/>
            </a:pPr>
            <a:r>
              <a:rPr lang="zh-CN" altLang="en-US" sz="2800" b="1" dirty="0">
                <a:latin typeface="Times New Roman" pitchFamily="18" charset="0"/>
                <a:ea typeface="宋体" pitchFamily="2" charset="-122"/>
                <a:cs typeface="Times New Roman" pitchFamily="18" charset="0"/>
              </a:rPr>
              <a:t>① 利用</a:t>
            </a:r>
            <a:r>
              <a:rPr lang="en-US" altLang="zh-CN" sz="2800" b="1" dirty="0">
                <a:latin typeface="Times New Roman" pitchFamily="18" charset="0"/>
                <a:ea typeface="宋体" pitchFamily="2" charset="-122"/>
                <a:cs typeface="Times New Roman" pitchFamily="18" charset="0"/>
              </a:rPr>
              <a:t>Simulink</a:t>
            </a:r>
            <a:r>
              <a:rPr lang="zh-CN" altLang="en-US" sz="2800" b="1" dirty="0">
                <a:latin typeface="Times New Roman" pitchFamily="18" charset="0"/>
                <a:ea typeface="宋体" pitchFamily="2" charset="-122"/>
                <a:cs typeface="Times New Roman" pitchFamily="18" charset="0"/>
              </a:rPr>
              <a:t>模块库中的基本模块不难建立系统模型如图</a:t>
            </a:r>
            <a:r>
              <a:rPr lang="en-US" altLang="zh-CN" sz="2800" b="1" dirty="0">
                <a:latin typeface="Times New Roman" pitchFamily="18" charset="0"/>
                <a:ea typeface="宋体" pitchFamily="2" charset="-122"/>
                <a:cs typeface="Times New Roman" pitchFamily="18" charset="0"/>
              </a:rPr>
              <a:t>12-16</a:t>
            </a:r>
            <a:r>
              <a:rPr lang="zh-CN" altLang="en-US" sz="2800" b="1" dirty="0">
                <a:latin typeface="Times New Roman" pitchFamily="18" charset="0"/>
                <a:ea typeface="宋体" pitchFamily="2" charset="-122"/>
                <a:cs typeface="Times New Roman" pitchFamily="18" charset="0"/>
              </a:rPr>
              <a:t>所示。</a:t>
            </a:r>
          </a:p>
        </p:txBody>
      </p:sp>
      <p:pic>
        <p:nvPicPr>
          <p:cNvPr id="17408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420938"/>
            <a:ext cx="5976938" cy="271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085"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type="body" idx="1"/>
          </p:nvPr>
        </p:nvSpPr>
        <p:spPr>
          <a:xfrm>
            <a:off x="539750" y="1052513"/>
            <a:ext cx="8147050" cy="5073650"/>
          </a:xfrm>
        </p:spPr>
        <p:txBody>
          <a:bodyPr/>
          <a:lstStyle/>
          <a:p>
            <a:pPr marL="0" indent="0">
              <a:lnSpc>
                <a:spcPct val="80000"/>
              </a:lnSpc>
              <a:buFontTx/>
              <a:buNone/>
            </a:pPr>
            <a:r>
              <a:rPr lang="en-US" altLang="zh-CN" sz="2400" b="1" dirty="0">
                <a:latin typeface="Times New Roman" pitchFamily="18" charset="0"/>
                <a:ea typeface="宋体" pitchFamily="2" charset="-122"/>
                <a:cs typeface="Times New Roman" pitchFamily="18" charset="0"/>
              </a:rPr>
              <a:t>2</a:t>
            </a:r>
            <a:r>
              <a:rPr lang="zh-CN" altLang="en-US" sz="2400" b="1" dirty="0">
                <a:latin typeface="Times New Roman" pitchFamily="18" charset="0"/>
                <a:ea typeface="宋体" pitchFamily="2" charset="-122"/>
                <a:cs typeface="Times New Roman" pitchFamily="18" charset="0"/>
              </a:rPr>
              <a:t>．模型文件的打开</a:t>
            </a:r>
          </a:p>
          <a:p>
            <a:pPr marL="0" indent="0">
              <a:lnSpc>
                <a:spcPct val="80000"/>
              </a:lnSpc>
              <a:buFontTx/>
              <a:buNone/>
            </a:pPr>
            <a:r>
              <a:rPr lang="zh-CN" altLang="en-US" sz="2400" b="1" dirty="0">
                <a:latin typeface="Times New Roman" pitchFamily="18" charset="0"/>
                <a:ea typeface="宋体" pitchFamily="2" charset="-122"/>
                <a:cs typeface="Times New Roman" pitchFamily="18" charset="0"/>
              </a:rPr>
              <a:t>如果要对一个已经存在的模型文件进行编辑修改，需要打开该模型文件，其方法有：</a:t>
            </a:r>
          </a:p>
          <a:p>
            <a:pPr marL="0" indent="0">
              <a:lnSpc>
                <a:spcPct val="80000"/>
              </a:lnSpc>
              <a:buFontTx/>
              <a:buNone/>
            </a:pPr>
            <a:r>
              <a:rPr lang="zh-CN" altLang="en-US" sz="2400" b="1" dirty="0">
                <a:latin typeface="Times New Roman" pitchFamily="18" charset="0"/>
                <a:ea typeface="宋体" pitchFamily="2" charset="-122"/>
                <a:cs typeface="Times New Roman" pitchFamily="18" charset="0"/>
              </a:rPr>
              <a:t>① 在</a:t>
            </a:r>
            <a:r>
              <a:rPr lang="en-US" altLang="zh-CN" sz="2400" b="1" dirty="0">
                <a:latin typeface="Times New Roman" pitchFamily="18" charset="0"/>
                <a:ea typeface="宋体" pitchFamily="2" charset="-122"/>
                <a:cs typeface="Times New Roman" pitchFamily="18" charset="0"/>
              </a:rPr>
              <a:t>MATLAB</a:t>
            </a:r>
            <a:r>
              <a:rPr lang="zh-CN" altLang="en-US" sz="2400" b="1" dirty="0">
                <a:latin typeface="Times New Roman" pitchFamily="18" charset="0"/>
                <a:ea typeface="宋体" pitchFamily="2" charset="-122"/>
                <a:cs typeface="Times New Roman" pitchFamily="18" charset="0"/>
              </a:rPr>
              <a:t>命令行窗口直接输入模型文件名（不要加扩展名），这要求该模型文件在当前文件夹下或在已定义的搜索路径中。</a:t>
            </a:r>
          </a:p>
          <a:p>
            <a:pPr marL="0" indent="0">
              <a:lnSpc>
                <a:spcPct val="80000"/>
              </a:lnSpc>
              <a:buFontTx/>
              <a:buNone/>
            </a:pPr>
            <a:r>
              <a:rPr lang="zh-CN" altLang="en-US" sz="2400" b="1" dirty="0">
                <a:latin typeface="Times New Roman" pitchFamily="18" charset="0"/>
                <a:ea typeface="宋体" pitchFamily="2" charset="-122"/>
                <a:cs typeface="Times New Roman" pitchFamily="18" charset="0"/>
              </a:rPr>
              <a:t>② 在</a:t>
            </a:r>
            <a:r>
              <a:rPr lang="en-US" altLang="zh-CN" sz="2400" b="1" dirty="0">
                <a:latin typeface="Times New Roman" pitchFamily="18" charset="0"/>
                <a:ea typeface="宋体" pitchFamily="2" charset="-122"/>
                <a:cs typeface="Times New Roman" pitchFamily="18" charset="0"/>
              </a:rPr>
              <a:t>Simulink</a:t>
            </a:r>
            <a:r>
              <a:rPr lang="zh-CN" altLang="en-US" sz="2400" b="1" dirty="0">
                <a:latin typeface="Times New Roman" pitchFamily="18" charset="0"/>
                <a:ea typeface="宋体" pitchFamily="2" charset="-122"/>
                <a:cs typeface="Times New Roman" pitchFamily="18" charset="0"/>
              </a:rPr>
              <a:t>起始页单击“</a:t>
            </a:r>
            <a:r>
              <a:rPr lang="en-US" altLang="zh-CN" sz="2400" b="1" dirty="0">
                <a:latin typeface="Times New Roman" pitchFamily="18" charset="0"/>
                <a:ea typeface="宋体" pitchFamily="2" charset="-122"/>
                <a:cs typeface="Times New Roman" pitchFamily="18" charset="0"/>
              </a:rPr>
              <a:t>Open file”</a:t>
            </a:r>
            <a:r>
              <a:rPr lang="zh-CN" altLang="en-US" sz="2400" b="1" dirty="0">
                <a:latin typeface="Times New Roman" pitchFamily="18" charset="0"/>
                <a:ea typeface="宋体" pitchFamily="2" charset="-122"/>
                <a:cs typeface="Times New Roman" pitchFamily="18" charset="0"/>
              </a:rPr>
              <a:t>按钮，然后选择或输入欲编辑模型的名字。或直接选择最近打开过的模型文件打开模型。</a:t>
            </a:r>
          </a:p>
          <a:p>
            <a:pPr marL="0" indent="0">
              <a:lnSpc>
                <a:spcPct val="80000"/>
              </a:lnSpc>
              <a:buFontTx/>
              <a:buNone/>
            </a:pPr>
            <a:r>
              <a:rPr lang="zh-CN" altLang="en-US" sz="2400" b="1" dirty="0">
                <a:latin typeface="Times New Roman" pitchFamily="18" charset="0"/>
                <a:ea typeface="宋体" pitchFamily="2" charset="-122"/>
                <a:cs typeface="Times New Roman" pitchFamily="18" charset="0"/>
              </a:rPr>
              <a:t>③ 在</a:t>
            </a:r>
            <a:r>
              <a:rPr lang="en-US" altLang="zh-CN" sz="2400" b="1" dirty="0">
                <a:latin typeface="Times New Roman" pitchFamily="18" charset="0"/>
                <a:ea typeface="宋体" pitchFamily="2" charset="-122"/>
                <a:cs typeface="Times New Roman" pitchFamily="18" charset="0"/>
              </a:rPr>
              <a:t>Simulink</a:t>
            </a:r>
            <a:r>
              <a:rPr lang="zh-CN" altLang="en-US" sz="2400" b="1" dirty="0">
                <a:latin typeface="Times New Roman" pitchFamily="18" charset="0"/>
                <a:ea typeface="宋体" pitchFamily="2" charset="-122"/>
                <a:cs typeface="Times New Roman" pitchFamily="18" charset="0"/>
              </a:rPr>
              <a:t>模型编辑窗口选择</a:t>
            </a:r>
            <a:r>
              <a:rPr lang="en-US" altLang="zh-CN" sz="2400" b="1" dirty="0" err="1">
                <a:latin typeface="Times New Roman" pitchFamily="18" charset="0"/>
                <a:ea typeface="宋体" pitchFamily="2" charset="-122"/>
                <a:cs typeface="Times New Roman" pitchFamily="18" charset="0"/>
              </a:rPr>
              <a:t>File→Open</a:t>
            </a:r>
            <a:r>
              <a:rPr lang="zh-CN" altLang="en-US" sz="2400" b="1" dirty="0">
                <a:latin typeface="Times New Roman" pitchFamily="18" charset="0"/>
                <a:ea typeface="宋体" pitchFamily="2" charset="-122"/>
                <a:cs typeface="Times New Roman" pitchFamily="18" charset="0"/>
              </a:rPr>
              <a:t>命令，或按</a:t>
            </a:r>
            <a:r>
              <a:rPr lang="en-US" altLang="zh-CN" sz="2400" b="1" dirty="0" err="1">
                <a:latin typeface="Times New Roman" pitchFamily="18" charset="0"/>
                <a:ea typeface="宋体" pitchFamily="2" charset="-122"/>
                <a:cs typeface="Times New Roman" pitchFamily="18" charset="0"/>
              </a:rPr>
              <a:t>Ctrl+O</a:t>
            </a:r>
            <a:r>
              <a:rPr lang="zh-CN" altLang="en-US" sz="2400" b="1" dirty="0">
                <a:latin typeface="Times New Roman" pitchFamily="18" charset="0"/>
                <a:ea typeface="宋体" pitchFamily="2" charset="-122"/>
                <a:cs typeface="Times New Roman" pitchFamily="18" charset="0"/>
              </a:rPr>
              <a:t>组合键，或单击工具栏中的</a:t>
            </a:r>
            <a:r>
              <a:rPr lang="en-US" altLang="zh-CN" sz="2400" b="1" dirty="0">
                <a:latin typeface="Times New Roman" pitchFamily="18" charset="0"/>
                <a:ea typeface="宋体" pitchFamily="2" charset="-122"/>
                <a:cs typeface="Times New Roman" pitchFamily="18" charset="0"/>
              </a:rPr>
              <a:t>Open</a:t>
            </a:r>
            <a:r>
              <a:rPr lang="zh-CN" altLang="en-US" sz="2400" b="1" dirty="0">
                <a:latin typeface="Times New Roman" pitchFamily="18" charset="0"/>
                <a:ea typeface="宋体" pitchFamily="2" charset="-122"/>
                <a:cs typeface="Times New Roman" pitchFamily="18" charset="0"/>
              </a:rPr>
              <a:t>命令按钮，然后选择或输入欲编辑模型的名字。也可以选择</a:t>
            </a:r>
            <a:r>
              <a:rPr lang="en-US" altLang="zh-CN" sz="2400" b="1" dirty="0" err="1">
                <a:latin typeface="Times New Roman" pitchFamily="18" charset="0"/>
                <a:ea typeface="宋体" pitchFamily="2" charset="-122"/>
                <a:cs typeface="Times New Roman" pitchFamily="18" charset="0"/>
              </a:rPr>
              <a:t>File→Open</a:t>
            </a:r>
            <a:r>
              <a:rPr lang="en-US" altLang="zh-CN" sz="2400" b="1" dirty="0">
                <a:latin typeface="Times New Roman" pitchFamily="18" charset="0"/>
                <a:ea typeface="宋体" pitchFamily="2" charset="-122"/>
                <a:cs typeface="Times New Roman" pitchFamily="18" charset="0"/>
              </a:rPr>
              <a:t> Recent</a:t>
            </a:r>
            <a:r>
              <a:rPr lang="zh-CN" altLang="en-US" sz="2400" b="1" dirty="0">
                <a:latin typeface="Times New Roman" pitchFamily="18" charset="0"/>
                <a:ea typeface="宋体" pitchFamily="2" charset="-122"/>
                <a:cs typeface="Times New Roman" pitchFamily="18" charset="0"/>
              </a:rPr>
              <a:t>命令打开最近打开过的模型文件。</a:t>
            </a:r>
          </a:p>
          <a:p>
            <a:pPr marL="0" indent="0">
              <a:lnSpc>
                <a:spcPct val="80000"/>
              </a:lnSpc>
              <a:buFontTx/>
              <a:buNone/>
            </a:pPr>
            <a:r>
              <a:rPr lang="zh-CN" altLang="en-US" sz="2400" b="1" dirty="0">
                <a:latin typeface="Times New Roman" pitchFamily="18" charset="0"/>
                <a:ea typeface="宋体" pitchFamily="2" charset="-122"/>
                <a:cs typeface="Times New Roman" pitchFamily="18" charset="0"/>
              </a:rPr>
              <a:t>④ 在</a:t>
            </a:r>
            <a:r>
              <a:rPr lang="en-US" altLang="zh-CN" sz="2400" b="1" dirty="0">
                <a:latin typeface="Times New Roman" pitchFamily="18" charset="0"/>
                <a:ea typeface="宋体" pitchFamily="2" charset="-122"/>
                <a:cs typeface="Times New Roman" pitchFamily="18" charset="0"/>
              </a:rPr>
              <a:t>Simulink Library Browser</a:t>
            </a:r>
            <a:r>
              <a:rPr lang="zh-CN" altLang="en-US" sz="2400" b="1" dirty="0">
                <a:latin typeface="Times New Roman" pitchFamily="18" charset="0"/>
                <a:ea typeface="宋体" pitchFamily="2" charset="-122"/>
                <a:cs typeface="Times New Roman" pitchFamily="18" charset="0"/>
              </a:rPr>
              <a:t>窗口中，单击其工具栏中的</a:t>
            </a:r>
            <a:r>
              <a:rPr lang="en-US" altLang="zh-CN" sz="2400" b="1" dirty="0">
                <a:latin typeface="Times New Roman" pitchFamily="18" charset="0"/>
                <a:ea typeface="宋体" pitchFamily="2" charset="-122"/>
                <a:cs typeface="Times New Roman" pitchFamily="18" charset="0"/>
              </a:rPr>
              <a:t>Open</a:t>
            </a:r>
            <a:r>
              <a:rPr lang="zh-CN" altLang="en-US" sz="2400" b="1" dirty="0">
                <a:latin typeface="Times New Roman" pitchFamily="18" charset="0"/>
                <a:ea typeface="宋体" pitchFamily="2" charset="-122"/>
                <a:cs typeface="Times New Roman" pitchFamily="18" charset="0"/>
              </a:rPr>
              <a:t>命令按钮，也能打开已经存在的模型文件。</a:t>
            </a:r>
          </a:p>
        </p:txBody>
      </p:sp>
      <p:sp>
        <p:nvSpPr>
          <p:cNvPr id="110596"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3"/>
          <p:cNvSpPr>
            <a:spLocks noGrp="1" noChangeArrowheads="1"/>
          </p:cNvSpPr>
          <p:nvPr>
            <p:ph type="body" idx="1"/>
          </p:nvPr>
        </p:nvSpPr>
        <p:spPr>
          <a:xfrm>
            <a:off x="539750" y="1341438"/>
            <a:ext cx="8229600" cy="4525962"/>
          </a:xfrm>
        </p:spPr>
        <p:txBody>
          <a:bodyPr/>
          <a:lstStyle/>
          <a:p>
            <a:pPr marL="0" indent="0">
              <a:lnSpc>
                <a:spcPct val="80000"/>
              </a:lnSpc>
              <a:buFontTx/>
              <a:buNone/>
            </a:pPr>
            <a:r>
              <a:rPr lang="zh-CN" altLang="en-US" sz="2800" b="1" dirty="0">
                <a:latin typeface="Times New Roman" pitchFamily="18" charset="0"/>
                <a:ea typeface="宋体" pitchFamily="2" charset="-122"/>
                <a:cs typeface="Times New Roman" pitchFamily="18" charset="0"/>
              </a:rPr>
              <a:t>模型中各个模块说明如下。</a:t>
            </a:r>
          </a:p>
          <a:p>
            <a:pPr marL="0" indent="0">
              <a:lnSpc>
                <a:spcPct val="80000"/>
              </a:lnSpc>
              <a:buFontTx/>
              <a:buNone/>
            </a:pP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a</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u(t)</a:t>
            </a:r>
            <a:r>
              <a:rPr lang="zh-CN" altLang="en-US" sz="2800" b="1" dirty="0">
                <a:latin typeface="Times New Roman" pitchFamily="18" charset="0"/>
                <a:ea typeface="宋体" pitchFamily="2" charset="-122"/>
                <a:cs typeface="Times New Roman" pitchFamily="18" charset="0"/>
              </a:rPr>
              <a:t>输入模块：它的</a:t>
            </a:r>
            <a:r>
              <a:rPr lang="en-US" altLang="zh-CN" sz="2800" b="1" dirty="0">
                <a:latin typeface="Times New Roman" pitchFamily="18" charset="0"/>
                <a:ea typeface="宋体" pitchFamily="2" charset="-122"/>
                <a:cs typeface="Times New Roman" pitchFamily="18" charset="0"/>
              </a:rPr>
              <a:t>Step time</a:t>
            </a:r>
            <a:r>
              <a:rPr lang="zh-CN" altLang="en-US" sz="2800" b="1" dirty="0">
                <a:latin typeface="Times New Roman" pitchFamily="18" charset="0"/>
                <a:ea typeface="宋体" pitchFamily="2" charset="-122"/>
                <a:cs typeface="Times New Roman" pitchFamily="18" charset="0"/>
              </a:rPr>
              <a:t>被设置为</a:t>
            </a:r>
            <a:r>
              <a:rPr lang="en-US" altLang="zh-CN" sz="2800" b="1" dirty="0">
                <a:latin typeface="Times New Roman" pitchFamily="18" charset="0"/>
                <a:ea typeface="宋体" pitchFamily="2" charset="-122"/>
                <a:cs typeface="Times New Roman" pitchFamily="18" charset="0"/>
              </a:rPr>
              <a:t>0</a:t>
            </a:r>
            <a:r>
              <a:rPr lang="zh-CN" altLang="en-US" sz="2800" b="1" dirty="0">
                <a:latin typeface="Times New Roman" pitchFamily="18" charset="0"/>
                <a:ea typeface="宋体" pitchFamily="2" charset="-122"/>
                <a:cs typeface="Times New Roman" pitchFamily="18" charset="0"/>
              </a:rPr>
              <a:t>，模块名称由原来的</a:t>
            </a:r>
            <a:r>
              <a:rPr lang="en-US" altLang="zh-CN" sz="2800" b="1" dirty="0">
                <a:latin typeface="Times New Roman" pitchFamily="18" charset="0"/>
                <a:ea typeface="宋体" pitchFamily="2" charset="-122"/>
                <a:cs typeface="Times New Roman" pitchFamily="18" charset="0"/>
              </a:rPr>
              <a:t>Step</a:t>
            </a:r>
            <a:r>
              <a:rPr lang="zh-CN" altLang="en-US" sz="2800" b="1" dirty="0">
                <a:latin typeface="Times New Roman" pitchFamily="18" charset="0"/>
                <a:ea typeface="宋体" pitchFamily="2" charset="-122"/>
                <a:cs typeface="Times New Roman" pitchFamily="18" charset="0"/>
              </a:rPr>
              <a:t>改为</a:t>
            </a:r>
            <a:r>
              <a:rPr lang="en-US" altLang="zh-CN" sz="2800" b="1" dirty="0">
                <a:latin typeface="Times New Roman" pitchFamily="18" charset="0"/>
                <a:ea typeface="宋体" pitchFamily="2" charset="-122"/>
                <a:cs typeface="Times New Roman" pitchFamily="18" charset="0"/>
              </a:rPr>
              <a:t>u(t)</a:t>
            </a:r>
            <a:r>
              <a:rPr lang="zh-CN" altLang="en-US" sz="2800" b="1" dirty="0">
                <a:latin typeface="Times New Roman" pitchFamily="18" charset="0"/>
                <a:ea typeface="宋体" pitchFamily="2" charset="-122"/>
                <a:cs typeface="Times New Roman" pitchFamily="18" charset="0"/>
              </a:rPr>
              <a:t>。</a:t>
            </a:r>
          </a:p>
          <a:p>
            <a:pPr marL="0" indent="0">
              <a:lnSpc>
                <a:spcPct val="80000"/>
              </a:lnSpc>
              <a:buFontTx/>
              <a:buNone/>
            </a:pP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b</a:t>
            </a:r>
            <a:r>
              <a:rPr lang="zh-CN" altLang="en-US" sz="2800" b="1" dirty="0">
                <a:latin typeface="Times New Roman" pitchFamily="18" charset="0"/>
                <a:ea typeface="宋体" pitchFamily="2" charset="-122"/>
                <a:cs typeface="Times New Roman" pitchFamily="18" charset="0"/>
              </a:rPr>
              <a:t>）</a:t>
            </a:r>
            <a:r>
              <a:rPr lang="en-US" altLang="zh-CN" sz="2800" b="1" dirty="0" err="1">
                <a:latin typeface="Times New Roman" pitchFamily="18" charset="0"/>
                <a:ea typeface="宋体" pitchFamily="2" charset="-122"/>
                <a:cs typeface="Times New Roman" pitchFamily="18" charset="0"/>
              </a:rPr>
              <a:t>Gs</a:t>
            </a:r>
            <a:r>
              <a:rPr lang="zh-CN" altLang="en-US" sz="2800" b="1" dirty="0">
                <a:latin typeface="Times New Roman" pitchFamily="18" charset="0"/>
                <a:ea typeface="宋体" pitchFamily="2" charset="-122"/>
                <a:cs typeface="Times New Roman" pitchFamily="18" charset="0"/>
              </a:rPr>
              <a:t>增益模块：增益参数</a:t>
            </a:r>
            <a:r>
              <a:rPr lang="en-US" altLang="zh-CN" sz="2800" b="1" dirty="0">
                <a:latin typeface="Times New Roman" pitchFamily="18" charset="0"/>
                <a:ea typeface="宋体" pitchFamily="2" charset="-122"/>
                <a:cs typeface="Times New Roman" pitchFamily="18" charset="0"/>
              </a:rPr>
              <a:t>Gain</a:t>
            </a:r>
            <a:r>
              <a:rPr lang="zh-CN" altLang="en-US" sz="2800" b="1" dirty="0">
                <a:latin typeface="Times New Roman" pitchFamily="18" charset="0"/>
                <a:ea typeface="宋体" pitchFamily="2" charset="-122"/>
                <a:cs typeface="Times New Roman" pitchFamily="18" charset="0"/>
              </a:rPr>
              <a:t>设置为</a:t>
            </a:r>
            <a:r>
              <a:rPr lang="en-US" altLang="zh-CN" sz="2800" b="1" dirty="0">
                <a:latin typeface="Times New Roman" pitchFamily="18" charset="0"/>
                <a:ea typeface="宋体" pitchFamily="2" charset="-122"/>
                <a:cs typeface="Times New Roman" pitchFamily="18" charset="0"/>
              </a:rPr>
              <a:t>0.2</a:t>
            </a:r>
            <a:r>
              <a:rPr lang="zh-CN" altLang="en-US" sz="2800" b="1" dirty="0">
                <a:latin typeface="Times New Roman" pitchFamily="18" charset="0"/>
                <a:ea typeface="宋体" pitchFamily="2" charset="-122"/>
                <a:cs typeface="Times New Roman" pitchFamily="18" charset="0"/>
              </a:rPr>
              <a:t>。</a:t>
            </a:r>
          </a:p>
          <a:p>
            <a:pPr marL="0" indent="0">
              <a:lnSpc>
                <a:spcPct val="80000"/>
              </a:lnSpc>
              <a:buFontTx/>
              <a:buNone/>
            </a:pP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c</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Add</a:t>
            </a:r>
            <a:r>
              <a:rPr lang="zh-CN" altLang="en-US" sz="2800" b="1" dirty="0">
                <a:latin typeface="Times New Roman" pitchFamily="18" charset="0"/>
                <a:ea typeface="宋体" pitchFamily="2" charset="-122"/>
                <a:cs typeface="Times New Roman" pitchFamily="18" charset="0"/>
              </a:rPr>
              <a:t>求和模块：其图标形状</a:t>
            </a:r>
            <a:r>
              <a:rPr lang="en-US" altLang="zh-CN" sz="2800" b="1" dirty="0">
                <a:latin typeface="Times New Roman" pitchFamily="18" charset="0"/>
                <a:ea typeface="宋体" pitchFamily="2" charset="-122"/>
                <a:cs typeface="Times New Roman" pitchFamily="18" charset="0"/>
              </a:rPr>
              <a:t>Icon shape</a:t>
            </a:r>
            <a:r>
              <a:rPr lang="zh-CN" altLang="en-US" sz="2800" b="1" dirty="0">
                <a:latin typeface="Times New Roman" pitchFamily="18" charset="0"/>
                <a:ea typeface="宋体" pitchFamily="2" charset="-122"/>
                <a:cs typeface="Times New Roman" pitchFamily="18" charset="0"/>
              </a:rPr>
              <a:t>选择</a:t>
            </a:r>
            <a:r>
              <a:rPr lang="en-US" altLang="zh-CN" sz="2800" b="1" dirty="0">
                <a:latin typeface="Times New Roman" pitchFamily="18" charset="0"/>
                <a:ea typeface="宋体" pitchFamily="2" charset="-122"/>
                <a:cs typeface="Times New Roman" pitchFamily="18" charset="0"/>
              </a:rPr>
              <a:t>rectangular</a:t>
            </a:r>
            <a:r>
              <a:rPr lang="zh-CN" altLang="en-US" sz="2800" b="1" dirty="0">
                <a:latin typeface="Times New Roman" pitchFamily="18" charset="0"/>
                <a:ea typeface="宋体" pitchFamily="2" charset="-122"/>
                <a:cs typeface="Times New Roman" pitchFamily="18" charset="0"/>
              </a:rPr>
              <a:t>，符号列表</a:t>
            </a:r>
            <a:r>
              <a:rPr lang="en-US" altLang="zh-CN" sz="2800" b="1" dirty="0">
                <a:latin typeface="Times New Roman" pitchFamily="18" charset="0"/>
                <a:ea typeface="宋体" pitchFamily="2" charset="-122"/>
                <a:cs typeface="Times New Roman" pitchFamily="18" charset="0"/>
              </a:rPr>
              <a:t>List of signs</a:t>
            </a:r>
            <a:r>
              <a:rPr lang="zh-CN" altLang="en-US" sz="2800" b="1" dirty="0">
                <a:latin typeface="Times New Roman" pitchFamily="18" charset="0"/>
                <a:ea typeface="宋体" pitchFamily="2" charset="-122"/>
                <a:cs typeface="Times New Roman" pitchFamily="18" charset="0"/>
              </a:rPr>
              <a:t>设置为</a:t>
            </a:r>
            <a:r>
              <a:rPr lang="en-US" altLang="zh-CN" sz="2800" b="1" dirty="0">
                <a:latin typeface="Times New Roman" pitchFamily="18" charset="0"/>
                <a:ea typeface="宋体" pitchFamily="2" charset="-122"/>
                <a:cs typeface="Times New Roman" pitchFamily="18" charset="0"/>
              </a:rPr>
              <a:t>+--</a:t>
            </a:r>
            <a:r>
              <a:rPr lang="zh-CN" altLang="en-US" sz="2800" b="1" dirty="0">
                <a:latin typeface="Times New Roman" pitchFamily="18" charset="0"/>
                <a:ea typeface="宋体" pitchFamily="2" charset="-122"/>
                <a:cs typeface="Times New Roman" pitchFamily="18" charset="0"/>
              </a:rPr>
              <a:t>。</a:t>
            </a:r>
          </a:p>
          <a:p>
            <a:pPr marL="0" indent="0">
              <a:lnSpc>
                <a:spcPct val="80000"/>
              </a:lnSpc>
              <a:buFontTx/>
              <a:buNone/>
            </a:pP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d</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Integrator</a:t>
            </a:r>
            <a:r>
              <a:rPr lang="zh-CN" altLang="en-US" sz="2800" b="1" dirty="0">
                <a:latin typeface="Times New Roman" pitchFamily="18" charset="0"/>
                <a:ea typeface="宋体" pitchFamily="2" charset="-122"/>
                <a:cs typeface="Times New Roman" pitchFamily="18" charset="0"/>
              </a:rPr>
              <a:t>积分模块：参数不需改变。</a:t>
            </a:r>
          </a:p>
          <a:p>
            <a:pPr marL="0" indent="0">
              <a:lnSpc>
                <a:spcPct val="80000"/>
              </a:lnSpc>
              <a:buFontTx/>
              <a:buNone/>
            </a:pP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e</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G1</a:t>
            </a:r>
            <a:r>
              <a:rPr lang="zh-CN" altLang="en-US" sz="2800" b="1" dirty="0">
                <a:latin typeface="Times New Roman" pitchFamily="18" charset="0"/>
                <a:ea typeface="宋体" pitchFamily="2" charset="-122"/>
                <a:cs typeface="Times New Roman" pitchFamily="18" charset="0"/>
              </a:rPr>
              <a:t>和</a:t>
            </a:r>
            <a:r>
              <a:rPr lang="en-US" altLang="zh-CN" sz="2800" b="1" dirty="0">
                <a:latin typeface="Times New Roman" pitchFamily="18" charset="0"/>
                <a:ea typeface="宋体" pitchFamily="2" charset="-122"/>
                <a:cs typeface="Times New Roman" pitchFamily="18" charset="0"/>
              </a:rPr>
              <a:t>G2</a:t>
            </a:r>
            <a:r>
              <a:rPr lang="zh-CN" altLang="en-US" sz="2800" b="1" dirty="0">
                <a:latin typeface="Times New Roman" pitchFamily="18" charset="0"/>
                <a:ea typeface="宋体" pitchFamily="2" charset="-122"/>
                <a:cs typeface="Times New Roman" pitchFamily="18" charset="0"/>
              </a:rPr>
              <a:t>反馈增益模块：增益参数分别设置为</a:t>
            </a:r>
            <a:r>
              <a:rPr lang="en-US" altLang="zh-CN" sz="2800" b="1" dirty="0">
                <a:latin typeface="Times New Roman" pitchFamily="18" charset="0"/>
                <a:ea typeface="宋体" pitchFamily="2" charset="-122"/>
                <a:cs typeface="Times New Roman" pitchFamily="18" charset="0"/>
              </a:rPr>
              <a:t>0.4</a:t>
            </a:r>
            <a:r>
              <a:rPr lang="zh-CN" altLang="en-US" sz="2800" b="1" dirty="0">
                <a:latin typeface="Times New Roman" pitchFamily="18" charset="0"/>
                <a:ea typeface="宋体" pitchFamily="2" charset="-122"/>
                <a:cs typeface="Times New Roman" pitchFamily="18" charset="0"/>
              </a:rPr>
              <a:t>和</a:t>
            </a:r>
            <a:r>
              <a:rPr lang="en-US" altLang="zh-CN" sz="2800" b="1" dirty="0">
                <a:latin typeface="Times New Roman" pitchFamily="18" charset="0"/>
                <a:ea typeface="宋体" pitchFamily="2" charset="-122"/>
                <a:cs typeface="Times New Roman" pitchFamily="18" charset="0"/>
              </a:rPr>
              <a:t>0.2</a:t>
            </a:r>
            <a:r>
              <a:rPr lang="zh-CN" altLang="en-US" sz="2800" b="1" dirty="0">
                <a:latin typeface="Times New Roman" pitchFamily="18" charset="0"/>
                <a:ea typeface="宋体" pitchFamily="2" charset="-122"/>
                <a:cs typeface="Times New Roman" pitchFamily="18" charset="0"/>
              </a:rPr>
              <a:t>，它们的方向翻转可借助快捷菜单中的</a:t>
            </a:r>
            <a:r>
              <a:rPr lang="en-US" altLang="zh-CN" sz="2800" b="1" dirty="0">
                <a:latin typeface="Times New Roman" pitchFamily="18" charset="0"/>
                <a:ea typeface="宋体" pitchFamily="2" charset="-122"/>
                <a:cs typeface="Times New Roman" pitchFamily="18" charset="0"/>
              </a:rPr>
              <a:t>Rotate &amp; </a:t>
            </a:r>
            <a:r>
              <a:rPr lang="en-US" altLang="zh-CN" sz="2800" b="1" dirty="0" err="1">
                <a:latin typeface="Times New Roman" pitchFamily="18" charset="0"/>
                <a:ea typeface="宋体" pitchFamily="2" charset="-122"/>
                <a:cs typeface="Times New Roman" pitchFamily="18" charset="0"/>
              </a:rPr>
              <a:t>Flip→Flip</a:t>
            </a:r>
            <a:r>
              <a:rPr lang="en-US" altLang="zh-CN" sz="2800" b="1" dirty="0">
                <a:latin typeface="Times New Roman" pitchFamily="18" charset="0"/>
                <a:ea typeface="宋体" pitchFamily="2" charset="-122"/>
                <a:cs typeface="Times New Roman" pitchFamily="18" charset="0"/>
              </a:rPr>
              <a:t> Block</a:t>
            </a:r>
            <a:r>
              <a:rPr lang="zh-CN" altLang="en-US" sz="2800" b="1" dirty="0">
                <a:latin typeface="Times New Roman" pitchFamily="18" charset="0"/>
                <a:ea typeface="宋体" pitchFamily="2" charset="-122"/>
                <a:cs typeface="Times New Roman" pitchFamily="18" charset="0"/>
              </a:rPr>
              <a:t>或模型编辑窗口的</a:t>
            </a:r>
            <a:r>
              <a:rPr lang="en-US" altLang="zh-CN" sz="2800" b="1" dirty="0" err="1">
                <a:latin typeface="Times New Roman" pitchFamily="18" charset="0"/>
                <a:ea typeface="宋体" pitchFamily="2" charset="-122"/>
                <a:cs typeface="Times New Roman" pitchFamily="18" charset="0"/>
              </a:rPr>
              <a:t>Diagram→Rotate</a:t>
            </a:r>
            <a:r>
              <a:rPr lang="en-US" altLang="zh-CN" sz="2800" b="1" dirty="0">
                <a:latin typeface="Times New Roman" pitchFamily="18" charset="0"/>
                <a:ea typeface="宋体" pitchFamily="2" charset="-122"/>
                <a:cs typeface="Times New Roman" pitchFamily="18" charset="0"/>
              </a:rPr>
              <a:t> &amp; </a:t>
            </a:r>
            <a:r>
              <a:rPr lang="en-US" altLang="zh-CN" sz="2800" b="1" dirty="0" err="1">
                <a:latin typeface="Times New Roman" pitchFamily="18" charset="0"/>
                <a:ea typeface="宋体" pitchFamily="2" charset="-122"/>
                <a:cs typeface="Times New Roman" pitchFamily="18" charset="0"/>
              </a:rPr>
              <a:t>Flip→Flip</a:t>
            </a:r>
            <a:r>
              <a:rPr lang="en-US" altLang="zh-CN" sz="2800" b="1" dirty="0">
                <a:latin typeface="Times New Roman" pitchFamily="18" charset="0"/>
                <a:ea typeface="宋体" pitchFamily="2" charset="-122"/>
                <a:cs typeface="Times New Roman" pitchFamily="18" charset="0"/>
              </a:rPr>
              <a:t> Block</a:t>
            </a:r>
            <a:r>
              <a:rPr lang="zh-CN" altLang="en-US" sz="2800" b="1" dirty="0">
                <a:latin typeface="Times New Roman" pitchFamily="18" charset="0"/>
                <a:ea typeface="宋体" pitchFamily="2" charset="-122"/>
                <a:cs typeface="Times New Roman" pitchFamily="18" charset="0"/>
              </a:rPr>
              <a:t>命令实现。 </a:t>
            </a:r>
          </a:p>
        </p:txBody>
      </p:sp>
      <p:sp>
        <p:nvSpPr>
          <p:cNvPr id="175108"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3"/>
          <p:cNvSpPr>
            <a:spLocks noGrp="1" noChangeArrowheads="1"/>
          </p:cNvSpPr>
          <p:nvPr>
            <p:ph type="body" idx="1"/>
          </p:nvPr>
        </p:nvSpPr>
        <p:spPr>
          <a:xfrm>
            <a:off x="539750" y="981075"/>
            <a:ext cx="8147050" cy="5145088"/>
          </a:xfrm>
        </p:spPr>
        <p:txBody>
          <a:bodyPr/>
          <a:lstStyle/>
          <a:p>
            <a:pPr marL="0" indent="0">
              <a:buFontTx/>
              <a:buNone/>
            </a:pPr>
            <a:r>
              <a:rPr lang="zh-CN" altLang="en-US" sz="2800" b="1" dirty="0">
                <a:latin typeface="Times New Roman" pitchFamily="18" charset="0"/>
                <a:ea typeface="宋体" pitchFamily="2" charset="-122"/>
                <a:cs typeface="Times New Roman" pitchFamily="18" charset="0"/>
              </a:rPr>
              <a:t>② 设置系统仿真参数。打开</a:t>
            </a:r>
            <a:r>
              <a:rPr lang="en-US" altLang="zh-CN" sz="2800" b="1" dirty="0">
                <a:latin typeface="Times New Roman" pitchFamily="18" charset="0"/>
                <a:ea typeface="宋体" pitchFamily="2" charset="-122"/>
                <a:cs typeface="Times New Roman" pitchFamily="18" charset="0"/>
              </a:rPr>
              <a:t>Configuration Parameters</a:t>
            </a:r>
            <a:r>
              <a:rPr lang="zh-CN" altLang="en-US" sz="2800" b="1" dirty="0">
                <a:latin typeface="Times New Roman" pitchFamily="18" charset="0"/>
                <a:ea typeface="宋体" pitchFamily="2" charset="-122"/>
                <a:cs typeface="Times New Roman" pitchFamily="18" charset="0"/>
              </a:rPr>
              <a:t>窗口，把仿真的终止时间设置为</a:t>
            </a:r>
            <a:r>
              <a:rPr lang="en-US" altLang="zh-CN" sz="2800" b="1" dirty="0">
                <a:latin typeface="Times New Roman" pitchFamily="18" charset="0"/>
                <a:ea typeface="宋体" pitchFamily="2" charset="-122"/>
                <a:cs typeface="Times New Roman" pitchFamily="18" charset="0"/>
              </a:rPr>
              <a:t>20s</a:t>
            </a:r>
            <a:r>
              <a:rPr lang="zh-CN" altLang="en-US" sz="2800" b="1" dirty="0">
                <a:latin typeface="Times New Roman" pitchFamily="18" charset="0"/>
                <a:ea typeface="宋体" pitchFamily="2" charset="-122"/>
                <a:cs typeface="Times New Roman" pitchFamily="18" charset="0"/>
              </a:rPr>
              <a:t>。</a:t>
            </a:r>
          </a:p>
          <a:p>
            <a:pPr marL="0" indent="0">
              <a:buFontTx/>
              <a:buNone/>
            </a:pPr>
            <a:r>
              <a:rPr lang="zh-CN" altLang="en-US" sz="2800" b="1" dirty="0">
                <a:latin typeface="Times New Roman" pitchFamily="18" charset="0"/>
                <a:ea typeface="宋体" pitchFamily="2" charset="-122"/>
                <a:cs typeface="Times New Roman" pitchFamily="18" charset="0"/>
              </a:rPr>
              <a:t>③ 仿真操作。双击示波器图标，打开示波器窗口。单击模型编辑窗口工具栏中的</a:t>
            </a:r>
            <a:r>
              <a:rPr lang="en-US" altLang="zh-CN" sz="2800" b="1" dirty="0">
                <a:latin typeface="Times New Roman" pitchFamily="18" charset="0"/>
                <a:ea typeface="宋体" pitchFamily="2" charset="-122"/>
                <a:cs typeface="Times New Roman" pitchFamily="18" charset="0"/>
              </a:rPr>
              <a:t>Run</a:t>
            </a:r>
            <a:r>
              <a:rPr lang="zh-CN" altLang="en-US" sz="2800" b="1" dirty="0">
                <a:latin typeface="Times New Roman" pitchFamily="18" charset="0"/>
                <a:ea typeface="宋体" pitchFamily="2" charset="-122"/>
                <a:cs typeface="Times New Roman" pitchFamily="18" charset="0"/>
              </a:rPr>
              <a:t>按钮，就可在示波器窗口中看到仿真结果的变化曲线，如图</a:t>
            </a:r>
            <a:r>
              <a:rPr lang="en-US" altLang="zh-CN" sz="2800" b="1" dirty="0">
                <a:latin typeface="Times New Roman" pitchFamily="18" charset="0"/>
                <a:ea typeface="宋体" pitchFamily="2" charset="-122"/>
                <a:cs typeface="Times New Roman" pitchFamily="18" charset="0"/>
              </a:rPr>
              <a:t>12-17</a:t>
            </a:r>
            <a:r>
              <a:rPr lang="zh-CN" altLang="en-US" sz="2800" b="1" dirty="0">
                <a:latin typeface="Times New Roman" pitchFamily="18" charset="0"/>
                <a:ea typeface="宋体" pitchFamily="2" charset="-122"/>
                <a:cs typeface="Times New Roman" pitchFamily="18" charset="0"/>
              </a:rPr>
              <a:t>所示。</a:t>
            </a:r>
          </a:p>
        </p:txBody>
      </p:sp>
      <p:sp>
        <p:nvSpPr>
          <p:cNvPr id="176132"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715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981075"/>
            <a:ext cx="6337300" cy="503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7157"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Rectangle 3"/>
          <p:cNvSpPr>
            <a:spLocks noGrp="1" noChangeArrowheads="1"/>
          </p:cNvSpPr>
          <p:nvPr>
            <p:ph type="body" idx="1"/>
          </p:nvPr>
        </p:nvSpPr>
        <p:spPr>
          <a:xfrm>
            <a:off x="539750" y="908050"/>
            <a:ext cx="8147050" cy="5218113"/>
          </a:xfrm>
        </p:spPr>
        <p:txBody>
          <a:bodyPr/>
          <a:lstStyle/>
          <a:p>
            <a:pPr marL="0" indent="0">
              <a:buFontTx/>
              <a:buNone/>
            </a:pPr>
            <a:r>
              <a:rPr lang="zh-CN" altLang="en-US" sz="2800" b="1" dirty="0">
                <a:latin typeface="Times New Roman" pitchFamily="18" charset="0"/>
                <a:ea typeface="宋体" pitchFamily="2" charset="-122"/>
                <a:cs typeface="Times New Roman" pitchFamily="18" charset="0"/>
              </a:rPr>
              <a:t>方法</a:t>
            </a:r>
            <a:r>
              <a:rPr lang="en-US" altLang="zh-CN" sz="2800" b="1" dirty="0">
                <a:latin typeface="Times New Roman" pitchFamily="18" charset="0"/>
                <a:ea typeface="宋体" pitchFamily="2" charset="-122"/>
                <a:cs typeface="Times New Roman" pitchFamily="18" charset="0"/>
              </a:rPr>
              <a:t>2</a:t>
            </a:r>
            <a:r>
              <a:rPr lang="zh-CN" altLang="en-US" sz="2800" b="1" dirty="0">
                <a:latin typeface="Times New Roman" pitchFamily="18" charset="0"/>
                <a:ea typeface="宋体" pitchFamily="2" charset="-122"/>
                <a:cs typeface="Times New Roman" pitchFamily="18" charset="0"/>
              </a:rPr>
              <a:t>：利用传递函数模块（</a:t>
            </a:r>
            <a:r>
              <a:rPr lang="en-US" altLang="zh-CN" sz="2800" b="1" dirty="0">
                <a:latin typeface="Times New Roman" pitchFamily="18" charset="0"/>
                <a:ea typeface="宋体" pitchFamily="2" charset="-122"/>
                <a:cs typeface="Times New Roman" pitchFamily="18" charset="0"/>
              </a:rPr>
              <a:t>Transfer </a:t>
            </a:r>
            <a:r>
              <a:rPr lang="en-US" altLang="zh-CN" sz="2800" b="1" dirty="0" err="1">
                <a:latin typeface="Times New Roman" pitchFamily="18" charset="0"/>
                <a:ea typeface="宋体" pitchFamily="2" charset="-122"/>
                <a:cs typeface="Times New Roman" pitchFamily="18" charset="0"/>
              </a:rPr>
              <a:t>Fcn</a:t>
            </a:r>
            <a:r>
              <a:rPr lang="zh-CN" altLang="en-US" sz="2800" b="1" dirty="0">
                <a:latin typeface="Times New Roman" pitchFamily="18" charset="0"/>
                <a:ea typeface="宋体" pitchFamily="2" charset="-122"/>
                <a:cs typeface="Times New Roman" pitchFamily="18" charset="0"/>
              </a:rPr>
              <a:t>）建模。</a:t>
            </a:r>
          </a:p>
          <a:p>
            <a:pPr marL="0" indent="0">
              <a:buFontTx/>
              <a:buNone/>
            </a:pPr>
            <a:r>
              <a:rPr lang="zh-CN" altLang="en-US" sz="2800" b="1" dirty="0">
                <a:latin typeface="Times New Roman" pitchFamily="18" charset="0"/>
                <a:ea typeface="宋体" pitchFamily="2" charset="-122"/>
                <a:cs typeface="Times New Roman" pitchFamily="18" charset="0"/>
              </a:rPr>
              <a:t>对方程</a:t>
            </a:r>
            <a:r>
              <a:rPr lang="en-US" altLang="zh-CN" sz="2800" b="1" dirty="0">
                <a:latin typeface="Times New Roman" pitchFamily="18" charset="0"/>
                <a:ea typeface="宋体" pitchFamily="2" charset="-122"/>
                <a:cs typeface="Times New Roman" pitchFamily="18" charset="0"/>
              </a:rPr>
              <a:t>x"+0.2x'+0.4x=0.2u (t)</a:t>
            </a:r>
            <a:r>
              <a:rPr lang="zh-CN" altLang="en-US" sz="2800" b="1" dirty="0">
                <a:latin typeface="Times New Roman" pitchFamily="18" charset="0"/>
                <a:ea typeface="宋体" pitchFamily="2" charset="-122"/>
                <a:cs typeface="Times New Roman" pitchFamily="18" charset="0"/>
              </a:rPr>
              <a:t>两边取</a:t>
            </a:r>
            <a:r>
              <a:rPr lang="en-US" altLang="zh-CN" sz="2800" b="1" dirty="0">
                <a:latin typeface="Times New Roman" pitchFamily="18" charset="0"/>
                <a:ea typeface="宋体" pitchFamily="2" charset="-122"/>
                <a:cs typeface="Times New Roman" pitchFamily="18" charset="0"/>
              </a:rPr>
              <a:t>Laplace</a:t>
            </a:r>
            <a:r>
              <a:rPr lang="zh-CN" altLang="en-US" sz="2800" b="1" dirty="0">
                <a:latin typeface="Times New Roman" pitchFamily="18" charset="0"/>
                <a:ea typeface="宋体" pitchFamily="2" charset="-122"/>
                <a:cs typeface="Times New Roman" pitchFamily="18" charset="0"/>
              </a:rPr>
              <a:t>变换，得：</a:t>
            </a:r>
          </a:p>
          <a:p>
            <a:pPr marL="0" indent="0" algn="ctr">
              <a:buFontTx/>
              <a:buNone/>
            </a:pPr>
            <a:r>
              <a:rPr lang="en-US" altLang="zh-CN" sz="2800" b="1" dirty="0">
                <a:latin typeface="Times New Roman" pitchFamily="18" charset="0"/>
                <a:ea typeface="宋体" pitchFamily="2" charset="-122"/>
                <a:cs typeface="Times New Roman" pitchFamily="18" charset="0"/>
              </a:rPr>
              <a:t>s</a:t>
            </a:r>
            <a:r>
              <a:rPr lang="en-US" altLang="zh-CN" sz="2800" b="1" baseline="30000" dirty="0">
                <a:latin typeface="Times New Roman" pitchFamily="18" charset="0"/>
                <a:ea typeface="宋体" pitchFamily="2" charset="-122"/>
                <a:cs typeface="Times New Roman" pitchFamily="18" charset="0"/>
              </a:rPr>
              <a:t>2</a:t>
            </a:r>
            <a:r>
              <a:rPr lang="en-US" altLang="zh-CN" sz="2800" b="1" dirty="0">
                <a:latin typeface="Times New Roman" pitchFamily="18" charset="0"/>
                <a:ea typeface="宋体" pitchFamily="2" charset="-122"/>
                <a:cs typeface="Times New Roman" pitchFamily="18" charset="0"/>
              </a:rPr>
              <a:t>X(s)+0.2sX(s)+0.4X(s)=0.2U(s)</a:t>
            </a:r>
          </a:p>
          <a:p>
            <a:pPr marL="0" indent="0">
              <a:spcBef>
                <a:spcPct val="40000"/>
              </a:spcBef>
              <a:spcAft>
                <a:spcPct val="40000"/>
              </a:spcAft>
              <a:buFontTx/>
              <a:buNone/>
            </a:pPr>
            <a:r>
              <a:rPr lang="zh-CN" altLang="en-US" sz="2800" b="1" dirty="0">
                <a:latin typeface="Times New Roman" pitchFamily="18" charset="0"/>
                <a:ea typeface="宋体" pitchFamily="2" charset="-122"/>
                <a:cs typeface="Times New Roman" pitchFamily="18" charset="0"/>
              </a:rPr>
              <a:t>经整理得传递函数</a:t>
            </a:r>
            <a:r>
              <a:rPr lang="zh-CN" altLang="en-US" sz="2800" b="1" dirty="0" smtClean="0">
                <a:latin typeface="Times New Roman" pitchFamily="18" charset="0"/>
                <a:ea typeface="宋体" pitchFamily="2" charset="-122"/>
                <a:cs typeface="Times New Roman" pitchFamily="18" charset="0"/>
              </a:rPr>
              <a:t>：</a:t>
            </a:r>
            <a:endParaRPr lang="en-US" altLang="zh-CN" sz="2800" b="1" dirty="0" smtClean="0">
              <a:latin typeface="Times New Roman" pitchFamily="18" charset="0"/>
              <a:ea typeface="宋体" pitchFamily="2" charset="-122"/>
              <a:cs typeface="Times New Roman" pitchFamily="18" charset="0"/>
            </a:endParaRPr>
          </a:p>
          <a:p>
            <a:pPr marL="0" indent="0">
              <a:spcBef>
                <a:spcPct val="40000"/>
              </a:spcBef>
              <a:spcAft>
                <a:spcPct val="40000"/>
              </a:spcAft>
              <a:buFontTx/>
              <a:buNone/>
            </a:pPr>
            <a:endParaRPr lang="zh-CN" altLang="en-US" sz="2800" b="1" dirty="0">
              <a:latin typeface="Times New Roman" pitchFamily="18" charset="0"/>
              <a:ea typeface="宋体" pitchFamily="2" charset="-122"/>
              <a:cs typeface="Times New Roman" pitchFamily="18" charset="0"/>
            </a:endParaRPr>
          </a:p>
          <a:p>
            <a:pPr marL="0" indent="0">
              <a:buFontTx/>
              <a:buNone/>
            </a:pPr>
            <a:r>
              <a:rPr lang="zh-CN" altLang="en-US" sz="2800" b="1" dirty="0">
                <a:latin typeface="Times New Roman" pitchFamily="18" charset="0"/>
                <a:ea typeface="宋体" pitchFamily="2" charset="-122"/>
                <a:cs typeface="Times New Roman" pitchFamily="18" charset="0"/>
              </a:rPr>
              <a:t>在</a:t>
            </a:r>
            <a:r>
              <a:rPr lang="en-US" altLang="zh-CN" sz="2800" b="1" dirty="0">
                <a:latin typeface="Times New Roman" pitchFamily="18" charset="0"/>
                <a:ea typeface="宋体" pitchFamily="2" charset="-122"/>
                <a:cs typeface="Times New Roman" pitchFamily="18" charset="0"/>
              </a:rPr>
              <a:t>Continuous</a:t>
            </a:r>
            <a:r>
              <a:rPr lang="zh-CN" altLang="en-US" sz="2800" b="1" dirty="0">
                <a:latin typeface="Times New Roman" pitchFamily="18" charset="0"/>
                <a:ea typeface="宋体" pitchFamily="2" charset="-122"/>
                <a:cs typeface="Times New Roman" pitchFamily="18" charset="0"/>
              </a:rPr>
              <a:t>模块库中有标准的传递函数（</a:t>
            </a:r>
            <a:r>
              <a:rPr lang="en-US" altLang="zh-CN" sz="2800" b="1" dirty="0">
                <a:latin typeface="Times New Roman" pitchFamily="18" charset="0"/>
                <a:ea typeface="宋体" pitchFamily="2" charset="-122"/>
                <a:cs typeface="Times New Roman" pitchFamily="18" charset="0"/>
              </a:rPr>
              <a:t>Transfer </a:t>
            </a:r>
            <a:r>
              <a:rPr lang="en-US" altLang="zh-CN" sz="2800" b="1" dirty="0" err="1">
                <a:latin typeface="Times New Roman" pitchFamily="18" charset="0"/>
                <a:ea typeface="宋体" pitchFamily="2" charset="-122"/>
                <a:cs typeface="Times New Roman" pitchFamily="18" charset="0"/>
              </a:rPr>
              <a:t>Fcn</a:t>
            </a:r>
            <a:r>
              <a:rPr lang="zh-CN" altLang="en-US" sz="2800" b="1" dirty="0">
                <a:latin typeface="Times New Roman" pitchFamily="18" charset="0"/>
                <a:ea typeface="宋体" pitchFamily="2" charset="-122"/>
                <a:cs typeface="Times New Roman" pitchFamily="18" charset="0"/>
              </a:rPr>
              <a:t>）模块可供调用，于是，就可以构建求解微分方程的模型并仿真。根据系统传递函数构建如图</a:t>
            </a:r>
            <a:r>
              <a:rPr lang="en-US" altLang="zh-CN" sz="2800" b="1" dirty="0">
                <a:latin typeface="Times New Roman" pitchFamily="18" charset="0"/>
                <a:ea typeface="宋体" pitchFamily="2" charset="-122"/>
                <a:cs typeface="Times New Roman" pitchFamily="18" charset="0"/>
              </a:rPr>
              <a:t>12-18</a:t>
            </a:r>
            <a:r>
              <a:rPr lang="zh-CN" altLang="en-US" sz="2800" b="1" dirty="0">
                <a:latin typeface="Times New Roman" pitchFamily="18" charset="0"/>
                <a:ea typeface="宋体" pitchFamily="2" charset="-122"/>
                <a:cs typeface="Times New Roman" pitchFamily="18" charset="0"/>
              </a:rPr>
              <a:t>所示的仿真模型。</a:t>
            </a:r>
          </a:p>
        </p:txBody>
      </p:sp>
      <p:sp>
        <p:nvSpPr>
          <p:cNvPr id="178181" name="Rectangle 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78180" name="Object 4"/>
          <p:cNvGraphicFramePr>
            <a:graphicFrameLocks noChangeAspect="1"/>
          </p:cNvGraphicFramePr>
          <p:nvPr>
            <p:extLst>
              <p:ext uri="{D42A27DB-BD31-4B8C-83A1-F6EECF244321}">
                <p14:modId xmlns:p14="http://schemas.microsoft.com/office/powerpoint/2010/main" val="2023407624"/>
              </p:ext>
            </p:extLst>
          </p:nvPr>
        </p:nvGraphicFramePr>
        <p:xfrm>
          <a:off x="2770982" y="3717032"/>
          <a:ext cx="2449512" cy="541337"/>
        </p:xfrm>
        <a:graphic>
          <a:graphicData uri="http://schemas.openxmlformats.org/presentationml/2006/ole">
            <mc:AlternateContent xmlns:mc="http://schemas.openxmlformats.org/markup-compatibility/2006">
              <mc:Choice xmlns:v="urn:schemas-microsoft-com:vml" Requires="v">
                <p:oleObj spid="_x0000_s178194" name="公式" r:id="rId3" imgW="1892300" imgH="419100" progId="Equation.3">
                  <p:embed/>
                </p:oleObj>
              </mc:Choice>
              <mc:Fallback>
                <p:oleObj name="公式" r:id="rId3" imgW="1892300" imgH="419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0982" y="3717032"/>
                        <a:ext cx="2449512" cy="541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78182"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1150" y="5085184"/>
            <a:ext cx="47529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8183"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p:cNvSpPr>
            <a:spLocks noGrp="1" noChangeArrowheads="1"/>
          </p:cNvSpPr>
          <p:nvPr>
            <p:ph type="body" idx="1"/>
          </p:nvPr>
        </p:nvSpPr>
        <p:spPr/>
        <p:txBody>
          <a:bodyPr/>
          <a:lstStyle/>
          <a:p>
            <a:pPr marL="0" indent="0">
              <a:buFontTx/>
              <a:buNone/>
            </a:pPr>
            <a:r>
              <a:rPr lang="zh-CN" altLang="en-US" sz="2800" b="1" dirty="0">
                <a:latin typeface="Times New Roman" pitchFamily="18" charset="0"/>
                <a:ea typeface="宋体" pitchFamily="2" charset="-122"/>
                <a:cs typeface="Times New Roman" pitchFamily="18" charset="0"/>
              </a:rPr>
              <a:t>模型中各个模块说明如下：</a:t>
            </a:r>
          </a:p>
          <a:p>
            <a:pPr marL="0" indent="0">
              <a:buFontTx/>
              <a:buNone/>
            </a:pP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a</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u(t)</a:t>
            </a:r>
            <a:r>
              <a:rPr lang="zh-CN" altLang="en-US" sz="2800" b="1" dirty="0">
                <a:latin typeface="Times New Roman" pitchFamily="18" charset="0"/>
                <a:ea typeface="宋体" pitchFamily="2" charset="-122"/>
                <a:cs typeface="Times New Roman" pitchFamily="18" charset="0"/>
              </a:rPr>
              <a:t>模块：设置</a:t>
            </a:r>
            <a:r>
              <a:rPr lang="en-US" altLang="zh-CN" sz="2800" b="1" dirty="0">
                <a:latin typeface="Times New Roman" pitchFamily="18" charset="0"/>
                <a:ea typeface="宋体" pitchFamily="2" charset="-122"/>
                <a:cs typeface="Times New Roman" pitchFamily="18" charset="0"/>
              </a:rPr>
              <a:t>Step time</a:t>
            </a:r>
            <a:r>
              <a:rPr lang="zh-CN" altLang="en-US" sz="2800" b="1" dirty="0">
                <a:latin typeface="Times New Roman" pitchFamily="18" charset="0"/>
                <a:ea typeface="宋体" pitchFamily="2" charset="-122"/>
                <a:cs typeface="Times New Roman" pitchFamily="18" charset="0"/>
              </a:rPr>
              <a:t>为</a:t>
            </a:r>
            <a:r>
              <a:rPr lang="en-US" altLang="zh-CN" sz="2800" b="1" dirty="0">
                <a:latin typeface="Times New Roman" pitchFamily="18" charset="0"/>
                <a:ea typeface="宋体" pitchFamily="2" charset="-122"/>
                <a:cs typeface="Times New Roman" pitchFamily="18" charset="0"/>
              </a:rPr>
              <a:t>0</a:t>
            </a:r>
            <a:r>
              <a:rPr lang="zh-CN" altLang="en-US" sz="2800" b="1" dirty="0">
                <a:latin typeface="Times New Roman" pitchFamily="18" charset="0"/>
                <a:ea typeface="宋体" pitchFamily="2" charset="-122"/>
                <a:cs typeface="Times New Roman" pitchFamily="18" charset="0"/>
              </a:rPr>
              <a:t>。</a:t>
            </a:r>
          </a:p>
          <a:p>
            <a:pPr marL="0" indent="0">
              <a:buFontTx/>
              <a:buNone/>
            </a:pP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b</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G(S)</a:t>
            </a:r>
            <a:r>
              <a:rPr lang="zh-CN" altLang="en-US" sz="2800" b="1" dirty="0">
                <a:latin typeface="Times New Roman" pitchFamily="18" charset="0"/>
                <a:ea typeface="宋体" pitchFamily="2" charset="-122"/>
                <a:cs typeface="Times New Roman" pitchFamily="18" charset="0"/>
              </a:rPr>
              <a:t>模块：双击</a:t>
            </a:r>
            <a:r>
              <a:rPr lang="en-US" altLang="zh-CN" sz="2800" b="1" dirty="0">
                <a:latin typeface="Times New Roman" pitchFamily="18" charset="0"/>
                <a:ea typeface="宋体" pitchFamily="2" charset="-122"/>
                <a:cs typeface="Times New Roman" pitchFamily="18" charset="0"/>
              </a:rPr>
              <a:t>Transfer </a:t>
            </a:r>
            <a:r>
              <a:rPr lang="en-US" altLang="zh-CN" sz="2800" b="1" dirty="0" err="1">
                <a:latin typeface="Times New Roman" pitchFamily="18" charset="0"/>
                <a:ea typeface="宋体" pitchFamily="2" charset="-122"/>
                <a:cs typeface="Times New Roman" pitchFamily="18" charset="0"/>
              </a:rPr>
              <a:t>Fcn</a:t>
            </a:r>
            <a:r>
              <a:rPr lang="zh-CN" altLang="en-US" sz="2800" b="1" dirty="0">
                <a:latin typeface="Times New Roman" pitchFamily="18" charset="0"/>
                <a:ea typeface="宋体" pitchFamily="2" charset="-122"/>
                <a:cs typeface="Times New Roman" pitchFamily="18" charset="0"/>
              </a:rPr>
              <a:t>模块，打开参数设置对话框，在</a:t>
            </a:r>
            <a:r>
              <a:rPr lang="en-US" altLang="zh-CN" sz="2800" b="1" dirty="0">
                <a:latin typeface="Times New Roman" pitchFamily="18" charset="0"/>
                <a:ea typeface="宋体" pitchFamily="2" charset="-122"/>
                <a:cs typeface="Times New Roman" pitchFamily="18" charset="0"/>
              </a:rPr>
              <a:t>Numerator coefficients</a:t>
            </a:r>
            <a:r>
              <a:rPr lang="zh-CN" altLang="en-US" sz="2800" b="1" dirty="0">
                <a:latin typeface="Times New Roman" pitchFamily="18" charset="0"/>
                <a:ea typeface="宋体" pitchFamily="2" charset="-122"/>
                <a:cs typeface="Times New Roman" pitchFamily="18" charset="0"/>
              </a:rPr>
              <a:t>栏中填写传递函数的分子多项式系数</a:t>
            </a:r>
            <a:r>
              <a:rPr lang="en-US" altLang="zh-CN" sz="2800" b="1" dirty="0">
                <a:latin typeface="Times New Roman" pitchFamily="18" charset="0"/>
                <a:ea typeface="宋体" pitchFamily="2" charset="-122"/>
                <a:cs typeface="Times New Roman" pitchFamily="18" charset="0"/>
              </a:rPr>
              <a:t>[0.2]</a:t>
            </a:r>
            <a:r>
              <a:rPr lang="zh-CN" altLang="en-US" sz="2800" b="1" dirty="0">
                <a:latin typeface="Times New Roman" pitchFamily="18" charset="0"/>
                <a:ea typeface="宋体" pitchFamily="2" charset="-122"/>
                <a:cs typeface="Times New Roman" pitchFamily="18" charset="0"/>
              </a:rPr>
              <a:t>，在</a:t>
            </a:r>
            <a:r>
              <a:rPr lang="en-US" altLang="zh-CN" sz="2800" b="1" dirty="0">
                <a:latin typeface="Times New Roman" pitchFamily="18" charset="0"/>
                <a:ea typeface="宋体" pitchFamily="2" charset="-122"/>
                <a:cs typeface="Times New Roman" pitchFamily="18" charset="0"/>
              </a:rPr>
              <a:t>Denominator coefficients</a:t>
            </a:r>
            <a:r>
              <a:rPr lang="zh-CN" altLang="en-US" sz="2800" b="1" dirty="0">
                <a:latin typeface="Times New Roman" pitchFamily="18" charset="0"/>
                <a:ea typeface="宋体" pitchFamily="2" charset="-122"/>
                <a:cs typeface="Times New Roman" pitchFamily="18" charset="0"/>
              </a:rPr>
              <a:t>栏中填写传递函数的分母多项式的系数</a:t>
            </a:r>
            <a:r>
              <a:rPr lang="en-US" altLang="zh-CN" sz="2800" b="1" dirty="0">
                <a:latin typeface="Times New Roman" pitchFamily="18" charset="0"/>
                <a:ea typeface="宋体" pitchFamily="2" charset="-122"/>
                <a:cs typeface="Times New Roman" pitchFamily="18" charset="0"/>
              </a:rPr>
              <a:t>[1</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0.2</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0.4]</a:t>
            </a:r>
            <a:r>
              <a:rPr lang="zh-CN" altLang="en-US" sz="2800" b="1" dirty="0">
                <a:latin typeface="Times New Roman" pitchFamily="18" charset="0"/>
                <a:ea typeface="宋体" pitchFamily="2" charset="-122"/>
                <a:cs typeface="Times New Roman" pitchFamily="18" charset="0"/>
              </a:rPr>
              <a:t>，如图</a:t>
            </a:r>
            <a:r>
              <a:rPr lang="en-US" altLang="zh-CN" sz="2800" b="1" dirty="0">
                <a:latin typeface="Times New Roman" pitchFamily="18" charset="0"/>
                <a:ea typeface="宋体" pitchFamily="2" charset="-122"/>
                <a:cs typeface="Times New Roman" pitchFamily="18" charset="0"/>
              </a:rPr>
              <a:t>12-19</a:t>
            </a:r>
            <a:r>
              <a:rPr lang="zh-CN" altLang="en-US" sz="2800" b="1" dirty="0">
                <a:latin typeface="Times New Roman" pitchFamily="18" charset="0"/>
                <a:ea typeface="宋体" pitchFamily="2" charset="-122"/>
                <a:cs typeface="Times New Roman" pitchFamily="18" charset="0"/>
              </a:rPr>
              <a:t>所示。 </a:t>
            </a:r>
          </a:p>
        </p:txBody>
      </p:sp>
      <p:sp>
        <p:nvSpPr>
          <p:cNvPr id="179204"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022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836613"/>
            <a:ext cx="5040313"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0229" name="Rectangle 5"/>
          <p:cNvSpPr>
            <a:spLocks noChangeArrowheads="1"/>
          </p:cNvSpPr>
          <p:nvPr/>
        </p:nvSpPr>
        <p:spPr bwMode="auto">
          <a:xfrm>
            <a:off x="468313" y="5948333"/>
            <a:ext cx="31341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00000"/>
              </a:lnSpc>
              <a:spcBef>
                <a:spcPct val="0"/>
              </a:spcBef>
            </a:pPr>
            <a:r>
              <a:rPr lang="zh-CN" altLang="en-US" sz="2000" dirty="0">
                <a:solidFill>
                  <a:srgbClr val="002060"/>
                </a:solidFill>
                <a:latin typeface="宋体" pitchFamily="2" charset="-122"/>
                <a:ea typeface="宋体" pitchFamily="2" charset="-122"/>
              </a:rPr>
              <a:t>以后的操作与方法</a:t>
            </a:r>
            <a:r>
              <a:rPr lang="en-US" altLang="zh-CN" sz="2000" dirty="0">
                <a:solidFill>
                  <a:srgbClr val="002060"/>
                </a:solidFill>
                <a:latin typeface="宋体" pitchFamily="2" charset="-122"/>
                <a:ea typeface="宋体" pitchFamily="2" charset="-122"/>
              </a:rPr>
              <a:t>1</a:t>
            </a:r>
            <a:r>
              <a:rPr lang="zh-CN" altLang="en-US" sz="2000" dirty="0">
                <a:solidFill>
                  <a:srgbClr val="002060"/>
                </a:solidFill>
                <a:latin typeface="宋体" pitchFamily="2" charset="-122"/>
                <a:ea typeface="宋体" pitchFamily="2" charset="-122"/>
              </a:rPr>
              <a:t>相同。</a:t>
            </a:r>
          </a:p>
        </p:txBody>
      </p:sp>
      <p:sp>
        <p:nvSpPr>
          <p:cNvPr id="180230"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1" name="Rectangle 3"/>
          <p:cNvSpPr>
            <a:spLocks noGrp="1" noChangeArrowheads="1"/>
          </p:cNvSpPr>
          <p:nvPr>
            <p:ph type="body" idx="1"/>
          </p:nvPr>
        </p:nvSpPr>
        <p:spPr>
          <a:xfrm>
            <a:off x="323528" y="1124744"/>
            <a:ext cx="8229600" cy="4525963"/>
          </a:xfrm>
        </p:spPr>
        <p:txBody>
          <a:bodyPr/>
          <a:lstStyle/>
          <a:p>
            <a:pPr marL="0" indent="0">
              <a:buFontTx/>
              <a:buNone/>
            </a:pPr>
            <a:r>
              <a:rPr lang="zh-CN" altLang="en-US" sz="2800" b="1" dirty="0">
                <a:latin typeface="Times New Roman" pitchFamily="18" charset="0"/>
                <a:ea typeface="宋体" pitchFamily="2" charset="-122"/>
                <a:cs typeface="Times New Roman" pitchFamily="18" charset="0"/>
              </a:rPr>
              <a:t>方法</a:t>
            </a:r>
            <a:r>
              <a:rPr lang="en-US" altLang="zh-CN" sz="2800" b="1" dirty="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：利用状态方程模块（</a:t>
            </a:r>
            <a:r>
              <a:rPr lang="en-US" altLang="zh-CN" sz="2800" b="1" dirty="0">
                <a:latin typeface="Times New Roman" pitchFamily="18" charset="0"/>
                <a:ea typeface="宋体" pitchFamily="2" charset="-122"/>
                <a:cs typeface="Times New Roman" pitchFamily="18" charset="0"/>
              </a:rPr>
              <a:t>State-Space</a:t>
            </a:r>
            <a:r>
              <a:rPr lang="zh-CN" altLang="en-US" sz="2800" b="1" dirty="0">
                <a:latin typeface="Times New Roman" pitchFamily="18" charset="0"/>
                <a:ea typeface="宋体" pitchFamily="2" charset="-122"/>
                <a:cs typeface="Times New Roman" pitchFamily="18" charset="0"/>
              </a:rPr>
              <a:t>）建模。</a:t>
            </a:r>
          </a:p>
          <a:p>
            <a:pPr marL="0" indent="0">
              <a:buFontTx/>
              <a:buNone/>
            </a:pPr>
            <a:r>
              <a:rPr lang="zh-CN" altLang="en-US" sz="2800" b="1" dirty="0">
                <a:latin typeface="Times New Roman" pitchFamily="18" charset="0"/>
                <a:ea typeface="宋体" pitchFamily="2" charset="-122"/>
                <a:cs typeface="Times New Roman" pitchFamily="18" charset="0"/>
              </a:rPr>
              <a:t>若令</a:t>
            </a:r>
            <a:r>
              <a:rPr lang="en-US" altLang="zh-CN" sz="2800" b="1" dirty="0">
                <a:latin typeface="Times New Roman" pitchFamily="18" charset="0"/>
                <a:ea typeface="宋体" pitchFamily="2" charset="-122"/>
                <a:cs typeface="Times New Roman" pitchFamily="18" charset="0"/>
              </a:rPr>
              <a:t>x</a:t>
            </a:r>
            <a:r>
              <a:rPr lang="en-US" altLang="zh-CN" sz="2800" b="1" baseline="-25000" dirty="0">
                <a:latin typeface="Times New Roman" pitchFamily="18" charset="0"/>
                <a:ea typeface="宋体" pitchFamily="2" charset="-122"/>
                <a:cs typeface="Times New Roman" pitchFamily="18" charset="0"/>
              </a:rPr>
              <a:t>1</a:t>
            </a:r>
            <a:r>
              <a:rPr lang="en-US" altLang="zh-CN" sz="2800" b="1" dirty="0">
                <a:latin typeface="Times New Roman" pitchFamily="18" charset="0"/>
                <a:ea typeface="宋体" pitchFamily="2" charset="-122"/>
                <a:cs typeface="Times New Roman" pitchFamily="18" charset="0"/>
              </a:rPr>
              <a:t>=x</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x</a:t>
            </a:r>
            <a:r>
              <a:rPr lang="en-US" altLang="zh-CN" sz="2800" b="1" baseline="-25000" dirty="0">
                <a:latin typeface="Times New Roman" pitchFamily="18" charset="0"/>
                <a:ea typeface="宋体" pitchFamily="2" charset="-122"/>
                <a:cs typeface="Times New Roman" pitchFamily="18" charset="0"/>
              </a:rPr>
              <a:t>2</a:t>
            </a:r>
            <a:r>
              <a:rPr lang="en-US" altLang="zh-CN" sz="2800" b="1" dirty="0">
                <a:latin typeface="Times New Roman" pitchFamily="18" charset="0"/>
                <a:ea typeface="宋体" pitchFamily="2" charset="-122"/>
                <a:cs typeface="Times New Roman" pitchFamily="18" charset="0"/>
              </a:rPr>
              <a:t>=x‘</a:t>
            </a:r>
            <a:r>
              <a:rPr lang="zh-CN" altLang="en-US" sz="2800" b="1" dirty="0">
                <a:latin typeface="Times New Roman" pitchFamily="18" charset="0"/>
                <a:ea typeface="宋体" pitchFamily="2" charset="-122"/>
                <a:cs typeface="Times New Roman" pitchFamily="18" charset="0"/>
              </a:rPr>
              <a:t>，那么微分方程</a:t>
            </a:r>
            <a:r>
              <a:rPr lang="en-US" altLang="zh-CN" sz="2800" b="1" dirty="0">
                <a:latin typeface="Times New Roman" pitchFamily="18" charset="0"/>
                <a:ea typeface="宋体" pitchFamily="2" charset="-122"/>
                <a:cs typeface="Times New Roman" pitchFamily="18" charset="0"/>
              </a:rPr>
              <a:t>x“+0.2x’+0.4x=0.2u (t)</a:t>
            </a:r>
            <a:r>
              <a:rPr lang="zh-CN" altLang="en-US" sz="2800" b="1" dirty="0">
                <a:latin typeface="Times New Roman" pitchFamily="18" charset="0"/>
                <a:ea typeface="宋体" pitchFamily="2" charset="-122"/>
                <a:cs typeface="Times New Roman" pitchFamily="18" charset="0"/>
              </a:rPr>
              <a:t>可写成：</a:t>
            </a:r>
          </a:p>
          <a:p>
            <a:pPr marL="0" indent="0">
              <a:buFontTx/>
              <a:buNone/>
            </a:pPr>
            <a:endParaRPr lang="zh-CN" altLang="en-US" sz="2800" b="1" dirty="0">
              <a:latin typeface="Times New Roman" pitchFamily="18" charset="0"/>
              <a:ea typeface="宋体" pitchFamily="2" charset="-122"/>
              <a:cs typeface="Times New Roman" pitchFamily="18" charset="0"/>
            </a:endParaRPr>
          </a:p>
          <a:p>
            <a:pPr marL="0" indent="0">
              <a:buFontTx/>
              <a:buNone/>
            </a:pPr>
            <a:endParaRPr lang="zh-CN" altLang="en-US" sz="2800" b="1" dirty="0">
              <a:latin typeface="Times New Roman" pitchFamily="18" charset="0"/>
              <a:ea typeface="宋体" pitchFamily="2" charset="-122"/>
              <a:cs typeface="Times New Roman" pitchFamily="18" charset="0"/>
            </a:endParaRPr>
          </a:p>
          <a:p>
            <a:pPr marL="0" indent="0">
              <a:buFontTx/>
              <a:buNone/>
            </a:pPr>
            <a:r>
              <a:rPr lang="zh-CN" altLang="en-US" sz="2800" b="1" dirty="0">
                <a:latin typeface="Times New Roman" pitchFamily="18" charset="0"/>
                <a:ea typeface="宋体" pitchFamily="2" charset="-122"/>
                <a:cs typeface="Times New Roman" pitchFamily="18" charset="0"/>
              </a:rPr>
              <a:t>写成状态方程为：</a:t>
            </a:r>
          </a:p>
          <a:p>
            <a:pPr marL="0" indent="0">
              <a:buFontTx/>
              <a:buNone/>
            </a:pPr>
            <a:endParaRPr lang="zh-CN" altLang="en-US" sz="2800" b="1" dirty="0">
              <a:latin typeface="Times New Roman" pitchFamily="18" charset="0"/>
              <a:ea typeface="宋体" pitchFamily="2" charset="-122"/>
              <a:cs typeface="Times New Roman" pitchFamily="18" charset="0"/>
            </a:endParaRPr>
          </a:p>
          <a:p>
            <a:pPr marL="0" indent="0">
              <a:buFontTx/>
              <a:buNone/>
            </a:pPr>
            <a:endParaRPr lang="zh-CN" altLang="en-US" sz="2800" b="1" dirty="0">
              <a:latin typeface="Times New Roman" pitchFamily="18" charset="0"/>
              <a:ea typeface="宋体" pitchFamily="2" charset="-122"/>
              <a:cs typeface="Times New Roman" pitchFamily="18" charset="0"/>
            </a:endParaRPr>
          </a:p>
          <a:p>
            <a:pPr marL="0" indent="0">
              <a:buFontTx/>
              <a:buNone/>
            </a:pPr>
            <a:endParaRPr lang="zh-CN" altLang="en-US" sz="2800" b="1" dirty="0">
              <a:latin typeface="Times New Roman" pitchFamily="18" charset="0"/>
              <a:ea typeface="宋体" pitchFamily="2" charset="-122"/>
              <a:cs typeface="Times New Roman" pitchFamily="18" charset="0"/>
            </a:endParaRPr>
          </a:p>
          <a:p>
            <a:pPr marL="0" indent="0">
              <a:buFontTx/>
              <a:buNone/>
            </a:pPr>
            <a:r>
              <a:rPr lang="zh-CN" altLang="en-US" sz="2800" b="1" dirty="0">
                <a:latin typeface="Times New Roman" pitchFamily="18" charset="0"/>
                <a:ea typeface="宋体" pitchFamily="2" charset="-122"/>
                <a:cs typeface="Times New Roman" pitchFamily="18" charset="0"/>
              </a:rPr>
              <a:t>式中                                      ，</a:t>
            </a:r>
            <a:r>
              <a:rPr lang="en-US" altLang="zh-CN" sz="2800" b="1" dirty="0">
                <a:latin typeface="Times New Roman" pitchFamily="18" charset="0"/>
                <a:ea typeface="宋体" pitchFamily="2" charset="-122"/>
                <a:cs typeface="Times New Roman" pitchFamily="18" charset="0"/>
              </a:rPr>
              <a:t>C=[1 0]</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D=0</a:t>
            </a:r>
            <a:r>
              <a:rPr lang="zh-CN" altLang="en-US" sz="2800" b="1" dirty="0">
                <a:latin typeface="Times New Roman" pitchFamily="18" charset="0"/>
                <a:ea typeface="宋体" pitchFamily="2" charset="-122"/>
                <a:cs typeface="Times New Roman" pitchFamily="18" charset="0"/>
              </a:rPr>
              <a:t>。 </a:t>
            </a:r>
          </a:p>
        </p:txBody>
      </p:sp>
      <p:sp>
        <p:nvSpPr>
          <p:cNvPr id="181253" name="Rectangle 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81252" name="Object 4"/>
          <p:cNvGraphicFramePr>
            <a:graphicFrameLocks noChangeAspect="1"/>
          </p:cNvGraphicFramePr>
          <p:nvPr>
            <p:extLst>
              <p:ext uri="{D42A27DB-BD31-4B8C-83A1-F6EECF244321}">
                <p14:modId xmlns:p14="http://schemas.microsoft.com/office/powerpoint/2010/main" val="2496913617"/>
              </p:ext>
            </p:extLst>
          </p:nvPr>
        </p:nvGraphicFramePr>
        <p:xfrm>
          <a:off x="2267744" y="2636912"/>
          <a:ext cx="4032250" cy="755650"/>
        </p:xfrm>
        <a:graphic>
          <a:graphicData uri="http://schemas.openxmlformats.org/presentationml/2006/ole">
            <mc:AlternateContent xmlns:mc="http://schemas.openxmlformats.org/markup-compatibility/2006">
              <mc:Choice xmlns:v="urn:schemas-microsoft-com:vml" Requires="v">
                <p:oleObj spid="_x0000_s181289" name="公式" r:id="rId3" imgW="2590800" imgH="482600" progId="Equation.3">
                  <p:embed/>
                </p:oleObj>
              </mc:Choice>
              <mc:Fallback>
                <p:oleObj name="公式" r:id="rId3" imgW="2590800" imgH="482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2636912"/>
                        <a:ext cx="4032250" cy="755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1255" name="Rectangle 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81254" name="Object 6"/>
          <p:cNvGraphicFramePr>
            <a:graphicFrameLocks noChangeAspect="1"/>
          </p:cNvGraphicFramePr>
          <p:nvPr>
            <p:extLst>
              <p:ext uri="{D42A27DB-BD31-4B8C-83A1-F6EECF244321}">
                <p14:modId xmlns:p14="http://schemas.microsoft.com/office/powerpoint/2010/main" val="756352485"/>
              </p:ext>
            </p:extLst>
          </p:nvPr>
        </p:nvGraphicFramePr>
        <p:xfrm>
          <a:off x="2771800" y="4437112"/>
          <a:ext cx="1441450" cy="744538"/>
        </p:xfrm>
        <a:graphic>
          <a:graphicData uri="http://schemas.openxmlformats.org/presentationml/2006/ole">
            <mc:AlternateContent xmlns:mc="http://schemas.openxmlformats.org/markup-compatibility/2006">
              <mc:Choice xmlns:v="urn:schemas-microsoft-com:vml" Requires="v">
                <p:oleObj spid="_x0000_s181290" name="公式" r:id="rId5" imgW="889000" imgH="457200" progId="Equation.3">
                  <p:embed/>
                </p:oleObj>
              </mc:Choice>
              <mc:Fallback>
                <p:oleObj name="公式" r:id="rId5" imgW="889000" imgH="457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800" y="4437112"/>
                        <a:ext cx="1441450" cy="744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1257" name="Rectangle 9"/>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81256" name="Object 8"/>
          <p:cNvGraphicFramePr>
            <a:graphicFrameLocks noChangeAspect="1"/>
          </p:cNvGraphicFramePr>
          <p:nvPr>
            <p:extLst>
              <p:ext uri="{D42A27DB-BD31-4B8C-83A1-F6EECF244321}">
                <p14:modId xmlns:p14="http://schemas.microsoft.com/office/powerpoint/2010/main" val="1157836055"/>
              </p:ext>
            </p:extLst>
          </p:nvPr>
        </p:nvGraphicFramePr>
        <p:xfrm>
          <a:off x="1619672" y="5517232"/>
          <a:ext cx="2592388" cy="623888"/>
        </p:xfrm>
        <a:graphic>
          <a:graphicData uri="http://schemas.openxmlformats.org/presentationml/2006/ole">
            <mc:AlternateContent xmlns:mc="http://schemas.openxmlformats.org/markup-compatibility/2006">
              <mc:Choice xmlns:v="urn:schemas-microsoft-com:vml" Requires="v">
                <p:oleObj spid="_x0000_s181291" name="公式" r:id="rId7" imgW="1905000" imgH="457200" progId="Equation.3">
                  <p:embed/>
                </p:oleObj>
              </mc:Choice>
              <mc:Fallback>
                <p:oleObj name="公式" r:id="rId7" imgW="1905000" imgH="4572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672" y="5517232"/>
                        <a:ext cx="2592388" cy="623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1258"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Rectangle 3"/>
          <p:cNvSpPr>
            <a:spLocks noGrp="1" noChangeArrowheads="1"/>
          </p:cNvSpPr>
          <p:nvPr>
            <p:ph type="body" idx="1"/>
          </p:nvPr>
        </p:nvSpPr>
        <p:spPr/>
        <p:txBody>
          <a:bodyPr/>
          <a:lstStyle/>
          <a:p>
            <a:pPr marL="0" indent="0">
              <a:buFontTx/>
              <a:buNone/>
            </a:pPr>
            <a:r>
              <a:rPr lang="zh-CN" altLang="en-US" sz="2800" b="1" dirty="0">
                <a:latin typeface="Times New Roman" pitchFamily="18" charset="0"/>
                <a:ea typeface="宋体" pitchFamily="2" charset="-122"/>
                <a:cs typeface="Times New Roman" pitchFamily="18" charset="0"/>
              </a:rPr>
              <a:t>在</a:t>
            </a:r>
            <a:r>
              <a:rPr lang="en-US" altLang="zh-CN" sz="2800" b="1" dirty="0">
                <a:latin typeface="Times New Roman" pitchFamily="18" charset="0"/>
                <a:ea typeface="宋体" pitchFamily="2" charset="-122"/>
                <a:cs typeface="Times New Roman" pitchFamily="18" charset="0"/>
              </a:rPr>
              <a:t>Continuous</a:t>
            </a:r>
            <a:r>
              <a:rPr lang="zh-CN" altLang="en-US" sz="2800" b="1" dirty="0">
                <a:latin typeface="Times New Roman" pitchFamily="18" charset="0"/>
                <a:ea typeface="宋体" pitchFamily="2" charset="-122"/>
                <a:cs typeface="Times New Roman" pitchFamily="18" charset="0"/>
              </a:rPr>
              <a:t>模块库中有标准的状态方程（</a:t>
            </a:r>
            <a:r>
              <a:rPr lang="en-US" altLang="zh-CN" sz="2800" b="1" dirty="0">
                <a:latin typeface="Times New Roman" pitchFamily="18" charset="0"/>
                <a:ea typeface="宋体" pitchFamily="2" charset="-122"/>
                <a:cs typeface="Times New Roman" pitchFamily="18" charset="0"/>
              </a:rPr>
              <a:t>State-Space</a:t>
            </a:r>
            <a:r>
              <a:rPr lang="zh-CN" altLang="en-US" sz="2800" b="1" dirty="0">
                <a:latin typeface="Times New Roman" pitchFamily="18" charset="0"/>
                <a:ea typeface="宋体" pitchFamily="2" charset="-122"/>
                <a:cs typeface="Times New Roman" pitchFamily="18" charset="0"/>
              </a:rPr>
              <a:t>）模块可供调用，于是，就可以构建求解微分方程的模型并仿真。根据系统状态方程构建如图</a:t>
            </a:r>
            <a:r>
              <a:rPr lang="en-US" altLang="zh-CN" sz="2800" b="1" dirty="0">
                <a:latin typeface="Times New Roman" pitchFamily="18" charset="0"/>
                <a:ea typeface="宋体" pitchFamily="2" charset="-122"/>
                <a:cs typeface="Times New Roman" pitchFamily="18" charset="0"/>
              </a:rPr>
              <a:t>12-20</a:t>
            </a:r>
            <a:r>
              <a:rPr lang="zh-CN" altLang="en-US" sz="2800" b="1" dirty="0">
                <a:latin typeface="Times New Roman" pitchFamily="18" charset="0"/>
                <a:ea typeface="宋体" pitchFamily="2" charset="-122"/>
                <a:cs typeface="Times New Roman" pitchFamily="18" charset="0"/>
              </a:rPr>
              <a:t>所示的仿真模型。</a:t>
            </a:r>
          </a:p>
        </p:txBody>
      </p:sp>
      <p:pic>
        <p:nvPicPr>
          <p:cNvPr id="1822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573016"/>
            <a:ext cx="5616575"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2277"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Rectangle 3"/>
          <p:cNvSpPr>
            <a:spLocks noGrp="1" noChangeArrowheads="1"/>
          </p:cNvSpPr>
          <p:nvPr>
            <p:ph type="body" idx="1"/>
          </p:nvPr>
        </p:nvSpPr>
        <p:spPr>
          <a:xfrm>
            <a:off x="323850" y="908720"/>
            <a:ext cx="3671888" cy="5184105"/>
          </a:xfrm>
        </p:spPr>
        <p:txBody>
          <a:bodyPr/>
          <a:lstStyle/>
          <a:p>
            <a:pPr marL="0" indent="0">
              <a:buFontTx/>
              <a:buNone/>
            </a:pPr>
            <a:r>
              <a:rPr lang="zh-CN" altLang="en-US" sz="2800" b="1" dirty="0">
                <a:latin typeface="Times New Roman" pitchFamily="18" charset="0"/>
                <a:ea typeface="宋体" pitchFamily="2" charset="-122"/>
                <a:cs typeface="Times New Roman" pitchFamily="18" charset="0"/>
              </a:rPr>
              <a:t>模型中各个模块说明如下：</a:t>
            </a:r>
          </a:p>
          <a:p>
            <a:pPr marL="0" indent="0">
              <a:buFontTx/>
              <a:buNone/>
            </a:pP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a</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u(t)</a:t>
            </a:r>
            <a:r>
              <a:rPr lang="zh-CN" altLang="en-US" sz="2800" b="1" dirty="0">
                <a:latin typeface="Times New Roman" pitchFamily="18" charset="0"/>
                <a:ea typeface="宋体" pitchFamily="2" charset="-122"/>
                <a:cs typeface="Times New Roman" pitchFamily="18" charset="0"/>
              </a:rPr>
              <a:t>输入模块：它的</a:t>
            </a:r>
            <a:r>
              <a:rPr lang="en-US" altLang="zh-CN" sz="2800" b="1" dirty="0">
                <a:latin typeface="Times New Roman" pitchFamily="18" charset="0"/>
                <a:ea typeface="宋体" pitchFamily="2" charset="-122"/>
                <a:cs typeface="Times New Roman" pitchFamily="18" charset="0"/>
              </a:rPr>
              <a:t>step time</a:t>
            </a:r>
            <a:r>
              <a:rPr lang="zh-CN" altLang="en-US" sz="2800" b="1" dirty="0">
                <a:latin typeface="Times New Roman" pitchFamily="18" charset="0"/>
                <a:ea typeface="宋体" pitchFamily="2" charset="-122"/>
                <a:cs typeface="Times New Roman" pitchFamily="18" charset="0"/>
              </a:rPr>
              <a:t>被设置为</a:t>
            </a:r>
            <a:r>
              <a:rPr lang="en-US" altLang="zh-CN" sz="2800" b="1" dirty="0">
                <a:latin typeface="Times New Roman" pitchFamily="18" charset="0"/>
                <a:ea typeface="宋体" pitchFamily="2" charset="-122"/>
                <a:cs typeface="Times New Roman" pitchFamily="18" charset="0"/>
              </a:rPr>
              <a:t>0</a:t>
            </a:r>
            <a:r>
              <a:rPr lang="zh-CN" altLang="en-US" sz="2800" b="1" dirty="0">
                <a:latin typeface="Times New Roman" pitchFamily="18" charset="0"/>
                <a:ea typeface="宋体" pitchFamily="2" charset="-122"/>
                <a:cs typeface="Times New Roman" pitchFamily="18" charset="0"/>
              </a:rPr>
              <a:t>。</a:t>
            </a:r>
          </a:p>
          <a:p>
            <a:pPr marL="0" indent="0">
              <a:buFontTx/>
              <a:buNone/>
            </a:pP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b</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State-Space</a:t>
            </a:r>
            <a:r>
              <a:rPr lang="zh-CN" altLang="en-US" sz="2800" b="1" dirty="0">
                <a:latin typeface="Times New Roman" pitchFamily="18" charset="0"/>
                <a:ea typeface="宋体" pitchFamily="2" charset="-122"/>
                <a:cs typeface="Times New Roman" pitchFamily="18" charset="0"/>
              </a:rPr>
              <a:t>模块：</a:t>
            </a:r>
            <a:r>
              <a:rPr lang="en-US" altLang="zh-CN" sz="2800" b="1" dirty="0">
                <a:latin typeface="Times New Roman" pitchFamily="18" charset="0"/>
                <a:ea typeface="宋体" pitchFamily="2" charset="-122"/>
                <a:cs typeface="Times New Roman" pitchFamily="18" charset="0"/>
              </a:rPr>
              <a:t>A</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B</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C</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D</a:t>
            </a:r>
            <a:r>
              <a:rPr lang="zh-CN" altLang="en-US" sz="2800" b="1" dirty="0">
                <a:latin typeface="Times New Roman" pitchFamily="18" charset="0"/>
                <a:ea typeface="宋体" pitchFamily="2" charset="-122"/>
                <a:cs typeface="Times New Roman" pitchFamily="18" charset="0"/>
              </a:rPr>
              <a:t>各栏依次填入</a:t>
            </a:r>
            <a:r>
              <a:rPr lang="en-US" altLang="zh-CN" sz="2800" b="1" dirty="0">
                <a:latin typeface="Times New Roman" pitchFamily="18" charset="0"/>
                <a:ea typeface="宋体" pitchFamily="2" charset="-122"/>
                <a:cs typeface="Times New Roman" pitchFamily="18" charset="0"/>
              </a:rPr>
              <a:t>[0,1;-0.4,-0.2]</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[0;0.2]</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[1,0]</a:t>
            </a:r>
            <a:r>
              <a:rPr lang="zh-CN" altLang="en-US" sz="2800" b="1" dirty="0">
                <a:latin typeface="Times New Roman" pitchFamily="18" charset="0"/>
                <a:ea typeface="宋体" pitchFamily="2" charset="-122"/>
                <a:cs typeface="Times New Roman" pitchFamily="18" charset="0"/>
              </a:rPr>
              <a:t>和</a:t>
            </a:r>
            <a:r>
              <a:rPr lang="en-US" altLang="zh-CN" sz="2800" b="1" dirty="0">
                <a:latin typeface="Times New Roman" pitchFamily="18" charset="0"/>
                <a:ea typeface="宋体" pitchFamily="2" charset="-122"/>
                <a:cs typeface="Times New Roman" pitchFamily="18" charset="0"/>
              </a:rPr>
              <a:t>0</a:t>
            </a:r>
            <a:r>
              <a:rPr lang="zh-CN" altLang="en-US" sz="2800" b="1" dirty="0">
                <a:latin typeface="Times New Roman" pitchFamily="18" charset="0"/>
                <a:ea typeface="宋体" pitchFamily="2" charset="-122"/>
                <a:cs typeface="Times New Roman" pitchFamily="18" charset="0"/>
              </a:rPr>
              <a:t>，如图</a:t>
            </a:r>
            <a:r>
              <a:rPr lang="en-US" altLang="zh-CN" sz="2800" b="1" dirty="0">
                <a:latin typeface="Times New Roman" pitchFamily="18" charset="0"/>
                <a:ea typeface="宋体" pitchFamily="2" charset="-122"/>
                <a:cs typeface="Times New Roman" pitchFamily="18" charset="0"/>
              </a:rPr>
              <a:t>12-21</a:t>
            </a:r>
            <a:r>
              <a:rPr lang="zh-CN" altLang="en-US" sz="2800" b="1" dirty="0">
                <a:latin typeface="Times New Roman" pitchFamily="18" charset="0"/>
                <a:ea typeface="宋体" pitchFamily="2" charset="-122"/>
                <a:cs typeface="Times New Roman" pitchFamily="18" charset="0"/>
              </a:rPr>
              <a:t>所示</a:t>
            </a:r>
            <a:r>
              <a:rPr lang="zh-CN" altLang="en-US" sz="2800" b="1" dirty="0" smtClean="0">
                <a:latin typeface="Times New Roman" pitchFamily="18" charset="0"/>
                <a:ea typeface="宋体" pitchFamily="2" charset="-122"/>
                <a:cs typeface="Times New Roman" pitchFamily="18" charset="0"/>
              </a:rPr>
              <a:t>。</a:t>
            </a:r>
            <a:endParaRPr lang="zh-CN" altLang="en-US" sz="2800" b="1" dirty="0">
              <a:latin typeface="Times New Roman" pitchFamily="18" charset="0"/>
              <a:ea typeface="宋体" pitchFamily="2" charset="-122"/>
              <a:cs typeface="Times New Roman" pitchFamily="18" charset="0"/>
            </a:endParaRPr>
          </a:p>
          <a:p>
            <a:pPr marL="0" indent="0">
              <a:buFontTx/>
              <a:buNone/>
            </a:pPr>
            <a:r>
              <a:rPr lang="zh-CN" altLang="en-US" sz="2800" b="1" dirty="0">
                <a:latin typeface="Times New Roman" pitchFamily="18" charset="0"/>
                <a:ea typeface="宋体" pitchFamily="2" charset="-122"/>
                <a:cs typeface="Times New Roman" pitchFamily="18" charset="0"/>
              </a:rPr>
              <a:t>后面的操作与方法</a:t>
            </a:r>
            <a:r>
              <a:rPr lang="en-US" altLang="zh-CN" sz="2800" b="1" dirty="0">
                <a:latin typeface="Times New Roman" pitchFamily="18" charset="0"/>
                <a:ea typeface="宋体" pitchFamily="2" charset="-122"/>
                <a:cs typeface="Times New Roman" pitchFamily="18" charset="0"/>
              </a:rPr>
              <a:t>1</a:t>
            </a:r>
            <a:r>
              <a:rPr lang="zh-CN" altLang="en-US" sz="2800" b="1" dirty="0">
                <a:latin typeface="Times New Roman" pitchFamily="18" charset="0"/>
                <a:ea typeface="宋体" pitchFamily="2" charset="-122"/>
                <a:cs typeface="Times New Roman" pitchFamily="18" charset="0"/>
              </a:rPr>
              <a:t>相同。</a:t>
            </a:r>
          </a:p>
        </p:txBody>
      </p:sp>
      <p:pic>
        <p:nvPicPr>
          <p:cNvPr id="18330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1163" y="908720"/>
            <a:ext cx="4552950" cy="529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3301"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395536" y="646113"/>
            <a:ext cx="8229600" cy="1143000"/>
          </a:xfrm>
        </p:spPr>
        <p:txBody>
          <a:bodyPr/>
          <a:lstStyle/>
          <a:p>
            <a:pPr algn="l">
              <a:buFontTx/>
              <a:buNone/>
              <a:defRPr/>
            </a:pPr>
            <a:r>
              <a:rPr lang="en-US" altLang="zh-CN" sz="3600" b="1" kern="1200" dirty="0">
                <a:latin typeface="Times New Roman" pitchFamily="18" charset="0"/>
                <a:ea typeface="华文新魏" pitchFamily="2" charset="-122"/>
                <a:cs typeface="+mn-cs"/>
              </a:rPr>
              <a:t>12.4  </a:t>
            </a:r>
            <a:r>
              <a:rPr lang="zh-CN" altLang="en-US" sz="3600" b="1" kern="1200" dirty="0">
                <a:latin typeface="Times New Roman" pitchFamily="18" charset="0"/>
                <a:ea typeface="华文新魏" pitchFamily="2" charset="-122"/>
                <a:cs typeface="+mn-cs"/>
              </a:rPr>
              <a:t>子系统及其封装</a:t>
            </a:r>
          </a:p>
        </p:txBody>
      </p:sp>
      <p:sp>
        <p:nvSpPr>
          <p:cNvPr id="184323" name="Rectangle 3"/>
          <p:cNvSpPr>
            <a:spLocks noGrp="1" noChangeArrowheads="1"/>
          </p:cNvSpPr>
          <p:nvPr>
            <p:ph type="body" idx="1"/>
          </p:nvPr>
        </p:nvSpPr>
        <p:spPr/>
        <p:txBody>
          <a:bodyPr/>
          <a:lstStyle/>
          <a:p>
            <a:pPr marL="0" indent="0">
              <a:buFontTx/>
              <a:buNone/>
            </a:pPr>
            <a:r>
              <a:rPr lang="zh-CN" altLang="en-US" sz="2800" b="1" dirty="0">
                <a:latin typeface="Times New Roman" pitchFamily="18" charset="0"/>
                <a:ea typeface="宋体" pitchFamily="2" charset="-122"/>
                <a:cs typeface="Times New Roman" pitchFamily="18" charset="0"/>
              </a:rPr>
              <a:t>当模型的规模较大或较复杂时，用户可以把几个模块组合成一个新的模块，这样的模块称为子系统。子系统把功能上有关的一些模块集中到一起保存，能够完成几个模块的功能。建立子系统的优点是：减少系统中的模块数目，使系统易于调试，而且可以将一些常用的子系统封装成一些模块，这些模块可以在其他模型中直接作为标准的</a:t>
            </a:r>
            <a:r>
              <a:rPr lang="en-US" altLang="zh-CN" sz="2800" b="1" dirty="0">
                <a:latin typeface="Times New Roman" pitchFamily="18" charset="0"/>
                <a:ea typeface="宋体" pitchFamily="2" charset="-122"/>
                <a:cs typeface="Times New Roman" pitchFamily="18" charset="0"/>
              </a:rPr>
              <a:t>Simulink</a:t>
            </a:r>
            <a:r>
              <a:rPr lang="zh-CN" altLang="en-US" sz="2800" b="1" dirty="0">
                <a:latin typeface="Times New Roman" pitchFamily="18" charset="0"/>
                <a:ea typeface="宋体" pitchFamily="2" charset="-122"/>
                <a:cs typeface="Times New Roman" pitchFamily="18" charset="0"/>
              </a:rPr>
              <a:t>模块使用。 </a:t>
            </a:r>
          </a:p>
        </p:txBody>
      </p:sp>
      <p:sp>
        <p:nvSpPr>
          <p:cNvPr id="184324"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type="body" idx="1"/>
          </p:nvPr>
        </p:nvSpPr>
        <p:spPr/>
        <p:txBody>
          <a:bodyPr/>
          <a:lstStyle/>
          <a:p>
            <a:pPr marL="0" indent="0">
              <a:buFontTx/>
              <a:buNone/>
            </a:pPr>
            <a:r>
              <a:rPr lang="en-US" altLang="zh-CN" sz="2800" b="1" dirty="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Simulink</a:t>
            </a:r>
            <a:r>
              <a:rPr lang="zh-CN" altLang="en-US" sz="2800" b="1" dirty="0">
                <a:latin typeface="Times New Roman" pitchFamily="18" charset="0"/>
                <a:ea typeface="宋体" pitchFamily="2" charset="-122"/>
                <a:cs typeface="Times New Roman" pitchFamily="18" charset="0"/>
              </a:rPr>
              <a:t>的退出</a:t>
            </a:r>
          </a:p>
          <a:p>
            <a:pPr marL="0" indent="0">
              <a:buFontTx/>
              <a:buNone/>
            </a:pPr>
            <a:r>
              <a:rPr lang="zh-CN" altLang="en-US" sz="2800" b="1" dirty="0">
                <a:latin typeface="Times New Roman" pitchFamily="18" charset="0"/>
                <a:ea typeface="宋体" pitchFamily="2" charset="-122"/>
                <a:cs typeface="Times New Roman" pitchFamily="18" charset="0"/>
              </a:rPr>
              <a:t>要退出</a:t>
            </a:r>
            <a:r>
              <a:rPr lang="en-US" altLang="zh-CN" sz="2800" b="1" dirty="0">
                <a:latin typeface="Times New Roman" pitchFamily="18" charset="0"/>
                <a:ea typeface="宋体" pitchFamily="2" charset="-122"/>
                <a:cs typeface="Times New Roman" pitchFamily="18" charset="0"/>
              </a:rPr>
              <a:t>Simulink</a:t>
            </a:r>
            <a:r>
              <a:rPr lang="zh-CN" altLang="en-US" sz="2800" b="1" dirty="0">
                <a:latin typeface="Times New Roman" pitchFamily="18" charset="0"/>
                <a:ea typeface="宋体" pitchFamily="2" charset="-122"/>
                <a:cs typeface="Times New Roman" pitchFamily="18" charset="0"/>
              </a:rPr>
              <a:t>，只要关闭所有模型编辑窗口和</a:t>
            </a:r>
            <a:r>
              <a:rPr lang="en-US" altLang="zh-CN" sz="2800" b="1" dirty="0">
                <a:latin typeface="Times New Roman" pitchFamily="18" charset="0"/>
                <a:ea typeface="宋体" pitchFamily="2" charset="-122"/>
                <a:cs typeface="Times New Roman" pitchFamily="18" charset="0"/>
              </a:rPr>
              <a:t>Simulink Library Browser</a:t>
            </a:r>
            <a:r>
              <a:rPr lang="zh-CN" altLang="en-US" sz="2800" b="1" dirty="0">
                <a:latin typeface="Times New Roman" pitchFamily="18" charset="0"/>
                <a:ea typeface="宋体" pitchFamily="2" charset="-122"/>
                <a:cs typeface="Times New Roman" pitchFamily="18" charset="0"/>
              </a:rPr>
              <a:t>窗口即可。</a:t>
            </a:r>
          </a:p>
        </p:txBody>
      </p:sp>
      <p:sp>
        <p:nvSpPr>
          <p:cNvPr id="111620"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395536" y="673882"/>
            <a:ext cx="8229600" cy="1143000"/>
          </a:xfrm>
        </p:spPr>
        <p:txBody>
          <a:bodyPr/>
          <a:lstStyle/>
          <a:p>
            <a:pPr algn="l">
              <a:buFontTx/>
              <a:buNone/>
            </a:pPr>
            <a:r>
              <a:rPr lang="en-US" altLang="zh-CN" sz="2800" b="1" dirty="0">
                <a:latin typeface="Times New Roman" pitchFamily="18" charset="0"/>
                <a:ea typeface="宋体" pitchFamily="2" charset="-122"/>
                <a:cs typeface="Times New Roman" pitchFamily="18" charset="0"/>
              </a:rPr>
              <a:t>12.4.1  </a:t>
            </a:r>
            <a:r>
              <a:rPr lang="zh-CN" altLang="en-US" sz="2800" b="1" dirty="0">
                <a:latin typeface="Times New Roman" pitchFamily="18" charset="0"/>
                <a:ea typeface="宋体" pitchFamily="2" charset="-122"/>
                <a:cs typeface="Times New Roman" pitchFamily="18" charset="0"/>
              </a:rPr>
              <a:t>子系统的创建</a:t>
            </a:r>
          </a:p>
        </p:txBody>
      </p:sp>
      <p:sp>
        <p:nvSpPr>
          <p:cNvPr id="185347" name="Rectangle 3"/>
          <p:cNvSpPr>
            <a:spLocks noGrp="1" noChangeArrowheads="1"/>
          </p:cNvSpPr>
          <p:nvPr>
            <p:ph type="body" idx="1"/>
          </p:nvPr>
        </p:nvSpPr>
        <p:spPr/>
        <p:txBody>
          <a:bodyPr/>
          <a:lstStyle/>
          <a:p>
            <a:pPr marL="0" indent="0">
              <a:buFontTx/>
              <a:buNone/>
            </a:pPr>
            <a:r>
              <a:rPr lang="zh-CN" altLang="en-US" sz="2800" b="1" dirty="0">
                <a:latin typeface="Times New Roman" pitchFamily="18" charset="0"/>
                <a:ea typeface="宋体" pitchFamily="2" charset="-122"/>
                <a:cs typeface="Times New Roman" pitchFamily="18" charset="0"/>
              </a:rPr>
              <a:t>建立子系统有两种方法：通过</a:t>
            </a:r>
            <a:r>
              <a:rPr lang="en-US" altLang="zh-CN" sz="2800" b="1" dirty="0">
                <a:latin typeface="Times New Roman" pitchFamily="18" charset="0"/>
                <a:ea typeface="宋体" pitchFamily="2" charset="-122"/>
                <a:cs typeface="Times New Roman" pitchFamily="18" charset="0"/>
              </a:rPr>
              <a:t>Subsystem</a:t>
            </a:r>
            <a:r>
              <a:rPr lang="zh-CN" altLang="en-US" sz="2800" b="1" dirty="0">
                <a:latin typeface="Times New Roman" pitchFamily="18" charset="0"/>
                <a:ea typeface="宋体" pitchFamily="2" charset="-122"/>
                <a:cs typeface="Times New Roman" pitchFamily="18" charset="0"/>
              </a:rPr>
              <a:t>模块建立子系统和将已有的模块转换为子系统。两者的区别是：前者先建立子系统，再为其添加功能模块；后者先选择模块，再建立子系统。</a:t>
            </a:r>
          </a:p>
          <a:p>
            <a:pPr marL="0" indent="0">
              <a:buFontTx/>
              <a:buNone/>
            </a:pPr>
            <a:endParaRPr lang="zh-CN" altLang="en-US" sz="2800" b="1" dirty="0">
              <a:latin typeface="Times New Roman" pitchFamily="18" charset="0"/>
              <a:ea typeface="宋体" pitchFamily="2" charset="-122"/>
              <a:cs typeface="Times New Roman" pitchFamily="18" charset="0"/>
            </a:endParaRPr>
          </a:p>
        </p:txBody>
      </p:sp>
      <p:sp>
        <p:nvSpPr>
          <p:cNvPr id="185348"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3"/>
          <p:cNvSpPr>
            <a:spLocks noGrp="1" noChangeArrowheads="1"/>
          </p:cNvSpPr>
          <p:nvPr>
            <p:ph type="body" idx="1"/>
          </p:nvPr>
        </p:nvSpPr>
        <p:spPr>
          <a:xfrm>
            <a:off x="468313" y="981075"/>
            <a:ext cx="8218487" cy="5145088"/>
          </a:xfrm>
        </p:spPr>
        <p:txBody>
          <a:bodyPr/>
          <a:lstStyle/>
          <a:p>
            <a:pPr marL="0" indent="0">
              <a:lnSpc>
                <a:spcPct val="90000"/>
              </a:lnSpc>
              <a:buFontTx/>
              <a:buNone/>
            </a:pPr>
            <a:r>
              <a:rPr lang="en-US" altLang="zh-CN" sz="2800" b="1" dirty="0">
                <a:latin typeface="Times New Roman" pitchFamily="18" charset="0"/>
                <a:ea typeface="宋体" pitchFamily="2" charset="-122"/>
                <a:cs typeface="Times New Roman" pitchFamily="18" charset="0"/>
              </a:rPr>
              <a:t>1</a:t>
            </a:r>
            <a:r>
              <a:rPr lang="zh-CN" altLang="en-US" sz="2800" b="1" dirty="0">
                <a:latin typeface="Times New Roman" pitchFamily="18" charset="0"/>
                <a:ea typeface="宋体" pitchFamily="2" charset="-122"/>
                <a:cs typeface="Times New Roman" pitchFamily="18" charset="0"/>
              </a:rPr>
              <a:t>．通过</a:t>
            </a:r>
            <a:r>
              <a:rPr lang="en-US" altLang="zh-CN" sz="2800" b="1" dirty="0">
                <a:latin typeface="Times New Roman" pitchFamily="18" charset="0"/>
                <a:ea typeface="宋体" pitchFamily="2" charset="-122"/>
                <a:cs typeface="Times New Roman" pitchFamily="18" charset="0"/>
              </a:rPr>
              <a:t>Subsystem</a:t>
            </a:r>
            <a:r>
              <a:rPr lang="zh-CN" altLang="en-US" sz="2800" b="1" dirty="0">
                <a:latin typeface="Times New Roman" pitchFamily="18" charset="0"/>
                <a:ea typeface="宋体" pitchFamily="2" charset="-122"/>
                <a:cs typeface="Times New Roman" pitchFamily="18" charset="0"/>
              </a:rPr>
              <a:t>模块建立子系统</a:t>
            </a:r>
          </a:p>
          <a:p>
            <a:pPr marL="0" indent="0">
              <a:lnSpc>
                <a:spcPct val="90000"/>
              </a:lnSpc>
              <a:buFontTx/>
              <a:buNone/>
            </a:pPr>
            <a:r>
              <a:rPr lang="zh-CN" altLang="en-US" sz="2800" b="1" dirty="0">
                <a:latin typeface="Times New Roman" pitchFamily="18" charset="0"/>
                <a:ea typeface="宋体" pitchFamily="2" charset="-122"/>
                <a:cs typeface="Times New Roman" pitchFamily="18" charset="0"/>
              </a:rPr>
              <a:t>新建一个仿真模型，打开</a:t>
            </a:r>
            <a:r>
              <a:rPr lang="en-US" altLang="zh-CN" sz="2800" b="1" dirty="0">
                <a:latin typeface="Times New Roman" pitchFamily="18" charset="0"/>
                <a:ea typeface="宋体" pitchFamily="2" charset="-122"/>
                <a:cs typeface="Times New Roman" pitchFamily="18" charset="0"/>
              </a:rPr>
              <a:t>Simulink</a:t>
            </a:r>
            <a:r>
              <a:rPr lang="zh-CN" altLang="en-US" sz="2800" b="1" dirty="0">
                <a:latin typeface="Times New Roman" pitchFamily="18" charset="0"/>
                <a:ea typeface="宋体" pitchFamily="2" charset="-122"/>
                <a:cs typeface="Times New Roman" pitchFamily="18" charset="0"/>
              </a:rPr>
              <a:t>模块库中的</a:t>
            </a:r>
            <a:r>
              <a:rPr lang="en-US" altLang="zh-CN" sz="2800" b="1" dirty="0">
                <a:latin typeface="Times New Roman" pitchFamily="18" charset="0"/>
                <a:ea typeface="宋体" pitchFamily="2" charset="-122"/>
                <a:cs typeface="Times New Roman" pitchFamily="18" charset="0"/>
              </a:rPr>
              <a:t>Ports &amp; Subsystems</a:t>
            </a:r>
            <a:r>
              <a:rPr lang="zh-CN" altLang="en-US" sz="2800" b="1" dirty="0">
                <a:latin typeface="Times New Roman" pitchFamily="18" charset="0"/>
                <a:ea typeface="宋体" pitchFamily="2" charset="-122"/>
                <a:cs typeface="Times New Roman" pitchFamily="18" charset="0"/>
              </a:rPr>
              <a:t>模块库，将</a:t>
            </a:r>
            <a:r>
              <a:rPr lang="en-US" altLang="zh-CN" sz="2800" b="1" dirty="0">
                <a:latin typeface="Times New Roman" pitchFamily="18" charset="0"/>
                <a:ea typeface="宋体" pitchFamily="2" charset="-122"/>
                <a:cs typeface="Times New Roman" pitchFamily="18" charset="0"/>
              </a:rPr>
              <a:t>Subsystem</a:t>
            </a:r>
            <a:r>
              <a:rPr lang="zh-CN" altLang="en-US" sz="2800" b="1" dirty="0">
                <a:latin typeface="Times New Roman" pitchFamily="18" charset="0"/>
                <a:ea typeface="宋体" pitchFamily="2" charset="-122"/>
                <a:cs typeface="Times New Roman" pitchFamily="18" charset="0"/>
              </a:rPr>
              <a:t>模块添加到模型编辑窗口中。双击</a:t>
            </a:r>
            <a:r>
              <a:rPr lang="en-US" altLang="zh-CN" sz="2800" b="1" dirty="0">
                <a:latin typeface="Times New Roman" pitchFamily="18" charset="0"/>
                <a:ea typeface="宋体" pitchFamily="2" charset="-122"/>
                <a:cs typeface="Times New Roman" pitchFamily="18" charset="0"/>
              </a:rPr>
              <a:t>Subsystem</a:t>
            </a:r>
            <a:r>
              <a:rPr lang="zh-CN" altLang="en-US" sz="2800" b="1" dirty="0">
                <a:latin typeface="Times New Roman" pitchFamily="18" charset="0"/>
                <a:ea typeface="宋体" pitchFamily="2" charset="-122"/>
                <a:cs typeface="Times New Roman" pitchFamily="18" charset="0"/>
              </a:rPr>
              <a:t>模块打开子系统编辑窗口，窗口中已经自动添加了相互连接的一个输入模块和输出模块（表示子系统的输入端口和输出端口）。将要组合的模块插入到输入模块和输出模块中间并重新连接，一个子系统就建好了。若双击已建立的子系统，则打开子系统内部结构窗口。</a:t>
            </a:r>
          </a:p>
        </p:txBody>
      </p:sp>
      <p:sp>
        <p:nvSpPr>
          <p:cNvPr id="186372"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Rectangle 3"/>
          <p:cNvSpPr>
            <a:spLocks noGrp="1" noChangeArrowheads="1"/>
          </p:cNvSpPr>
          <p:nvPr>
            <p:ph type="body" idx="1"/>
          </p:nvPr>
        </p:nvSpPr>
        <p:spPr/>
        <p:txBody>
          <a:bodyPr/>
          <a:lstStyle/>
          <a:p>
            <a:pPr marL="0" indent="0">
              <a:buFontTx/>
              <a:buNone/>
            </a:pPr>
            <a:r>
              <a:rPr lang="en-US" altLang="zh-CN" sz="2800" b="1" dirty="0">
                <a:latin typeface="Times New Roman" pitchFamily="18" charset="0"/>
                <a:ea typeface="宋体" pitchFamily="2" charset="-122"/>
                <a:cs typeface="Times New Roman" pitchFamily="18" charset="0"/>
              </a:rPr>
              <a:t>2</a:t>
            </a:r>
            <a:r>
              <a:rPr lang="zh-CN" altLang="en-US" sz="2800" b="1" dirty="0">
                <a:latin typeface="Times New Roman" pitchFamily="18" charset="0"/>
                <a:ea typeface="宋体" pitchFamily="2" charset="-122"/>
                <a:cs typeface="Times New Roman" pitchFamily="18" charset="0"/>
              </a:rPr>
              <a:t>．通过已有的模块建立子系统</a:t>
            </a:r>
          </a:p>
          <a:p>
            <a:pPr marL="0" indent="0">
              <a:buFontTx/>
              <a:buNone/>
            </a:pPr>
            <a:r>
              <a:rPr lang="zh-CN" altLang="en-US" sz="2800" b="1" dirty="0">
                <a:latin typeface="Times New Roman" pitchFamily="18" charset="0"/>
                <a:ea typeface="宋体" pitchFamily="2" charset="-122"/>
                <a:cs typeface="Times New Roman" pitchFamily="18" charset="0"/>
              </a:rPr>
              <a:t>先选择要建立子系统的模块，然后执行创建子系统的命令，原来的模块变为子系统 </a:t>
            </a:r>
          </a:p>
        </p:txBody>
      </p:sp>
      <p:sp>
        <p:nvSpPr>
          <p:cNvPr id="187396"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Rectangle 3"/>
          <p:cNvSpPr>
            <a:spLocks noGrp="1" noChangeArrowheads="1"/>
          </p:cNvSpPr>
          <p:nvPr>
            <p:ph type="body" idx="1"/>
          </p:nvPr>
        </p:nvSpPr>
        <p:spPr>
          <a:xfrm>
            <a:off x="457200" y="1196752"/>
            <a:ext cx="8542338" cy="4525963"/>
          </a:xfrm>
        </p:spPr>
        <p:txBody>
          <a:bodyPr/>
          <a:lstStyle/>
          <a:p>
            <a:pPr marL="0" indent="0">
              <a:buFontTx/>
              <a:buNone/>
            </a:pPr>
            <a:r>
              <a:rPr lang="zh-CN" altLang="en-US" sz="2800" b="1" dirty="0">
                <a:latin typeface="Times New Roman" pitchFamily="18" charset="0"/>
                <a:ea typeface="宋体" pitchFamily="2" charset="-122"/>
                <a:cs typeface="Times New Roman" pitchFamily="18" charset="0"/>
              </a:rPr>
              <a:t>例</a:t>
            </a:r>
            <a:r>
              <a:rPr lang="en-US" altLang="zh-CN" sz="2800" b="1" dirty="0">
                <a:latin typeface="Times New Roman" pitchFamily="18" charset="0"/>
                <a:ea typeface="宋体" pitchFamily="2" charset="-122"/>
                <a:cs typeface="Times New Roman" pitchFamily="18" charset="0"/>
              </a:rPr>
              <a:t>12-5  PID</a:t>
            </a:r>
            <a:r>
              <a:rPr lang="zh-CN" altLang="en-US" sz="2800" b="1" dirty="0">
                <a:latin typeface="Times New Roman" pitchFamily="18" charset="0"/>
                <a:ea typeface="宋体" pitchFamily="2" charset="-122"/>
                <a:cs typeface="Times New Roman" pitchFamily="18" charset="0"/>
              </a:rPr>
              <a:t>控制器是在自动控制中经常使用的模块，</a:t>
            </a:r>
            <a:r>
              <a:rPr lang="en-US" altLang="zh-CN" sz="2800" b="1" dirty="0">
                <a:latin typeface="Times New Roman" pitchFamily="18" charset="0"/>
                <a:ea typeface="宋体" pitchFamily="2" charset="-122"/>
                <a:cs typeface="Times New Roman" pitchFamily="18" charset="0"/>
              </a:rPr>
              <a:t>PID</a:t>
            </a:r>
            <a:r>
              <a:rPr lang="zh-CN" altLang="en-US" sz="2800" b="1" dirty="0">
                <a:latin typeface="Times New Roman" pitchFamily="18" charset="0"/>
                <a:ea typeface="宋体" pitchFamily="2" charset="-122"/>
                <a:cs typeface="Times New Roman" pitchFamily="18" charset="0"/>
              </a:rPr>
              <a:t>控制器由比例单元（</a:t>
            </a:r>
            <a:r>
              <a:rPr lang="en-US" altLang="zh-CN" sz="2800" b="1" dirty="0">
                <a:latin typeface="Times New Roman" pitchFamily="18" charset="0"/>
                <a:ea typeface="宋体" pitchFamily="2" charset="-122"/>
                <a:cs typeface="Times New Roman" pitchFamily="18" charset="0"/>
              </a:rPr>
              <a:t>P</a:t>
            </a:r>
            <a:r>
              <a:rPr lang="zh-CN" altLang="en-US" sz="2800" b="1" dirty="0">
                <a:latin typeface="Times New Roman" pitchFamily="18" charset="0"/>
                <a:ea typeface="宋体" pitchFamily="2" charset="-122"/>
                <a:cs typeface="Times New Roman" pitchFamily="18" charset="0"/>
              </a:rPr>
              <a:t>）、积分单元（</a:t>
            </a:r>
            <a:r>
              <a:rPr lang="en-US" altLang="zh-CN" sz="2800" b="1" dirty="0">
                <a:latin typeface="Times New Roman" pitchFamily="18" charset="0"/>
                <a:ea typeface="宋体" pitchFamily="2" charset="-122"/>
                <a:cs typeface="Times New Roman" pitchFamily="18" charset="0"/>
              </a:rPr>
              <a:t>I</a:t>
            </a:r>
            <a:r>
              <a:rPr lang="zh-CN" altLang="en-US" sz="2800" b="1" dirty="0">
                <a:latin typeface="Times New Roman" pitchFamily="18" charset="0"/>
                <a:ea typeface="宋体" pitchFamily="2" charset="-122"/>
                <a:cs typeface="Times New Roman" pitchFamily="18" charset="0"/>
              </a:rPr>
              <a:t>）和微分单元（</a:t>
            </a:r>
            <a:r>
              <a:rPr lang="en-US" altLang="zh-CN" sz="2800" b="1" dirty="0">
                <a:latin typeface="Times New Roman" pitchFamily="18" charset="0"/>
                <a:ea typeface="宋体" pitchFamily="2" charset="-122"/>
                <a:cs typeface="Times New Roman" pitchFamily="18" charset="0"/>
              </a:rPr>
              <a:t>D</a:t>
            </a:r>
            <a:r>
              <a:rPr lang="zh-CN" altLang="en-US" sz="2800" b="1" dirty="0">
                <a:latin typeface="Times New Roman" pitchFamily="18" charset="0"/>
                <a:ea typeface="宋体" pitchFamily="2" charset="-122"/>
                <a:cs typeface="Times New Roman" pitchFamily="18" charset="0"/>
              </a:rPr>
              <a:t>）组成。</a:t>
            </a:r>
            <a:r>
              <a:rPr lang="en-US" altLang="zh-CN" sz="2800" b="1" dirty="0">
                <a:latin typeface="Times New Roman" pitchFamily="18" charset="0"/>
                <a:ea typeface="宋体" pitchFamily="2" charset="-122"/>
                <a:cs typeface="Times New Roman" pitchFamily="18" charset="0"/>
              </a:rPr>
              <a:t>PID</a:t>
            </a:r>
            <a:r>
              <a:rPr lang="zh-CN" altLang="en-US" sz="2800" b="1" dirty="0">
                <a:latin typeface="Times New Roman" pitchFamily="18" charset="0"/>
                <a:ea typeface="宋体" pitchFamily="2" charset="-122"/>
                <a:cs typeface="Times New Roman" pitchFamily="18" charset="0"/>
              </a:rPr>
              <a:t>控制器的传递函数为</a:t>
            </a:r>
          </a:p>
          <a:p>
            <a:pPr marL="0" indent="0">
              <a:buFontTx/>
              <a:buNone/>
            </a:pPr>
            <a:endParaRPr lang="zh-CN" altLang="en-US" sz="2800" b="1" dirty="0">
              <a:latin typeface="Times New Roman" pitchFamily="18" charset="0"/>
              <a:ea typeface="宋体" pitchFamily="2" charset="-122"/>
              <a:cs typeface="Times New Roman" pitchFamily="18" charset="0"/>
            </a:endParaRPr>
          </a:p>
          <a:p>
            <a:pPr marL="0" indent="0">
              <a:buFontTx/>
              <a:buNone/>
            </a:pPr>
            <a:r>
              <a:rPr lang="zh-CN" altLang="en-US" sz="2800" b="1" dirty="0">
                <a:latin typeface="Times New Roman" pitchFamily="18" charset="0"/>
                <a:ea typeface="宋体" pitchFamily="2" charset="-122"/>
                <a:cs typeface="Times New Roman" pitchFamily="18" charset="0"/>
              </a:rPr>
              <a:t>    建立</a:t>
            </a:r>
            <a:r>
              <a:rPr lang="en-US" altLang="zh-CN" sz="2800" b="1" dirty="0">
                <a:latin typeface="Times New Roman" pitchFamily="18" charset="0"/>
                <a:ea typeface="宋体" pitchFamily="2" charset="-122"/>
                <a:cs typeface="Times New Roman" pitchFamily="18" charset="0"/>
              </a:rPr>
              <a:t>PID</a:t>
            </a:r>
            <a:r>
              <a:rPr lang="zh-CN" altLang="en-US" sz="2800" b="1" dirty="0">
                <a:latin typeface="Times New Roman" pitchFamily="18" charset="0"/>
                <a:ea typeface="宋体" pitchFamily="2" charset="-122"/>
                <a:cs typeface="Times New Roman" pitchFamily="18" charset="0"/>
              </a:rPr>
              <a:t>控制器的模型并建立子系统</a:t>
            </a:r>
            <a:r>
              <a:rPr lang="zh-CN" altLang="en-US" sz="2800" b="1" dirty="0" smtClean="0">
                <a:latin typeface="Times New Roman" pitchFamily="18" charset="0"/>
                <a:ea typeface="宋体" pitchFamily="2" charset="-122"/>
                <a:cs typeface="Times New Roman" pitchFamily="18" charset="0"/>
              </a:rPr>
              <a:t>。</a:t>
            </a:r>
            <a:endParaRPr lang="zh-CN" altLang="en-US" sz="2800" b="1" dirty="0">
              <a:latin typeface="Times New Roman" pitchFamily="18" charset="0"/>
              <a:ea typeface="宋体" pitchFamily="2" charset="-122"/>
              <a:cs typeface="Times New Roman" pitchFamily="18" charset="0"/>
            </a:endParaRPr>
          </a:p>
          <a:p>
            <a:pPr marL="0" indent="0">
              <a:buFontTx/>
              <a:buNone/>
            </a:pPr>
            <a:r>
              <a:rPr lang="zh-CN" altLang="en-US" sz="2400" b="1" dirty="0">
                <a:latin typeface="Times New Roman" pitchFamily="18" charset="0"/>
                <a:ea typeface="宋体" pitchFamily="2" charset="-122"/>
                <a:cs typeface="Times New Roman" pitchFamily="18" charset="0"/>
              </a:rPr>
              <a:t>先建立</a:t>
            </a:r>
            <a:r>
              <a:rPr lang="en-US" altLang="zh-CN" sz="2400" b="1" dirty="0">
                <a:latin typeface="Times New Roman" pitchFamily="18" charset="0"/>
                <a:ea typeface="宋体" pitchFamily="2" charset="-122"/>
                <a:cs typeface="Times New Roman" pitchFamily="18" charset="0"/>
              </a:rPr>
              <a:t>PID</a:t>
            </a:r>
            <a:r>
              <a:rPr lang="zh-CN" altLang="en-US" sz="2400" b="1" dirty="0">
                <a:latin typeface="Times New Roman" pitchFamily="18" charset="0"/>
                <a:ea typeface="宋体" pitchFamily="2" charset="-122"/>
                <a:cs typeface="Times New Roman" pitchFamily="18" charset="0"/>
              </a:rPr>
              <a:t>控制器的模型，如图</a:t>
            </a:r>
            <a:r>
              <a:rPr lang="en-US" altLang="zh-CN" sz="2400" b="1" dirty="0">
                <a:latin typeface="Times New Roman" pitchFamily="18" charset="0"/>
                <a:ea typeface="宋体" pitchFamily="2" charset="-122"/>
                <a:cs typeface="Times New Roman" pitchFamily="18" charset="0"/>
              </a:rPr>
              <a:t>12-22</a:t>
            </a:r>
            <a:r>
              <a:rPr lang="zh-CN" altLang="en-US" sz="2400" b="1" dirty="0">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a</a:t>
            </a:r>
            <a:r>
              <a:rPr lang="zh-CN" altLang="en-US" sz="2400" b="1" dirty="0">
                <a:latin typeface="Times New Roman" pitchFamily="18" charset="0"/>
                <a:ea typeface="宋体" pitchFamily="2" charset="-122"/>
                <a:cs typeface="Times New Roman" pitchFamily="18" charset="0"/>
              </a:rPr>
              <a:t>）所示。注意，模型中含有</a:t>
            </a:r>
            <a:r>
              <a:rPr lang="en-US" altLang="zh-CN" sz="2400" b="1" dirty="0">
                <a:latin typeface="Times New Roman" pitchFamily="18" charset="0"/>
                <a:ea typeface="宋体" pitchFamily="2" charset="-122"/>
                <a:cs typeface="Times New Roman" pitchFamily="18" charset="0"/>
              </a:rPr>
              <a:t>3</a:t>
            </a:r>
            <a:r>
              <a:rPr lang="zh-CN" altLang="en-US" sz="2400" b="1" dirty="0">
                <a:latin typeface="Times New Roman" pitchFamily="18" charset="0"/>
                <a:ea typeface="宋体" pitchFamily="2" charset="-122"/>
                <a:cs typeface="Times New Roman" pitchFamily="18" charset="0"/>
              </a:rPr>
              <a:t>个变量</a:t>
            </a:r>
            <a:r>
              <a:rPr lang="en-US" altLang="zh-CN" sz="2400" b="1" i="1" dirty="0" err="1">
                <a:latin typeface="Times New Roman" pitchFamily="18" charset="0"/>
                <a:ea typeface="宋体" pitchFamily="2" charset="-122"/>
                <a:cs typeface="Times New Roman" pitchFamily="18" charset="0"/>
              </a:rPr>
              <a:t>Kp</a:t>
            </a:r>
            <a:r>
              <a:rPr lang="zh-CN" altLang="en-US" sz="2400" b="1" dirty="0">
                <a:latin typeface="Times New Roman" pitchFamily="18" charset="0"/>
                <a:ea typeface="宋体" pitchFamily="2" charset="-122"/>
                <a:cs typeface="Times New Roman" pitchFamily="18" charset="0"/>
              </a:rPr>
              <a:t>、</a:t>
            </a:r>
            <a:r>
              <a:rPr lang="en-US" altLang="zh-CN" sz="2400" b="1" i="1" dirty="0">
                <a:latin typeface="Times New Roman" pitchFamily="18" charset="0"/>
                <a:ea typeface="宋体" pitchFamily="2" charset="-122"/>
                <a:cs typeface="Times New Roman" pitchFamily="18" charset="0"/>
              </a:rPr>
              <a:t>Ki</a:t>
            </a:r>
            <a:r>
              <a:rPr lang="zh-CN" altLang="en-US" sz="2400" b="1" dirty="0">
                <a:latin typeface="Times New Roman" pitchFamily="18" charset="0"/>
                <a:ea typeface="宋体" pitchFamily="2" charset="-122"/>
                <a:cs typeface="Times New Roman" pitchFamily="18" charset="0"/>
              </a:rPr>
              <a:t>和</a:t>
            </a:r>
            <a:r>
              <a:rPr lang="en-US" altLang="zh-CN" sz="2400" b="1" i="1" dirty="0" err="1">
                <a:latin typeface="Times New Roman" pitchFamily="18" charset="0"/>
                <a:ea typeface="宋体" pitchFamily="2" charset="-122"/>
                <a:cs typeface="Times New Roman" pitchFamily="18" charset="0"/>
              </a:rPr>
              <a:t>Kd</a:t>
            </a:r>
            <a:r>
              <a:rPr lang="zh-CN" altLang="en-US" sz="2400" b="1" dirty="0">
                <a:latin typeface="Times New Roman" pitchFamily="18" charset="0"/>
                <a:ea typeface="宋体" pitchFamily="2" charset="-122"/>
                <a:cs typeface="Times New Roman" pitchFamily="18" charset="0"/>
              </a:rPr>
              <a:t>，仿真时这些变量应该在</a:t>
            </a:r>
            <a:r>
              <a:rPr lang="en-US" altLang="zh-CN" sz="2400" b="1" dirty="0">
                <a:latin typeface="Times New Roman" pitchFamily="18" charset="0"/>
                <a:ea typeface="宋体" pitchFamily="2" charset="-122"/>
                <a:cs typeface="Times New Roman" pitchFamily="18" charset="0"/>
              </a:rPr>
              <a:t>MATLAB</a:t>
            </a:r>
            <a:r>
              <a:rPr lang="zh-CN" altLang="en-US" sz="2400" b="1" dirty="0">
                <a:latin typeface="Times New Roman" pitchFamily="18" charset="0"/>
                <a:ea typeface="宋体" pitchFamily="2" charset="-122"/>
                <a:cs typeface="Times New Roman" pitchFamily="18" charset="0"/>
              </a:rPr>
              <a:t>工作空间中赋值。</a:t>
            </a:r>
          </a:p>
          <a:p>
            <a:pPr marL="0" indent="0">
              <a:buFontTx/>
              <a:buNone/>
            </a:pPr>
            <a:r>
              <a:rPr lang="zh-CN" altLang="en-US" sz="2400" b="1" dirty="0">
                <a:latin typeface="Times New Roman" pitchFamily="18" charset="0"/>
                <a:ea typeface="宋体" pitchFamily="2" charset="-122"/>
                <a:cs typeface="Times New Roman" pitchFamily="18" charset="0"/>
              </a:rPr>
              <a:t>选中模型中所有模块，在模型编辑窗口选择</a:t>
            </a:r>
            <a:r>
              <a:rPr lang="en-US" altLang="zh-CN" sz="2400" b="1" dirty="0" err="1">
                <a:latin typeface="Times New Roman" pitchFamily="18" charset="0"/>
                <a:ea typeface="宋体" pitchFamily="2" charset="-122"/>
                <a:cs typeface="Times New Roman" pitchFamily="18" charset="0"/>
              </a:rPr>
              <a:t>Diagram→Subsystem</a:t>
            </a:r>
            <a:r>
              <a:rPr lang="en-US" altLang="zh-CN" sz="2400" b="1" dirty="0">
                <a:latin typeface="Times New Roman" pitchFamily="18" charset="0"/>
                <a:ea typeface="宋体" pitchFamily="2" charset="-122"/>
                <a:cs typeface="Times New Roman" pitchFamily="18" charset="0"/>
              </a:rPr>
              <a:t> &amp; Model </a:t>
            </a:r>
            <a:r>
              <a:rPr lang="en-US" altLang="zh-CN" sz="2400" b="1" dirty="0" err="1">
                <a:latin typeface="Times New Roman" pitchFamily="18" charset="0"/>
                <a:ea typeface="宋体" pitchFamily="2" charset="-122"/>
                <a:cs typeface="Times New Roman" pitchFamily="18" charset="0"/>
              </a:rPr>
              <a:t>Reference→Create</a:t>
            </a:r>
            <a:r>
              <a:rPr lang="en-US" altLang="zh-CN" sz="2400" b="1" dirty="0">
                <a:latin typeface="Times New Roman" pitchFamily="18" charset="0"/>
                <a:ea typeface="宋体" pitchFamily="2" charset="-122"/>
                <a:cs typeface="Times New Roman" pitchFamily="18" charset="0"/>
              </a:rPr>
              <a:t> Subsystem from Selection</a:t>
            </a:r>
            <a:r>
              <a:rPr lang="zh-CN" altLang="en-US" sz="2400" b="1" dirty="0">
                <a:latin typeface="Times New Roman" pitchFamily="18" charset="0"/>
                <a:ea typeface="宋体" pitchFamily="2" charset="-122"/>
                <a:cs typeface="Times New Roman" pitchFamily="18" charset="0"/>
              </a:rPr>
              <a:t>命令，或按</a:t>
            </a:r>
            <a:r>
              <a:rPr lang="en-US" altLang="zh-CN" sz="2400" b="1" dirty="0" err="1">
                <a:latin typeface="Times New Roman" pitchFamily="18" charset="0"/>
                <a:ea typeface="宋体" pitchFamily="2" charset="-122"/>
                <a:cs typeface="Times New Roman" pitchFamily="18" charset="0"/>
              </a:rPr>
              <a:t>Ctrl+G</a:t>
            </a:r>
            <a:r>
              <a:rPr lang="zh-CN" altLang="en-US" sz="2400" b="1" dirty="0">
                <a:latin typeface="Times New Roman" pitchFamily="18" charset="0"/>
                <a:ea typeface="宋体" pitchFamily="2" charset="-122"/>
                <a:cs typeface="Times New Roman" pitchFamily="18" charset="0"/>
              </a:rPr>
              <a:t>组合键建立子系统，所选模块将被一个</a:t>
            </a:r>
            <a:r>
              <a:rPr lang="en-US" altLang="zh-CN" sz="2400" b="1" dirty="0">
                <a:latin typeface="Times New Roman" pitchFamily="18" charset="0"/>
                <a:ea typeface="宋体" pitchFamily="2" charset="-122"/>
                <a:cs typeface="Times New Roman" pitchFamily="18" charset="0"/>
              </a:rPr>
              <a:t>Subsystem</a:t>
            </a:r>
            <a:r>
              <a:rPr lang="zh-CN" altLang="en-US" sz="2400" b="1" dirty="0">
                <a:latin typeface="Times New Roman" pitchFamily="18" charset="0"/>
                <a:ea typeface="宋体" pitchFamily="2" charset="-122"/>
                <a:cs typeface="Times New Roman" pitchFamily="18" charset="0"/>
              </a:rPr>
              <a:t>模块取代，如图</a:t>
            </a:r>
            <a:r>
              <a:rPr lang="en-US" altLang="zh-CN" sz="2400" b="1" dirty="0">
                <a:latin typeface="Times New Roman" pitchFamily="18" charset="0"/>
                <a:ea typeface="宋体" pitchFamily="2" charset="-122"/>
                <a:cs typeface="Times New Roman" pitchFamily="18" charset="0"/>
              </a:rPr>
              <a:t>12-22</a:t>
            </a:r>
            <a:r>
              <a:rPr lang="zh-CN" altLang="en-US" sz="2400" b="1" dirty="0">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b</a:t>
            </a:r>
            <a:r>
              <a:rPr lang="zh-CN" altLang="en-US" sz="2400" b="1" dirty="0">
                <a:latin typeface="Times New Roman" pitchFamily="18" charset="0"/>
                <a:ea typeface="宋体" pitchFamily="2" charset="-122"/>
                <a:cs typeface="Times New Roman" pitchFamily="18" charset="0"/>
              </a:rPr>
              <a:t>）所示。</a:t>
            </a:r>
          </a:p>
        </p:txBody>
      </p:sp>
      <p:sp>
        <p:nvSpPr>
          <p:cNvPr id="188421" name="Rectangle 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88420" name="Object 4"/>
          <p:cNvGraphicFramePr>
            <a:graphicFrameLocks noChangeAspect="1"/>
          </p:cNvGraphicFramePr>
          <p:nvPr>
            <p:extLst>
              <p:ext uri="{D42A27DB-BD31-4B8C-83A1-F6EECF244321}">
                <p14:modId xmlns:p14="http://schemas.microsoft.com/office/powerpoint/2010/main" val="208838694"/>
              </p:ext>
            </p:extLst>
          </p:nvPr>
        </p:nvGraphicFramePr>
        <p:xfrm>
          <a:off x="2771800" y="2564904"/>
          <a:ext cx="2087562" cy="536575"/>
        </p:xfrm>
        <a:graphic>
          <a:graphicData uri="http://schemas.openxmlformats.org/presentationml/2006/ole">
            <mc:AlternateContent xmlns:mc="http://schemas.openxmlformats.org/markup-compatibility/2006">
              <mc:Choice xmlns:v="urn:schemas-microsoft-com:vml" Requires="v">
                <p:oleObj spid="_x0000_s188433" name="公式" r:id="rId3" imgW="1625600" imgH="419100" progId="Equation.3">
                  <p:embed/>
                </p:oleObj>
              </mc:Choice>
              <mc:Fallback>
                <p:oleObj name="公式" r:id="rId3" imgW="1625600" imgH="419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2564904"/>
                        <a:ext cx="2087562"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8422"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44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125538"/>
            <a:ext cx="5903912" cy="270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45" name="Rectangle 5"/>
          <p:cNvSpPr>
            <a:spLocks noChangeArrowheads="1"/>
          </p:cNvSpPr>
          <p:nvPr/>
        </p:nvSpPr>
        <p:spPr bwMode="auto">
          <a:xfrm>
            <a:off x="3203575" y="3860800"/>
            <a:ext cx="2527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a</a:t>
            </a:r>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PID</a:t>
            </a:r>
            <a:r>
              <a:rPr lang="zh-CN" altLang="en-US" sz="2000" dirty="0">
                <a:latin typeface="宋体" pitchFamily="2" charset="-122"/>
                <a:ea typeface="宋体" pitchFamily="2" charset="-122"/>
              </a:rPr>
              <a:t>控制器模型</a:t>
            </a:r>
          </a:p>
        </p:txBody>
      </p:sp>
      <p:pic>
        <p:nvPicPr>
          <p:cNvPr id="18944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4365625"/>
            <a:ext cx="3671888" cy="168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47" name="Rectangle 7"/>
          <p:cNvSpPr>
            <a:spLocks noChangeArrowheads="1"/>
          </p:cNvSpPr>
          <p:nvPr/>
        </p:nvSpPr>
        <p:spPr bwMode="auto">
          <a:xfrm>
            <a:off x="3617807" y="6019771"/>
            <a:ext cx="16305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zh-CN" altLang="en-US" sz="2000" dirty="0">
                <a:latin typeface="宋体" pitchFamily="2" charset="-122"/>
                <a:ea typeface="宋体" pitchFamily="2" charset="-122"/>
              </a:rPr>
              <a:t>（</a:t>
            </a:r>
            <a:r>
              <a:rPr lang="en-US" altLang="zh-CN" sz="2000" dirty="0">
                <a:latin typeface="宋体" pitchFamily="2" charset="-122"/>
                <a:ea typeface="宋体" pitchFamily="2" charset="-122"/>
              </a:rPr>
              <a:t>b</a:t>
            </a:r>
            <a:r>
              <a:rPr lang="zh-CN" altLang="en-US" sz="2000" dirty="0">
                <a:latin typeface="宋体" pitchFamily="2" charset="-122"/>
                <a:ea typeface="宋体" pitchFamily="2" charset="-122"/>
              </a:rPr>
              <a:t>）子系统</a:t>
            </a:r>
          </a:p>
        </p:txBody>
      </p:sp>
      <p:sp>
        <p:nvSpPr>
          <p:cNvPr id="189448"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467544" y="568951"/>
            <a:ext cx="8229600" cy="1143000"/>
          </a:xfrm>
        </p:spPr>
        <p:txBody>
          <a:bodyPr/>
          <a:lstStyle/>
          <a:p>
            <a:pPr algn="l">
              <a:buFontTx/>
              <a:buNone/>
            </a:pPr>
            <a:r>
              <a:rPr lang="en-US" altLang="zh-CN" sz="2800" b="1" dirty="0">
                <a:latin typeface="Times New Roman" pitchFamily="18" charset="0"/>
                <a:ea typeface="宋体" pitchFamily="2" charset="-122"/>
                <a:cs typeface="Times New Roman" pitchFamily="18" charset="0"/>
              </a:rPr>
              <a:t>12.4.2  </a:t>
            </a:r>
            <a:r>
              <a:rPr lang="zh-CN" altLang="en-US" sz="2800" b="1" dirty="0">
                <a:latin typeface="Times New Roman" pitchFamily="18" charset="0"/>
                <a:ea typeface="宋体" pitchFamily="2" charset="-122"/>
                <a:cs typeface="Times New Roman" pitchFamily="18" charset="0"/>
              </a:rPr>
              <a:t>子系统的条件执行</a:t>
            </a:r>
          </a:p>
        </p:txBody>
      </p:sp>
      <p:sp>
        <p:nvSpPr>
          <p:cNvPr id="190467" name="Rectangle 3"/>
          <p:cNvSpPr>
            <a:spLocks noGrp="1" noChangeArrowheads="1"/>
          </p:cNvSpPr>
          <p:nvPr>
            <p:ph type="body" idx="1"/>
          </p:nvPr>
        </p:nvSpPr>
        <p:spPr/>
        <p:txBody>
          <a:bodyPr/>
          <a:lstStyle/>
          <a:p>
            <a:pPr marL="0" indent="0">
              <a:buFontTx/>
              <a:buNone/>
            </a:pPr>
            <a:r>
              <a:rPr lang="zh-CN" altLang="en-US" sz="2800" b="1" dirty="0">
                <a:latin typeface="Times New Roman" pitchFamily="18" charset="0"/>
                <a:ea typeface="宋体" pitchFamily="2" charset="-122"/>
                <a:cs typeface="Times New Roman" pitchFamily="18" charset="0"/>
              </a:rPr>
              <a:t>子系统的执行可以由输入信号来控制，用于控制子系统执行的信号称为控制信号，而由控制信号控制的子系统称为条件执行子系统。在一个复杂模型中，有的模块的执行依赖于其他模块，这种情况下，条件执行子系统是很有用的。条件执行子系统分为：使能子系统、触发子系统和使能加触发子系统。</a:t>
            </a:r>
          </a:p>
        </p:txBody>
      </p:sp>
      <p:sp>
        <p:nvSpPr>
          <p:cNvPr id="190468"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3"/>
          <p:cNvSpPr>
            <a:spLocks noGrp="1" noChangeArrowheads="1"/>
          </p:cNvSpPr>
          <p:nvPr>
            <p:ph type="body" idx="1"/>
          </p:nvPr>
        </p:nvSpPr>
        <p:spPr/>
        <p:txBody>
          <a:bodyPr/>
          <a:lstStyle/>
          <a:p>
            <a:pPr marL="0" indent="0">
              <a:buFontTx/>
              <a:buNone/>
            </a:pPr>
            <a:r>
              <a:rPr lang="en-US" altLang="zh-CN" sz="2800" b="1" dirty="0">
                <a:latin typeface="Times New Roman" pitchFamily="18" charset="0"/>
                <a:ea typeface="宋体" pitchFamily="2" charset="-122"/>
                <a:cs typeface="Times New Roman" pitchFamily="18" charset="0"/>
              </a:rPr>
              <a:t>1</a:t>
            </a:r>
            <a:r>
              <a:rPr lang="zh-CN" altLang="en-US" sz="2800" b="1" dirty="0">
                <a:latin typeface="Times New Roman" pitchFamily="18" charset="0"/>
                <a:ea typeface="宋体" pitchFamily="2" charset="-122"/>
                <a:cs typeface="Times New Roman" pitchFamily="18" charset="0"/>
              </a:rPr>
              <a:t>．使能子系统</a:t>
            </a:r>
          </a:p>
          <a:p>
            <a:pPr marL="0" indent="0">
              <a:buFontTx/>
              <a:buNone/>
            </a:pPr>
            <a:r>
              <a:rPr lang="zh-CN" altLang="en-US" sz="2800" b="1" dirty="0">
                <a:latin typeface="Times New Roman" pitchFamily="18" charset="0"/>
                <a:ea typeface="宋体" pitchFamily="2" charset="-122"/>
                <a:cs typeface="Times New Roman" pitchFamily="18" charset="0"/>
              </a:rPr>
              <a:t>使能子系统表示子系统在由控制信号控制时，控制信号由负变正时子系统开始执行，直到控制信号再次变为负时结束。控制信号可以是标量也可以是向量。如果控制信号是标量，则当标量的值大于</a:t>
            </a:r>
            <a:r>
              <a:rPr lang="en-US" altLang="zh-CN" sz="2800" b="1" dirty="0">
                <a:latin typeface="Times New Roman" pitchFamily="18" charset="0"/>
                <a:ea typeface="宋体" pitchFamily="2" charset="-122"/>
                <a:cs typeface="Times New Roman" pitchFamily="18" charset="0"/>
              </a:rPr>
              <a:t>0</a:t>
            </a:r>
            <a:r>
              <a:rPr lang="zh-CN" altLang="en-US" sz="2800" b="1" dirty="0">
                <a:latin typeface="Times New Roman" pitchFamily="18" charset="0"/>
                <a:ea typeface="宋体" pitchFamily="2" charset="-122"/>
                <a:cs typeface="Times New Roman" pitchFamily="18" charset="0"/>
              </a:rPr>
              <a:t>时子系统开始执行。如果控制信号是向量，则向量中任何一个元素大于</a:t>
            </a:r>
            <a:r>
              <a:rPr lang="en-US" altLang="zh-CN" sz="2800" b="1" dirty="0">
                <a:latin typeface="Times New Roman" pitchFamily="18" charset="0"/>
                <a:ea typeface="宋体" pitchFamily="2" charset="-122"/>
                <a:cs typeface="Times New Roman" pitchFamily="18" charset="0"/>
              </a:rPr>
              <a:t>0</a:t>
            </a:r>
            <a:r>
              <a:rPr lang="zh-CN" altLang="en-US" sz="2800" b="1" dirty="0">
                <a:latin typeface="Times New Roman" pitchFamily="18" charset="0"/>
                <a:ea typeface="宋体" pitchFamily="2" charset="-122"/>
                <a:cs typeface="Times New Roman" pitchFamily="18" charset="0"/>
              </a:rPr>
              <a:t>，子系统将执行。</a:t>
            </a:r>
          </a:p>
        </p:txBody>
      </p:sp>
      <p:sp>
        <p:nvSpPr>
          <p:cNvPr id="191492"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Rectangle 3"/>
          <p:cNvSpPr>
            <a:spLocks noGrp="1" noChangeArrowheads="1"/>
          </p:cNvSpPr>
          <p:nvPr>
            <p:ph type="body" idx="1"/>
          </p:nvPr>
        </p:nvSpPr>
        <p:spPr>
          <a:xfrm>
            <a:off x="467544" y="980728"/>
            <a:ext cx="8147050" cy="1684337"/>
          </a:xfrm>
        </p:spPr>
        <p:txBody>
          <a:bodyPr/>
          <a:lstStyle/>
          <a:p>
            <a:pPr marL="0" indent="0">
              <a:buFontTx/>
              <a:buNone/>
            </a:pPr>
            <a:r>
              <a:rPr lang="zh-CN" altLang="en-US" sz="2800" b="1" dirty="0">
                <a:latin typeface="Times New Roman" pitchFamily="18" charset="0"/>
                <a:ea typeface="宋体" pitchFamily="2" charset="-122"/>
                <a:cs typeface="Times New Roman" pitchFamily="18" charset="0"/>
              </a:rPr>
              <a:t>使能子系统外观上有一个“使能”控制信号输入口。“使能”是指当且仅当“使能”输入信号为正时，该模块才接收输入端的信号。可直接选择</a:t>
            </a:r>
            <a:r>
              <a:rPr lang="en-US" altLang="zh-CN" sz="2800" b="1" dirty="0">
                <a:latin typeface="Times New Roman" pitchFamily="18" charset="0"/>
                <a:ea typeface="宋体" pitchFamily="2" charset="-122"/>
                <a:cs typeface="Times New Roman" pitchFamily="18" charset="0"/>
              </a:rPr>
              <a:t>Enabled Subsystem</a:t>
            </a:r>
            <a:r>
              <a:rPr lang="zh-CN" altLang="en-US" sz="2800" b="1" dirty="0">
                <a:latin typeface="Times New Roman" pitchFamily="18" charset="0"/>
                <a:ea typeface="宋体" pitchFamily="2" charset="-122"/>
                <a:cs typeface="Times New Roman" pitchFamily="18" charset="0"/>
              </a:rPr>
              <a:t>模块来建立使能子系统，双击</a:t>
            </a:r>
            <a:r>
              <a:rPr lang="en-US" altLang="zh-CN" sz="2800" b="1" dirty="0">
                <a:latin typeface="Times New Roman" pitchFamily="18" charset="0"/>
                <a:ea typeface="宋体" pitchFamily="2" charset="-122"/>
                <a:cs typeface="Times New Roman" pitchFamily="18" charset="0"/>
              </a:rPr>
              <a:t>Enabled Subsystem</a:t>
            </a:r>
            <a:r>
              <a:rPr lang="zh-CN" altLang="en-US" sz="2800" b="1" dirty="0">
                <a:latin typeface="Times New Roman" pitchFamily="18" charset="0"/>
                <a:ea typeface="宋体" pitchFamily="2" charset="-122"/>
                <a:cs typeface="Times New Roman" pitchFamily="18" charset="0"/>
              </a:rPr>
              <a:t>模块，打开其内部结构窗口，如图</a:t>
            </a:r>
            <a:r>
              <a:rPr lang="en-US" altLang="zh-CN" sz="2800" b="1" dirty="0">
                <a:latin typeface="Times New Roman" pitchFamily="18" charset="0"/>
                <a:ea typeface="宋体" pitchFamily="2" charset="-122"/>
                <a:cs typeface="Times New Roman" pitchFamily="18" charset="0"/>
              </a:rPr>
              <a:t>12-23</a:t>
            </a:r>
            <a:r>
              <a:rPr lang="zh-CN" altLang="en-US" sz="2800" b="1" dirty="0">
                <a:latin typeface="Times New Roman" pitchFamily="18" charset="0"/>
                <a:ea typeface="宋体" pitchFamily="2" charset="-122"/>
                <a:cs typeface="Times New Roman" pitchFamily="18" charset="0"/>
              </a:rPr>
              <a:t>。</a:t>
            </a:r>
          </a:p>
        </p:txBody>
      </p:sp>
      <p:pic>
        <p:nvPicPr>
          <p:cNvPr id="19251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49" y="3307600"/>
            <a:ext cx="266382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2517"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638" y="3272675"/>
            <a:ext cx="4248150" cy="178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2518" name="Rectangle 6"/>
          <p:cNvSpPr>
            <a:spLocks noChangeArrowheads="1"/>
          </p:cNvSpPr>
          <p:nvPr/>
        </p:nvSpPr>
        <p:spPr bwMode="auto">
          <a:xfrm>
            <a:off x="467544" y="5085184"/>
            <a:ext cx="8281169"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00000"/>
              </a:lnSpc>
              <a:spcBef>
                <a:spcPct val="0"/>
              </a:spcBef>
            </a:pPr>
            <a:r>
              <a:rPr lang="zh-CN" altLang="en-US" sz="2800" dirty="0">
                <a:solidFill>
                  <a:srgbClr val="002060"/>
                </a:solidFill>
                <a:latin typeface="Times New Roman" pitchFamily="18" charset="0"/>
                <a:ea typeface="宋体" pitchFamily="2" charset="-122"/>
                <a:cs typeface="Times New Roman" pitchFamily="18" charset="0"/>
              </a:rPr>
              <a:t>也可以展开已有子系统，添加</a:t>
            </a:r>
            <a:r>
              <a:rPr lang="en-US" altLang="zh-CN" sz="2800" dirty="0">
                <a:solidFill>
                  <a:srgbClr val="002060"/>
                </a:solidFill>
                <a:latin typeface="Times New Roman" pitchFamily="18" charset="0"/>
                <a:ea typeface="宋体" pitchFamily="2" charset="-122"/>
                <a:cs typeface="Times New Roman" pitchFamily="18" charset="0"/>
              </a:rPr>
              <a:t>Ports &amp; Subsystems</a:t>
            </a:r>
            <a:r>
              <a:rPr lang="zh-CN" altLang="en-US" sz="2800" dirty="0">
                <a:solidFill>
                  <a:srgbClr val="002060"/>
                </a:solidFill>
                <a:latin typeface="Times New Roman" pitchFamily="18" charset="0"/>
                <a:ea typeface="宋体" pitchFamily="2" charset="-122"/>
                <a:cs typeface="Times New Roman" pitchFamily="18" charset="0"/>
              </a:rPr>
              <a:t>模块库中的</a:t>
            </a:r>
            <a:r>
              <a:rPr lang="en-US" altLang="zh-CN" sz="2800" dirty="0">
                <a:solidFill>
                  <a:srgbClr val="002060"/>
                </a:solidFill>
                <a:latin typeface="Times New Roman" pitchFamily="18" charset="0"/>
                <a:ea typeface="宋体" pitchFamily="2" charset="-122"/>
                <a:cs typeface="Times New Roman" pitchFamily="18" charset="0"/>
              </a:rPr>
              <a:t>Enable</a:t>
            </a:r>
            <a:r>
              <a:rPr lang="zh-CN" altLang="en-US" sz="2800" dirty="0">
                <a:solidFill>
                  <a:srgbClr val="002060"/>
                </a:solidFill>
                <a:latin typeface="Times New Roman" pitchFamily="18" charset="0"/>
                <a:ea typeface="宋体" pitchFamily="2" charset="-122"/>
                <a:cs typeface="Times New Roman" pitchFamily="18" charset="0"/>
              </a:rPr>
              <a:t>模块，将该子系统转换为使能子系统。</a:t>
            </a:r>
          </a:p>
        </p:txBody>
      </p:sp>
      <p:sp>
        <p:nvSpPr>
          <p:cNvPr id="192519"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9" name="Rectangle 3"/>
          <p:cNvSpPr>
            <a:spLocks noGrp="1" noChangeArrowheads="1"/>
          </p:cNvSpPr>
          <p:nvPr>
            <p:ph type="body" idx="1"/>
          </p:nvPr>
        </p:nvSpPr>
        <p:spPr>
          <a:xfrm>
            <a:off x="179512" y="786533"/>
            <a:ext cx="8820026" cy="1800225"/>
          </a:xfrm>
        </p:spPr>
        <p:txBody>
          <a:bodyPr/>
          <a:lstStyle/>
          <a:p>
            <a:pPr marL="0" indent="0">
              <a:buFontTx/>
              <a:buNone/>
            </a:pPr>
            <a:r>
              <a:rPr lang="zh-CN" altLang="en-US" sz="2400" b="1" dirty="0">
                <a:latin typeface="Times New Roman" pitchFamily="18" charset="0"/>
                <a:ea typeface="宋体" pitchFamily="2" charset="-122"/>
                <a:cs typeface="Times New Roman" pitchFamily="18" charset="0"/>
              </a:rPr>
              <a:t>例</a:t>
            </a:r>
            <a:r>
              <a:rPr lang="en-US" altLang="zh-CN" sz="2400" b="1" dirty="0">
                <a:latin typeface="Times New Roman" pitchFamily="18" charset="0"/>
                <a:ea typeface="宋体" pitchFamily="2" charset="-122"/>
                <a:cs typeface="Times New Roman" pitchFamily="18" charset="0"/>
              </a:rPr>
              <a:t>12-6  </a:t>
            </a:r>
            <a:r>
              <a:rPr lang="zh-CN" altLang="en-US" sz="2400" b="1" dirty="0">
                <a:latin typeface="Times New Roman" pitchFamily="18" charset="0"/>
                <a:ea typeface="宋体" pitchFamily="2" charset="-122"/>
                <a:cs typeface="Times New Roman" pitchFamily="18" charset="0"/>
              </a:rPr>
              <a:t>利用使能子系统构成一个正弦半波整流器。</a:t>
            </a:r>
          </a:p>
          <a:p>
            <a:pPr marL="0" indent="0">
              <a:buFontTx/>
              <a:buNone/>
            </a:pPr>
            <a:r>
              <a:rPr lang="zh-CN" altLang="en-US" sz="2400" b="1" dirty="0">
                <a:latin typeface="Times New Roman" pitchFamily="18" charset="0"/>
                <a:ea typeface="宋体" pitchFamily="2" charset="-122"/>
                <a:cs typeface="Times New Roman" pitchFamily="18" charset="0"/>
              </a:rPr>
              <a:t>     新建一个仿真模型，将</a:t>
            </a:r>
            <a:r>
              <a:rPr lang="en-US" altLang="zh-CN" sz="2400" b="1" dirty="0">
                <a:latin typeface="Times New Roman" pitchFamily="18" charset="0"/>
                <a:ea typeface="宋体" pitchFamily="2" charset="-122"/>
                <a:cs typeface="Times New Roman" pitchFamily="18" charset="0"/>
              </a:rPr>
              <a:t>Sine Wave</a:t>
            </a:r>
            <a:r>
              <a:rPr lang="zh-CN" altLang="en-US" sz="2400" b="1" dirty="0">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Enabled Subsystem</a:t>
            </a:r>
            <a:r>
              <a:rPr lang="zh-CN" altLang="en-US" sz="2400" b="1" dirty="0">
                <a:latin typeface="Times New Roman" pitchFamily="18" charset="0"/>
                <a:ea typeface="宋体" pitchFamily="2" charset="-122"/>
                <a:cs typeface="Times New Roman" pitchFamily="18" charset="0"/>
              </a:rPr>
              <a:t>和</a:t>
            </a:r>
            <a:r>
              <a:rPr lang="en-US" altLang="zh-CN" sz="2400" b="1" dirty="0">
                <a:latin typeface="Times New Roman" pitchFamily="18" charset="0"/>
                <a:ea typeface="宋体" pitchFamily="2" charset="-122"/>
                <a:cs typeface="Times New Roman" pitchFamily="18" charset="0"/>
              </a:rPr>
              <a:t>Scope</a:t>
            </a:r>
            <a:r>
              <a:rPr lang="zh-CN" altLang="en-US" sz="2400" b="1" dirty="0">
                <a:latin typeface="Times New Roman" pitchFamily="18" charset="0"/>
                <a:ea typeface="宋体" pitchFamily="2" charset="-122"/>
                <a:cs typeface="Times New Roman" pitchFamily="18" charset="0"/>
              </a:rPr>
              <a:t>三个模块拖至新打开的模型编辑窗口，连接各模块、设置参数并存盘，创建如图</a:t>
            </a:r>
            <a:r>
              <a:rPr lang="en-US" altLang="zh-CN" sz="2400" b="1" dirty="0">
                <a:latin typeface="Times New Roman" pitchFamily="18" charset="0"/>
                <a:ea typeface="宋体" pitchFamily="2" charset="-122"/>
                <a:cs typeface="Times New Roman" pitchFamily="18" charset="0"/>
              </a:rPr>
              <a:t>12-24</a:t>
            </a:r>
            <a:r>
              <a:rPr lang="zh-CN" altLang="en-US" sz="2400" b="1" dirty="0">
                <a:latin typeface="Times New Roman" pitchFamily="18" charset="0"/>
                <a:ea typeface="宋体" pitchFamily="2" charset="-122"/>
                <a:cs typeface="Times New Roman" pitchFamily="18" charset="0"/>
              </a:rPr>
              <a:t>所示的使能子系统。其中使能信号端接</a:t>
            </a:r>
            <a:r>
              <a:rPr lang="en-US" altLang="zh-CN" sz="2400" b="1" dirty="0">
                <a:latin typeface="Times New Roman" pitchFamily="18" charset="0"/>
                <a:ea typeface="宋体" pitchFamily="2" charset="-122"/>
                <a:cs typeface="Times New Roman" pitchFamily="18" charset="0"/>
              </a:rPr>
              <a:t>Sine Wave</a:t>
            </a:r>
            <a:r>
              <a:rPr lang="zh-CN" altLang="en-US" sz="2400" b="1" dirty="0">
                <a:latin typeface="Times New Roman" pitchFamily="18" charset="0"/>
                <a:ea typeface="宋体" pitchFamily="2" charset="-122"/>
                <a:cs typeface="Times New Roman" pitchFamily="18" charset="0"/>
              </a:rPr>
              <a:t>模块。</a:t>
            </a:r>
          </a:p>
        </p:txBody>
      </p:sp>
      <p:pic>
        <p:nvPicPr>
          <p:cNvPr id="19354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7633" y="2708920"/>
            <a:ext cx="4824412"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3541" name="Rectangle 5"/>
          <p:cNvSpPr>
            <a:spLocks noChangeArrowheads="1"/>
          </p:cNvSpPr>
          <p:nvPr/>
        </p:nvSpPr>
        <p:spPr bwMode="auto">
          <a:xfrm>
            <a:off x="472706" y="4832996"/>
            <a:ext cx="8496300" cy="1839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zh-CN" altLang="en-US" sz="2000" b="0" dirty="0"/>
              <a:t>     </a:t>
            </a:r>
            <a:r>
              <a:rPr lang="zh-CN" altLang="en-US" dirty="0">
                <a:latin typeface="Times New Roman" pitchFamily="18" charset="0"/>
                <a:ea typeface="宋体" pitchFamily="2" charset="-122"/>
                <a:cs typeface="Times New Roman" pitchFamily="18" charset="0"/>
              </a:rPr>
              <a:t>为了便于比较，除显示半波整流波形外，还显示正弦波，故在示波器窗口选择</a:t>
            </a:r>
            <a:r>
              <a:rPr lang="en-US" altLang="zh-CN" dirty="0" err="1">
                <a:latin typeface="Times New Roman" pitchFamily="18" charset="0"/>
                <a:ea typeface="宋体" pitchFamily="2" charset="-122"/>
                <a:cs typeface="Times New Roman" pitchFamily="18" charset="0"/>
              </a:rPr>
              <a:t>View→Configuration</a:t>
            </a:r>
            <a:r>
              <a:rPr lang="en-US" altLang="zh-CN" dirty="0">
                <a:latin typeface="Times New Roman" pitchFamily="18" charset="0"/>
                <a:ea typeface="宋体" pitchFamily="2" charset="-122"/>
                <a:cs typeface="Times New Roman" pitchFamily="18" charset="0"/>
              </a:rPr>
              <a:t> Properties</a:t>
            </a:r>
            <a:r>
              <a:rPr lang="zh-CN" altLang="en-US" dirty="0">
                <a:latin typeface="Times New Roman" pitchFamily="18" charset="0"/>
                <a:ea typeface="宋体" pitchFamily="2" charset="-122"/>
                <a:cs typeface="Times New Roman" pitchFamily="18" charset="0"/>
              </a:rPr>
              <a:t>命令，在出现的对话框中将</a:t>
            </a:r>
            <a:r>
              <a:rPr lang="en-US" altLang="zh-CN" dirty="0">
                <a:latin typeface="Times New Roman" pitchFamily="18" charset="0"/>
                <a:ea typeface="宋体" pitchFamily="2" charset="-122"/>
                <a:cs typeface="Times New Roman" pitchFamily="18" charset="0"/>
              </a:rPr>
              <a:t>Number of input ports</a:t>
            </a:r>
            <a:r>
              <a:rPr lang="zh-CN" altLang="en-US" dirty="0">
                <a:latin typeface="Times New Roman" pitchFamily="18" charset="0"/>
                <a:ea typeface="宋体" pitchFamily="2" charset="-122"/>
                <a:cs typeface="Times New Roman" pitchFamily="18" charset="0"/>
              </a:rPr>
              <a:t>设置为</a:t>
            </a:r>
            <a:r>
              <a:rPr lang="en-US" altLang="zh-CN" dirty="0">
                <a:latin typeface="Times New Roman" pitchFamily="18" charset="0"/>
                <a:ea typeface="宋体" pitchFamily="2" charset="-122"/>
                <a:cs typeface="Times New Roman" pitchFamily="18" charset="0"/>
              </a:rPr>
              <a:t>2</a:t>
            </a:r>
            <a:r>
              <a:rPr lang="zh-CN" altLang="en-US" dirty="0">
                <a:latin typeface="Times New Roman" pitchFamily="18" charset="0"/>
                <a:ea typeface="宋体" pitchFamily="2" charset="-122"/>
                <a:cs typeface="Times New Roman" pitchFamily="18" charset="0"/>
              </a:rPr>
              <a:t>并设置输出布局（</a:t>
            </a:r>
            <a:r>
              <a:rPr lang="en-US" altLang="zh-CN" dirty="0">
                <a:latin typeface="Times New Roman" pitchFamily="18" charset="0"/>
                <a:ea typeface="宋体" pitchFamily="2" charset="-122"/>
                <a:cs typeface="Times New Roman" pitchFamily="18" charset="0"/>
              </a:rPr>
              <a:t>Layout</a:t>
            </a:r>
            <a:r>
              <a:rPr lang="zh-CN" altLang="en-US" dirty="0">
                <a:latin typeface="Times New Roman" pitchFamily="18" charset="0"/>
                <a:ea typeface="宋体" pitchFamily="2" charset="-122"/>
                <a:cs typeface="Times New Roman" pitchFamily="18" charset="0"/>
              </a:rPr>
              <a:t>）。</a:t>
            </a:r>
          </a:p>
        </p:txBody>
      </p:sp>
      <p:sp>
        <p:nvSpPr>
          <p:cNvPr id="193542"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3"/>
          <p:cNvSpPr>
            <a:spLocks noGrp="1" noChangeArrowheads="1"/>
          </p:cNvSpPr>
          <p:nvPr>
            <p:ph type="body" idx="1"/>
          </p:nvPr>
        </p:nvSpPr>
        <p:spPr>
          <a:xfrm>
            <a:off x="395288" y="1196975"/>
            <a:ext cx="8291512" cy="4929188"/>
          </a:xfrm>
        </p:spPr>
        <p:txBody>
          <a:bodyPr/>
          <a:lstStyle/>
          <a:p>
            <a:pPr marL="0" indent="0">
              <a:buFontTx/>
              <a:buNone/>
            </a:pPr>
            <a:r>
              <a:rPr lang="zh-CN" altLang="en-US" sz="2800" b="1" dirty="0">
                <a:latin typeface="Times New Roman" pitchFamily="18" charset="0"/>
                <a:ea typeface="宋体" pitchFamily="2" charset="-122"/>
                <a:cs typeface="Times New Roman" pitchFamily="18" charset="0"/>
              </a:rPr>
              <a:t>使能子系统建立好后，可对</a:t>
            </a:r>
            <a:r>
              <a:rPr lang="en-US" altLang="zh-CN" sz="2800" b="1" dirty="0">
                <a:latin typeface="Times New Roman" pitchFamily="18" charset="0"/>
                <a:ea typeface="宋体" pitchFamily="2" charset="-122"/>
                <a:cs typeface="Times New Roman" pitchFamily="18" charset="0"/>
              </a:rPr>
              <a:t>Enable</a:t>
            </a:r>
            <a:r>
              <a:rPr lang="zh-CN" altLang="en-US" sz="2800" b="1" dirty="0">
                <a:latin typeface="Times New Roman" pitchFamily="18" charset="0"/>
                <a:ea typeface="宋体" pitchFamily="2" charset="-122"/>
                <a:cs typeface="Times New Roman" pitchFamily="18" charset="0"/>
              </a:rPr>
              <a:t>模块进行参数设置。先双击</a:t>
            </a:r>
            <a:r>
              <a:rPr lang="en-US" altLang="zh-CN" sz="2800" b="1" dirty="0">
                <a:latin typeface="Times New Roman" pitchFamily="18" charset="0"/>
                <a:ea typeface="宋体" pitchFamily="2" charset="-122"/>
                <a:cs typeface="Times New Roman" pitchFamily="18" charset="0"/>
              </a:rPr>
              <a:t>Enabled Subsystem</a:t>
            </a:r>
            <a:r>
              <a:rPr lang="zh-CN" altLang="en-US" sz="2800" b="1" dirty="0">
                <a:latin typeface="Times New Roman" pitchFamily="18" charset="0"/>
                <a:ea typeface="宋体" pitchFamily="2" charset="-122"/>
                <a:cs typeface="Times New Roman" pitchFamily="18" charset="0"/>
              </a:rPr>
              <a:t>模块，打开其内部结构窗口，再双击其中的</a:t>
            </a:r>
            <a:r>
              <a:rPr lang="en-US" altLang="zh-CN" sz="2800" b="1" dirty="0">
                <a:latin typeface="Times New Roman" pitchFamily="18" charset="0"/>
                <a:ea typeface="宋体" pitchFamily="2" charset="-122"/>
                <a:cs typeface="Times New Roman" pitchFamily="18" charset="0"/>
              </a:rPr>
              <a:t>Enable</a:t>
            </a:r>
            <a:r>
              <a:rPr lang="zh-CN" altLang="en-US" sz="2800" b="1" dirty="0">
                <a:latin typeface="Times New Roman" pitchFamily="18" charset="0"/>
                <a:ea typeface="宋体" pitchFamily="2" charset="-122"/>
                <a:cs typeface="Times New Roman" pitchFamily="18" charset="0"/>
              </a:rPr>
              <a:t>模块打开其参数对话框，如图</a:t>
            </a:r>
            <a:r>
              <a:rPr lang="en-US" altLang="zh-CN" sz="2800" b="1" dirty="0">
                <a:latin typeface="Times New Roman" pitchFamily="18" charset="0"/>
                <a:ea typeface="宋体" pitchFamily="2" charset="-122"/>
                <a:cs typeface="Times New Roman" pitchFamily="18" charset="0"/>
              </a:rPr>
              <a:t>12-25</a:t>
            </a:r>
            <a:r>
              <a:rPr lang="zh-CN" altLang="en-US" sz="2800" b="1" dirty="0">
                <a:latin typeface="Times New Roman" pitchFamily="18" charset="0"/>
                <a:ea typeface="宋体" pitchFamily="2" charset="-122"/>
                <a:cs typeface="Times New Roman" pitchFamily="18" charset="0"/>
              </a:rPr>
              <a:t>所示。在</a:t>
            </a:r>
            <a:r>
              <a:rPr lang="en-US" altLang="zh-CN" sz="2800" b="1" dirty="0">
                <a:latin typeface="Times New Roman" pitchFamily="18" charset="0"/>
                <a:ea typeface="宋体" pitchFamily="2" charset="-122"/>
                <a:cs typeface="Times New Roman" pitchFamily="18" charset="0"/>
              </a:rPr>
              <a:t>Main</a:t>
            </a:r>
            <a:r>
              <a:rPr lang="zh-CN" altLang="en-US" sz="2800" b="1" dirty="0">
                <a:latin typeface="Times New Roman" pitchFamily="18" charset="0"/>
                <a:ea typeface="宋体" pitchFamily="2" charset="-122"/>
                <a:cs typeface="Times New Roman" pitchFamily="18" charset="0"/>
              </a:rPr>
              <a:t>选项卡中选中</a:t>
            </a:r>
            <a:r>
              <a:rPr lang="en-US" altLang="zh-CN" sz="2800" b="1" dirty="0">
                <a:latin typeface="Times New Roman" pitchFamily="18" charset="0"/>
                <a:ea typeface="宋体" pitchFamily="2" charset="-122"/>
                <a:cs typeface="Times New Roman" pitchFamily="18" charset="0"/>
              </a:rPr>
              <a:t>Show output port</a:t>
            </a:r>
            <a:r>
              <a:rPr lang="zh-CN" altLang="en-US" sz="2800" b="1" dirty="0">
                <a:latin typeface="Times New Roman" pitchFamily="18" charset="0"/>
                <a:ea typeface="宋体" pitchFamily="2" charset="-122"/>
                <a:cs typeface="Times New Roman" pitchFamily="18" charset="0"/>
              </a:rPr>
              <a:t>复选框，可以为</a:t>
            </a:r>
            <a:r>
              <a:rPr lang="en-US" altLang="zh-CN" sz="2800" b="1" dirty="0">
                <a:latin typeface="Times New Roman" pitchFamily="18" charset="0"/>
                <a:ea typeface="宋体" pitchFamily="2" charset="-122"/>
                <a:cs typeface="Times New Roman" pitchFamily="18" charset="0"/>
              </a:rPr>
              <a:t>Enable</a:t>
            </a:r>
            <a:r>
              <a:rPr lang="zh-CN" altLang="en-US" sz="2800" b="1" dirty="0">
                <a:latin typeface="Times New Roman" pitchFamily="18" charset="0"/>
                <a:ea typeface="宋体" pitchFamily="2" charset="-122"/>
                <a:cs typeface="Times New Roman" pitchFamily="18" charset="0"/>
              </a:rPr>
              <a:t>模块添加一个输出端，用以输出控制信号。在</a:t>
            </a:r>
            <a:r>
              <a:rPr lang="en-US" altLang="zh-CN" sz="2800" b="1" dirty="0">
                <a:latin typeface="Times New Roman" pitchFamily="18" charset="0"/>
                <a:ea typeface="宋体" pitchFamily="2" charset="-122"/>
                <a:cs typeface="Times New Roman" pitchFamily="18" charset="0"/>
              </a:rPr>
              <a:t>States when enabling</a:t>
            </a:r>
            <a:r>
              <a:rPr lang="zh-CN" altLang="en-US" sz="2800" b="1" dirty="0">
                <a:latin typeface="Times New Roman" pitchFamily="18" charset="0"/>
                <a:ea typeface="宋体" pitchFamily="2" charset="-122"/>
                <a:cs typeface="Times New Roman" pitchFamily="18" charset="0"/>
              </a:rPr>
              <a:t>下拉列表中有两个选项：</a:t>
            </a:r>
            <a:r>
              <a:rPr lang="en-US" altLang="zh-CN" sz="2800" b="1" dirty="0">
                <a:latin typeface="Times New Roman" pitchFamily="18" charset="0"/>
                <a:ea typeface="宋体" pitchFamily="2" charset="-122"/>
                <a:cs typeface="Times New Roman" pitchFamily="18" charset="0"/>
              </a:rPr>
              <a:t>held</a:t>
            </a:r>
            <a:r>
              <a:rPr lang="zh-CN" altLang="en-US" sz="2800" b="1" dirty="0">
                <a:latin typeface="Times New Roman" pitchFamily="18" charset="0"/>
                <a:ea typeface="宋体" pitchFamily="2" charset="-122"/>
                <a:cs typeface="Times New Roman" pitchFamily="18" charset="0"/>
              </a:rPr>
              <a:t>表示当使能子系统停止输出后，输出端口的值保持最近的输出值；</a:t>
            </a:r>
            <a:r>
              <a:rPr lang="en-US" altLang="zh-CN" sz="2800" b="1" dirty="0">
                <a:latin typeface="Times New Roman" pitchFamily="18" charset="0"/>
                <a:ea typeface="宋体" pitchFamily="2" charset="-122"/>
                <a:cs typeface="Times New Roman" pitchFamily="18" charset="0"/>
              </a:rPr>
              <a:t>reset</a:t>
            </a:r>
            <a:r>
              <a:rPr lang="zh-CN" altLang="en-US" sz="2800" b="1" dirty="0">
                <a:latin typeface="Times New Roman" pitchFamily="18" charset="0"/>
                <a:ea typeface="宋体" pitchFamily="2" charset="-122"/>
                <a:cs typeface="Times New Roman" pitchFamily="18" charset="0"/>
              </a:rPr>
              <a:t>表示当使能子系统停止输出后，输出端口重新设为初始值。在此选择</a:t>
            </a:r>
            <a:r>
              <a:rPr lang="en-US" altLang="zh-CN" sz="2800" b="1" dirty="0">
                <a:latin typeface="Times New Roman" pitchFamily="18" charset="0"/>
                <a:ea typeface="宋体" pitchFamily="2" charset="-122"/>
                <a:cs typeface="Times New Roman" pitchFamily="18" charset="0"/>
              </a:rPr>
              <a:t>reset</a:t>
            </a:r>
            <a:r>
              <a:rPr lang="zh-CN" altLang="en-US" sz="2800" b="1" dirty="0">
                <a:latin typeface="Times New Roman" pitchFamily="18" charset="0"/>
                <a:ea typeface="宋体" pitchFamily="2" charset="-122"/>
                <a:cs typeface="Times New Roman" pitchFamily="18" charset="0"/>
              </a:rPr>
              <a:t>。设置完成后，单击“</a:t>
            </a:r>
            <a:r>
              <a:rPr lang="en-US" altLang="zh-CN" sz="2800" b="1" dirty="0">
                <a:latin typeface="Times New Roman" pitchFamily="18" charset="0"/>
                <a:ea typeface="宋体" pitchFamily="2" charset="-122"/>
                <a:cs typeface="Times New Roman" pitchFamily="18" charset="0"/>
              </a:rPr>
              <a:t>OK”</a:t>
            </a:r>
            <a:r>
              <a:rPr lang="zh-CN" altLang="en-US" sz="2800" b="1" dirty="0">
                <a:latin typeface="Times New Roman" pitchFamily="18" charset="0"/>
                <a:ea typeface="宋体" pitchFamily="2" charset="-122"/>
                <a:cs typeface="Times New Roman" pitchFamily="18" charset="0"/>
              </a:rPr>
              <a:t>按钮。</a:t>
            </a:r>
          </a:p>
        </p:txBody>
      </p:sp>
      <p:sp>
        <p:nvSpPr>
          <p:cNvPr id="194564"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468313" y="404813"/>
            <a:ext cx="8229600" cy="1143000"/>
          </a:xfrm>
        </p:spPr>
        <p:txBody>
          <a:bodyPr/>
          <a:lstStyle/>
          <a:p>
            <a:pPr algn="l">
              <a:buFontTx/>
              <a:buNone/>
            </a:pPr>
            <a:r>
              <a:rPr lang="en-US" altLang="zh-CN" sz="2800" b="1" dirty="0">
                <a:latin typeface="Times New Roman" pitchFamily="18" charset="0"/>
                <a:ea typeface="宋体" pitchFamily="2" charset="-122"/>
                <a:cs typeface="Times New Roman" pitchFamily="18" charset="0"/>
              </a:rPr>
              <a:t>12.1.2  Simulink</a:t>
            </a:r>
            <a:r>
              <a:rPr lang="zh-CN" altLang="en-US" sz="2800" b="1" dirty="0">
                <a:latin typeface="Times New Roman" pitchFamily="18" charset="0"/>
                <a:ea typeface="宋体" pitchFamily="2" charset="-122"/>
                <a:cs typeface="Times New Roman" pitchFamily="18" charset="0"/>
              </a:rPr>
              <a:t>仿真初步</a:t>
            </a:r>
          </a:p>
        </p:txBody>
      </p:sp>
      <p:sp>
        <p:nvSpPr>
          <p:cNvPr id="112643" name="Rectangle 3"/>
          <p:cNvSpPr>
            <a:spLocks noGrp="1" noChangeArrowheads="1"/>
          </p:cNvSpPr>
          <p:nvPr>
            <p:ph type="body" idx="1"/>
          </p:nvPr>
        </p:nvSpPr>
        <p:spPr>
          <a:xfrm>
            <a:off x="395536" y="1340768"/>
            <a:ext cx="8229600" cy="4525963"/>
          </a:xfrm>
        </p:spPr>
        <p:txBody>
          <a:bodyPr/>
          <a:lstStyle/>
          <a:p>
            <a:pPr marL="0" indent="0">
              <a:lnSpc>
                <a:spcPct val="90000"/>
              </a:lnSpc>
              <a:buFontTx/>
              <a:buNone/>
            </a:pPr>
            <a:r>
              <a:rPr lang="en-US" altLang="zh-CN" sz="2800" b="1" dirty="0">
                <a:latin typeface="Times New Roman" pitchFamily="18" charset="0"/>
                <a:ea typeface="宋体" pitchFamily="2" charset="-122"/>
                <a:cs typeface="Times New Roman" pitchFamily="18" charset="0"/>
              </a:rPr>
              <a:t>1</a:t>
            </a:r>
            <a:r>
              <a:rPr lang="zh-CN" altLang="en-US" sz="2800" b="1" dirty="0">
                <a:latin typeface="Times New Roman" pitchFamily="18" charset="0"/>
                <a:ea typeface="宋体" pitchFamily="2" charset="-122"/>
                <a:cs typeface="Times New Roman" pitchFamily="18" charset="0"/>
              </a:rPr>
              <a:t>．模型元素</a:t>
            </a:r>
          </a:p>
          <a:p>
            <a:pPr marL="0" indent="0">
              <a:lnSpc>
                <a:spcPct val="90000"/>
              </a:lnSpc>
              <a:buFontTx/>
              <a:buNone/>
            </a:pPr>
            <a:r>
              <a:rPr lang="zh-CN" altLang="en-US" sz="2800" b="1" dirty="0">
                <a:latin typeface="Times New Roman" pitchFamily="18" charset="0"/>
                <a:ea typeface="宋体" pitchFamily="2" charset="-122"/>
                <a:cs typeface="Times New Roman" pitchFamily="18" charset="0"/>
              </a:rPr>
              <a:t>典型的</a:t>
            </a:r>
            <a:r>
              <a:rPr lang="en-US" altLang="zh-CN" sz="2800" b="1" dirty="0">
                <a:latin typeface="Times New Roman" pitchFamily="18" charset="0"/>
                <a:ea typeface="宋体" pitchFamily="2" charset="-122"/>
                <a:cs typeface="Times New Roman" pitchFamily="18" charset="0"/>
              </a:rPr>
              <a:t>Simulink</a:t>
            </a:r>
            <a:r>
              <a:rPr lang="zh-CN" altLang="en-US" sz="2800" b="1" dirty="0">
                <a:latin typeface="Times New Roman" pitchFamily="18" charset="0"/>
                <a:ea typeface="宋体" pitchFamily="2" charset="-122"/>
                <a:cs typeface="Times New Roman" pitchFamily="18" charset="0"/>
              </a:rPr>
              <a:t>模型包括以下</a:t>
            </a:r>
            <a:r>
              <a:rPr lang="en-US" altLang="zh-CN" sz="2800" b="1" dirty="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种元素。</a:t>
            </a:r>
          </a:p>
          <a:p>
            <a:pPr marL="0" indent="0">
              <a:lnSpc>
                <a:spcPct val="90000"/>
              </a:lnSpc>
              <a:buFontTx/>
              <a:buNone/>
            </a:pPr>
            <a:r>
              <a:rPr lang="zh-CN" altLang="en-US" sz="2800" b="1" dirty="0">
                <a:latin typeface="Times New Roman" pitchFamily="18" charset="0"/>
                <a:ea typeface="宋体" pitchFamily="2" charset="-122"/>
                <a:cs typeface="Times New Roman" pitchFamily="18" charset="0"/>
              </a:rPr>
              <a:t>① 信号源（</a:t>
            </a:r>
            <a:r>
              <a:rPr lang="en-US" altLang="zh-CN" sz="2800" b="1" dirty="0">
                <a:latin typeface="Times New Roman" pitchFamily="18" charset="0"/>
                <a:ea typeface="宋体" pitchFamily="2" charset="-122"/>
                <a:cs typeface="Times New Roman" pitchFamily="18" charset="0"/>
              </a:rPr>
              <a:t>source</a:t>
            </a:r>
            <a:r>
              <a:rPr lang="zh-CN" altLang="en-US" sz="2800" b="1" dirty="0">
                <a:latin typeface="Times New Roman" pitchFamily="18" charset="0"/>
                <a:ea typeface="宋体" pitchFamily="2" charset="-122"/>
                <a:cs typeface="Times New Roman" pitchFamily="18" charset="0"/>
              </a:rPr>
              <a:t>）。信号源可以是</a:t>
            </a:r>
            <a:r>
              <a:rPr lang="en-US" altLang="zh-CN" sz="2800" b="1" dirty="0">
                <a:latin typeface="Times New Roman" pitchFamily="18" charset="0"/>
                <a:ea typeface="宋体" pitchFamily="2" charset="-122"/>
                <a:cs typeface="Times New Roman" pitchFamily="18" charset="0"/>
              </a:rPr>
              <a:t>Constant</a:t>
            </a:r>
            <a:r>
              <a:rPr lang="zh-CN" altLang="en-US" sz="2800" b="1" dirty="0">
                <a:latin typeface="Times New Roman" pitchFamily="18" charset="0"/>
                <a:ea typeface="宋体" pitchFamily="2" charset="-122"/>
                <a:cs typeface="Times New Roman" pitchFamily="18" charset="0"/>
              </a:rPr>
              <a:t>（常量）、</a:t>
            </a:r>
            <a:r>
              <a:rPr lang="en-US" altLang="zh-CN" sz="2800" b="1" dirty="0">
                <a:latin typeface="Times New Roman" pitchFamily="18" charset="0"/>
                <a:ea typeface="宋体" pitchFamily="2" charset="-122"/>
                <a:cs typeface="Times New Roman" pitchFamily="18" charset="0"/>
              </a:rPr>
              <a:t>Clock</a:t>
            </a:r>
            <a:r>
              <a:rPr lang="zh-CN" altLang="en-US" sz="2800" b="1" dirty="0">
                <a:latin typeface="Times New Roman" pitchFamily="18" charset="0"/>
                <a:ea typeface="宋体" pitchFamily="2" charset="-122"/>
                <a:cs typeface="Times New Roman" pitchFamily="18" charset="0"/>
              </a:rPr>
              <a:t>（时钟）、</a:t>
            </a:r>
            <a:r>
              <a:rPr lang="en-US" altLang="zh-CN" sz="2800" b="1" dirty="0">
                <a:latin typeface="Times New Roman" pitchFamily="18" charset="0"/>
                <a:ea typeface="宋体" pitchFamily="2" charset="-122"/>
                <a:cs typeface="Times New Roman" pitchFamily="18" charset="0"/>
              </a:rPr>
              <a:t>Sine Wave</a:t>
            </a:r>
            <a:r>
              <a:rPr lang="zh-CN" altLang="en-US" sz="2800" b="1" dirty="0">
                <a:latin typeface="Times New Roman" pitchFamily="18" charset="0"/>
                <a:ea typeface="宋体" pitchFamily="2" charset="-122"/>
                <a:cs typeface="Times New Roman" pitchFamily="18" charset="0"/>
              </a:rPr>
              <a:t>（正弦波）、</a:t>
            </a:r>
            <a:r>
              <a:rPr lang="en-US" altLang="zh-CN" sz="2800" b="1" dirty="0">
                <a:latin typeface="Times New Roman" pitchFamily="18" charset="0"/>
                <a:ea typeface="宋体" pitchFamily="2" charset="-122"/>
                <a:cs typeface="Times New Roman" pitchFamily="18" charset="0"/>
              </a:rPr>
              <a:t>Step</a:t>
            </a:r>
            <a:r>
              <a:rPr lang="zh-CN" altLang="en-US" sz="2800" b="1" dirty="0">
                <a:latin typeface="Times New Roman" pitchFamily="18" charset="0"/>
                <a:ea typeface="宋体" pitchFamily="2" charset="-122"/>
                <a:cs typeface="Times New Roman" pitchFamily="18" charset="0"/>
              </a:rPr>
              <a:t>（单位阶跃函数）等。</a:t>
            </a:r>
          </a:p>
          <a:p>
            <a:pPr marL="0" indent="0">
              <a:lnSpc>
                <a:spcPct val="90000"/>
              </a:lnSpc>
              <a:buFontTx/>
              <a:buNone/>
            </a:pPr>
            <a:r>
              <a:rPr lang="zh-CN" altLang="en-US" sz="2800" b="1" dirty="0">
                <a:latin typeface="Times New Roman" pitchFamily="18" charset="0"/>
                <a:ea typeface="宋体" pitchFamily="2" charset="-122"/>
                <a:cs typeface="Times New Roman" pitchFamily="18" charset="0"/>
              </a:rPr>
              <a:t>② 系统模块。例如，</a:t>
            </a:r>
            <a:r>
              <a:rPr lang="en-US" altLang="zh-CN" sz="2800" b="1" dirty="0">
                <a:latin typeface="Times New Roman" pitchFamily="18" charset="0"/>
                <a:ea typeface="宋体" pitchFamily="2" charset="-122"/>
                <a:cs typeface="Times New Roman" pitchFamily="18" charset="0"/>
              </a:rPr>
              <a:t>Math Operations</a:t>
            </a:r>
            <a:r>
              <a:rPr lang="zh-CN" altLang="en-US" sz="2800" b="1" dirty="0">
                <a:latin typeface="Times New Roman" pitchFamily="18" charset="0"/>
                <a:ea typeface="宋体" pitchFamily="2" charset="-122"/>
                <a:cs typeface="Times New Roman" pitchFamily="18" charset="0"/>
              </a:rPr>
              <a:t>模块（数学运算）、</a:t>
            </a:r>
            <a:r>
              <a:rPr lang="en-US" altLang="zh-CN" sz="2800" b="1" dirty="0">
                <a:latin typeface="Times New Roman" pitchFamily="18" charset="0"/>
                <a:ea typeface="宋体" pitchFamily="2" charset="-122"/>
                <a:cs typeface="Times New Roman" pitchFamily="18" charset="0"/>
              </a:rPr>
              <a:t>Continuous</a:t>
            </a:r>
            <a:r>
              <a:rPr lang="zh-CN" altLang="en-US" sz="2800" b="1" dirty="0">
                <a:latin typeface="Times New Roman" pitchFamily="18" charset="0"/>
                <a:ea typeface="宋体" pitchFamily="2" charset="-122"/>
                <a:cs typeface="Times New Roman" pitchFamily="18" charset="0"/>
              </a:rPr>
              <a:t>模块（连续系统）、</a:t>
            </a:r>
            <a:r>
              <a:rPr lang="en-US" altLang="zh-CN" sz="2800" b="1" dirty="0">
                <a:latin typeface="Times New Roman" pitchFamily="18" charset="0"/>
                <a:ea typeface="宋体" pitchFamily="2" charset="-122"/>
                <a:cs typeface="Times New Roman" pitchFamily="18" charset="0"/>
              </a:rPr>
              <a:t>Discrete</a:t>
            </a:r>
            <a:r>
              <a:rPr lang="zh-CN" altLang="en-US" sz="2800" b="1" dirty="0">
                <a:latin typeface="Times New Roman" pitchFamily="18" charset="0"/>
                <a:ea typeface="宋体" pitchFamily="2" charset="-122"/>
                <a:cs typeface="Times New Roman" pitchFamily="18" charset="0"/>
              </a:rPr>
              <a:t>模块（离散系统）等。</a:t>
            </a:r>
          </a:p>
          <a:p>
            <a:pPr marL="0" indent="0">
              <a:lnSpc>
                <a:spcPct val="90000"/>
              </a:lnSpc>
              <a:buFontTx/>
              <a:buNone/>
            </a:pPr>
            <a:r>
              <a:rPr lang="zh-CN" altLang="en-US" sz="2800" b="1" dirty="0">
                <a:latin typeface="Times New Roman" pitchFamily="18" charset="0"/>
                <a:ea typeface="宋体" pitchFamily="2" charset="-122"/>
                <a:cs typeface="Times New Roman" pitchFamily="18" charset="0"/>
              </a:rPr>
              <a:t>③ 信宿（</a:t>
            </a:r>
            <a:r>
              <a:rPr lang="en-US" altLang="zh-CN" sz="2800" b="1" dirty="0">
                <a:latin typeface="Times New Roman" pitchFamily="18" charset="0"/>
                <a:ea typeface="宋体" pitchFamily="2" charset="-122"/>
                <a:cs typeface="Times New Roman" pitchFamily="18" charset="0"/>
              </a:rPr>
              <a:t>sink</a:t>
            </a:r>
            <a:r>
              <a:rPr lang="zh-CN" altLang="en-US" sz="2800" b="1" dirty="0">
                <a:latin typeface="Times New Roman" pitchFamily="18" charset="0"/>
                <a:ea typeface="宋体" pitchFamily="2" charset="-122"/>
                <a:cs typeface="Times New Roman" pitchFamily="18" charset="0"/>
              </a:rPr>
              <a:t>）。信号可以在</a:t>
            </a:r>
            <a:r>
              <a:rPr lang="en-US" altLang="zh-CN" sz="2800" b="1" dirty="0">
                <a:latin typeface="Times New Roman" pitchFamily="18" charset="0"/>
                <a:ea typeface="宋体" pitchFamily="2" charset="-122"/>
                <a:cs typeface="Times New Roman" pitchFamily="18" charset="0"/>
              </a:rPr>
              <a:t>Scope</a:t>
            </a:r>
            <a:r>
              <a:rPr lang="zh-CN" altLang="en-US" sz="2800" b="1" dirty="0">
                <a:latin typeface="Times New Roman" pitchFamily="18" charset="0"/>
                <a:ea typeface="宋体" pitchFamily="2" charset="-122"/>
                <a:cs typeface="Times New Roman" pitchFamily="18" charset="0"/>
              </a:rPr>
              <a:t>（示波器）、</a:t>
            </a:r>
            <a:r>
              <a:rPr lang="en-US" altLang="zh-CN" sz="2800" b="1" dirty="0">
                <a:latin typeface="Times New Roman" pitchFamily="18" charset="0"/>
                <a:ea typeface="宋体" pitchFamily="2" charset="-122"/>
                <a:cs typeface="Times New Roman" pitchFamily="18" charset="0"/>
              </a:rPr>
              <a:t>XY Graph</a:t>
            </a:r>
            <a:r>
              <a:rPr lang="zh-CN" altLang="en-US" sz="2800" b="1" dirty="0">
                <a:latin typeface="Times New Roman" pitchFamily="18" charset="0"/>
                <a:ea typeface="宋体" pitchFamily="2" charset="-122"/>
                <a:cs typeface="Times New Roman" pitchFamily="18" charset="0"/>
              </a:rPr>
              <a:t>（图形记录仪）上显示，也可以存储到文件（</a:t>
            </a:r>
            <a:r>
              <a:rPr lang="en-US" altLang="zh-CN" sz="2800" b="1" dirty="0">
                <a:latin typeface="Times New Roman" pitchFamily="18" charset="0"/>
                <a:ea typeface="宋体" pitchFamily="2" charset="-122"/>
                <a:cs typeface="Times New Roman" pitchFamily="18" charset="0"/>
              </a:rPr>
              <a:t>To File</a:t>
            </a:r>
            <a:r>
              <a:rPr lang="zh-CN" altLang="en-US" sz="2800" b="1" dirty="0">
                <a:latin typeface="Times New Roman" pitchFamily="18" charset="0"/>
                <a:ea typeface="宋体" pitchFamily="2" charset="-122"/>
                <a:cs typeface="Times New Roman" pitchFamily="18" charset="0"/>
              </a:rPr>
              <a:t>）、导出到工作空间（</a:t>
            </a:r>
            <a:r>
              <a:rPr lang="en-US" altLang="zh-CN" sz="2800" b="1" dirty="0">
                <a:latin typeface="Times New Roman" pitchFamily="18" charset="0"/>
                <a:ea typeface="宋体" pitchFamily="2" charset="-122"/>
                <a:cs typeface="Times New Roman" pitchFamily="18" charset="0"/>
              </a:rPr>
              <a:t>To Workspace</a:t>
            </a:r>
            <a:r>
              <a:rPr lang="zh-CN" altLang="en-US" sz="2800" b="1" dirty="0">
                <a:latin typeface="Times New Roman" pitchFamily="18" charset="0"/>
                <a:ea typeface="宋体" pitchFamily="2" charset="-122"/>
                <a:cs typeface="Times New Roman" pitchFamily="18" charset="0"/>
              </a:rPr>
              <a:t>）。</a:t>
            </a:r>
          </a:p>
        </p:txBody>
      </p:sp>
      <p:sp>
        <p:nvSpPr>
          <p:cNvPr id="112644"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58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908050"/>
            <a:ext cx="5545138" cy="518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589"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Rectangle 3"/>
          <p:cNvSpPr>
            <a:spLocks noGrp="1" noChangeArrowheads="1"/>
          </p:cNvSpPr>
          <p:nvPr>
            <p:ph type="body" idx="1"/>
          </p:nvPr>
        </p:nvSpPr>
        <p:spPr>
          <a:xfrm>
            <a:off x="467544" y="814405"/>
            <a:ext cx="8362950" cy="820737"/>
          </a:xfrm>
        </p:spPr>
        <p:txBody>
          <a:bodyPr/>
          <a:lstStyle/>
          <a:p>
            <a:pPr marL="0" indent="0">
              <a:lnSpc>
                <a:spcPct val="80000"/>
              </a:lnSpc>
              <a:buFontTx/>
              <a:buNone/>
            </a:pPr>
            <a:r>
              <a:rPr lang="zh-CN" altLang="en-US" sz="2800" b="1" dirty="0">
                <a:latin typeface="Times New Roman" pitchFamily="18" charset="0"/>
                <a:ea typeface="宋体" pitchFamily="2" charset="-122"/>
                <a:cs typeface="Times New Roman" pitchFamily="18" charset="0"/>
              </a:rPr>
              <a:t>在模型编辑窗口单击工具栏的</a:t>
            </a:r>
            <a:r>
              <a:rPr lang="en-US" altLang="zh-CN" sz="2800" b="1" dirty="0">
                <a:latin typeface="Times New Roman" pitchFamily="18" charset="0"/>
                <a:ea typeface="宋体" pitchFamily="2" charset="-122"/>
                <a:cs typeface="Times New Roman" pitchFamily="18" charset="0"/>
              </a:rPr>
              <a:t>Run</a:t>
            </a:r>
            <a:r>
              <a:rPr lang="zh-CN" altLang="en-US" sz="2800" b="1" dirty="0">
                <a:latin typeface="Times New Roman" pitchFamily="18" charset="0"/>
                <a:ea typeface="宋体" pitchFamily="2" charset="-122"/>
                <a:cs typeface="Times New Roman" pitchFamily="18" charset="0"/>
              </a:rPr>
              <a:t>命令按钮，就可看到如图</a:t>
            </a:r>
            <a:r>
              <a:rPr lang="en-US" altLang="zh-CN" sz="2800" b="1" dirty="0">
                <a:latin typeface="Times New Roman" pitchFamily="18" charset="0"/>
                <a:ea typeface="宋体" pitchFamily="2" charset="-122"/>
                <a:cs typeface="Times New Roman" pitchFamily="18" charset="0"/>
              </a:rPr>
              <a:t>12-26</a:t>
            </a:r>
            <a:r>
              <a:rPr lang="zh-CN" altLang="en-US" sz="2800" b="1" dirty="0">
                <a:latin typeface="Times New Roman" pitchFamily="18" charset="0"/>
                <a:ea typeface="宋体" pitchFamily="2" charset="-122"/>
                <a:cs typeface="Times New Roman" pitchFamily="18" charset="0"/>
              </a:rPr>
              <a:t>所示的半波整流波形和正弦波形。</a:t>
            </a:r>
          </a:p>
        </p:txBody>
      </p:sp>
      <p:pic>
        <p:nvPicPr>
          <p:cNvPr id="19661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628775"/>
            <a:ext cx="6048375" cy="480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6613"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3"/>
          <p:cNvSpPr>
            <a:spLocks noGrp="1" noChangeArrowheads="1"/>
          </p:cNvSpPr>
          <p:nvPr>
            <p:ph type="body" idx="1"/>
          </p:nvPr>
        </p:nvSpPr>
        <p:spPr>
          <a:xfrm>
            <a:off x="395288" y="1268413"/>
            <a:ext cx="8291512" cy="4857750"/>
          </a:xfrm>
        </p:spPr>
        <p:txBody>
          <a:bodyPr/>
          <a:lstStyle/>
          <a:p>
            <a:pPr marL="0" indent="0">
              <a:lnSpc>
                <a:spcPct val="90000"/>
              </a:lnSpc>
              <a:buFontTx/>
              <a:buNone/>
            </a:pPr>
            <a:r>
              <a:rPr lang="en-US" altLang="zh-CN" sz="2800" b="1" dirty="0">
                <a:latin typeface="Times New Roman" pitchFamily="18" charset="0"/>
                <a:ea typeface="宋体" pitchFamily="2" charset="-122"/>
                <a:cs typeface="Times New Roman" pitchFamily="18" charset="0"/>
              </a:rPr>
              <a:t>2</a:t>
            </a:r>
            <a:r>
              <a:rPr lang="zh-CN" altLang="en-US" sz="2800" b="1" dirty="0">
                <a:latin typeface="Times New Roman" pitchFamily="18" charset="0"/>
                <a:ea typeface="宋体" pitchFamily="2" charset="-122"/>
                <a:cs typeface="Times New Roman" pitchFamily="18" charset="0"/>
              </a:rPr>
              <a:t>．触发子系统</a:t>
            </a:r>
          </a:p>
          <a:p>
            <a:pPr marL="0" indent="0">
              <a:lnSpc>
                <a:spcPct val="90000"/>
              </a:lnSpc>
              <a:buFontTx/>
              <a:buNone/>
            </a:pPr>
            <a:r>
              <a:rPr lang="zh-CN" altLang="en-US" sz="2800" b="1" dirty="0">
                <a:latin typeface="Times New Roman" pitchFamily="18" charset="0"/>
                <a:ea typeface="宋体" pitchFamily="2" charset="-122"/>
                <a:cs typeface="Times New Roman" pitchFamily="18" charset="0"/>
              </a:rPr>
              <a:t>触发子系统是指当触发事件发生时开始执行子系统。与使能子系统相类似，触发子系统的建立可直接选择</a:t>
            </a:r>
            <a:r>
              <a:rPr lang="en-US" altLang="zh-CN" sz="2800" b="1" dirty="0">
                <a:latin typeface="Times New Roman" pitchFamily="18" charset="0"/>
                <a:ea typeface="宋体" pitchFamily="2" charset="-122"/>
                <a:cs typeface="Times New Roman" pitchFamily="18" charset="0"/>
              </a:rPr>
              <a:t>Triggered Subsystem</a:t>
            </a:r>
            <a:r>
              <a:rPr lang="zh-CN" altLang="en-US" sz="2800" b="1" dirty="0">
                <a:latin typeface="Times New Roman" pitchFamily="18" charset="0"/>
                <a:ea typeface="宋体" pitchFamily="2" charset="-122"/>
                <a:cs typeface="Times New Roman" pitchFamily="18" charset="0"/>
              </a:rPr>
              <a:t>模块，或者展开已有子系统，添加</a:t>
            </a:r>
            <a:r>
              <a:rPr lang="en-US" altLang="zh-CN" sz="2800" b="1" dirty="0">
                <a:latin typeface="Times New Roman" pitchFamily="18" charset="0"/>
                <a:ea typeface="宋体" pitchFamily="2" charset="-122"/>
                <a:cs typeface="Times New Roman" pitchFamily="18" charset="0"/>
              </a:rPr>
              <a:t>Ports &amp; Subsystems</a:t>
            </a:r>
            <a:r>
              <a:rPr lang="zh-CN" altLang="en-US" sz="2800" b="1" dirty="0">
                <a:latin typeface="Times New Roman" pitchFamily="18" charset="0"/>
                <a:ea typeface="宋体" pitchFamily="2" charset="-122"/>
                <a:cs typeface="Times New Roman" pitchFamily="18" charset="0"/>
              </a:rPr>
              <a:t>模块库中的</a:t>
            </a:r>
            <a:r>
              <a:rPr lang="en-US" altLang="zh-CN" sz="2800" b="1" dirty="0">
                <a:latin typeface="Times New Roman" pitchFamily="18" charset="0"/>
                <a:ea typeface="宋体" pitchFamily="2" charset="-122"/>
                <a:cs typeface="Times New Roman" pitchFamily="18" charset="0"/>
              </a:rPr>
              <a:t>Trigger</a:t>
            </a:r>
            <a:r>
              <a:rPr lang="zh-CN" altLang="en-US" sz="2800" b="1" dirty="0">
                <a:latin typeface="Times New Roman" pitchFamily="18" charset="0"/>
                <a:ea typeface="宋体" pitchFamily="2" charset="-122"/>
                <a:cs typeface="Times New Roman" pitchFamily="18" charset="0"/>
              </a:rPr>
              <a:t>模块，将该子系统转换为触发子系统。</a:t>
            </a:r>
          </a:p>
          <a:p>
            <a:pPr marL="0" indent="0">
              <a:lnSpc>
                <a:spcPct val="90000"/>
              </a:lnSpc>
              <a:buFontTx/>
              <a:buNone/>
            </a:pPr>
            <a:r>
              <a:rPr lang="zh-CN" altLang="en-US" sz="2800" b="1" dirty="0">
                <a:latin typeface="Times New Roman" pitchFamily="18" charset="0"/>
                <a:ea typeface="宋体" pitchFamily="2" charset="-122"/>
                <a:cs typeface="Times New Roman" pitchFamily="18" charset="0"/>
              </a:rPr>
              <a:t>触发子系统在每次触发结束到下次触发之前总是保持上一次的输出值，而不会重新设置初始输出值。触发形式在</a:t>
            </a:r>
            <a:r>
              <a:rPr lang="en-US" altLang="zh-CN" sz="2800" b="1" dirty="0">
                <a:latin typeface="Times New Roman" pitchFamily="18" charset="0"/>
                <a:ea typeface="宋体" pitchFamily="2" charset="-122"/>
                <a:cs typeface="Times New Roman" pitchFamily="18" charset="0"/>
              </a:rPr>
              <a:t>Trigger</a:t>
            </a:r>
            <a:r>
              <a:rPr lang="zh-CN" altLang="en-US" sz="2800" b="1" dirty="0">
                <a:latin typeface="Times New Roman" pitchFamily="18" charset="0"/>
                <a:ea typeface="宋体" pitchFamily="2" charset="-122"/>
                <a:cs typeface="Times New Roman" pitchFamily="18" charset="0"/>
              </a:rPr>
              <a:t>模块参数对话框中从</a:t>
            </a:r>
            <a:r>
              <a:rPr lang="en-US" altLang="zh-CN" sz="2800" b="1" dirty="0">
                <a:latin typeface="Times New Roman" pitchFamily="18" charset="0"/>
                <a:ea typeface="宋体" pitchFamily="2" charset="-122"/>
                <a:cs typeface="Times New Roman" pitchFamily="18" charset="0"/>
              </a:rPr>
              <a:t>Main</a:t>
            </a:r>
            <a:r>
              <a:rPr lang="zh-CN" altLang="en-US" sz="2800" b="1" dirty="0">
                <a:latin typeface="Times New Roman" pitchFamily="18" charset="0"/>
                <a:ea typeface="宋体" pitchFamily="2" charset="-122"/>
                <a:cs typeface="Times New Roman" pitchFamily="18" charset="0"/>
              </a:rPr>
              <a:t>选项卡的“</a:t>
            </a:r>
            <a:r>
              <a:rPr lang="en-US" altLang="zh-CN" sz="2800" b="1" dirty="0">
                <a:latin typeface="Times New Roman" pitchFamily="18" charset="0"/>
                <a:ea typeface="宋体" pitchFamily="2" charset="-122"/>
                <a:cs typeface="Times New Roman" pitchFamily="18" charset="0"/>
              </a:rPr>
              <a:t>Trigger type”</a:t>
            </a:r>
            <a:r>
              <a:rPr lang="zh-CN" altLang="en-US" sz="2800" b="1" dirty="0">
                <a:latin typeface="Times New Roman" pitchFamily="18" charset="0"/>
                <a:ea typeface="宋体" pitchFamily="2" charset="-122"/>
                <a:cs typeface="Times New Roman" pitchFamily="18" charset="0"/>
              </a:rPr>
              <a:t>下拉列表中选择，如图</a:t>
            </a:r>
            <a:r>
              <a:rPr lang="en-US" altLang="zh-CN" sz="2800" b="1" dirty="0">
                <a:latin typeface="Times New Roman" pitchFamily="18" charset="0"/>
                <a:ea typeface="宋体" pitchFamily="2" charset="-122"/>
                <a:cs typeface="Times New Roman" pitchFamily="18" charset="0"/>
              </a:rPr>
              <a:t>12-27</a:t>
            </a:r>
            <a:r>
              <a:rPr lang="zh-CN" altLang="en-US" sz="2800" b="1" dirty="0">
                <a:latin typeface="Times New Roman" pitchFamily="18" charset="0"/>
                <a:ea typeface="宋体" pitchFamily="2" charset="-122"/>
                <a:cs typeface="Times New Roman" pitchFamily="18" charset="0"/>
              </a:rPr>
              <a:t>所示。</a:t>
            </a:r>
          </a:p>
        </p:txBody>
      </p:sp>
      <p:sp>
        <p:nvSpPr>
          <p:cNvPr id="197636"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866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836613"/>
            <a:ext cx="5241925"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661"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Rectangle 3"/>
          <p:cNvSpPr>
            <a:spLocks noGrp="1" noChangeArrowheads="1"/>
          </p:cNvSpPr>
          <p:nvPr>
            <p:ph type="body" idx="1"/>
          </p:nvPr>
        </p:nvSpPr>
        <p:spPr>
          <a:xfrm>
            <a:off x="468313" y="1052513"/>
            <a:ext cx="8218487" cy="5073650"/>
          </a:xfrm>
        </p:spPr>
        <p:txBody>
          <a:bodyPr/>
          <a:lstStyle/>
          <a:p>
            <a:pPr marL="0" indent="0">
              <a:lnSpc>
                <a:spcPct val="90000"/>
              </a:lnSpc>
              <a:buFontTx/>
              <a:buNone/>
            </a:pPr>
            <a:r>
              <a:rPr lang="zh-CN" altLang="en-US" sz="2800" b="1" dirty="0">
                <a:latin typeface="Times New Roman" pitchFamily="18" charset="0"/>
                <a:ea typeface="宋体" pitchFamily="2" charset="-122"/>
                <a:cs typeface="Times New Roman" pitchFamily="18" charset="0"/>
              </a:rPr>
              <a:t>① </a:t>
            </a:r>
            <a:r>
              <a:rPr lang="en-US" altLang="zh-CN" sz="2800" b="1" dirty="0">
                <a:latin typeface="Times New Roman" pitchFamily="18" charset="0"/>
                <a:ea typeface="宋体" pitchFamily="2" charset="-122"/>
                <a:cs typeface="Times New Roman" pitchFamily="18" charset="0"/>
              </a:rPr>
              <a:t>rising</a:t>
            </a:r>
            <a:r>
              <a:rPr lang="zh-CN" altLang="en-US" sz="2800" b="1" dirty="0">
                <a:latin typeface="Times New Roman" pitchFamily="18" charset="0"/>
                <a:ea typeface="宋体" pitchFamily="2" charset="-122"/>
                <a:cs typeface="Times New Roman" pitchFamily="18" charset="0"/>
              </a:rPr>
              <a:t>（上跳沿触发）：控制信号从负值或</a:t>
            </a:r>
            <a:r>
              <a:rPr lang="en-US" altLang="zh-CN" sz="2800" b="1" dirty="0">
                <a:latin typeface="Times New Roman" pitchFamily="18" charset="0"/>
                <a:ea typeface="宋体" pitchFamily="2" charset="-122"/>
                <a:cs typeface="Times New Roman" pitchFamily="18" charset="0"/>
              </a:rPr>
              <a:t>0</a:t>
            </a:r>
            <a:r>
              <a:rPr lang="zh-CN" altLang="en-US" sz="2800" b="1" dirty="0">
                <a:latin typeface="Times New Roman" pitchFamily="18" charset="0"/>
                <a:ea typeface="宋体" pitchFamily="2" charset="-122"/>
                <a:cs typeface="Times New Roman" pitchFamily="18" charset="0"/>
              </a:rPr>
              <a:t>上升到正值时子系统开始执行。</a:t>
            </a:r>
          </a:p>
          <a:p>
            <a:pPr marL="0" indent="0">
              <a:lnSpc>
                <a:spcPct val="90000"/>
              </a:lnSpc>
              <a:buFontTx/>
              <a:buNone/>
            </a:pPr>
            <a:r>
              <a:rPr lang="zh-CN" altLang="en-US" sz="2800" b="1" dirty="0">
                <a:latin typeface="Times New Roman" pitchFamily="18" charset="0"/>
                <a:ea typeface="宋体" pitchFamily="2" charset="-122"/>
                <a:cs typeface="Times New Roman" pitchFamily="18" charset="0"/>
              </a:rPr>
              <a:t>② </a:t>
            </a:r>
            <a:r>
              <a:rPr lang="en-US" altLang="zh-CN" sz="2800" b="1" dirty="0">
                <a:latin typeface="Times New Roman" pitchFamily="18" charset="0"/>
                <a:ea typeface="宋体" pitchFamily="2" charset="-122"/>
                <a:cs typeface="Times New Roman" pitchFamily="18" charset="0"/>
              </a:rPr>
              <a:t>falling</a:t>
            </a:r>
            <a:r>
              <a:rPr lang="zh-CN" altLang="en-US" sz="2800" b="1" dirty="0">
                <a:latin typeface="Times New Roman" pitchFamily="18" charset="0"/>
                <a:ea typeface="宋体" pitchFamily="2" charset="-122"/>
                <a:cs typeface="Times New Roman" pitchFamily="18" charset="0"/>
              </a:rPr>
              <a:t>（下跳沿触发）：控制信号从正值或</a:t>
            </a:r>
            <a:r>
              <a:rPr lang="en-US" altLang="zh-CN" sz="2800" b="1" dirty="0">
                <a:latin typeface="Times New Roman" pitchFamily="18" charset="0"/>
                <a:ea typeface="宋体" pitchFamily="2" charset="-122"/>
                <a:cs typeface="Times New Roman" pitchFamily="18" charset="0"/>
              </a:rPr>
              <a:t>0</a:t>
            </a:r>
            <a:r>
              <a:rPr lang="zh-CN" altLang="en-US" sz="2800" b="1" dirty="0">
                <a:latin typeface="Times New Roman" pitchFamily="18" charset="0"/>
                <a:ea typeface="宋体" pitchFamily="2" charset="-122"/>
                <a:cs typeface="Times New Roman" pitchFamily="18" charset="0"/>
              </a:rPr>
              <a:t>下降到负值时子系统开始执行。</a:t>
            </a:r>
          </a:p>
          <a:p>
            <a:pPr marL="0" indent="0">
              <a:lnSpc>
                <a:spcPct val="90000"/>
              </a:lnSpc>
              <a:buFontTx/>
              <a:buNone/>
            </a:pPr>
            <a:r>
              <a:rPr lang="zh-CN" altLang="en-US" sz="2800" b="1" dirty="0">
                <a:latin typeface="Times New Roman" pitchFamily="18" charset="0"/>
                <a:ea typeface="宋体" pitchFamily="2" charset="-122"/>
                <a:cs typeface="Times New Roman" pitchFamily="18" charset="0"/>
              </a:rPr>
              <a:t>③ </a:t>
            </a:r>
            <a:r>
              <a:rPr lang="en-US" altLang="zh-CN" sz="2800" b="1" dirty="0">
                <a:latin typeface="Times New Roman" pitchFamily="18" charset="0"/>
                <a:ea typeface="宋体" pitchFamily="2" charset="-122"/>
                <a:cs typeface="Times New Roman" pitchFamily="18" charset="0"/>
              </a:rPr>
              <a:t>either</a:t>
            </a:r>
            <a:r>
              <a:rPr lang="zh-CN" altLang="en-US" sz="2800" b="1" dirty="0">
                <a:latin typeface="Times New Roman" pitchFamily="18" charset="0"/>
                <a:ea typeface="宋体" pitchFamily="2" charset="-122"/>
                <a:cs typeface="Times New Roman" pitchFamily="18" charset="0"/>
              </a:rPr>
              <a:t>（上跳沿或下跳沿触发）：当控制信号满足上跳沿或下跳沿触发条件时，子系统开始执行。</a:t>
            </a:r>
          </a:p>
          <a:p>
            <a:pPr marL="0" indent="0">
              <a:lnSpc>
                <a:spcPct val="90000"/>
              </a:lnSpc>
              <a:buFontTx/>
              <a:buNone/>
            </a:pPr>
            <a:r>
              <a:rPr lang="zh-CN" altLang="en-US" sz="2800" b="1" dirty="0">
                <a:latin typeface="Times New Roman" pitchFamily="18" charset="0"/>
                <a:ea typeface="宋体" pitchFamily="2" charset="-122"/>
                <a:cs typeface="Times New Roman" pitchFamily="18" charset="0"/>
              </a:rPr>
              <a:t>④ </a:t>
            </a:r>
            <a:r>
              <a:rPr lang="en-US" altLang="zh-CN" sz="2800" b="1" dirty="0">
                <a:latin typeface="Times New Roman" pitchFamily="18" charset="0"/>
                <a:ea typeface="宋体" pitchFamily="2" charset="-122"/>
                <a:cs typeface="Times New Roman" pitchFamily="18" charset="0"/>
              </a:rPr>
              <a:t>function-call</a:t>
            </a:r>
            <a:r>
              <a:rPr lang="zh-CN" altLang="en-US" sz="2800" b="1" dirty="0">
                <a:latin typeface="Times New Roman" pitchFamily="18" charset="0"/>
                <a:ea typeface="宋体" pitchFamily="2" charset="-122"/>
                <a:cs typeface="Times New Roman" pitchFamily="18" charset="0"/>
              </a:rPr>
              <a:t>（函数调用触发）：表示子系统的触发由</a:t>
            </a:r>
            <a:r>
              <a:rPr lang="en-US" altLang="zh-CN" sz="2800" b="1" dirty="0">
                <a:latin typeface="Times New Roman" pitchFamily="18" charset="0"/>
                <a:ea typeface="宋体" pitchFamily="2" charset="-122"/>
                <a:cs typeface="Times New Roman" pitchFamily="18" charset="0"/>
              </a:rPr>
              <a:t>S</a:t>
            </a:r>
            <a:r>
              <a:rPr lang="zh-CN" altLang="en-US" sz="2800" b="1" dirty="0">
                <a:latin typeface="Times New Roman" pitchFamily="18" charset="0"/>
                <a:ea typeface="宋体" pitchFamily="2" charset="-122"/>
                <a:cs typeface="Times New Roman" pitchFamily="18" charset="0"/>
              </a:rPr>
              <a:t>函数的内部逻辑决定，这种触发方式必须与</a:t>
            </a:r>
            <a:r>
              <a:rPr lang="en-US" altLang="zh-CN" sz="2800" b="1" dirty="0">
                <a:latin typeface="Times New Roman" pitchFamily="18" charset="0"/>
                <a:ea typeface="宋体" pitchFamily="2" charset="-122"/>
                <a:cs typeface="Times New Roman" pitchFamily="18" charset="0"/>
              </a:rPr>
              <a:t>S</a:t>
            </a:r>
            <a:r>
              <a:rPr lang="zh-CN" altLang="en-US" sz="2800" b="1" dirty="0">
                <a:latin typeface="Times New Roman" pitchFamily="18" charset="0"/>
                <a:ea typeface="宋体" pitchFamily="2" charset="-122"/>
                <a:cs typeface="Times New Roman" pitchFamily="18" charset="0"/>
              </a:rPr>
              <a:t>函数配用。</a:t>
            </a:r>
          </a:p>
          <a:p>
            <a:pPr marL="0" indent="0">
              <a:lnSpc>
                <a:spcPct val="90000"/>
              </a:lnSpc>
              <a:buFontTx/>
              <a:buNone/>
            </a:pPr>
            <a:r>
              <a:rPr lang="en-US" altLang="zh-CN" sz="2800" b="1" dirty="0">
                <a:latin typeface="Times New Roman" pitchFamily="18" charset="0"/>
                <a:ea typeface="宋体" pitchFamily="2" charset="-122"/>
                <a:cs typeface="Times New Roman" pitchFamily="18" charset="0"/>
              </a:rPr>
              <a:t>Trigger</a:t>
            </a:r>
            <a:r>
              <a:rPr lang="zh-CN" altLang="en-US" sz="2800" b="1" dirty="0">
                <a:latin typeface="Times New Roman" pitchFamily="18" charset="0"/>
                <a:ea typeface="宋体" pitchFamily="2" charset="-122"/>
                <a:cs typeface="Times New Roman" pitchFamily="18" charset="0"/>
              </a:rPr>
              <a:t>模块参数对话框中，还有一个</a:t>
            </a:r>
            <a:r>
              <a:rPr lang="en-US" altLang="zh-CN" sz="2800" b="1" dirty="0">
                <a:latin typeface="Times New Roman" pitchFamily="18" charset="0"/>
                <a:ea typeface="宋体" pitchFamily="2" charset="-122"/>
                <a:cs typeface="Times New Roman" pitchFamily="18" charset="0"/>
              </a:rPr>
              <a:t>Show output port</a:t>
            </a:r>
            <a:r>
              <a:rPr lang="zh-CN" altLang="en-US" sz="2800" b="1" dirty="0">
                <a:latin typeface="Times New Roman" pitchFamily="18" charset="0"/>
                <a:ea typeface="宋体" pitchFamily="2" charset="-122"/>
                <a:cs typeface="Times New Roman" pitchFamily="18" charset="0"/>
              </a:rPr>
              <a:t>复选框，表示是否为</a:t>
            </a:r>
            <a:r>
              <a:rPr lang="en-US" altLang="zh-CN" sz="2800" b="1" dirty="0">
                <a:latin typeface="Times New Roman" pitchFamily="18" charset="0"/>
                <a:ea typeface="宋体" pitchFamily="2" charset="-122"/>
                <a:cs typeface="Times New Roman" pitchFamily="18" charset="0"/>
              </a:rPr>
              <a:t>Trigger</a:t>
            </a:r>
            <a:r>
              <a:rPr lang="zh-CN" altLang="en-US" sz="2800" b="1" dirty="0">
                <a:latin typeface="Times New Roman" pitchFamily="18" charset="0"/>
                <a:ea typeface="宋体" pitchFamily="2" charset="-122"/>
                <a:cs typeface="Times New Roman" pitchFamily="18" charset="0"/>
              </a:rPr>
              <a:t>模块添加一个输出端，选中后还可以选择输出信号的类型。</a:t>
            </a:r>
          </a:p>
        </p:txBody>
      </p:sp>
      <p:sp>
        <p:nvSpPr>
          <p:cNvPr id="199684"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7" name="Rectangle 3"/>
          <p:cNvSpPr>
            <a:spLocks noGrp="1" noChangeArrowheads="1"/>
          </p:cNvSpPr>
          <p:nvPr>
            <p:ph type="body" idx="1"/>
          </p:nvPr>
        </p:nvSpPr>
        <p:spPr>
          <a:xfrm>
            <a:off x="468313" y="1125538"/>
            <a:ext cx="8218487" cy="5000625"/>
          </a:xfrm>
        </p:spPr>
        <p:txBody>
          <a:bodyPr/>
          <a:lstStyle/>
          <a:p>
            <a:pPr marL="0" indent="0">
              <a:lnSpc>
                <a:spcPct val="80000"/>
              </a:lnSpc>
              <a:buFontTx/>
              <a:buNone/>
            </a:pPr>
            <a:r>
              <a:rPr lang="zh-CN" altLang="en-US" sz="2800" b="1" dirty="0">
                <a:latin typeface="Times New Roman" pitchFamily="18" charset="0"/>
                <a:ea typeface="宋体" pitchFamily="2" charset="-122"/>
                <a:cs typeface="Times New Roman" pitchFamily="18" charset="0"/>
              </a:rPr>
              <a:t>例</a:t>
            </a:r>
            <a:r>
              <a:rPr lang="en-US" altLang="zh-CN" sz="2800" b="1" dirty="0">
                <a:latin typeface="Times New Roman" pitchFamily="18" charset="0"/>
                <a:ea typeface="宋体" pitchFamily="2" charset="-122"/>
                <a:cs typeface="Times New Roman" pitchFamily="18" charset="0"/>
              </a:rPr>
              <a:t>12-7  </a:t>
            </a:r>
            <a:r>
              <a:rPr lang="zh-CN" altLang="en-US" sz="2800" b="1" dirty="0">
                <a:latin typeface="Times New Roman" pitchFamily="18" charset="0"/>
                <a:ea typeface="宋体" pitchFamily="2" charset="-122"/>
                <a:cs typeface="Times New Roman" pitchFamily="18" charset="0"/>
              </a:rPr>
              <a:t>利用触发子系统将一锯齿波转换成方波。</a:t>
            </a:r>
          </a:p>
          <a:p>
            <a:pPr marL="0" indent="0">
              <a:lnSpc>
                <a:spcPct val="80000"/>
              </a:lnSpc>
              <a:buFontTx/>
              <a:buNone/>
            </a:pPr>
            <a:r>
              <a:rPr lang="zh-CN" altLang="en-US" sz="2800" b="1" dirty="0">
                <a:latin typeface="Times New Roman" pitchFamily="18" charset="0"/>
                <a:ea typeface="宋体" pitchFamily="2" charset="-122"/>
                <a:cs typeface="Times New Roman" pitchFamily="18" charset="0"/>
              </a:rPr>
              <a:t>用</a:t>
            </a:r>
            <a:r>
              <a:rPr lang="en-US" altLang="zh-CN" sz="2800" b="1" dirty="0">
                <a:latin typeface="Times New Roman" pitchFamily="18" charset="0"/>
                <a:ea typeface="宋体" pitchFamily="2" charset="-122"/>
                <a:cs typeface="Times New Roman" pitchFamily="18" charset="0"/>
              </a:rPr>
              <a:t>Signal Generator</a:t>
            </a:r>
            <a:r>
              <a:rPr lang="zh-CN" altLang="en-US" sz="2800" b="1"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Triggered Subsystem</a:t>
            </a:r>
            <a:r>
              <a:rPr lang="zh-CN" altLang="en-US" sz="2800" b="1" dirty="0">
                <a:latin typeface="Times New Roman" pitchFamily="18" charset="0"/>
                <a:ea typeface="宋体" pitchFamily="2" charset="-122"/>
                <a:cs typeface="Times New Roman" pitchFamily="18" charset="0"/>
              </a:rPr>
              <a:t>和</a:t>
            </a:r>
            <a:r>
              <a:rPr lang="en-US" altLang="zh-CN" sz="2800" b="1" dirty="0">
                <a:latin typeface="Times New Roman" pitchFamily="18" charset="0"/>
                <a:ea typeface="宋体" pitchFamily="2" charset="-122"/>
                <a:cs typeface="Times New Roman" pitchFamily="18" charset="0"/>
              </a:rPr>
              <a:t>Scope</a:t>
            </a:r>
            <a:r>
              <a:rPr lang="zh-CN" altLang="en-US" sz="2800" b="1" dirty="0">
                <a:latin typeface="Times New Roman" pitchFamily="18" charset="0"/>
                <a:ea typeface="宋体" pitchFamily="2" charset="-122"/>
                <a:cs typeface="Times New Roman" pitchFamily="18" charset="0"/>
              </a:rPr>
              <a:t>模块构成如图</a:t>
            </a:r>
            <a:r>
              <a:rPr lang="en-US" altLang="zh-CN" sz="2800" b="1" dirty="0">
                <a:latin typeface="Times New Roman" pitchFamily="18" charset="0"/>
                <a:ea typeface="宋体" pitchFamily="2" charset="-122"/>
                <a:cs typeface="Times New Roman" pitchFamily="18" charset="0"/>
              </a:rPr>
              <a:t>12-28</a:t>
            </a:r>
            <a:r>
              <a:rPr lang="zh-CN" altLang="en-US" sz="2800" b="1" dirty="0">
                <a:latin typeface="Times New Roman" pitchFamily="18" charset="0"/>
                <a:ea typeface="宋体" pitchFamily="2" charset="-122"/>
                <a:cs typeface="Times New Roman" pitchFamily="18" charset="0"/>
              </a:rPr>
              <a:t>所示的子系统。双击</a:t>
            </a:r>
            <a:r>
              <a:rPr lang="en-US" altLang="zh-CN" sz="2800" b="1" dirty="0">
                <a:latin typeface="Times New Roman" pitchFamily="18" charset="0"/>
                <a:ea typeface="宋体" pitchFamily="2" charset="-122"/>
                <a:cs typeface="Times New Roman" pitchFamily="18" charset="0"/>
              </a:rPr>
              <a:t>Signal Generator</a:t>
            </a:r>
            <a:r>
              <a:rPr lang="zh-CN" altLang="en-US" sz="2800" b="1" dirty="0">
                <a:latin typeface="Times New Roman" pitchFamily="18" charset="0"/>
                <a:ea typeface="宋体" pitchFamily="2" charset="-122"/>
                <a:cs typeface="Times New Roman" pitchFamily="18" charset="0"/>
              </a:rPr>
              <a:t>模块图标，在</a:t>
            </a:r>
            <a:r>
              <a:rPr lang="en-US" altLang="zh-CN" sz="2800" b="1" dirty="0">
                <a:latin typeface="Times New Roman" pitchFamily="18" charset="0"/>
                <a:ea typeface="宋体" pitchFamily="2" charset="-122"/>
                <a:cs typeface="Times New Roman" pitchFamily="18" charset="0"/>
              </a:rPr>
              <a:t>Wave form</a:t>
            </a:r>
            <a:r>
              <a:rPr lang="zh-CN" altLang="en-US" sz="2800" b="1" dirty="0">
                <a:latin typeface="Times New Roman" pitchFamily="18" charset="0"/>
                <a:ea typeface="宋体" pitchFamily="2" charset="-122"/>
                <a:cs typeface="Times New Roman" pitchFamily="18" charset="0"/>
              </a:rPr>
              <a:t>的下拉列表框中选择</a:t>
            </a:r>
            <a:r>
              <a:rPr lang="en-US" altLang="zh-CN" sz="2800" b="1" dirty="0" err="1">
                <a:latin typeface="Times New Roman" pitchFamily="18" charset="0"/>
                <a:ea typeface="宋体" pitchFamily="2" charset="-122"/>
                <a:cs typeface="Times New Roman" pitchFamily="18" charset="0"/>
              </a:rPr>
              <a:t>sawtooth</a:t>
            </a:r>
            <a:r>
              <a:rPr lang="zh-CN" altLang="en-US" sz="2800" b="1" dirty="0">
                <a:latin typeface="Times New Roman" pitchFamily="18" charset="0"/>
                <a:ea typeface="宋体" pitchFamily="2" charset="-122"/>
                <a:cs typeface="Times New Roman" pitchFamily="18" charset="0"/>
              </a:rPr>
              <a:t>选项，即锯齿波，幅值（</a:t>
            </a:r>
            <a:r>
              <a:rPr lang="en-US" altLang="zh-CN" sz="2800" b="1" dirty="0">
                <a:latin typeface="Times New Roman" pitchFamily="18" charset="0"/>
                <a:ea typeface="宋体" pitchFamily="2" charset="-122"/>
                <a:cs typeface="Times New Roman" pitchFamily="18" charset="0"/>
              </a:rPr>
              <a:t>Amplitude</a:t>
            </a:r>
            <a:r>
              <a:rPr lang="zh-CN" altLang="en-US" sz="2800" b="1" dirty="0">
                <a:latin typeface="Times New Roman" pitchFamily="18" charset="0"/>
                <a:ea typeface="宋体" pitchFamily="2" charset="-122"/>
                <a:cs typeface="Times New Roman" pitchFamily="18" charset="0"/>
              </a:rPr>
              <a:t>）设为</a:t>
            </a:r>
            <a:r>
              <a:rPr lang="en-US" altLang="zh-CN" sz="2800" b="1" dirty="0">
                <a:latin typeface="Times New Roman" pitchFamily="18" charset="0"/>
                <a:ea typeface="宋体" pitchFamily="2" charset="-122"/>
                <a:cs typeface="Times New Roman" pitchFamily="18" charset="0"/>
              </a:rPr>
              <a:t>4</a:t>
            </a:r>
            <a:r>
              <a:rPr lang="zh-CN" altLang="en-US" sz="2800" b="1" dirty="0">
                <a:latin typeface="Times New Roman" pitchFamily="18" charset="0"/>
                <a:ea typeface="宋体" pitchFamily="2" charset="-122"/>
                <a:cs typeface="Times New Roman" pitchFamily="18" charset="0"/>
              </a:rPr>
              <a:t>，频率（</a:t>
            </a:r>
            <a:r>
              <a:rPr lang="en-US" altLang="zh-CN" sz="2800" b="1" dirty="0">
                <a:latin typeface="Times New Roman" pitchFamily="18" charset="0"/>
                <a:ea typeface="宋体" pitchFamily="2" charset="-122"/>
                <a:cs typeface="Times New Roman" pitchFamily="18" charset="0"/>
              </a:rPr>
              <a:t>Frequency</a:t>
            </a:r>
            <a:r>
              <a:rPr lang="zh-CN" altLang="en-US" sz="2800" b="1" dirty="0">
                <a:latin typeface="Times New Roman" pitchFamily="18" charset="0"/>
                <a:ea typeface="宋体" pitchFamily="2" charset="-122"/>
                <a:cs typeface="Times New Roman" pitchFamily="18" charset="0"/>
              </a:rPr>
              <a:t>）设为</a:t>
            </a:r>
            <a:r>
              <a:rPr lang="en-US" altLang="zh-CN" sz="2800" b="1" dirty="0">
                <a:latin typeface="Times New Roman" pitchFamily="18" charset="0"/>
                <a:ea typeface="宋体" pitchFamily="2" charset="-122"/>
                <a:cs typeface="Times New Roman" pitchFamily="18" charset="0"/>
              </a:rPr>
              <a:t>1Hz</a:t>
            </a:r>
            <a:r>
              <a:rPr lang="zh-CN" altLang="en-US" sz="2800" b="1" dirty="0">
                <a:latin typeface="Times New Roman" pitchFamily="18" charset="0"/>
                <a:ea typeface="宋体" pitchFamily="2" charset="-122"/>
                <a:cs typeface="Times New Roman" pitchFamily="18" charset="0"/>
              </a:rPr>
              <a:t>。打开</a:t>
            </a:r>
            <a:r>
              <a:rPr lang="en-US" altLang="zh-CN" sz="2800" b="1" dirty="0">
                <a:latin typeface="Times New Roman" pitchFamily="18" charset="0"/>
                <a:ea typeface="宋体" pitchFamily="2" charset="-122"/>
                <a:cs typeface="Times New Roman" pitchFamily="18" charset="0"/>
              </a:rPr>
              <a:t>Triggered Subsystem</a:t>
            </a:r>
            <a:r>
              <a:rPr lang="zh-CN" altLang="en-US" sz="2800" b="1" dirty="0">
                <a:latin typeface="Times New Roman" pitchFamily="18" charset="0"/>
                <a:ea typeface="宋体" pitchFamily="2" charset="-122"/>
                <a:cs typeface="Times New Roman" pitchFamily="18" charset="0"/>
              </a:rPr>
              <a:t>模块结构窗口，再双击</a:t>
            </a:r>
            <a:r>
              <a:rPr lang="en-US" altLang="zh-CN" sz="2800" b="1" dirty="0">
                <a:latin typeface="Times New Roman" pitchFamily="18" charset="0"/>
                <a:ea typeface="宋体" pitchFamily="2" charset="-122"/>
                <a:cs typeface="Times New Roman" pitchFamily="18" charset="0"/>
              </a:rPr>
              <a:t>Trigger</a:t>
            </a:r>
            <a:r>
              <a:rPr lang="zh-CN" altLang="en-US" sz="2800" b="1" dirty="0">
                <a:latin typeface="Times New Roman" pitchFamily="18" charset="0"/>
                <a:ea typeface="宋体" pitchFamily="2" charset="-122"/>
                <a:cs typeface="Times New Roman" pitchFamily="18" charset="0"/>
              </a:rPr>
              <a:t>模块，在其参数对话框中选择</a:t>
            </a:r>
            <a:r>
              <a:rPr lang="en-US" altLang="zh-CN" sz="2800" b="1" dirty="0">
                <a:latin typeface="Times New Roman" pitchFamily="18" charset="0"/>
                <a:ea typeface="宋体" pitchFamily="2" charset="-122"/>
                <a:cs typeface="Times New Roman" pitchFamily="18" charset="0"/>
              </a:rPr>
              <a:t>Trigger type</a:t>
            </a:r>
            <a:r>
              <a:rPr lang="zh-CN" altLang="en-US" sz="2800" b="1" dirty="0">
                <a:latin typeface="Times New Roman" pitchFamily="18" charset="0"/>
                <a:ea typeface="宋体" pitchFamily="2" charset="-122"/>
                <a:cs typeface="Times New Roman" pitchFamily="18" charset="0"/>
              </a:rPr>
              <a:t>触发事件形式为</a:t>
            </a:r>
            <a:r>
              <a:rPr lang="en-US" altLang="zh-CN" sz="2800" b="1" dirty="0">
                <a:latin typeface="Times New Roman" pitchFamily="18" charset="0"/>
                <a:ea typeface="宋体" pitchFamily="2" charset="-122"/>
                <a:cs typeface="Times New Roman" pitchFamily="18" charset="0"/>
              </a:rPr>
              <a:t>either</a:t>
            </a:r>
            <a:r>
              <a:rPr lang="zh-CN" altLang="en-US" sz="2800" b="1" dirty="0">
                <a:latin typeface="Times New Roman" pitchFamily="18" charset="0"/>
                <a:ea typeface="宋体" pitchFamily="2" charset="-122"/>
                <a:cs typeface="Times New Roman" pitchFamily="18" charset="0"/>
              </a:rPr>
              <a:t>，即上跳沿或下跳沿触发。触发信号端接锯齿波模块。为了便于比较，除显示方波外，还显示锯齿波，故在示波器属性窗口将</a:t>
            </a:r>
            <a:r>
              <a:rPr lang="en-US" altLang="zh-CN" sz="2800" b="1" dirty="0">
                <a:latin typeface="Times New Roman" pitchFamily="18" charset="0"/>
                <a:ea typeface="宋体" pitchFamily="2" charset="-122"/>
                <a:cs typeface="Times New Roman" pitchFamily="18" charset="0"/>
              </a:rPr>
              <a:t>Number of input ports</a:t>
            </a:r>
            <a:r>
              <a:rPr lang="zh-CN" altLang="en-US" sz="2800" b="1" dirty="0">
                <a:latin typeface="Times New Roman" pitchFamily="18" charset="0"/>
                <a:ea typeface="宋体" pitchFamily="2" charset="-122"/>
                <a:cs typeface="Times New Roman" pitchFamily="18" charset="0"/>
              </a:rPr>
              <a:t>设置为</a:t>
            </a:r>
            <a:r>
              <a:rPr lang="en-US" altLang="zh-CN" sz="2800" b="1" dirty="0">
                <a:latin typeface="Times New Roman" pitchFamily="18" charset="0"/>
                <a:ea typeface="宋体" pitchFamily="2" charset="-122"/>
                <a:cs typeface="Times New Roman" pitchFamily="18" charset="0"/>
              </a:rPr>
              <a:t>2</a:t>
            </a:r>
            <a:r>
              <a:rPr lang="zh-CN" altLang="en-US" sz="2800" b="1" dirty="0">
                <a:latin typeface="Times New Roman" pitchFamily="18" charset="0"/>
                <a:ea typeface="宋体" pitchFamily="2" charset="-122"/>
                <a:cs typeface="Times New Roman" pitchFamily="18" charset="0"/>
              </a:rPr>
              <a:t>并设置输出布局（</a:t>
            </a:r>
            <a:r>
              <a:rPr lang="en-US" altLang="zh-CN" sz="2800" b="1" dirty="0">
                <a:latin typeface="Times New Roman" pitchFamily="18" charset="0"/>
                <a:ea typeface="宋体" pitchFamily="2" charset="-122"/>
                <a:cs typeface="Times New Roman" pitchFamily="18" charset="0"/>
              </a:rPr>
              <a:t>Layout</a:t>
            </a:r>
            <a:r>
              <a:rPr lang="zh-CN" altLang="en-US" sz="2800" b="1" dirty="0">
                <a:latin typeface="Times New Roman" pitchFamily="18" charset="0"/>
                <a:ea typeface="宋体" pitchFamily="2" charset="-122"/>
                <a:cs typeface="Times New Roman" pitchFamily="18" charset="0"/>
              </a:rPr>
              <a:t>）。</a:t>
            </a:r>
          </a:p>
        </p:txBody>
      </p:sp>
      <p:sp>
        <p:nvSpPr>
          <p:cNvPr id="200708"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173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844675"/>
            <a:ext cx="619125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733"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5" name="Rectangle 3"/>
          <p:cNvSpPr>
            <a:spLocks noGrp="1" noChangeArrowheads="1"/>
          </p:cNvSpPr>
          <p:nvPr>
            <p:ph type="body" idx="1"/>
          </p:nvPr>
        </p:nvSpPr>
        <p:spPr>
          <a:xfrm>
            <a:off x="251520" y="646113"/>
            <a:ext cx="8351961" cy="1270099"/>
          </a:xfrm>
        </p:spPr>
        <p:txBody>
          <a:bodyPr/>
          <a:lstStyle/>
          <a:p>
            <a:pPr marL="0" indent="0">
              <a:buFontTx/>
              <a:buNone/>
            </a:pPr>
            <a:r>
              <a:rPr lang="zh-CN" altLang="en-US" sz="2800" b="1" dirty="0">
                <a:latin typeface="Times New Roman" pitchFamily="18" charset="0"/>
                <a:ea typeface="宋体" pitchFamily="2" charset="-122"/>
                <a:cs typeface="Times New Roman" pitchFamily="18" charset="0"/>
              </a:rPr>
              <a:t>把仿真的终止时间设置为</a:t>
            </a:r>
            <a:r>
              <a:rPr lang="en-US" altLang="zh-CN" sz="2800" b="1" dirty="0">
                <a:latin typeface="Times New Roman" pitchFamily="18" charset="0"/>
                <a:ea typeface="宋体" pitchFamily="2" charset="-122"/>
                <a:cs typeface="Times New Roman" pitchFamily="18" charset="0"/>
              </a:rPr>
              <a:t>10</a:t>
            </a:r>
            <a:r>
              <a:rPr lang="zh-CN" altLang="en-US" sz="2800" b="1" dirty="0">
                <a:latin typeface="Times New Roman" pitchFamily="18" charset="0"/>
                <a:ea typeface="宋体" pitchFamily="2" charset="-122"/>
                <a:cs typeface="Times New Roman" pitchFamily="18" charset="0"/>
              </a:rPr>
              <a:t>，单击模型编辑窗口工具栏中的</a:t>
            </a:r>
            <a:r>
              <a:rPr lang="en-US" altLang="zh-CN" sz="2800" b="1" dirty="0">
                <a:latin typeface="Times New Roman" pitchFamily="18" charset="0"/>
                <a:ea typeface="宋体" pitchFamily="2" charset="-122"/>
                <a:cs typeface="Times New Roman" pitchFamily="18" charset="0"/>
              </a:rPr>
              <a:t>Run</a:t>
            </a:r>
            <a:r>
              <a:rPr lang="zh-CN" altLang="en-US" sz="2800" b="1" dirty="0">
                <a:latin typeface="Times New Roman" pitchFamily="18" charset="0"/>
                <a:ea typeface="宋体" pitchFamily="2" charset="-122"/>
                <a:cs typeface="Times New Roman" pitchFamily="18" charset="0"/>
              </a:rPr>
              <a:t>按钮，就可在示波器窗口看到图</a:t>
            </a:r>
            <a:r>
              <a:rPr lang="en-US" altLang="zh-CN" sz="2800" b="1" dirty="0">
                <a:latin typeface="Times New Roman" pitchFamily="18" charset="0"/>
                <a:ea typeface="宋体" pitchFamily="2" charset="-122"/>
                <a:cs typeface="Times New Roman" pitchFamily="18" charset="0"/>
              </a:rPr>
              <a:t>12-29</a:t>
            </a:r>
            <a:r>
              <a:rPr lang="zh-CN" altLang="en-US" sz="2800" b="1" dirty="0">
                <a:latin typeface="Times New Roman" pitchFamily="18" charset="0"/>
                <a:ea typeface="宋体" pitchFamily="2" charset="-122"/>
                <a:cs typeface="Times New Roman" pitchFamily="18" charset="0"/>
              </a:rPr>
              <a:t>所示的波形。</a:t>
            </a:r>
          </a:p>
        </p:txBody>
      </p:sp>
      <p:pic>
        <p:nvPicPr>
          <p:cNvPr id="20275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720008"/>
            <a:ext cx="5832475" cy="463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757"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9" name="Rectangle 3"/>
          <p:cNvSpPr>
            <a:spLocks noGrp="1" noChangeArrowheads="1"/>
          </p:cNvSpPr>
          <p:nvPr>
            <p:ph type="body" idx="1"/>
          </p:nvPr>
        </p:nvSpPr>
        <p:spPr/>
        <p:txBody>
          <a:bodyPr/>
          <a:lstStyle/>
          <a:p>
            <a:pPr marL="0" indent="0">
              <a:buFontTx/>
              <a:buNone/>
            </a:pPr>
            <a:r>
              <a:rPr lang="en-US" altLang="zh-CN" sz="2800" b="1" dirty="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．使能加触发子系统</a:t>
            </a:r>
          </a:p>
          <a:p>
            <a:pPr marL="0" indent="0">
              <a:buFontTx/>
              <a:buNone/>
            </a:pPr>
            <a:r>
              <a:rPr lang="zh-CN" altLang="en-US" sz="2800" b="1" dirty="0">
                <a:latin typeface="Times New Roman" pitchFamily="18" charset="0"/>
                <a:ea typeface="宋体" pitchFamily="2" charset="-122"/>
                <a:cs typeface="Times New Roman" pitchFamily="18" charset="0"/>
              </a:rPr>
              <a:t>所谓使能加触发子系统就是当使能控制信号和触发控制信号共同作用时执行子系统。该系统的行为方式与触发子系统相似，但只有当使能信号为正时，触发事件才起作用。</a:t>
            </a:r>
          </a:p>
        </p:txBody>
      </p:sp>
      <p:sp>
        <p:nvSpPr>
          <p:cNvPr id="203780"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467544" y="646113"/>
            <a:ext cx="8229600" cy="1143000"/>
          </a:xfrm>
        </p:spPr>
        <p:txBody>
          <a:bodyPr/>
          <a:lstStyle/>
          <a:p>
            <a:pPr algn="l">
              <a:buFontTx/>
              <a:buNone/>
            </a:pPr>
            <a:r>
              <a:rPr lang="en-US" altLang="zh-CN" sz="2800" b="1" dirty="0">
                <a:latin typeface="Times New Roman" pitchFamily="18" charset="0"/>
                <a:ea typeface="宋体" pitchFamily="2" charset="-122"/>
                <a:cs typeface="Times New Roman" pitchFamily="18" charset="0"/>
              </a:rPr>
              <a:t>12.4.3  </a:t>
            </a:r>
            <a:r>
              <a:rPr lang="zh-CN" altLang="en-US" sz="2800" b="1" dirty="0">
                <a:latin typeface="Times New Roman" pitchFamily="18" charset="0"/>
                <a:ea typeface="宋体" pitchFamily="2" charset="-122"/>
                <a:cs typeface="Times New Roman" pitchFamily="18" charset="0"/>
              </a:rPr>
              <a:t>子系统的封装</a:t>
            </a:r>
          </a:p>
        </p:txBody>
      </p:sp>
      <p:sp>
        <p:nvSpPr>
          <p:cNvPr id="204803" name="Rectangle 3"/>
          <p:cNvSpPr>
            <a:spLocks noGrp="1" noChangeArrowheads="1"/>
          </p:cNvSpPr>
          <p:nvPr>
            <p:ph type="body" idx="1"/>
          </p:nvPr>
        </p:nvSpPr>
        <p:spPr/>
        <p:txBody>
          <a:bodyPr/>
          <a:lstStyle/>
          <a:p>
            <a:pPr marL="0" indent="0">
              <a:buFontTx/>
              <a:buNone/>
            </a:pPr>
            <a:r>
              <a:rPr lang="zh-CN" altLang="en-US" sz="2800" b="1" dirty="0">
                <a:latin typeface="Times New Roman" pitchFamily="18" charset="0"/>
                <a:ea typeface="宋体" pitchFamily="2" charset="-122"/>
                <a:cs typeface="Times New Roman" pitchFamily="18" charset="0"/>
              </a:rPr>
              <a:t>所谓子系统的封装，就是为子系统定制对话框和图标，使子系统本身有一个独立的操作界面，把子系统中的各模块的参数设置合成在一个参数设置对话框内，在使用时不必打开每个模块进行参数设置，这样使子系统的使用更加方便。</a:t>
            </a:r>
          </a:p>
          <a:p>
            <a:pPr marL="0" indent="0">
              <a:buFontTx/>
              <a:buNone/>
            </a:pPr>
            <a:r>
              <a:rPr lang="zh-CN" altLang="en-US" sz="2800" b="1" dirty="0">
                <a:latin typeface="Times New Roman" pitchFamily="18" charset="0"/>
                <a:ea typeface="宋体" pitchFamily="2" charset="-122"/>
                <a:cs typeface="Times New Roman" pitchFamily="18" charset="0"/>
              </a:rPr>
              <a:t>子系统的封装过程很简单，先选中所要封装的子系统，再在模型编辑窗口选择</a:t>
            </a:r>
            <a:r>
              <a:rPr lang="en-US" altLang="zh-CN" sz="2800" b="1" dirty="0" err="1">
                <a:latin typeface="Times New Roman" pitchFamily="18" charset="0"/>
                <a:ea typeface="宋体" pitchFamily="2" charset="-122"/>
                <a:cs typeface="Times New Roman" pitchFamily="18" charset="0"/>
              </a:rPr>
              <a:t>Diagram→Mask→Create</a:t>
            </a:r>
            <a:r>
              <a:rPr lang="en-US" altLang="zh-CN" sz="2800" b="1" dirty="0">
                <a:latin typeface="Times New Roman" pitchFamily="18" charset="0"/>
                <a:ea typeface="宋体" pitchFamily="2" charset="-122"/>
                <a:cs typeface="Times New Roman" pitchFamily="18" charset="0"/>
              </a:rPr>
              <a:t> Mask</a:t>
            </a:r>
            <a:r>
              <a:rPr lang="zh-CN" altLang="en-US" sz="2800" b="1" dirty="0">
                <a:latin typeface="Times New Roman" pitchFamily="18" charset="0"/>
                <a:ea typeface="宋体" pitchFamily="2" charset="-122"/>
                <a:cs typeface="Times New Roman" pitchFamily="18" charset="0"/>
              </a:rPr>
              <a:t>命令，或按</a:t>
            </a:r>
            <a:r>
              <a:rPr lang="en-US" altLang="zh-CN" sz="2800" b="1" dirty="0" err="1">
                <a:latin typeface="Times New Roman" pitchFamily="18" charset="0"/>
                <a:ea typeface="宋体" pitchFamily="2" charset="-122"/>
                <a:cs typeface="Times New Roman" pitchFamily="18" charset="0"/>
              </a:rPr>
              <a:t>Ctrl+M</a:t>
            </a:r>
            <a:r>
              <a:rPr lang="zh-CN" altLang="en-US" sz="2800" b="1" dirty="0">
                <a:latin typeface="Times New Roman" pitchFamily="18" charset="0"/>
                <a:ea typeface="宋体" pitchFamily="2" charset="-122"/>
                <a:cs typeface="Times New Roman" pitchFamily="18" charset="0"/>
              </a:rPr>
              <a:t>组合键，这时将出现封装编辑器（</a:t>
            </a:r>
            <a:r>
              <a:rPr lang="en-US" altLang="zh-CN" sz="2800" b="1" dirty="0">
                <a:latin typeface="Times New Roman" pitchFamily="18" charset="0"/>
                <a:ea typeface="宋体" pitchFamily="2" charset="-122"/>
                <a:cs typeface="Times New Roman" pitchFamily="18" charset="0"/>
              </a:rPr>
              <a:t>Mask Editor</a:t>
            </a:r>
            <a:r>
              <a:rPr lang="zh-CN" altLang="en-US" sz="2800" b="1" dirty="0">
                <a:latin typeface="Times New Roman" pitchFamily="18" charset="0"/>
                <a:ea typeface="宋体" pitchFamily="2" charset="-122"/>
                <a:cs typeface="Times New Roman" pitchFamily="18" charset="0"/>
              </a:rPr>
              <a:t>）对话框，如图</a:t>
            </a:r>
            <a:r>
              <a:rPr lang="en-US" altLang="zh-CN" sz="2800" b="1" dirty="0">
                <a:latin typeface="Times New Roman" pitchFamily="18" charset="0"/>
                <a:ea typeface="宋体" pitchFamily="2" charset="-122"/>
                <a:cs typeface="Times New Roman" pitchFamily="18" charset="0"/>
              </a:rPr>
              <a:t>12-30</a:t>
            </a:r>
            <a:r>
              <a:rPr lang="zh-CN" altLang="en-US" sz="2800" b="1" dirty="0">
                <a:latin typeface="Times New Roman" pitchFamily="18" charset="0"/>
                <a:ea typeface="宋体" pitchFamily="2" charset="-122"/>
                <a:cs typeface="Times New Roman" pitchFamily="18" charset="0"/>
              </a:rPr>
              <a:t>所示。</a:t>
            </a:r>
          </a:p>
        </p:txBody>
      </p:sp>
      <p:sp>
        <p:nvSpPr>
          <p:cNvPr id="204804" name="TextBox 5"/>
          <p:cNvSpPr txBox="1">
            <a:spLocks noChangeArrowheads="1"/>
          </p:cNvSpPr>
          <p:nvPr/>
        </p:nvSpPr>
        <p:spPr bwMode="auto">
          <a:xfrm>
            <a:off x="3995738" y="188913"/>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0"/>
              </a:spcBef>
              <a:defRPr>
                <a:solidFill>
                  <a:schemeClr val="tx1"/>
                </a:solidFill>
                <a:latin typeface="Calibri" pitchFamily="34" charset="0"/>
                <a:ea typeface="宋体" pitchFamily="2" charset="-122"/>
              </a:defRPr>
            </a:lvl1pPr>
            <a:lvl2pPr marL="742950" indent="-285750">
              <a:spcBef>
                <a:spcPct val="0"/>
              </a:spcBef>
              <a:defRPr>
                <a:solidFill>
                  <a:schemeClr val="tx1"/>
                </a:solidFill>
                <a:latin typeface="Calibri" pitchFamily="34" charset="0"/>
                <a:ea typeface="宋体" pitchFamily="2" charset="-122"/>
              </a:defRPr>
            </a:lvl2pPr>
            <a:lvl3pPr marL="1143000" indent="-228600">
              <a:spcBef>
                <a:spcPct val="0"/>
              </a:spcBef>
              <a:defRPr>
                <a:solidFill>
                  <a:schemeClr val="tx1"/>
                </a:solidFill>
                <a:latin typeface="Calibri" pitchFamily="34" charset="0"/>
                <a:ea typeface="宋体" pitchFamily="2" charset="-122"/>
              </a:defRPr>
            </a:lvl3pPr>
            <a:lvl4pPr marL="1600200" indent="-228600">
              <a:spcBef>
                <a:spcPct val="0"/>
              </a:spcBef>
              <a:defRPr>
                <a:solidFill>
                  <a:schemeClr val="tx1"/>
                </a:solidFill>
                <a:latin typeface="Calibri" pitchFamily="34" charset="0"/>
                <a:ea typeface="宋体" pitchFamily="2" charset="-122"/>
              </a:defRPr>
            </a:lvl4pPr>
            <a:lvl5pPr marL="2057400" indent="-228600">
              <a:spcBef>
                <a:spcPct val="0"/>
              </a:spcBef>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00000"/>
              </a:lnSpc>
            </a:pPr>
            <a:r>
              <a:rPr lang="en-US" altLang="en-US" b="0">
                <a:solidFill>
                  <a:schemeClr val="bg1"/>
                </a:solidFill>
                <a:latin typeface="Arial" pitchFamily="34" charset="0"/>
                <a:ea typeface="黑体" pitchFamily="49" charset="-122"/>
              </a:rPr>
              <a:t>第12章 MATLAB Simulink系统仿真</a:t>
            </a:r>
            <a:endParaRPr lang="zh-CN" altLang="en-US" b="0">
              <a:solidFill>
                <a:schemeClr val="bg1"/>
              </a:solidFill>
              <a:latin typeface="Arial" pitchFamily="34" charset="0"/>
              <a:ea typeface="黑体" pitchFamily="49" charset="-122"/>
            </a:endParaRPr>
          </a:p>
        </p:txBody>
      </p:sp>
    </p:spTree>
  </p:cSld>
  <p:clrMapOvr>
    <a:masterClrMapping/>
  </p:clrMapOvr>
</p:sld>
</file>

<file path=ppt/theme/theme1.xml><?xml version="1.0" encoding="utf-8"?>
<a:theme xmlns:a="http://schemas.openxmlformats.org/drawingml/2006/main" name="mooc模板">
  <a:themeElements>
    <a:clrScheme name="mooc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oc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90000"/>
          </a:lnSpc>
          <a:spcBef>
            <a:spcPct val="20000"/>
          </a:spcBef>
          <a:spcAft>
            <a:spcPct val="0"/>
          </a:spcAft>
          <a:buClrTx/>
          <a:buSzTx/>
          <a:buFontTx/>
          <a:buNone/>
          <a:tabLst/>
          <a:defRPr kumimoji="0" lang="zh-CN" sz="2400" b="1" i="0" u="none" strike="noStrike" cap="none" normalizeH="0" baseline="0" smtClean="0">
            <a:ln>
              <a:noFill/>
            </a:ln>
            <a:solidFill>
              <a:srgbClr val="000066"/>
            </a:solidFill>
            <a:effectLst/>
            <a:latin typeface="Arial" pitchFamily="34" charset="0"/>
            <a:ea typeface="黑体" pitchFamily="49"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90000"/>
          </a:lnSpc>
          <a:spcBef>
            <a:spcPct val="20000"/>
          </a:spcBef>
          <a:spcAft>
            <a:spcPct val="0"/>
          </a:spcAft>
          <a:buClrTx/>
          <a:buSzTx/>
          <a:buFontTx/>
          <a:buNone/>
          <a:tabLst/>
          <a:defRPr kumimoji="0" lang="zh-CN" sz="2400" b="1" i="0" u="none" strike="noStrike" cap="none" normalizeH="0" baseline="0" smtClean="0">
            <a:ln>
              <a:noFill/>
            </a:ln>
            <a:solidFill>
              <a:srgbClr val="000066"/>
            </a:solidFill>
            <a:effectLst/>
            <a:latin typeface="Arial" pitchFamily="34" charset="0"/>
            <a:ea typeface="黑体" pitchFamily="49" charset="-122"/>
          </a:defRPr>
        </a:defPPr>
      </a:lstStyle>
    </a:lnDef>
  </a:objectDefaults>
  <a:extraClrSchemeLst>
    <a:extraClrScheme>
      <a:clrScheme name="mooc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oc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oc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oc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oc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oc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oc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oc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oc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oc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oc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oc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mooc模板</Template>
  <TotalTime>525</TotalTime>
  <Words>11338</Words>
  <Application>Microsoft Office PowerPoint</Application>
  <PresentationFormat>全屏显示(4:3)</PresentationFormat>
  <Paragraphs>570</Paragraphs>
  <Slides>133</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133</vt:i4>
      </vt:variant>
    </vt:vector>
  </HeadingPairs>
  <TitlesOfParts>
    <vt:vector size="136" baseType="lpstr">
      <vt:lpstr>mooc模板</vt:lpstr>
      <vt:lpstr>公式</vt:lpstr>
      <vt:lpstr>Equation.DSMT4</vt:lpstr>
      <vt:lpstr>PowerPoint 演示文稿</vt:lpstr>
      <vt:lpstr>12.1  Simulink操作基础</vt:lpstr>
      <vt:lpstr>PowerPoint 演示文稿</vt:lpstr>
      <vt:lpstr>PowerPoint 演示文稿</vt:lpstr>
      <vt:lpstr>PowerPoint 演示文稿</vt:lpstr>
      <vt:lpstr>PowerPoint 演示文稿</vt:lpstr>
      <vt:lpstr>PowerPoint 演示文稿</vt:lpstr>
      <vt:lpstr>PowerPoint 演示文稿</vt:lpstr>
      <vt:lpstr>12.1.2  Simulink仿真初步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12.2  系统仿真模型的建立</vt:lpstr>
      <vt:lpstr>PowerPoint 演示文稿</vt:lpstr>
      <vt:lpstr>PowerPoint 演示文稿</vt:lpstr>
      <vt:lpstr>12.2.2  模块操作</vt:lpstr>
      <vt:lpstr>PowerPoint 演示文稿</vt:lpstr>
      <vt:lpstr>PowerPoint 演示文稿</vt:lpstr>
      <vt:lpstr>PowerPoint 演示文稿</vt:lpstr>
      <vt:lpstr>PowerPoint 演示文稿</vt:lpstr>
      <vt:lpstr>PowerPoint 演示文稿</vt:lpstr>
      <vt:lpstr>PowerPoint 演示文稿</vt:lpstr>
      <vt:lpstr>12.2.3  模块的连接</vt:lpstr>
      <vt:lpstr>PowerPoint 演示文稿</vt:lpstr>
      <vt:lpstr>PowerPoint 演示文稿</vt:lpstr>
      <vt:lpstr>PowerPoint 演示文稿</vt:lpstr>
      <vt:lpstr>12.2.4  模块的参数和属性设置</vt:lpstr>
      <vt:lpstr>PowerPoint 演示文稿</vt:lpstr>
      <vt:lpstr>PowerPoint 演示文稿</vt:lpstr>
      <vt:lpstr>12.3  系统的仿真与分析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12.3.2  运行仿真与仿真结果分析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12.3.3  系统仿真实例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12.4  子系统及其封装</vt:lpstr>
      <vt:lpstr>12.4.1  子系统的创建</vt:lpstr>
      <vt:lpstr>PowerPoint 演示文稿</vt:lpstr>
      <vt:lpstr>PowerPoint 演示文稿</vt:lpstr>
      <vt:lpstr>PowerPoint 演示文稿</vt:lpstr>
      <vt:lpstr>PowerPoint 演示文稿</vt:lpstr>
      <vt:lpstr>12.4.2  子系统的条件执行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12.4.3  子系统的封装</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12.5  S函数的设计与应用</vt:lpstr>
      <vt:lpstr>12.5.1  用MATLAB语言编写S函数</vt:lpstr>
      <vt:lpstr>PowerPoint 演示文稿</vt:lpstr>
      <vt:lpstr>PowerPoint 演示文稿</vt:lpstr>
      <vt:lpstr>PowerPoint 演示文稿</vt:lpstr>
      <vt:lpstr>PowerPoint 演示文稿</vt:lpstr>
      <vt:lpstr>PowerPoint 演示文稿</vt:lpstr>
      <vt:lpstr>PowerPoint 演示文稿</vt:lpstr>
      <vt:lpstr>12.5.2  S函数的应用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数据库的创建</dc:title>
  <dc:creator>Administrator</dc:creator>
  <cp:lastModifiedBy>liu</cp:lastModifiedBy>
  <cp:revision>66</cp:revision>
  <dcterms:created xsi:type="dcterms:W3CDTF">2016-12-16T04:24:41Z</dcterms:created>
  <dcterms:modified xsi:type="dcterms:W3CDTF">2017-07-21T02:42:50Z</dcterms:modified>
</cp:coreProperties>
</file>