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8" r:id="rId32"/>
    <p:sldId id="287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86370" autoAdjust="0"/>
  </p:normalViewPr>
  <p:slideViewPr>
    <p:cSldViewPr snapToGrid="0">
      <p:cViewPr varScale="1">
        <p:scale>
          <a:sx n="73" d="100"/>
          <a:sy n="73" d="100"/>
        </p:scale>
        <p:origin x="-16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71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76922" y="2370337"/>
            <a:ext cx="7772400" cy="1636775"/>
          </a:xfrm>
        </p:spPr>
        <p:txBody>
          <a:bodyPr anchor="b">
            <a:normAutofit/>
          </a:bodyPr>
          <a:lstStyle>
            <a:lvl1pPr algn="ctr">
              <a:spcAft>
                <a:spcPts val="1800"/>
              </a:spcAft>
              <a:defRPr sz="5400">
                <a:solidFill>
                  <a:schemeClr val="bg1"/>
                </a:solidFill>
              </a:defRPr>
            </a:lvl1pPr>
          </a:lstStyle>
          <a:p>
            <a:pPr algn="ctr">
              <a:spcAft>
                <a:spcPts val="1800"/>
              </a:spcAft>
            </a:pPr>
            <a:r>
              <a:rPr lang="en-US" altLang="zh-CN" sz="4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MATLAB</a:t>
            </a:r>
            <a:r>
              <a:rPr lang="zh-CN" altLang="en-US" sz="4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程序设计与应用</a:t>
            </a:r>
            <a:r>
              <a:rPr lang="zh-CN" altLang="zh-CN" sz="4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/>
            </a:r>
            <a:br>
              <a:rPr lang="zh-CN" altLang="zh-CN" sz="4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</a:br>
            <a:r>
              <a:rPr lang="zh-CN" altLang="en-US" sz="4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（第三版）</a:t>
            </a:r>
            <a:endParaRPr lang="zh-CN" altLang="zh-CN" sz="48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45417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510" y="6305074"/>
            <a:ext cx="2700338" cy="55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142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20233"/>
            <a:ext cx="7886700" cy="797849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4467" y="6391922"/>
            <a:ext cx="809533" cy="4660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C4A799A-221F-4A25-AD32-5BDBE6A13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922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1276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4467" y="6391922"/>
            <a:ext cx="809533" cy="4660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C4A799A-221F-4A25-AD32-5BDBE6A13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26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4467" y="6391922"/>
            <a:ext cx="809533" cy="4660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C4A799A-221F-4A25-AD32-5BDBE6A13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911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4467" y="6391922"/>
            <a:ext cx="809533" cy="4660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C4A799A-221F-4A25-AD32-5BDBE6A13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894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4467" y="6391922"/>
            <a:ext cx="809533" cy="4660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C4A799A-221F-4A25-AD32-5BDBE6A13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16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3479"/>
            <a:ext cx="1971675" cy="541348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3479"/>
            <a:ext cx="5800725" cy="54134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4467" y="6391922"/>
            <a:ext cx="809533" cy="4660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C4A799A-221F-4A25-AD32-5BDBE6A13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458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603682"/>
            <a:ext cx="7886700" cy="1087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0" name="TextBox 5"/>
          <p:cNvSpPr txBox="1"/>
          <p:nvPr/>
        </p:nvSpPr>
        <p:spPr>
          <a:xfrm>
            <a:off x="4191001" y="37268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13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章  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MATLAB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外部程序接口技术</a:t>
            </a:r>
            <a:endParaRPr lang="zh-CN" altLang="en-US" sz="2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3295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6262" y="1184357"/>
            <a:ext cx="8369728" cy="3067009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36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第</a:t>
            </a:r>
            <a:r>
              <a:rPr lang="en-US" altLang="zh-CN" sz="36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13</a:t>
            </a:r>
            <a:r>
              <a:rPr lang="zh-CN" altLang="en-US" sz="36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章  </a:t>
            </a:r>
            <a:r>
              <a:rPr lang="en-US" altLang="zh-CN" sz="36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MATLAB</a:t>
            </a:r>
            <a:r>
              <a:rPr lang="zh-CN" altLang="en-US" sz="36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外部程序接口</a:t>
            </a:r>
            <a:r>
              <a:rPr lang="zh-CN" altLang="en-US" sz="3600" b="1" dirty="0" smtClean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技术</a:t>
            </a:r>
            <a:endParaRPr lang="en-US" altLang="zh-CN" sz="3600" b="1" dirty="0" smtClean="0">
              <a:solidFill>
                <a:srgbClr val="000066"/>
              </a:solidFill>
              <a:latin typeface="Times New Roman" pitchFamily="18" charset="0"/>
              <a:ea typeface="华文新魏" pitchFamily="2" charset="-122"/>
              <a:cs typeface="Times New Roman" pitchFamily="18" charset="0"/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000" b="1" dirty="0">
              <a:solidFill>
                <a:srgbClr val="000066"/>
              </a:solidFill>
              <a:latin typeface="Times New Roman" pitchFamily="18" charset="0"/>
              <a:ea typeface="华文新魏" pitchFamily="2" charset="-122"/>
              <a:cs typeface="Times New Roman" pitchFamily="18" charset="0"/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36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13.1  MATLAB</a:t>
            </a:r>
            <a:r>
              <a:rPr lang="zh-CN" altLang="en-US" sz="36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与</a:t>
            </a:r>
            <a:r>
              <a:rPr lang="en-US" altLang="zh-CN" sz="36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Office</a:t>
            </a:r>
            <a:r>
              <a:rPr lang="zh-CN" altLang="en-US" sz="36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软件的混合使用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36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13.2  MATLAB</a:t>
            </a:r>
            <a:r>
              <a:rPr lang="zh-CN" altLang="en-US" sz="36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数据接口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36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13.3  MATLAB</a:t>
            </a:r>
            <a:r>
              <a:rPr lang="zh-CN" altLang="en-US" sz="36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与其他语言的接口</a:t>
            </a:r>
          </a:p>
        </p:txBody>
      </p:sp>
    </p:spTree>
    <p:extLst>
      <p:ext uri="{BB962C8B-B14F-4D97-AF65-F5344CB8AC3E}">
        <p14:creationId xmlns:p14="http://schemas.microsoft.com/office/powerpoint/2010/main" val="251397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z="2800" b="1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）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fclose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函数</a:t>
            </a:r>
          </a:p>
          <a:p>
            <a:pPr marL="0" indent="0">
              <a:buNone/>
            </a:pP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fclose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函数用于关闭已打开的文件，其调用格式为：</a:t>
            </a: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status=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fclose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(fid)</a:t>
            </a:r>
            <a:endParaRPr lang="zh-CN" altLang="en-US" sz="28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54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7136" y="784553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．文件的读写</a:t>
            </a:r>
          </a:p>
          <a:p>
            <a:pPr marL="0" indent="0">
              <a:buNone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）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fscanf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函数</a:t>
            </a:r>
          </a:p>
          <a:p>
            <a:pPr marL="0" indent="0">
              <a:buNone/>
            </a:pP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fscanf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函数用于读取文本文件的内容，并按指定格式存入矩阵，其调用格式为：</a:t>
            </a: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[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A,count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]=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fscanf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fid,fmt,size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endParaRPr lang="zh-CN" altLang="en-US" sz="28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516" y="3358523"/>
            <a:ext cx="6879885" cy="177736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58586" y="4995093"/>
            <a:ext cx="7715250" cy="1512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例如：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x=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fscanf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(fid,'%5d',100);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y=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fscanf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(fid,'%5d',[10,10]);</a:t>
            </a:r>
          </a:p>
        </p:txBody>
      </p:sp>
    </p:spTree>
    <p:extLst>
      <p:ext uri="{BB962C8B-B14F-4D97-AF65-F5344CB8AC3E}">
        <p14:creationId xmlns:p14="http://schemas.microsoft.com/office/powerpoint/2010/main" val="221321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720233"/>
            <a:ext cx="7886700" cy="2082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）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fprintf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函数</a:t>
            </a:r>
          </a:p>
          <a:p>
            <a:pPr marL="0" indent="0">
              <a:buNone/>
            </a:pP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fprintf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函数可以将数据按指定格式写入到文本文件中，其调用格式为：</a:t>
            </a: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count=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fprintf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fid,fmt,A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buNone/>
            </a:pPr>
            <a:endParaRPr lang="zh-CN" altLang="en-US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10617" y="2904273"/>
            <a:ext cx="77343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13-1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计算当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x=[0.0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0.1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0.2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1.0]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时，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f(x)=ex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的值，并将结果写入文件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demo1.txt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程序如下：</a:t>
            </a:r>
          </a:p>
          <a:p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x=0:0.1:1;</a:t>
            </a:r>
          </a:p>
          <a:p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Y=[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x;exp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(x)];</a:t>
            </a:r>
          </a:p>
          <a:p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fid=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fopen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('demo1.txt','w');</a:t>
            </a:r>
          </a:p>
          <a:p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fprintf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(fid,'%6.2f  %12.8f\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n',Y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fclose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(fid);</a:t>
            </a:r>
          </a:p>
        </p:txBody>
      </p:sp>
    </p:spTree>
    <p:extLst>
      <p:ext uri="{BB962C8B-B14F-4D97-AF65-F5344CB8AC3E}">
        <p14:creationId xmlns:p14="http://schemas.microsoft.com/office/powerpoint/2010/main" val="259148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820" y="622753"/>
            <a:ext cx="8334721" cy="238804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3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）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fgetl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与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fgets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函数</a:t>
            </a:r>
          </a:p>
          <a:p>
            <a:pPr marL="0" indent="0">
              <a:buNone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除上述对文本文件进行读写操作的函数外，读取文本文件的函数还有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fgetl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和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fgets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，它们按行读取数据，其调用格式为：</a:t>
            </a: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line=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fgetl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(fid)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line=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fgets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(fid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，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nchar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endParaRPr lang="zh-CN" altLang="en-US" sz="28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2643" y="3010798"/>
            <a:ext cx="8169728" cy="346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13-2  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读出例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13-1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生成的文件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demo1.txt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中的数据。 </a:t>
            </a:r>
          </a:p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fid=</a:t>
            </a:r>
            <a:r>
              <a:rPr lang="en-US" altLang="zh-CN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fopen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('demo1.txt','r'); </a:t>
            </a:r>
          </a:p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while 1</a:t>
            </a:r>
          </a:p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   line=</a:t>
            </a:r>
            <a:r>
              <a:rPr lang="en-US" altLang="zh-CN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fgetl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(fid); </a:t>
            </a:r>
          </a:p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   if line&lt;0</a:t>
            </a:r>
          </a:p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       break</a:t>
            </a:r>
          </a:p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   end</a:t>
            </a:r>
          </a:p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disp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(line)</a:t>
            </a:r>
          </a:p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end </a:t>
            </a:r>
          </a:p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altLang="zh-CN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fclose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(fid);</a:t>
            </a:r>
          </a:p>
        </p:txBody>
      </p:sp>
    </p:spTree>
    <p:extLst>
      <p:ext uri="{BB962C8B-B14F-4D97-AF65-F5344CB8AC3E}">
        <p14:creationId xmlns:p14="http://schemas.microsoft.com/office/powerpoint/2010/main" val="231646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4607" y="649967"/>
            <a:ext cx="829763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4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）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textscan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函数</a:t>
            </a:r>
          </a:p>
          <a:p>
            <a:pPr marL="0" indent="0">
              <a:buNone/>
            </a:pP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如果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一个文件中的数据全部由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ASCII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字符组成，且数据间有间隔符（如空格、逗号、分号、制表位），则文件称为有格式文件。有格式文件可以使用文本输入函数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textscan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读取数据，函数调用格式为：</a:t>
            </a:r>
          </a:p>
          <a:p>
            <a:pPr marL="0" indent="0">
              <a:buNone/>
            </a:pPr>
            <a:r>
              <a:rPr lang="pt-BR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C=textscan(fid,fmt,N,param,value)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zh-CN" sz="14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例</a:t>
            </a:r>
            <a:r>
              <a:rPr lang="en-US" altLang="zh-CN" sz="1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13-3  </a:t>
            </a:r>
            <a:r>
              <a:rPr lang="zh-CN" altLang="zh-CN" sz="1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假定文件</a:t>
            </a:r>
            <a:r>
              <a:rPr lang="en-US" altLang="zh-CN" sz="1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textdemo.txt</a:t>
            </a:r>
            <a:r>
              <a:rPr lang="zh-CN" altLang="zh-CN" sz="1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中有以下格式的数据：</a:t>
            </a:r>
          </a:p>
          <a:p>
            <a:pPr marL="0" indent="0">
              <a:buNone/>
            </a:pPr>
            <a:r>
              <a:rPr lang="en-US" altLang="zh-CN" sz="1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Name        English    Chinese     </a:t>
            </a:r>
            <a:r>
              <a:rPr lang="en-US" altLang="zh-CN" sz="14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Mathmatics</a:t>
            </a:r>
            <a:endParaRPr lang="zh-CN" altLang="zh-CN" sz="14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Wang       	99          98           100</a:t>
            </a:r>
            <a:endParaRPr lang="zh-CN" altLang="zh-CN" sz="14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Li      	98          89           70</a:t>
            </a:r>
            <a:endParaRPr lang="zh-CN" altLang="zh-CN" sz="14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Zhang       	80          90           97 </a:t>
            </a:r>
            <a:endParaRPr lang="zh-CN" altLang="zh-CN" sz="14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Zhao        	77          65           </a:t>
            </a:r>
            <a:r>
              <a:rPr lang="en-US" altLang="zh-CN" sz="14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87</a:t>
            </a:r>
          </a:p>
          <a:p>
            <a:pPr marL="0" indent="0">
              <a:buNone/>
            </a:pPr>
            <a:r>
              <a:rPr lang="zh-CN" altLang="zh-CN" sz="1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从该文件中将前</a:t>
            </a:r>
            <a:r>
              <a:rPr lang="en-US" altLang="zh-CN" sz="1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3</a:t>
            </a:r>
            <a:r>
              <a:rPr lang="zh-CN" altLang="zh-CN" sz="1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个数据读入到</a:t>
            </a:r>
            <a:r>
              <a:rPr lang="en-US" altLang="zh-CN" sz="1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grades</a:t>
            </a:r>
            <a:r>
              <a:rPr lang="zh-CN" altLang="zh-CN" sz="1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的程序段如下：</a:t>
            </a:r>
          </a:p>
          <a:p>
            <a:pPr marL="0" indent="0">
              <a:buNone/>
            </a:pPr>
            <a:r>
              <a:rPr lang="zh-CN" altLang="zh-CN" sz="1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fid=fopen('textdemo.txt','r');</a:t>
            </a:r>
          </a:p>
          <a:p>
            <a:pPr marL="0" indent="0">
              <a:buNone/>
            </a:pPr>
            <a:r>
              <a:rPr lang="en-US" altLang="zh-CN" sz="1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grades=</a:t>
            </a:r>
            <a:r>
              <a:rPr lang="en-US" altLang="zh-CN" sz="14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textscan</a:t>
            </a:r>
            <a:r>
              <a:rPr lang="en-US" altLang="zh-CN" sz="1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14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fid,'%s</a:t>
            </a:r>
            <a:r>
              <a:rPr lang="en-US" altLang="zh-CN" sz="1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%d %d %d',3,'headerlines',1);</a:t>
            </a:r>
            <a:endParaRPr lang="zh-CN" altLang="en-US" sz="14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85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8278" y="758825"/>
            <a:ext cx="7886700" cy="5647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5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）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fread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函数</a:t>
            </a:r>
          </a:p>
          <a:p>
            <a:pPr marL="0" indent="0">
              <a:buNone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该函数从文件中读入二进制数据，其调用格式为：</a:t>
            </a: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[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A,count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]=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fread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fid,size,precision,skip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zh-CN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例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13-4  </a:t>
            </a:r>
            <a:r>
              <a:rPr lang="zh-CN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假设文件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alphabet.txt</a:t>
            </a:r>
            <a:r>
              <a:rPr lang="zh-CN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的内容是按顺序排列的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26</a:t>
            </a:r>
            <a:r>
              <a:rPr lang="zh-CN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个大写英文字母，读取前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5</a:t>
            </a:r>
            <a:r>
              <a:rPr lang="zh-CN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个字母的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ASCII</a:t>
            </a:r>
            <a:r>
              <a:rPr lang="zh-CN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和这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5</a:t>
            </a:r>
            <a:r>
              <a:rPr lang="zh-CN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个字符。</a:t>
            </a:r>
          </a:p>
          <a:p>
            <a:pPr marL="0" indent="0">
              <a:buNone/>
            </a:pPr>
            <a:r>
              <a:rPr lang="zh-CN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程序如下：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fid=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fopen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('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alphabet.txt','r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');</a:t>
            </a:r>
            <a:endParaRPr lang="zh-CN" altLang="zh-CN" sz="24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c=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fread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(fid,5);</a:t>
            </a:r>
            <a:endParaRPr lang="zh-CN" altLang="zh-CN" sz="24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frewind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(fid);</a:t>
            </a:r>
            <a:endParaRPr lang="zh-CN" altLang="zh-CN" sz="24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d=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fread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(fid,5,'*char');</a:t>
            </a:r>
            <a:endParaRPr lang="zh-CN" altLang="zh-CN" sz="24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fclose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(fid);</a:t>
            </a:r>
            <a:endParaRPr lang="zh-CN" altLang="en-US" sz="24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64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021" y="1094105"/>
            <a:ext cx="78867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6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）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fwrite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函数</a:t>
            </a:r>
          </a:p>
          <a:p>
            <a:pPr marL="0" indent="0">
              <a:buNone/>
            </a:pP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fwrite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函数按照指定的数据类型将矩阵中的元素写入到文件中，其调用格式为：</a:t>
            </a: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count=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fwrite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fid,A,precision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13-5  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建立一数据文件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magic5.dat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，用于存放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5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阶魔方阵。</a:t>
            </a:r>
          </a:p>
          <a:p>
            <a:pPr marL="0" indent="0">
              <a:buNone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程序如下：</a:t>
            </a: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fid=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fopen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('magic5.dat','w');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cnt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=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fwrite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fid,magic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(5),'int32');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fclose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(fid);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buNone/>
            </a:pPr>
            <a:endParaRPr lang="zh-CN" altLang="en-US" sz="28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30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3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．数据文件定位</a:t>
            </a:r>
            <a:endParaRPr lang="zh-CN" altLang="en-US" sz="28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1564" y="1518081"/>
            <a:ext cx="7886700" cy="48772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）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fseek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函数</a:t>
            </a:r>
          </a:p>
          <a:p>
            <a:pPr marL="0" indent="0">
              <a:buNone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该函数用于定位文件位置指针，其调用格式为：</a:t>
            </a: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status=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fseek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fid,offset,origin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例如：</a:t>
            </a:r>
          </a:p>
          <a:p>
            <a:pPr marL="0" indent="0">
              <a:buNone/>
            </a:pP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fseek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(fid,0,-1)		     %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指针指向文件头 </a:t>
            </a:r>
          </a:p>
          <a:p>
            <a:pPr marL="0" indent="0">
              <a:buNone/>
            </a:pP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fseek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(fid,-5,'eof')		%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指针指向文件尾前第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5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个字节 </a:t>
            </a:r>
          </a:p>
          <a:p>
            <a:pPr marL="0" indent="0">
              <a:buNone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）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ftell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函数</a:t>
            </a:r>
          </a:p>
          <a:p>
            <a:pPr marL="0" indent="0">
              <a:buNone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该函数用来查询文件指针的当前位置，其调用格式为：</a:t>
            </a: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position=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ftell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(fid)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ftell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函数的返回值为从文件头到指针当前位置的字节数。若返回值为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-1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，表示获取文件当前位置失败。</a:t>
            </a:r>
            <a:endParaRPr lang="zh-CN" altLang="en-US" sz="28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04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7893" y="720233"/>
            <a:ext cx="78867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13-6  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下列程序执行后，变量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four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、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position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和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three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的值是多少？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a=1:5;</a:t>
            </a:r>
            <a:endParaRPr lang="zh-CN" altLang="zh-CN" sz="20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fid=</a:t>
            </a:r>
            <a:r>
              <a:rPr lang="en-US" altLang="zh-CN" sz="20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fopen</a:t>
            </a: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('</a:t>
            </a:r>
            <a:r>
              <a:rPr lang="en-US" altLang="zh-CN" sz="20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fdat.bin','w</a:t>
            </a: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'); </a:t>
            </a:r>
            <a:endParaRPr lang="en-US" altLang="zh-CN" sz="2000" b="1" dirty="0" smtClean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000" b="1" dirty="0" err="1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fwrite</a:t>
            </a:r>
            <a:r>
              <a:rPr lang="en-US" altLang="zh-CN" sz="20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(fid,a</a:t>
            </a: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,'int16'); </a:t>
            </a:r>
            <a:endParaRPr lang="en-US" altLang="zh-CN" sz="2000" b="1" dirty="0" smtClean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000" b="1" dirty="0" err="1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fclose</a:t>
            </a:r>
            <a:r>
              <a:rPr lang="en-US" altLang="zh-CN" sz="20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(fid</a:t>
            </a: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);</a:t>
            </a:r>
            <a:endParaRPr lang="zh-CN" altLang="zh-CN" sz="20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fid=</a:t>
            </a:r>
            <a:r>
              <a:rPr lang="en-US" altLang="zh-CN" sz="20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fopen</a:t>
            </a: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('</a:t>
            </a:r>
            <a:r>
              <a:rPr lang="en-US" altLang="zh-CN" sz="20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fdat.bin','r</a:t>
            </a: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');   </a:t>
            </a:r>
            <a:endParaRPr lang="en-US" altLang="zh-CN" sz="2000" b="1" dirty="0" smtClean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status=</a:t>
            </a:r>
            <a:r>
              <a:rPr lang="en-US" altLang="zh-CN" sz="2000" b="1" dirty="0" err="1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fseek</a:t>
            </a:r>
            <a:r>
              <a:rPr lang="en-US" altLang="zh-CN" sz="20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(fid,6</a:t>
            </a: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,'bof');   </a:t>
            </a:r>
            <a:endParaRPr lang="en-US" altLang="zh-CN" sz="2000" b="1" dirty="0" smtClean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four=</a:t>
            </a:r>
            <a:r>
              <a:rPr lang="en-US" altLang="zh-CN" sz="2000" b="1" dirty="0" err="1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fread</a:t>
            </a:r>
            <a:r>
              <a:rPr lang="en-US" altLang="zh-CN" sz="20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(fid,1</a:t>
            </a: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,'int16');   </a:t>
            </a:r>
            <a:endParaRPr lang="en-US" altLang="zh-CN" sz="2000" b="1" dirty="0" smtClean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position=</a:t>
            </a:r>
            <a:r>
              <a:rPr lang="en-US" altLang="zh-CN" sz="2000" b="1" dirty="0" err="1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ftell</a:t>
            </a:r>
            <a:r>
              <a:rPr lang="en-US" altLang="zh-CN" sz="20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(fid</a:t>
            </a: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);           </a:t>
            </a:r>
            <a:endParaRPr lang="zh-CN" altLang="zh-CN" sz="20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status=</a:t>
            </a:r>
            <a:r>
              <a:rPr lang="en-US" altLang="zh-CN" sz="20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fseek</a:t>
            </a: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(fid,-4,'cof');  </a:t>
            </a:r>
            <a:endParaRPr lang="en-US" altLang="zh-CN" sz="2000" b="1" dirty="0" smtClean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three=</a:t>
            </a:r>
            <a:r>
              <a:rPr lang="en-US" altLang="zh-CN" sz="2000" b="1" dirty="0" err="1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fread</a:t>
            </a:r>
            <a:r>
              <a:rPr lang="en-US" altLang="zh-CN" sz="20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(fid,1</a:t>
            </a: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,'int16');  </a:t>
            </a:r>
            <a:endParaRPr lang="en-US" altLang="zh-CN" sz="2000" b="1" dirty="0" smtClean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status=</a:t>
            </a:r>
            <a:r>
              <a:rPr lang="en-US" altLang="zh-CN" sz="2000" b="1" dirty="0" err="1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fclose</a:t>
            </a:r>
            <a:r>
              <a:rPr lang="en-US" altLang="zh-CN" sz="20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(fid</a:t>
            </a: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);</a:t>
            </a:r>
            <a:endParaRPr lang="zh-CN" altLang="zh-CN" sz="20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buNone/>
            </a:pPr>
            <a:endParaRPr lang="zh-CN" altLang="en-US" sz="28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38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895" y="989602"/>
            <a:ext cx="816265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3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）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feof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函数</a:t>
            </a:r>
          </a:p>
          <a:p>
            <a:pPr marL="0" indent="0">
              <a:buNone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该函数用来判断当前的文件位置指针是否到达文件</a:t>
            </a: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尾部：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status=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feof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(fid)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当到达文件结束位置时，测试结果为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，否则返回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0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。</a:t>
            </a:r>
          </a:p>
          <a:p>
            <a:pPr marL="0" indent="0">
              <a:buNone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4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）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ferror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函数</a:t>
            </a:r>
          </a:p>
          <a:p>
            <a:pPr marL="0" indent="0">
              <a:buNone/>
            </a:pP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用来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查询最近一次输入或输出操作中的出错</a:t>
            </a: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信息：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message=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ferror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(fid)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buNone/>
            </a:pPr>
            <a:endParaRPr lang="zh-CN" altLang="en-US" sz="28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31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0963" y="720233"/>
            <a:ext cx="8174387" cy="797849"/>
          </a:xfrm>
        </p:spPr>
        <p:txBody>
          <a:bodyPr>
            <a:noAutofit/>
          </a:bodyPr>
          <a:lstStyle/>
          <a:p>
            <a:pPr fontAlgn="base">
              <a:lnSpc>
                <a:spcPct val="100000"/>
              </a:lnSpc>
              <a:spcAft>
                <a:spcPct val="0"/>
              </a:spcAft>
              <a:defRPr/>
            </a:pPr>
            <a:r>
              <a:rPr lang="en-US" altLang="zh-CN" sz="3600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13.1  MATLAB</a:t>
            </a:r>
            <a:r>
              <a:rPr lang="zh-CN" altLang="zh-CN" sz="3600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与</a:t>
            </a:r>
            <a:r>
              <a:rPr lang="en-US" altLang="zh-CN" sz="3600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Office</a:t>
            </a:r>
            <a:r>
              <a:rPr lang="zh-CN" altLang="zh-CN" sz="3600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软件的混合使用</a:t>
            </a:r>
            <a:endParaRPr lang="zh-CN" altLang="en-US" sz="3600" dirty="0">
              <a:solidFill>
                <a:srgbClr val="000066"/>
              </a:solidFill>
              <a:latin typeface="Times New Roman" pitchFamily="18" charset="0"/>
              <a:ea typeface="华文新魏" pitchFamily="2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3953" y="2267458"/>
            <a:ext cx="8081397" cy="36460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为了在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Word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环境下调用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MATLAB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的计算功能，需要调用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MATLAB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的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Notebook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软件工具，它为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Word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提供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M-Book.dot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模板。利用该模板创建的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Word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文档通常称为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M-Book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文档</a:t>
            </a: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。</a:t>
            </a: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．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Notebook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的安装与</a:t>
            </a: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启动</a:t>
            </a: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&gt;&gt; notebook -setup</a:t>
            </a:r>
            <a:endParaRPr lang="zh-CN" altLang="en-US" sz="28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5464" y="1589705"/>
            <a:ext cx="5433116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13.1.1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Word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中使用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endParaRPr lang="zh-CN" altLang="en-US" sz="28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95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13.2.2  MAT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文件与</a:t>
            </a: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应用</a:t>
            </a:r>
            <a:endParaRPr lang="zh-CN" altLang="en-US" sz="28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336" y="1635125"/>
            <a:ext cx="78867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．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MAT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文件</a:t>
            </a: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save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命令可以将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MATLAB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系统内部数据保存为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MAT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文件，而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load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命令可以将磁盘上的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MAT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文件中的数据读入到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MATLAB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系统中</a:t>
            </a: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。</a:t>
            </a: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MATLAB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提供的用于操作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MAT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文件的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API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函数封装于两个标准库文件中：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libmat.lib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和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libmx.lib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。前者用于对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MAT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文件的操作，后者用于对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MAT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文件中</a:t>
            </a: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矩阵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的</a:t>
            </a: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操作</a:t>
            </a: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．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语言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MAT</a:t>
            </a: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函数</a:t>
            </a: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用于在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程序中对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MAT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文件进行操作。</a:t>
            </a:r>
            <a:endParaRPr lang="zh-CN" altLang="en-US" sz="28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22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3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．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MAT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文件的基本</a:t>
            </a: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操作</a:t>
            </a:r>
            <a:endParaRPr lang="zh-CN" altLang="en-US" sz="28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5587" y="1538242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在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程序中，通过指向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MAT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文件的指针对文件进行操作，定义指向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MAT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文件的指针的格式为：</a:t>
            </a:r>
          </a:p>
          <a:p>
            <a:pPr marL="0" indent="0">
              <a:buNone/>
            </a:pP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MATFile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*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mfp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）打开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MAT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文件</a:t>
            </a:r>
          </a:p>
          <a:p>
            <a:pPr marL="0" indent="0">
              <a:buNone/>
            </a:pPr>
            <a:r>
              <a:rPr lang="en-US" altLang="zh-CN" sz="2800" b="1" dirty="0" err="1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mfp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=</a:t>
            </a:r>
            <a:r>
              <a:rPr lang="en-US" altLang="zh-CN" sz="2800" b="1" dirty="0" err="1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matOpen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800" b="1" dirty="0" err="1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filename,mode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endParaRPr lang="zh-CN" altLang="en-US" sz="28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01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6399" y="1046117"/>
            <a:ext cx="7886700" cy="49693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）读写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MAT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文件</a:t>
            </a:r>
          </a:p>
          <a:p>
            <a:pPr marL="0" indent="0">
              <a:buNone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①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向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MAT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文件中写入一个矩阵。</a:t>
            </a:r>
          </a:p>
          <a:p>
            <a:pPr marL="0" indent="0">
              <a:buNone/>
            </a:pPr>
            <a:r>
              <a:rPr lang="en-US" altLang="zh-CN" sz="2800" b="1" dirty="0" err="1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matPutVariable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800" b="1" dirty="0" err="1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mfp,name,mp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matPutArrayAsGlobal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mfp,mp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②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获取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MAT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文件中的变量列表。</a:t>
            </a:r>
          </a:p>
          <a:p>
            <a:pPr marL="0" indent="0">
              <a:buNone/>
            </a:pPr>
            <a:r>
              <a:rPr lang="en-US" altLang="zh-CN" sz="2800" b="1" dirty="0" err="1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matGetDir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800" b="1" dirty="0" err="1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mfp,num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③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从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MAT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文件中读取一个矩阵。</a:t>
            </a:r>
          </a:p>
          <a:p>
            <a:pPr marL="0" indent="0">
              <a:buNone/>
            </a:pPr>
            <a:r>
              <a:rPr lang="en-US" altLang="zh-CN" sz="2800" b="1" dirty="0" err="1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matGetVariable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800" b="1" dirty="0" err="1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mfp,name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3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）关闭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MAT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文件。</a:t>
            </a:r>
          </a:p>
          <a:p>
            <a:pPr marL="0" indent="0">
              <a:buNone/>
            </a:pPr>
            <a:r>
              <a:rPr lang="en-US" altLang="zh-CN" sz="2800" b="1" dirty="0" err="1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matClose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800" b="1" dirty="0" err="1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mfp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endParaRPr lang="zh-CN" altLang="en-US" sz="28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8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4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．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mx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函数</a:t>
            </a:r>
            <a:endParaRPr lang="zh-CN" altLang="en-US" sz="28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249" y="1324882"/>
            <a:ext cx="81713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在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程序中，使用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MATLAB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数据时还用到</a:t>
            </a:r>
            <a:r>
              <a:rPr lang="en-US" altLang="zh-CN" sz="2800" b="1" cap="all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MATLAB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提供的接口函数中的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mx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函数，以完成对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mxArray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对象的操作。</a:t>
            </a:r>
            <a:r>
              <a:rPr lang="en-US" altLang="zh-CN" sz="2800" b="1" cap="all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MATLAB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的矩阵运算是以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mxArray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结构体（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C++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中是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mwArray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类）为核心构建</a:t>
            </a: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的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8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327" y="3366066"/>
            <a:ext cx="5203597" cy="296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48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5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．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MAT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文件操作举例</a:t>
            </a:r>
            <a:endParaRPr lang="zh-CN" altLang="en-US" sz="28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1084" y="1499053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13-7  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创建对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MAT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文件进行操作的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程序。</a:t>
            </a:r>
            <a:endParaRPr lang="zh-CN" altLang="en-US" sz="28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5540" y="2187030"/>
            <a:ext cx="8316686" cy="1512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编译生成应用程序的两种方法。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）利用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Microsoft Visual Studio 2010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集成环境</a:t>
            </a:r>
            <a:endParaRPr lang="en-US" altLang="zh-CN" sz="28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）利用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编译器</a:t>
            </a:r>
            <a:endParaRPr lang="zh-CN" altLang="en-US" sz="28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9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2155" y="751229"/>
            <a:ext cx="7886700" cy="797849"/>
          </a:xfrm>
        </p:spPr>
        <p:txBody>
          <a:bodyPr>
            <a:normAutofit/>
          </a:bodyPr>
          <a:lstStyle/>
          <a:p>
            <a:pPr fontAlgn="base">
              <a:lnSpc>
                <a:spcPct val="100000"/>
              </a:lnSpc>
              <a:spcAft>
                <a:spcPct val="0"/>
              </a:spcAft>
              <a:defRPr/>
            </a:pPr>
            <a:r>
              <a:rPr lang="en-US" altLang="zh-CN" sz="3600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13.3  MATLAB</a:t>
            </a:r>
            <a:r>
              <a:rPr lang="zh-CN" altLang="zh-CN" sz="3600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与其他语言的接口</a:t>
            </a:r>
            <a:endParaRPr lang="zh-CN" altLang="en-US" sz="3600" dirty="0">
              <a:solidFill>
                <a:srgbClr val="000066"/>
              </a:solidFill>
              <a:latin typeface="Times New Roman" pitchFamily="18" charset="0"/>
              <a:ea typeface="华文新魏" pitchFamily="2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280557"/>
            <a:ext cx="7886700" cy="38964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MEX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MATLAB executable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）动态链接函数接口是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MATLAB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调用其他语言程序的接口，通过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mex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命令将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、</a:t>
            </a:r>
            <a:r>
              <a:rPr lang="de-DE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C++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等语言编写的函数编译成动态链接程序，使之成为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MATLAB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的一个扩展函数。</a:t>
            </a:r>
            <a:endParaRPr lang="zh-CN" altLang="en-US" sz="28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31423" y="1671701"/>
            <a:ext cx="28200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13.3.1  MEX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文件</a:t>
            </a:r>
          </a:p>
        </p:txBody>
      </p:sp>
    </p:spTree>
    <p:extLst>
      <p:ext uri="{BB962C8B-B14F-4D97-AF65-F5344CB8AC3E}">
        <p14:creationId xmlns:p14="http://schemas.microsoft.com/office/powerpoint/2010/main" val="210821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2578" y="720233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．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MEX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函数</a:t>
            </a: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MEX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函数用于从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MATLAB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环境中获取必要的矩阵数据和相应信息。所有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MEX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函数均在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MATLAB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的子文件夹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extern\include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中的头文件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mex.h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得到声明。</a:t>
            </a:r>
            <a:endParaRPr lang="zh-CN" altLang="en-US" sz="28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746" y="2844703"/>
            <a:ext cx="7158782" cy="341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04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4818" y="942703"/>
            <a:ext cx="8869182" cy="50121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．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MEX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文件的建立</a:t>
            </a: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语言的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MEX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文件的源程序由如下两个部分组成。</a:t>
            </a:r>
          </a:p>
          <a:p>
            <a:pPr marL="0" indent="0">
              <a:buNone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）入口子程序（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mexFunction</a:t>
            </a: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）</a:t>
            </a: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void 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mexFunction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int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nlhs,mxArray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*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plhs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[],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int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nrhs,const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mxArray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*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prhs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[])</a:t>
            </a:r>
            <a:endParaRPr lang="zh-CN" altLang="zh-CN" sz="24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{</a:t>
            </a:r>
            <a:endParaRPr lang="zh-CN" altLang="zh-CN" sz="24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…</a:t>
            </a:r>
            <a:endParaRPr lang="zh-CN" altLang="zh-CN" sz="24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}</a:t>
            </a:r>
            <a:endParaRPr lang="zh-CN" altLang="zh-CN" sz="24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）计算子程序（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computational routine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）</a:t>
            </a:r>
          </a:p>
          <a:p>
            <a:pPr marL="0" indent="0">
              <a:buNone/>
            </a:pP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包含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所有完成计算功能的程序代码，由入口子程序调用</a:t>
            </a: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。</a:t>
            </a: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13-8  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编写求两个数的最小公倍数的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语言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MEX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文件。</a:t>
            </a:r>
            <a:endParaRPr lang="zh-CN" altLang="en-US" sz="28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8833" y="1041854"/>
            <a:ext cx="78867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3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．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MEX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文件的编译</a:t>
            </a: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MEX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文件的编译需要具备两个条件：一是要求已经安装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MATLAB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应用程序接口组件及其相应的工具，另一个是要求有合适的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语言编译器。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MEX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文件的编译使用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mex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命令，如果第一次使用，需要配置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mex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采用什么编译器</a:t>
            </a: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。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&gt;&gt; 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mex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–setup</a:t>
            </a:r>
          </a:p>
          <a:p>
            <a:pPr marL="0" indent="0">
              <a:buNone/>
            </a:pPr>
            <a:endParaRPr lang="en-US" altLang="zh-CN" sz="28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编译上述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MEX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文件，在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MATLAB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命令行窗口下输入命令：</a:t>
            </a: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&gt;&gt; 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mex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c_mex.c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buNone/>
            </a:pPr>
            <a:endParaRPr lang="zh-CN" altLang="en-US" sz="28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98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3326" y="720233"/>
            <a:ext cx="8032024" cy="797849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13.3.2  MATLAB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引擎</a:t>
            </a:r>
            <a:endParaRPr lang="zh-CN" altLang="en-US" sz="28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1433739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MATLAB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引擎（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engine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）是用于和外部程序结合使用的一组函数和程序库，在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语言程序中利用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MATLAB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引擎来调用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MATLAB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中的函数</a:t>
            </a: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。</a:t>
            </a: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．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MATLAB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引擎函数</a:t>
            </a:r>
            <a:endParaRPr lang="zh-CN" altLang="en-US" sz="28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115" y="3671244"/>
            <a:ext cx="6309833" cy="163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7135" y="764268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．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Notebook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菜单项</a:t>
            </a: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M-Book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模板定义了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Word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与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MATLAB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进行通信的宏指令、文档样式和工具栏。</a:t>
            </a:r>
            <a:endParaRPr lang="zh-CN" altLang="en-US" sz="28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30" y="2126683"/>
            <a:ext cx="7086713" cy="428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86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7264" y="698953"/>
            <a:ext cx="78867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．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MATLAB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引擎的使用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首先需要将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mxArray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转换成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MATLAB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中可操作的形式。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① 将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mxArray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转换成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MATLAB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可理解的形式。一是用函数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mxCreate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来创建矩阵，然后用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mxSetName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对其命名；二是选择将一个自定义的数据结构复制到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mxArray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中</a:t>
            </a: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。</a:t>
            </a: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② 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将矩阵放入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MATLAB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引擎的工作区中，可以用以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engPut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开头的命令来完成。这些命令是以字符串的形式传递给函数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engEvalString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的</a:t>
            </a: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。</a:t>
            </a:r>
            <a:endParaRPr lang="zh-CN" altLang="en-US" sz="28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38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7264" y="698953"/>
            <a:ext cx="78867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13-9  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创建一个矩阵，然后将其送到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MATLAB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引擎的工作区中，绘制出结果图。</a:t>
            </a:r>
            <a:endParaRPr lang="zh-CN" altLang="en-US" sz="28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18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0273" y="1120231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3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．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MATLAB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引擎程序的编译</a:t>
            </a:r>
          </a:p>
          <a:p>
            <a:pPr marL="0" indent="0">
              <a:buNone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将源程序编写存盘后，使用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mex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命令对源程序文件进行编译。用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Microsoft Visual Studio 2010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编译器编译例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13-9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程序的方法是：</a:t>
            </a:r>
          </a:p>
          <a:p>
            <a:pPr marL="0" indent="0">
              <a:buNone/>
            </a:pPr>
            <a:r>
              <a:rPr lang="fr-FR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&gt;&gt; mex -client engine engdemo.c</a:t>
            </a:r>
            <a:endParaRPr lang="zh-CN" altLang="en-US" sz="28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64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018" y="1162962"/>
            <a:ext cx="812922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3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．单元的使用</a:t>
            </a:r>
          </a:p>
          <a:p>
            <a:pPr marL="0" indent="0">
              <a:buNone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在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MATLAB Notebook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中，凡是在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Word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与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MATLAB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之间进行传递的内容称为单元（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cell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），它是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Notebook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与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MATLAB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交互的基本单位。</a:t>
            </a:r>
          </a:p>
          <a:p>
            <a:pPr marL="0" indent="0">
              <a:buNone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）输入输出</a:t>
            </a: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单元</a:t>
            </a: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>
              <a:buSzPct val="60000"/>
              <a:buFont typeface="Wingdings" pitchFamily="2" charset="2"/>
              <a:buChar char="l"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定义输入单元的</a:t>
            </a: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方法</a:t>
            </a: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>
              <a:buSzPct val="60000"/>
              <a:buFont typeface="Wingdings" pitchFamily="2" charset="2"/>
              <a:buChar char="l"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输入单元执行后产生蓝色的输出单元</a:t>
            </a: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。</a:t>
            </a: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）自动初始化</a:t>
            </a: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单元</a:t>
            </a: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3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）单元组</a:t>
            </a:r>
            <a:endParaRPr lang="zh-CN" altLang="en-US" sz="28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35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0422" y="965653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4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．计算区</a:t>
            </a:r>
          </a:p>
          <a:p>
            <a:pPr marL="0" indent="0">
              <a:buNone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计算区（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calc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zone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）是一个由普通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Word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文本、输入单元和输出单元组成的连续区，用于描述某个具体的作业或问题。在计算区里，用户可以根据描述问题的需要，安排段落、标题、分栏，而不受计算区外的有关格式的约束。</a:t>
            </a:r>
          </a:p>
          <a:p>
            <a:pPr marL="0" indent="0">
              <a:buNone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定义计算区的方法</a:t>
            </a:r>
            <a:endParaRPr lang="zh-CN" altLang="en-US" sz="28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16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13.1.2  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在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Excel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中使用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MATLAB</a:t>
            </a:r>
            <a:endParaRPr lang="zh-CN" altLang="en-US" sz="28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1159" y="1577653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通过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Spreadsheet Link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，可以在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Excel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工作区和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MATLAB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工作空间之间进行数据交换，也可以使用插件方式在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Excel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中调用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MATLAB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的算法。</a:t>
            </a: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．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Spreadsheet Link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的安装与启动</a:t>
            </a:r>
            <a:endParaRPr lang="zh-CN" altLang="en-US" sz="28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762" y="2880172"/>
            <a:ext cx="2895238" cy="3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0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983" y="682625"/>
            <a:ext cx="85705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．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Spreadsheet Link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的</a:t>
            </a: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操作</a:t>
            </a: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）将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Excel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表格中的数据导出到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MATLAB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工作空间</a:t>
            </a: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中</a:t>
            </a: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）从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MATLAB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工作空间导入数据到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Excel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表格</a:t>
            </a:r>
            <a:r>
              <a:rPr lang="zh-CN" altLang="zh-CN" sz="28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中</a:t>
            </a: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3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）调用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MATLAB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函数进行运算</a:t>
            </a:r>
            <a:endParaRPr lang="zh-CN" altLang="en-US" sz="28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429" y="1289966"/>
            <a:ext cx="4428571" cy="4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8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00000"/>
              </a:lnSpc>
              <a:spcAft>
                <a:spcPct val="0"/>
              </a:spcAft>
              <a:defRPr/>
            </a:pPr>
            <a:r>
              <a:rPr lang="en-US" altLang="zh-CN" sz="3600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13.2  MATLAB</a:t>
            </a:r>
            <a:r>
              <a:rPr lang="zh-CN" altLang="zh-CN" sz="3600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数据接口</a:t>
            </a:r>
            <a:endParaRPr lang="zh-CN" altLang="en-US" sz="3600" dirty="0">
              <a:solidFill>
                <a:srgbClr val="000066"/>
              </a:solidFill>
              <a:latin typeface="Times New Roman" pitchFamily="18" charset="0"/>
              <a:ea typeface="华文新魏" pitchFamily="2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MATLAB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提供多种方法支持将磁盘文件和剪贴板中的数据导入到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MATLAB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的工作区，最简单的办法是使用数据导入向导（可通过在“主页”选项卡“变量”命令组中选择“导入数据”命令按钮或在命令行窗口执行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uiimport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命令来激活它），而在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文件中则可以使用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MATLAB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文件操作函数。</a:t>
            </a:r>
            <a:endParaRPr lang="zh-CN" altLang="en-US" sz="28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58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3326" y="720233"/>
            <a:ext cx="8032024" cy="797849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13.2.1  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文件操作</a:t>
            </a:r>
            <a:endParaRPr lang="zh-CN" altLang="en-US" sz="28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9858" y="1518082"/>
            <a:ext cx="8360228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zh-CN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．文件打开与</a:t>
            </a:r>
            <a:r>
              <a:rPr lang="zh-CN" altLang="zh-CN" sz="24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关闭</a:t>
            </a:r>
            <a:endParaRPr lang="en-US" altLang="zh-CN" sz="2400" b="1" dirty="0" smtClean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（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zh-CN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）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fopen</a:t>
            </a:r>
            <a:r>
              <a:rPr lang="zh-CN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函数</a:t>
            </a: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fid=</a:t>
            </a:r>
            <a:r>
              <a:rPr lang="en-US" altLang="zh-CN" sz="2400" b="1" dirty="0" err="1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fopen</a:t>
            </a: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400" b="1" dirty="0" err="1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filename,permission</a:t>
            </a: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endParaRPr lang="en-US" altLang="zh-CN" sz="24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>
              <a:buSzPct val="60000"/>
              <a:buFont typeface="Wingdings" pitchFamily="2" charset="2"/>
              <a:buChar char="l"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r	</a:t>
            </a: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以读方式打开一个文件</a:t>
            </a:r>
            <a:r>
              <a:rPr lang="zh-CN" altLang="en-US" sz="24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。</a:t>
            </a:r>
            <a:endParaRPr lang="en-US" altLang="zh-CN" sz="2400" b="1" dirty="0" smtClean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>
              <a:buSzPct val="60000"/>
              <a:buFont typeface="Wingdings" pitchFamily="2" charset="2"/>
              <a:buChar char="l"/>
            </a:pP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w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	</a:t>
            </a: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以写方式打开一个文件</a:t>
            </a:r>
            <a:r>
              <a:rPr lang="zh-CN" altLang="en-US" sz="24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。</a:t>
            </a:r>
            <a:endParaRPr lang="zh-CN" altLang="en-US" sz="24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>
              <a:buSzPct val="60000"/>
              <a:buFont typeface="Wingdings" pitchFamily="2" charset="2"/>
              <a:buChar char="l"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	</a:t>
            </a: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打开一个文件，随后的操作可在该文件末尾添加数据</a:t>
            </a:r>
          </a:p>
          <a:p>
            <a:pPr>
              <a:buSzPct val="60000"/>
              <a:buFont typeface="Wingdings" pitchFamily="2" charset="2"/>
              <a:buChar char="l"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r+	</a:t>
            </a: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以读和写方式打开一个</a:t>
            </a:r>
            <a:r>
              <a:rPr lang="zh-CN" altLang="en-US" sz="24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文件</a:t>
            </a:r>
            <a:endParaRPr lang="zh-CN" altLang="en-US" sz="24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fopen</a:t>
            </a: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默认打开二进制文件，如果打开的是文本文件，则需在上述允许方式后加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，如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rt</a:t>
            </a: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、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wt</a:t>
            </a: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等。例如：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F1=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fopen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('old.txt','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rt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') </a:t>
            </a:r>
            <a:endParaRPr lang="en-US" altLang="zh-CN" sz="2400" b="1" dirty="0" smtClean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F2=</a:t>
            </a:r>
            <a:r>
              <a:rPr lang="en-US" altLang="zh-CN" sz="2400" b="1" dirty="0" err="1" smtClean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fopen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('new.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dat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','r+')  </a:t>
            </a:r>
            <a:endParaRPr lang="en-US" altLang="zh-CN" sz="2400" b="1" dirty="0" smtClean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60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LAB第3版模板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ATLAB第3版模板.potx" id="{4FC99C8F-E109-438F-A6E1-6701802F45A6}" vid="{6AEA906A-9E41-4906-B188-574B4811876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MATLAB第3版模板</Template>
  <TotalTime>294</TotalTime>
  <Words>1747</Words>
  <Application>Microsoft Office PowerPoint</Application>
  <PresentationFormat>全屏显示(4:3)</PresentationFormat>
  <Paragraphs>196</Paragraphs>
  <Slides>32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MATLAB第3版模板</vt:lpstr>
      <vt:lpstr>PowerPoint 演示文稿</vt:lpstr>
      <vt:lpstr>13.1  MATLAB与Office软件的混合使用</vt:lpstr>
      <vt:lpstr>PowerPoint 演示文稿</vt:lpstr>
      <vt:lpstr>PowerPoint 演示文稿</vt:lpstr>
      <vt:lpstr>PowerPoint 演示文稿</vt:lpstr>
      <vt:lpstr>13.1.2  在Excel中使用MATLAB</vt:lpstr>
      <vt:lpstr>PowerPoint 演示文稿</vt:lpstr>
      <vt:lpstr>13.2  MATLAB数据接口</vt:lpstr>
      <vt:lpstr>13.2.1  文件操作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3．数据文件定位</vt:lpstr>
      <vt:lpstr>PowerPoint 演示文稿</vt:lpstr>
      <vt:lpstr>PowerPoint 演示文稿</vt:lpstr>
      <vt:lpstr>13.2.2  MAT文件与应用</vt:lpstr>
      <vt:lpstr>3．MAT文件的基本操作</vt:lpstr>
      <vt:lpstr>PowerPoint 演示文稿</vt:lpstr>
      <vt:lpstr>4．mx函数</vt:lpstr>
      <vt:lpstr>5．MAT文件操作举例</vt:lpstr>
      <vt:lpstr>13.3  MATLAB与其他语言的接口</vt:lpstr>
      <vt:lpstr>PowerPoint 演示文稿</vt:lpstr>
      <vt:lpstr>PowerPoint 演示文稿</vt:lpstr>
      <vt:lpstr>PowerPoint 演示文稿</vt:lpstr>
      <vt:lpstr>13.3.2  MATLAB引擎</vt:lpstr>
      <vt:lpstr>PowerPoint 演示文稿</vt:lpstr>
      <vt:lpstr>PowerPoint 演示文稿</vt:lpstr>
      <vt:lpstr>PowerPoint 演示文稿</vt:lpstr>
    </vt:vector>
  </TitlesOfParts>
  <Company>csu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第13章  MATLAB外部程序接口技术</dc:title>
  <dc:creator>Caixh</dc:creator>
  <cp:lastModifiedBy>liu</cp:lastModifiedBy>
  <cp:revision>17</cp:revision>
  <dcterms:created xsi:type="dcterms:W3CDTF">2017-02-22T14:03:58Z</dcterms:created>
  <dcterms:modified xsi:type="dcterms:W3CDTF">2017-07-21T02:46:16Z</dcterms:modified>
</cp:coreProperties>
</file>