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1" r:id="rId2"/>
    <p:sldId id="258" r:id="rId3"/>
    <p:sldId id="412" r:id="rId4"/>
    <p:sldId id="413" r:id="rId5"/>
    <p:sldId id="414" r:id="rId6"/>
    <p:sldId id="415" r:id="rId7"/>
    <p:sldId id="417" r:id="rId8"/>
    <p:sldId id="418" r:id="rId9"/>
    <p:sldId id="426" r:id="rId10"/>
    <p:sldId id="427" r:id="rId11"/>
    <p:sldId id="428" r:id="rId12"/>
    <p:sldId id="441" r:id="rId13"/>
    <p:sldId id="429" r:id="rId14"/>
    <p:sldId id="430" r:id="rId15"/>
    <p:sldId id="431" r:id="rId16"/>
    <p:sldId id="405" r:id="rId17"/>
    <p:sldId id="363" r:id="rId18"/>
    <p:sldId id="337" r:id="rId19"/>
    <p:sldId id="261" r:id="rId20"/>
    <p:sldId id="266" r:id="rId21"/>
    <p:sldId id="339" r:id="rId22"/>
    <p:sldId id="403" r:id="rId23"/>
    <p:sldId id="432" r:id="rId24"/>
    <p:sldId id="433" r:id="rId25"/>
    <p:sldId id="434" r:id="rId26"/>
    <p:sldId id="435" r:id="rId27"/>
    <p:sldId id="436" r:id="rId28"/>
    <p:sldId id="437" r:id="rId29"/>
    <p:sldId id="382" r:id="rId30"/>
    <p:sldId id="383" r:id="rId31"/>
    <p:sldId id="384" r:id="rId32"/>
    <p:sldId id="385" r:id="rId33"/>
    <p:sldId id="442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51" r:id="rId43"/>
    <p:sldId id="350" r:id="rId44"/>
    <p:sldId id="349" r:id="rId45"/>
    <p:sldId id="348" r:id="rId46"/>
    <p:sldId id="404" r:id="rId47"/>
    <p:sldId id="438" r:id="rId48"/>
    <p:sldId id="439" r:id="rId49"/>
    <p:sldId id="440" r:id="rId50"/>
    <p:sldId id="347" r:id="rId51"/>
    <p:sldId id="346" r:id="rId52"/>
    <p:sldId id="345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E1F4FF"/>
    <a:srgbClr val="FF3300"/>
    <a:srgbClr val="CCECFF"/>
    <a:srgbClr val="FF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86430" autoAdjust="0"/>
  </p:normalViewPr>
  <p:slideViewPr>
    <p:cSldViewPr>
      <p:cViewPr varScale="1">
        <p:scale>
          <a:sx n="73" d="100"/>
          <a:sy n="73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6305550"/>
            <a:ext cx="2700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22" y="2370337"/>
            <a:ext cx="7772400" cy="1636775"/>
          </a:xfrm>
        </p:spPr>
        <p:txBody>
          <a:bodyPr anchor="b">
            <a:normAutofit/>
          </a:bodyPr>
          <a:lstStyle>
            <a:lvl1pPr algn="ctr">
              <a:spcAft>
                <a:spcPts val="1800"/>
              </a:spcAft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5417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0233"/>
            <a:ext cx="7886700" cy="79784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22BBBAD1-76A0-4D8E-B627-610CFFF33F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9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329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8A297D2-9041-40C5-9156-321F5BEED0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06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56DAC02C-2D5C-45F3-9B9B-092683A0E0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93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555A6460-47F9-4AAD-86D7-6EF33B1C2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77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CB5E4D85-F0B5-457F-AD58-B519D2AAF6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61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3479"/>
            <a:ext cx="1971675" cy="54134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3479"/>
            <a:ext cx="5800725" cy="54134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34375" y="6391275"/>
            <a:ext cx="809625" cy="466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D1CC333C-A7CB-45DE-9D2F-409807AEB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7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603250"/>
            <a:ext cx="78867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TextBox 5"/>
          <p:cNvSpPr txBox="1">
            <a:spLocks noChangeArrowheads="1"/>
          </p:cNvSpPr>
          <p:nvPr/>
        </p:nvSpPr>
        <p:spPr bwMode="auto">
          <a:xfrm>
            <a:off x="5187950" y="36513"/>
            <a:ext cx="405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数据及其运算</a:t>
            </a:r>
            <a:endParaRPr lang="zh-CN" altLang="en-US" sz="24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6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650" y="908720"/>
            <a:ext cx="7702550" cy="53285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第</a:t>
            </a:r>
            <a:r>
              <a:rPr lang="en-US" altLang="zh-CN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2</a:t>
            </a: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章  </a:t>
            </a:r>
            <a:r>
              <a:rPr lang="en-US" altLang="zh-CN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MATLAB</a:t>
            </a: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数据及其运算</a:t>
            </a:r>
            <a:b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</a:br>
            <a:endParaRPr lang="en-US" altLang="zh-CN" sz="20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2.1  MATLAB</a:t>
            </a: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数值数据</a:t>
            </a:r>
            <a:b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lang="en-US" altLang="zh-CN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2.2 MATLAB</a:t>
            </a: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矩阵的表示</a:t>
            </a:r>
            <a:b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lang="en-US" altLang="zh-CN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2.3  </a:t>
            </a: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变量及其操作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2.4  MATLAB</a:t>
            </a: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常用内部函数</a:t>
            </a:r>
            <a:b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lang="en-US" altLang="zh-CN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2.5 MATLAB</a:t>
            </a: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运算</a:t>
            </a:r>
            <a:b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lang="en-US" altLang="zh-CN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2.6  </a:t>
            </a: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字符串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2.7  </a:t>
            </a:r>
            <a:r>
              <a:rPr lang="zh-CN" altLang="en-US" sz="39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结构数据和单元数据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68951" cy="5688483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2.2.3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矩阵的引用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．矩阵元素的引用方式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通过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下标引用矩阵的元素，例如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A(3,2)=200</a:t>
            </a:r>
            <a:b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sz="1000" b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也可以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采用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矩阵元素的序号来引用矩阵元素。矩阵元素的序号就是相应元素在内存中的排列顺序。在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中，矩阵元素按列存储，先第一列，再第二列，依次类推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显然，序号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(Index)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与下标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(Subscript 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是一一对应的，以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m×n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为例，矩阵元素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i,j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的序号为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(j-1)*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m+i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。其相互转换关系也可利用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sub2ind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ind2sub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函数求得。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9"/>
            <a:ext cx="8229600" cy="4968552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. 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利用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冒号表达式获得子矩阵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   ①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A(:,j)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矩阵的第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j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列全部元素；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A(i,:)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行的全部元素；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i,j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行、第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j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列的元素。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   ②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i:i+m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,:)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i+m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行的全部元素；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A(:,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k:k+m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k+m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列的全部元素，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i:i+m,k:k+m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i+m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行内，并在第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k+m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列中的所有元素。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   ③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A(:)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将矩阵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每一列元素堆叠起来，成为一个列向量，而这也是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变量的内部储存方式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zh-CN" altLang="en-US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435280" cy="1223913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还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可利用一般向量和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运算符来表示矩阵下标，从而获得子矩阵。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end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表示某一维的末尾元素下标。</a:t>
            </a:r>
          </a:p>
        </p:txBody>
      </p:sp>
    </p:spTree>
    <p:extLst>
      <p:ext uri="{BB962C8B-B14F-4D97-AF65-F5344CB8AC3E}">
        <p14:creationId xmlns:p14="http://schemas.microsoft.com/office/powerpoint/2010/main" val="731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435280" cy="3052763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利用空矩阵删除矩阵的元素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中，定义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[]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为空矩阵。给变量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赋空矩阵的语句为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X=[]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注意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X=[]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clear X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不同，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clear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是将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从工作空间中删除，而空矩阵则存在于工作空间中，只是维数为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288" y="908050"/>
            <a:ext cx="8497192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．改变矩阵的形状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reshape(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A,m,n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函数在矩阵总元素保持不变的前提下，将矩阵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重新排成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m×n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的二维矩阵。例如：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x=[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23,45,65,34,65,34,98,45,78,65,43,76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y=reshape(x,3,4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y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23    34    98    65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45    65    45    43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65    34    78    76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750" y="1484313"/>
            <a:ext cx="82807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注意：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reshape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函数只是改变原矩阵的行数和列数，即改变其逻辑结构，但并不改变原矩阵元素个数及其存储顺序。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A(:)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将矩阵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的每一列元素堆叠起来，成为一个列向量，从而改变了矩阵的形状。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4704"/>
            <a:ext cx="7886700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2.3  </a:t>
            </a:r>
            <a:r>
              <a:rPr lang="zh-CN" altLang="en-US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变量及其操作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886700" cy="2736304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2.3.1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变量与赋值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语句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．变量命名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 7.0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中，变量名是以字母开头，后接字母、数字或下划线的字符序列，最多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63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个字符。在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中，变量名区分字母的大小写。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268760"/>
            <a:ext cx="7886700" cy="2683495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．赋值语句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(1)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变量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表达式  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(2)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其中表达式是用运算符将有关运算量连接起来的式子，其结果是一个矩阵。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36650"/>
            <a:ext cx="8364537" cy="3155950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2-1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计算表达式的值，并显示计算结果。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endParaRPr lang="zh-CN" altLang="en-US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95105"/>
              </p:ext>
            </p:extLst>
          </p:nvPr>
        </p:nvGraphicFramePr>
        <p:xfrm>
          <a:off x="2699792" y="1728718"/>
          <a:ext cx="2626926" cy="148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875920" imgH="495085" progId="Equation.3">
                  <p:embed/>
                </p:oleObj>
              </mc:Choice>
              <mc:Fallback>
                <p:oleObj name="公式" r:id="rId3" imgW="875920" imgH="49508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28718"/>
                        <a:ext cx="2626926" cy="1484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67543" y="3212976"/>
            <a:ext cx="82089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宋体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/>
              </a:rPr>
              <a:t>命令窗口输入命令：</a:t>
            </a:r>
            <a:b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/>
              </a:rPr>
            </a:b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(7)-2i;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y=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(pi/2);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z=(5+cos(47*pi/180))/(1+abs(x-y))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z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1.4395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40768"/>
            <a:ext cx="8263830" cy="4351338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2.3.2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预定义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变量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endParaRPr lang="zh-CN" altLang="en-US" sz="10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   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工作空间中，还驻留几个由系统本身定义的变量。例如，用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pi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表示圆周率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π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的近似值，用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j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表示虚数单位。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预定义变量有特定的含义，在使用时，应尽量避免对这些变量重新赋值。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630238" y="750507"/>
            <a:ext cx="6696075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1"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2.1  MATLAB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数值数据</a:t>
            </a:r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630238" y="1341438"/>
            <a:ext cx="8262937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2.1.1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数值数据类型的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分类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</a:t>
            </a:r>
            <a:endParaRPr lang="zh-CN" altLang="zh-CN" sz="1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．整型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整型数据是不带小数的数，有带符号整数和无符号整数之分。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表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中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列出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了各种整型数据的取值范围和对应的转换函数。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92466"/>
              </p:ext>
            </p:extLst>
          </p:nvPr>
        </p:nvGraphicFramePr>
        <p:xfrm>
          <a:off x="653677" y="3972928"/>
          <a:ext cx="7993062" cy="194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019"/>
                <a:gridCol w="1248476"/>
                <a:gridCol w="1163102"/>
                <a:gridCol w="1552811"/>
                <a:gridCol w="1214327"/>
                <a:gridCol w="1214327"/>
              </a:tblGrid>
              <a:tr h="31366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取值范围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转换函数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取值范围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转换函数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3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位整型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-1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uint8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位整型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-1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uint16</a:t>
                      </a:r>
                      <a:endParaRPr lang="zh-CN" sz="1600" b="1" kern="120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3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位整型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-1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uint32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64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位整型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-1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uint64</a:t>
                      </a:r>
                      <a:endParaRPr lang="zh-CN" sz="1600" b="1" kern="120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3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带符号</a:t>
                      </a:r>
                      <a:r>
                        <a:rPr lang="en-US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位整型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-1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int8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带符号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位整型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-1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int16</a:t>
                      </a:r>
                      <a:endParaRPr lang="zh-CN" sz="1600" b="1" kern="120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63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带符号</a:t>
                      </a:r>
                      <a:r>
                        <a:rPr lang="en-US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600" b="1" kern="120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位整型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31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-1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int32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带符号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64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位整型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63</a:t>
                      </a:r>
                      <a:r>
                        <a:rPr lang="zh-CN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kern="1200" baseline="300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-1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b="1" kern="1200" dirty="0">
                          <a:solidFill>
                            <a:srgbClr val="000066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int64</a:t>
                      </a:r>
                      <a:endParaRPr lang="zh-CN" sz="1600" b="1" kern="1200" dirty="0">
                        <a:solidFill>
                          <a:srgbClr val="000066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836612"/>
            <a:ext cx="8424167" cy="4248571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2.3.3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变量的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管理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．内存变量的删除与修改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工作区窗口专门用于内存变量的管理。在工作区窗口中可以显示所有内存变量的属性。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who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whos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这两个命令用于显示在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工作空间中已经驻留的变量名清单。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who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命令只显示出驻留变量的名称，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whos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在给出变量名的同时，还给出它们的大小、所占字节数及数据类型等信息。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5013176"/>
            <a:ext cx="8208912" cy="5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clear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命令用于删除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工作空间中的变量。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5213"/>
            <a:ext cx="8229600" cy="5792787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．内存变量文件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利用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文件可以把当前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工作空间中的一些有用变量长久地保留下来，扩展名是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.mat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文件的生成和装入由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save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load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命令来完成。常用格式为：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save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文件名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[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变量名表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]  [-append][-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ascii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]</a:t>
            </a:r>
            <a:b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load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文件名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[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变量名表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]  [-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ascii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0725"/>
            <a:ext cx="7886700" cy="796925"/>
          </a:xfrm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其中，文件名可以带路径，但不需带扩展名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.mat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，命令隐含一定对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.mat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文件进行操作。变量名表中的变量个数不限，只要内存或文件中存在即可，变量名之间以空格分隔。当变量名表省略时，保存或装入全部变量。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-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ascii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选项使文件以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ASCII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格式处理，省略该选项时文件将以二进制格式处理。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save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命令中的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-append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选项控制将变量追加到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文件中。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800" y="908720"/>
            <a:ext cx="5940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2.4  MATLAB</a:t>
            </a:r>
            <a:r>
              <a:rPr lang="zh-CN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常用内部函数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431800" y="1693760"/>
            <a:ext cx="831671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2.4.1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常用数学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提供了许多数学函数，函数的自变量规定为矩阵变量，运算法则是将函数逐项作用于矩阵的元素上，因而运算的结果是一个与自变量同维数的矩阵。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79016"/>
              </p:ext>
            </p:extLst>
          </p:nvPr>
        </p:nvGraphicFramePr>
        <p:xfrm>
          <a:off x="323527" y="1268413"/>
          <a:ext cx="8496946" cy="4752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568"/>
                <a:gridCol w="2859195"/>
                <a:gridCol w="1539568"/>
                <a:gridCol w="2558615"/>
              </a:tblGrid>
              <a:tr h="24057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函数名</a:t>
                      </a:r>
                      <a:endParaRPr lang="zh-CN" sz="14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功能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函数名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功能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sin/</a:t>
                      </a:r>
                      <a:r>
                        <a:rPr lang="en-US" sz="1400" b="1" kern="100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sind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正弦函数，输入值为弧度</a:t>
                      </a: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角度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绝对值函数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400" b="1" kern="100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cosd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余弦函数，输入值为弧度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角度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求余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tan/</a:t>
                      </a:r>
                      <a:r>
                        <a:rPr lang="en-US" sz="1400" b="1" kern="100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tand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正切函数，输入值为弧度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角度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求模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85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asin/asind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反正弦函数，返回值为弧度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角度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向零方向取整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85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acos/acosd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反余弦函数，返回值为弧度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角度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floor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不大于自变量的最大整数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85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atan/atand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反正切函数，返回值为弧度</a:t>
                      </a: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角度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ceil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不小于自变量的最小整数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sinh/asinh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双曲正弦函数</a:t>
                      </a: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反双曲正弦函数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round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四舍五入到最邻近的整数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cosh/acosh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双曲余弦函数</a:t>
                      </a: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反双曲余弦函数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符号函数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tanh/atanh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双曲正切函数</a:t>
                      </a: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反双曲正切函数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 err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gcd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最大公约数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sqrt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平方根函数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lcm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最小公倍数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自然对数函数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factor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返回自变量的全部素数因子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log10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常用对数函数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factorial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阶乘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log2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以</a:t>
                      </a: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为底的对数函数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isprime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判断是否为素数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自然指数函数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primes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生成素数列表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31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pow2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的幂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perms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生成所有排列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4200" y="836712"/>
            <a:ext cx="8136706" cy="215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2.4.2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矩阵的超越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还提供了一些直接作用于矩阵的超越函数，这些函数名都在上述内部函数名之后缀以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，并规定输入参数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必须是方阵。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94905" y="2986572"/>
            <a:ext cx="710565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．矩阵平方根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sqrtm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(A)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计算矩阵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的平方根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例如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：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9941" y="4026857"/>
            <a:ext cx="7596404" cy="2427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A=[4,2;3,6];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B=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sqrtm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(A)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B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1.9171    0.4652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0.6978    2.3823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836613"/>
            <a:ext cx="8136904" cy="432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．矩阵对数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logm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(A)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计算矩阵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的自然对数。此函数输入参数的条件与输出结果间的关系和函数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sqrtm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(A)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完全一样。例如：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A=[4,9;1,5];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L=logm(A)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L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1.0639    2.4308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0.2701    1.3340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750" y="1124744"/>
            <a:ext cx="8136706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．矩阵指数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expm(A)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的功能都是求矩阵指数</a:t>
            </a: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eA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。例如，对上面计算所得到的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的自然对数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，求其矩阵指数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B=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e</a:t>
            </a:r>
            <a:r>
              <a:rPr lang="en-US" altLang="zh-CN" sz="2800" b="1" baseline="30000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：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B=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expm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(L)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B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4.0000    9.0000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1.0000    5.0000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472" y="831228"/>
            <a:ext cx="8457505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．普通矩阵函数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funm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A,@fun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对方阵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计算由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fun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定义的函数的矩阵函数值。例如，当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fun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取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exp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时，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funm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(A,@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可以计算矩阵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的指数，与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expm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(A)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的计算结果一样。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A=[2,-1;1,0];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funm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(A,@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exp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ans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= 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5.4366   -2.7183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2.7183    0.0000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expm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(A)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ans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= 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5.4366   -2.7183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2.7183         0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363272" cy="4104555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2.5  MATLAB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运算 </a:t>
            </a:r>
            <a:endParaRPr lang="en-US" altLang="zh-CN" sz="3600" b="1" dirty="0" smtClean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/>
            </a:r>
            <a:b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2.5.1  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算术运算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．基本算术运算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的基本算术运算有：＋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加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、－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、*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乘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/(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右除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\(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左除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^(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乘方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注意，运算是在矩阵意义下进行的，单个数据的算术运算只是一种特例。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4351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zh-CN" sz="3000" b="1" dirty="0">
                <a:solidFill>
                  <a:srgbClr val="000066"/>
                </a:solidFill>
                <a:latin typeface="Times New Roman" pitchFamily="18" charset="0"/>
              </a:rPr>
              <a:t>．浮点型</a:t>
            </a: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sz="3000" b="1" dirty="0">
                <a:solidFill>
                  <a:srgbClr val="000066"/>
                </a:solidFill>
                <a:latin typeface="Times New Roman" pitchFamily="18" charset="0"/>
              </a:rPr>
              <a:t>浮点型数据有单精度（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single</a:t>
            </a:r>
            <a:r>
              <a:rPr lang="zh-CN" altLang="zh-CN" sz="3000" b="1" dirty="0">
                <a:solidFill>
                  <a:srgbClr val="000066"/>
                </a:solidFill>
                <a:latin typeface="Times New Roman" pitchFamily="18" charset="0"/>
              </a:rPr>
              <a:t>）和双精度（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double</a:t>
            </a:r>
            <a:r>
              <a:rPr lang="zh-CN" altLang="zh-CN" sz="3000" b="1" dirty="0">
                <a:solidFill>
                  <a:srgbClr val="000066"/>
                </a:solidFill>
                <a:latin typeface="Times New Roman" pitchFamily="18" charset="0"/>
              </a:rPr>
              <a:t>）之分，单精度型实数在内存中占用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4</a:t>
            </a:r>
            <a:r>
              <a:rPr lang="zh-CN" altLang="zh-CN" sz="3000" b="1" dirty="0">
                <a:solidFill>
                  <a:srgbClr val="000066"/>
                </a:solidFill>
                <a:latin typeface="Times New Roman" pitchFamily="18" charset="0"/>
              </a:rPr>
              <a:t>个字节，双精度型实数在内存中占用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8</a:t>
            </a:r>
            <a:r>
              <a:rPr lang="zh-CN" altLang="zh-CN" sz="3000" b="1" dirty="0">
                <a:solidFill>
                  <a:srgbClr val="000066"/>
                </a:solidFill>
                <a:latin typeface="Times New Roman" pitchFamily="18" charset="0"/>
              </a:rPr>
              <a:t>个字节，双精度型的数据精度更高。在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sz="3000" b="1" dirty="0">
                <a:solidFill>
                  <a:srgbClr val="000066"/>
                </a:solidFill>
                <a:latin typeface="Times New Roman" pitchFamily="18" charset="0"/>
              </a:rPr>
              <a:t>中，数据默认为双精度型。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single</a:t>
            </a:r>
            <a:r>
              <a:rPr lang="zh-CN" altLang="zh-CN" sz="3000" b="1" dirty="0">
                <a:solidFill>
                  <a:srgbClr val="000066"/>
                </a:solidFill>
                <a:latin typeface="Times New Roman" pitchFamily="18" charset="0"/>
              </a:rPr>
              <a:t>函数可以将其他类型的数据转换为单精度型，</a:t>
            </a:r>
            <a:r>
              <a:rPr lang="en-US" altLang="zh-CN" sz="3000" b="1" dirty="0">
                <a:solidFill>
                  <a:srgbClr val="000066"/>
                </a:solidFill>
                <a:latin typeface="Times New Roman" pitchFamily="18" charset="0"/>
              </a:rPr>
              <a:t>double</a:t>
            </a:r>
            <a:r>
              <a:rPr lang="zh-CN" altLang="zh-CN" sz="3000" b="1" dirty="0">
                <a:solidFill>
                  <a:srgbClr val="000066"/>
                </a:solidFill>
                <a:latin typeface="Times New Roman" pitchFamily="18" charset="0"/>
              </a:rPr>
              <a:t>函数可以将其他类型的数据转换为双精度型。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568952" cy="2952328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(1)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矩阵加减运算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假定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有两个矩阵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，则可以由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A+B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A-B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实现矩阵的加减运算。运算规则是：若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矩阵的维数相同，则可以执行矩阵的加减运算，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矩阵的相应元素相加减。如果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的维数不相同，则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将给出错误信息，提示用户两个矩阵的维数不匹配。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96753"/>
            <a:ext cx="8280920" cy="1944216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  (2)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矩阵乘法  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假定有两个矩阵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，若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m×n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n×p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矩阵，则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C=A*B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m×p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1"/>
            <a:ext cx="8229600" cy="3097014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</a:rPr>
              <a:t>    (3) </a:t>
            </a:r>
            <a:r>
              <a:rPr lang="zh-CN" altLang="en-US" b="1" dirty="0" smtClean="0">
                <a:solidFill>
                  <a:srgbClr val="002060"/>
                </a:solidFill>
                <a:latin typeface="Times New Roman" pitchFamily="18" charset="0"/>
              </a:rPr>
              <a:t>矩阵除法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/>
            </a:r>
            <a:b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中，有两种矩阵除法运算：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\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/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，分别表示左除和右除。如果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矩阵是非奇异方阵，则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A\B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B/A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运算可以实现。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A\B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等效于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的逆左乘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矩阵，也就是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inv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(A)*B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B/A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等效于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矩阵的逆右乘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矩阵，也就是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B*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inv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(A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zh-CN" altLang="en-US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29600" cy="2592958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   对于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含有标量的运算，两种除法运算的结果相同，如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3/4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4\3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有相同的值，都等于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0.75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。又如，设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a=[10.5,25]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，则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a/5=5\a=[2.1000 5.0000]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。对于矩阵来说，左除和右除表示两种不同的除数矩阵和被除数矩阵的关系。对于矩阵运算，一般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A\B≠B/A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58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(4)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矩阵的乘方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   一个矩阵的乘方运算可以表示成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A^x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，要求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为方阵，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为标量。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．点运算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   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中，有一种特殊的运算，因为其运算符是在有关算术运算符前面加点，所以叫点运算。点运算符有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.*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./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.\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.^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。两矩阵进行点运算是指它们的对应元素进行相关运算，要求两矩阵的维参数相同。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25625"/>
            <a:ext cx="8424936" cy="4351338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2.5.2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关系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运算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提供了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6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种关系运算符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   &lt;(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小于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&lt;=(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小于或等于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&gt;(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大于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&gt;=(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大于或等于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==(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等于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、～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=(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不等于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它们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的含义不难理解，但要注意其书写方法与数学中的不等式符号不尽相同。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8208912" cy="4351338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关系运算符的运算法则为：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(1)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当两个比较量是标量时，直接比较两数的大小。若关系成立，关系表达式结果为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，否则为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(2)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当参与比较的量是两个维数相同的矩阵时，比较是对两矩阵相同位置的元素按标量关系运算规则逐个进行，并给出元素比较结果。最终的关系运算的结果是一个维数与原矩阵相同的矩阵，它的元素由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191822" cy="2880320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(3)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当参与比较的一个是标量，而另一个是矩阵时，则把标量与矩阵的每一个元素按标量关系运算规则逐个比较，并给出元素比较结果。最终的关系运算的结果是一个维数与原矩阵相同的矩阵，它的元素由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4744"/>
            <a:ext cx="8640960" cy="5040559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2-3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建立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阶方阵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，判断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的元素是否能被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整除。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zh-CN" altLang="en-US" sz="2000" b="1" dirty="0" smtClean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A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=[24,35,13,22,63;23,39,47,80,80; ...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            90,41,80,29,10;45,57,85,62,21;37,19,31,88,76];</a:t>
            </a:r>
            <a:endParaRPr lang="en-US" altLang="zh-CN" sz="20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P=rem(A,3)==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0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      P =</a:t>
            </a:r>
            <a:endParaRPr lang="en-US" altLang="zh-CN" sz="20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1     0     0     0     1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       0  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1     0     0     0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       1  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0     0     0     0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    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      1  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1     0     0     1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</a:rPr>
              <a:t>    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0     0     0     0     0 </a:t>
            </a:r>
            <a:endParaRPr lang="en-US" altLang="zh-CN" sz="20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其中，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rem(A,3)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是矩阵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的每个元素除以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的余数矩阵。此时，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被扩展为与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同维数的零矩阵，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P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是进行等于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(==)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比较的结果矩阵。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435280" cy="5329262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2.5.3  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逻辑运算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提供了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种逻辑运算符：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&amp;(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|(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和～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非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逻辑运算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的运算法则为：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(1)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在逻辑运算中，确认非零元素为真，用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表示，零元素为假，用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表示。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设参与逻辑运算的是两个标量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，那么，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 err="1" smtClean="0">
                <a:solidFill>
                  <a:srgbClr val="000066"/>
                </a:solidFill>
                <a:latin typeface="Times New Roman" pitchFamily="18" charset="0"/>
              </a:rPr>
              <a:t>a&amp;b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a,b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全为非零时，运算结果为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，否则为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 err="1" smtClean="0">
                <a:solidFill>
                  <a:srgbClr val="000066"/>
                </a:solidFill>
                <a:latin typeface="Times New Roman" pitchFamily="18" charset="0"/>
              </a:rPr>
              <a:t>a|b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a,b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中只要有一个非零，运算结果为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当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是零时，运算结果为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；当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非零时，运算结果为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39552" y="1196753"/>
            <a:ext cx="8208912" cy="3312368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．复型</a:t>
            </a: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复型数据包括实部和虚部两个部分，实部和虚部默认为双精度型。在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中，虚数单位用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j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表示。例如，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6+5i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6+5j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表示的是同一个复数，也可以写成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6+5*i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6+5*j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，这里将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j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看作一个运算量参与表达式的运算。</a:t>
            </a:r>
          </a:p>
          <a:p>
            <a:pPr eaLnBrk="1" hangingPunct="1"/>
            <a:endParaRPr lang="zh-CN" altLang="en-US" sz="36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280920" cy="5124227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 (3)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若参与逻辑运算的是两个同维矩阵，那么运算将对矩阵相同位置上的元素按标量规则逐个进行。最终运算结果是一个与原矩阵同维的矩阵，其元素由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组成。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(4)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若参与逻辑运算的一个是标量，一个是矩阵，那么运算将在标量与矩阵中的每个元素之间按标量规则逐个进行。最终运算结果是一个与矩阵同维的矩阵，其元素由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或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7"/>
            <a:ext cx="8568952" cy="1872208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  (5)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逻辑非是单目运算符，也服从矩阵运算规则。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(6)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在算术、关系、逻辑运算中，算术运算优先级最高，逻辑运算优先级最低。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96752"/>
            <a:ext cx="8263830" cy="4351338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2.6 </a:t>
            </a:r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字符串</a:t>
            </a:r>
            <a:endParaRPr lang="en-US" altLang="zh-CN" sz="3600" b="1" dirty="0" smtClean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/>
            </a:r>
            <a:b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中，字符串是用单撇号括起来的字符序列。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将字符串当作一个行向量，每个元素对应一个字符，其标识方法和数值向量相同。也可以建立多行字符串矩阵。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7886700" cy="4351337"/>
          </a:xfrm>
        </p:spPr>
        <p:txBody>
          <a:bodyPr/>
          <a:lstStyle/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2.6.1  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字符串的</a:t>
            </a:r>
            <a:r>
              <a:rPr lang="zh-CN" altLang="zh-CN" b="1" dirty="0" smtClean="0">
                <a:solidFill>
                  <a:srgbClr val="000066"/>
                </a:solidFill>
                <a:latin typeface="Times New Roman" pitchFamily="18" charset="0"/>
              </a:rPr>
              <a:t>表示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zh-CN" sz="10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中，字符串是用单引号括起来的字符序列。例如：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&gt;&gt; 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xm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='Central South University'</a:t>
            </a:r>
            <a:endParaRPr lang="zh-CN" altLang="zh-CN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xm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 =</a:t>
            </a:r>
            <a:endParaRPr lang="zh-CN" altLang="zh-CN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Central South University</a:t>
            </a:r>
            <a:endParaRPr lang="zh-CN" altLang="zh-CN" b="1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zh-CN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zh-CN" altLang="en-US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12968" cy="4351338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itchFamily="18" charset="0"/>
              </a:rPr>
              <a:t>2-5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建立一个字符串向量，然后对该向量做如下处理：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(1)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取第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～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个字符组成的子字符串。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(2)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将字符串倒过来重新排列。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(3)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将字符串中的小写字母变成相应的大写字母，其余字符不变。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(4)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统计字符串中小写字母的个数。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568952" cy="4351338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命令如下：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=‘ABc123d4e56Fg9’;</a:t>
            </a:r>
            <a:b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subch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(1:5)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取子字符串</a:t>
            </a:r>
            <a:b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revch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(end:-1:1)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将字符串倒排</a:t>
            </a:r>
            <a:b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k=find(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&gt;=‘a’&amp;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&lt;=‘z’);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找小写字母的位置</a:t>
            </a:r>
            <a:b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(k)=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(k)-(‘a’-‘A’);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将小写字母变成相应的大写字母</a:t>
            </a:r>
            <a:b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char(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ch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)                </a:t>
            </a:r>
            <a:b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length(k)     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统计小写字母的个数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741363"/>
            <a:ext cx="8424936" cy="556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24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2.6.2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字符串的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操作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 smtClean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．字符串的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</a:rPr>
              <a:t>执行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与字符串有关的一个重要函数是</a:t>
            </a: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</a:rPr>
              <a:t>eval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，它的作用是把字符串的内容作为对应的</a:t>
            </a: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命令来执行，其调用格式为：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eval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(s)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s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为字符串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。例如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&gt;&gt; t=pi;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&gt;&gt; m='[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t,sin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(t),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cos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(t)]';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&gt;&gt; y=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eval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(m)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y =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3.1416    0.0000   -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1.0000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188" y="908050"/>
            <a:ext cx="7632700" cy="194950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．字符串与数值之间的转换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字符串是以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ASCII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码形式存储的，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abs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double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函数都可以用来获取字符串矩阵所对应的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ASCII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码数值矩阵。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950" y="3062288"/>
            <a:ext cx="8132763" cy="194950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．字符串的连接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中，要将两个字符串连接在一起，有两种常见方法：一是用字符串向量，二是用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strcat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函数。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2925" y="806450"/>
            <a:ext cx="7921625" cy="52717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．字符串的比较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字符串的比较有两种方法：利用关系运算符或字符串比较函数。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当两个字符串拥有相同的长度时，可以利用关系运算符对字符串进行比较，比较的规则是按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ASCII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值大小逐个字符进行比较，比较的结果是一个数值向量，其元素为对应字符比较的结果。例如：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'www0'&gt;='W123'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ans =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 1     1     1     0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850" y="981075"/>
            <a:ext cx="8640763" cy="47933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字符串比较函数用于判断字符串是否相等，有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种比较方式，函数如下：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①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strcmp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(s1,s2)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：用来比较字符串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s1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s2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是否相等，如果相等，返回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，否则返回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0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②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strncmp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(s1,s2,n)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：用来比较前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个字符是否相等，如果相等，返回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，否则返回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0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③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strcmpi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(s1,s2)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：在忽略字母大小写前提下，比较字符串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s1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s2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是否相等，如果相等，返回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，否则返回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0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④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</a:rPr>
              <a:t>strncmpi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(s1,s2,n)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：在忽略字符串大小写前提下，比较前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个字符是否相等，如果相等，返回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，否则返回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0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539750" y="836613"/>
            <a:ext cx="8353425" cy="2592387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2.1.2  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数据的输出</a:t>
            </a:r>
            <a:r>
              <a:rPr lang="zh-CN" altLang="zh-CN" b="1" dirty="0" smtClean="0">
                <a:solidFill>
                  <a:srgbClr val="000066"/>
                </a:solidFill>
                <a:latin typeface="Times New Roman" pitchFamily="18" charset="0"/>
              </a:rPr>
              <a:t>格式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endParaRPr lang="zh-CN" altLang="zh-CN" sz="10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</a:rPr>
              <a:t>用十进制数表示一个常数，具体可采用日常记数法和科学记数法两种表示方法。</a:t>
            </a:r>
            <a:endParaRPr lang="zh-CN" altLang="en-US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639066" y="2348880"/>
            <a:ext cx="8109398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format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命令的格式为：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format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格式符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 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其中，格式符决定数据的输出格式，各种格式符及其含义如表所示。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435280" cy="5000625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 2.7 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结构数据和单元</a:t>
            </a:r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数据</a:t>
            </a:r>
            <a:endParaRPr lang="en-US" altLang="zh-CN" sz="3600" b="1" dirty="0" smtClean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000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</a:rPr>
              <a:t/>
            </a:r>
            <a:b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2.7.1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结构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数据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000" b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．结构矩阵的建立与引用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建立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一个结构矩阵可采用给结构成员赋值的办法。具体格式为：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结构矩阵名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.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成员名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表达式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其中表达式应理解为矩阵表达式。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362950" cy="5329237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．结构成员的修改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可以根据需要增加或删除结构的成员。例如要给结构矩阵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增加一个成员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x4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，可给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中任意一个元素增加成员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x4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a(1).x4=‘410075’;</a:t>
            </a:r>
            <a:b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但其他成员均为空矩阵，可以使用赋值语句给它赋确定的值。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要删除结构的成员，则可以使用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rmfield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函数来完成。例如，删除成员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x4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a=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rmfield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(a,‘x4’);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2.7.2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单元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数据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建立单元矩阵和一般矩阵相似，只是矩阵元素用大括号括起来。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可以用带有大括号下标的形式引用单元矩阵元素。例如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b{3,3}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。单元矩阵的元素可以是结构或单元数据。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可以使用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celldisp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函数来显示整个单元矩阵，如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celldisp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(b)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zh-CN" altLang="en-US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440954"/>
              </p:ext>
            </p:extLst>
          </p:nvPr>
        </p:nvGraphicFramePr>
        <p:xfrm>
          <a:off x="755575" y="1124744"/>
          <a:ext cx="8137599" cy="3888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754"/>
                <a:gridCol w="6337845"/>
              </a:tblGrid>
              <a:tr h="273861"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格式符 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213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short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输出小数点后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位，最多不超过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位有效数字。对于大于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1000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的实数，用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位有效数字的科学记数形式输出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long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位有效数字形式输出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short e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位有效数字的科学记数形式输出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long e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位有效数字的科学记数形式输出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short g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从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short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和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short e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中自动选择最佳输出方式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long g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从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long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和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long e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中自动选择最佳输出方式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近似有理数表示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hex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十六进制表示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正数、负数、零分别用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、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、空格表示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bank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银行格式，用元、角、分表示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compact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输出变量之间没有空行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05"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loose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50"/>
                        </a:lnSpc>
                        <a:spcBef>
                          <a:spcPts val="8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输出变量之间有空行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83" name="矩形 4"/>
          <p:cNvSpPr>
            <a:spLocks noChangeArrowheads="1"/>
          </p:cNvSpPr>
          <p:nvPr/>
        </p:nvSpPr>
        <p:spPr bwMode="auto">
          <a:xfrm>
            <a:off x="683568" y="5300663"/>
            <a:ext cx="8209607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注意：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format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命令只影响数据输出格式，而不影响数据的计算和存储。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720725"/>
            <a:ext cx="7886700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2.2   MATLAB</a:t>
            </a:r>
            <a:r>
              <a:rPr lang="zh-CN" altLang="en-US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矩阵的表示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886700" cy="4351338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2.2.1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矩阵的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建立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/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．直接输入法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最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简单的建立矩阵的方法是从键盘直接输入矩阵的元素。具体方法如下：将矩阵的元素用方括号括起来，按矩阵行的顺序输入各元素，同一行的各元素之间用空格或逗号分隔，不同行的元素之间用分号分隔。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213" y="1052513"/>
            <a:ext cx="7848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．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利用已建好的矩阵建立更大的矩阵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684213" y="1628238"/>
            <a:ext cx="7848600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大矩阵可由已建好的小矩阵拼接而成。例如：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A=[1,2,3;4,5,6;7,8,9];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B=[-1,-2,-3;-4,-5,-6;-7,-8,-9];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&gt;&gt; C=[A,B;B,A]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C =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 1     2     3    -1    -2    -3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 4     5     6    -4    -5    -6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 7     8     9    -7    -8    -9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-1    -2    -3     1     2     3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-4    -5    -6     4     5     6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</a:rPr>
              <a:t>    -7    -8    -9     7     8     9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764705"/>
            <a:ext cx="8568952" cy="5184576"/>
          </a:xfrm>
        </p:spPr>
        <p:txBody>
          <a:bodyPr/>
          <a:lstStyle/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2.2.2 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冒号表达式 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10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冒号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表达式可以产生一个行向量，一般格式是：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e1:e2:e3</a:t>
            </a:r>
            <a:b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其中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e1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为初始值，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e2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为步长，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e3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为终止值。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sz="1000" b="1" dirty="0" smtClean="0">
                <a:solidFill>
                  <a:srgbClr val="000066"/>
                </a:solidFill>
                <a:latin typeface="Times New Roman" pitchFamily="18" charset="0"/>
              </a:rPr>
              <a:t> </a:t>
            </a:r>
            <a:endParaRPr lang="en-US" altLang="zh-CN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Times New Roman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中，还可以用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linspace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函数产生行向量。其调用格式为：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linspace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a,b,n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b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其中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是生成向量的第一个和最后一个元素，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是元素总数。</a:t>
            </a:r>
            <a:b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</a:b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显然，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linspace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</a:rPr>
              <a:t>a,b,n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</a:rPr>
              <a:t>a:(b-a)/(n-1):b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</a:rPr>
              <a:t>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TLAB第3版模板.potx" id="{4FC99C8F-E109-438F-A6E1-6701802F45A6}" vid="{6AEA906A-9E41-4906-B188-574B48118767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2229</Words>
  <Application>Microsoft Office PowerPoint</Application>
  <PresentationFormat>全屏显示(4:3)</PresentationFormat>
  <Paragraphs>304</Paragraphs>
  <Slides>52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  MATLAB矩阵的表示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变量及其操作</vt:lpstr>
      <vt:lpstr>PowerPoint 演示文稿</vt:lpstr>
      <vt:lpstr>PowerPoint 演示文稿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jszx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MATLAB矩阵及其运算 2.1  变量和数据操作 2.2  MATLAB矩阵 2.3  MATLAB运算 2.4  矩阵分析 2.5  矩阵的超越函数 2.6  字符串 2.7  结构数据和单元数据 2.8  稀疏矩阵</dc:title>
  <dc:creator>jszx</dc:creator>
  <cp:lastModifiedBy>liu</cp:lastModifiedBy>
  <cp:revision>38</cp:revision>
  <dcterms:created xsi:type="dcterms:W3CDTF">2005-04-21T06:58:12Z</dcterms:created>
  <dcterms:modified xsi:type="dcterms:W3CDTF">2017-07-21T00:45:53Z</dcterms:modified>
</cp:coreProperties>
</file>