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57" r:id="rId3"/>
    <p:sldId id="259" r:id="rId4"/>
    <p:sldId id="291" r:id="rId5"/>
    <p:sldId id="260" r:id="rId6"/>
    <p:sldId id="261" r:id="rId7"/>
    <p:sldId id="262" r:id="rId8"/>
    <p:sldId id="263" r:id="rId9"/>
    <p:sldId id="264" r:id="rId10"/>
    <p:sldId id="265" r:id="rId11"/>
    <p:sldId id="266" r:id="rId12"/>
    <p:sldId id="267" r:id="rId13"/>
    <p:sldId id="268" r:id="rId14"/>
    <p:sldId id="269" r:id="rId15"/>
    <p:sldId id="297" r:id="rId16"/>
    <p:sldId id="270" r:id="rId17"/>
    <p:sldId id="271" r:id="rId18"/>
    <p:sldId id="272" r:id="rId19"/>
    <p:sldId id="273" r:id="rId20"/>
    <p:sldId id="274" r:id="rId21"/>
    <p:sldId id="275" r:id="rId22"/>
    <p:sldId id="276" r:id="rId23"/>
    <p:sldId id="277" r:id="rId24"/>
    <p:sldId id="289" r:id="rId25"/>
    <p:sldId id="293" r:id="rId26"/>
    <p:sldId id="278" r:id="rId27"/>
    <p:sldId id="279" r:id="rId28"/>
    <p:sldId id="280" r:id="rId29"/>
    <p:sldId id="281" r:id="rId30"/>
    <p:sldId id="282" r:id="rId31"/>
    <p:sldId id="290" r:id="rId32"/>
    <p:sldId id="283" r:id="rId33"/>
    <p:sldId id="284" r:id="rId34"/>
    <p:sldId id="285" r:id="rId35"/>
    <p:sldId id="286" r:id="rId36"/>
    <p:sldId id="294" r:id="rId37"/>
    <p:sldId id="287" r:id="rId38"/>
    <p:sldId id="298" r:id="rId39"/>
    <p:sldId id="299" r:id="rId40"/>
    <p:sldId id="295" r:id="rId41"/>
    <p:sldId id="300" r:id="rId42"/>
    <p:sldId id="296" r:id="rId43"/>
    <p:sldId id="301"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CE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6305550"/>
            <a:ext cx="27003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76922" y="2370337"/>
            <a:ext cx="7772400" cy="1636775"/>
          </a:xfrm>
        </p:spPr>
        <p:txBody>
          <a:bodyPr anchor="b">
            <a:normAutofit/>
          </a:bodyPr>
          <a:lstStyle>
            <a:lvl1pPr algn="ctr">
              <a:spcAft>
                <a:spcPts val="1800"/>
              </a:spcAft>
              <a:defRPr sz="5400">
                <a:solidFill>
                  <a:schemeClr val="bg1"/>
                </a:solidFill>
              </a:defRPr>
            </a:lvl1pPr>
          </a:lstStyle>
          <a:p>
            <a:r>
              <a:rPr lang="zh-CN" altLang="en-US" smtClean="0"/>
              <a:t>单击此处编辑母版标题样式</a:t>
            </a:r>
            <a:endParaRPr lang="zh-CN" altLang="zh-CN" dirty="0"/>
          </a:p>
        </p:txBody>
      </p:sp>
      <p:sp>
        <p:nvSpPr>
          <p:cNvPr id="3" name="Subtitle 2"/>
          <p:cNvSpPr>
            <a:spLocks noGrp="1"/>
          </p:cNvSpPr>
          <p:nvPr>
            <p:ph type="subTitle" idx="1"/>
          </p:nvPr>
        </p:nvSpPr>
        <p:spPr>
          <a:xfrm>
            <a:off x="1143000" y="4445417"/>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20981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720233"/>
            <a:ext cx="7886700" cy="797849"/>
          </a:xfrm>
        </p:spPr>
        <p:txBody>
          <a:bodyPr>
            <a:normAutofit/>
          </a:bodyPr>
          <a:lstStyle>
            <a:lvl1pPr>
              <a:defRPr sz="4000" b="1"/>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Slide Number Placeholder 5"/>
          <p:cNvSpPr>
            <a:spLocks noGrp="1"/>
          </p:cNvSpPr>
          <p:nvPr>
            <p:ph type="sldNum" sz="quarter" idx="10"/>
          </p:nvPr>
        </p:nvSpPr>
        <p:spPr>
          <a:xfrm>
            <a:off x="8334375" y="6391275"/>
            <a:ext cx="809625" cy="466725"/>
          </a:xfrm>
          <a:prstGeom prst="rect">
            <a:avLst/>
          </a:prstGeom>
        </p:spPr>
        <p:txBody>
          <a:bodyPr/>
          <a:lstStyle>
            <a:lvl1pPr>
              <a:defRPr smtClean="0">
                <a:solidFill>
                  <a:schemeClr val="bg1"/>
                </a:solidFill>
                <a:latin typeface="Arial" charset="0"/>
              </a:defRPr>
            </a:lvl1pPr>
          </a:lstStyle>
          <a:p>
            <a:pPr>
              <a:defRPr/>
            </a:pPr>
            <a:fld id="{94F42671-8491-4421-B742-67EA90011A79}" type="slidenum">
              <a:rPr lang="en-US" altLang="zh-CN"/>
              <a:pPr>
                <a:defRPr/>
              </a:pPr>
              <a:t>‹#›</a:t>
            </a:fld>
            <a:endParaRPr lang="en-US" altLang="zh-CN"/>
          </a:p>
        </p:txBody>
      </p:sp>
    </p:spTree>
    <p:extLst>
      <p:ext uri="{BB962C8B-B14F-4D97-AF65-F5344CB8AC3E}">
        <p14:creationId xmlns:p14="http://schemas.microsoft.com/office/powerpoint/2010/main" val="66447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425729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p:txBody>
      </p:sp>
      <p:sp>
        <p:nvSpPr>
          <p:cNvPr id="5" name="Slide Number Placeholder 5"/>
          <p:cNvSpPr>
            <a:spLocks noGrp="1"/>
          </p:cNvSpPr>
          <p:nvPr>
            <p:ph type="sldNum" sz="quarter" idx="10"/>
          </p:nvPr>
        </p:nvSpPr>
        <p:spPr>
          <a:xfrm>
            <a:off x="8334375" y="6391275"/>
            <a:ext cx="809625" cy="466725"/>
          </a:xfrm>
          <a:prstGeom prst="rect">
            <a:avLst/>
          </a:prstGeom>
        </p:spPr>
        <p:txBody>
          <a:bodyPr/>
          <a:lstStyle>
            <a:lvl1pPr>
              <a:defRPr smtClean="0">
                <a:solidFill>
                  <a:schemeClr val="bg1"/>
                </a:solidFill>
                <a:latin typeface="Arial" charset="0"/>
              </a:defRPr>
            </a:lvl1pPr>
          </a:lstStyle>
          <a:p>
            <a:pPr>
              <a:defRPr/>
            </a:pPr>
            <a:fld id="{5C034EBB-58A6-45C9-88EF-295E1BCF77AA}" type="slidenum">
              <a:rPr lang="en-US" altLang="zh-CN"/>
              <a:pPr>
                <a:defRPr/>
              </a:pPr>
              <a:t>‹#›</a:t>
            </a:fld>
            <a:endParaRPr lang="en-US" altLang="zh-CN"/>
          </a:p>
        </p:txBody>
      </p:sp>
    </p:spTree>
    <p:extLst>
      <p:ext uri="{BB962C8B-B14F-4D97-AF65-F5344CB8AC3E}">
        <p14:creationId xmlns:p14="http://schemas.microsoft.com/office/powerpoint/2010/main" val="286563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Slide Number Placeholder 5"/>
          <p:cNvSpPr>
            <a:spLocks noGrp="1"/>
          </p:cNvSpPr>
          <p:nvPr>
            <p:ph type="sldNum" sz="quarter" idx="10"/>
          </p:nvPr>
        </p:nvSpPr>
        <p:spPr>
          <a:xfrm>
            <a:off x="8334375" y="6391275"/>
            <a:ext cx="809625" cy="466725"/>
          </a:xfrm>
          <a:prstGeom prst="rect">
            <a:avLst/>
          </a:prstGeom>
        </p:spPr>
        <p:txBody>
          <a:bodyPr/>
          <a:lstStyle>
            <a:lvl1pPr>
              <a:defRPr smtClean="0">
                <a:solidFill>
                  <a:schemeClr val="bg1"/>
                </a:solidFill>
                <a:latin typeface="Arial" charset="0"/>
              </a:defRPr>
            </a:lvl1pPr>
          </a:lstStyle>
          <a:p>
            <a:pPr>
              <a:defRPr/>
            </a:pPr>
            <a:fld id="{79A8FF3E-F1F8-4C7A-A7D5-E6503AA99366}" type="slidenum">
              <a:rPr lang="en-US" altLang="zh-CN"/>
              <a:pPr>
                <a:defRPr/>
              </a:pPr>
              <a:t>‹#›</a:t>
            </a:fld>
            <a:endParaRPr lang="en-US" altLang="zh-CN"/>
          </a:p>
        </p:txBody>
      </p:sp>
    </p:spTree>
    <p:extLst>
      <p:ext uri="{BB962C8B-B14F-4D97-AF65-F5344CB8AC3E}">
        <p14:creationId xmlns:p14="http://schemas.microsoft.com/office/powerpoint/2010/main" val="175741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8334375" y="6391275"/>
            <a:ext cx="809625" cy="466725"/>
          </a:xfrm>
          <a:prstGeom prst="rect">
            <a:avLst/>
          </a:prstGeom>
        </p:spPr>
        <p:txBody>
          <a:bodyPr/>
          <a:lstStyle>
            <a:lvl1pPr>
              <a:defRPr smtClean="0">
                <a:solidFill>
                  <a:schemeClr val="bg1"/>
                </a:solidFill>
                <a:latin typeface="Arial" charset="0"/>
              </a:defRPr>
            </a:lvl1pPr>
          </a:lstStyle>
          <a:p>
            <a:pPr>
              <a:defRPr/>
            </a:pPr>
            <a:fld id="{422F6329-4D05-4015-88F2-091EE9698A82}" type="slidenum">
              <a:rPr lang="en-US" altLang="zh-CN"/>
              <a:pPr>
                <a:defRPr/>
              </a:pPr>
              <a:t>‹#›</a:t>
            </a:fld>
            <a:endParaRPr lang="en-US" altLang="zh-CN"/>
          </a:p>
        </p:txBody>
      </p:sp>
    </p:spTree>
    <p:extLst>
      <p:ext uri="{BB962C8B-B14F-4D97-AF65-F5344CB8AC3E}">
        <p14:creationId xmlns:p14="http://schemas.microsoft.com/office/powerpoint/2010/main" val="55900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Slide Number Placeholder 5"/>
          <p:cNvSpPr>
            <a:spLocks noGrp="1"/>
          </p:cNvSpPr>
          <p:nvPr>
            <p:ph type="sldNum" sz="quarter" idx="10"/>
          </p:nvPr>
        </p:nvSpPr>
        <p:spPr>
          <a:xfrm>
            <a:off x="8334375" y="6391275"/>
            <a:ext cx="809625" cy="466725"/>
          </a:xfrm>
          <a:prstGeom prst="rect">
            <a:avLst/>
          </a:prstGeom>
        </p:spPr>
        <p:txBody>
          <a:bodyPr/>
          <a:lstStyle>
            <a:lvl1pPr>
              <a:defRPr smtClean="0">
                <a:solidFill>
                  <a:schemeClr val="bg1"/>
                </a:solidFill>
                <a:latin typeface="Arial" charset="0"/>
              </a:defRPr>
            </a:lvl1pPr>
          </a:lstStyle>
          <a:p>
            <a:pPr>
              <a:defRPr/>
            </a:pPr>
            <a:fld id="{E9D96971-B640-44EA-AA99-10B16F9BF6EF}" type="slidenum">
              <a:rPr lang="en-US" altLang="zh-CN"/>
              <a:pPr>
                <a:defRPr/>
              </a:pPr>
              <a:t>‹#›</a:t>
            </a:fld>
            <a:endParaRPr lang="en-US" altLang="zh-CN"/>
          </a:p>
        </p:txBody>
      </p:sp>
    </p:spTree>
    <p:extLst>
      <p:ext uri="{BB962C8B-B14F-4D97-AF65-F5344CB8AC3E}">
        <p14:creationId xmlns:p14="http://schemas.microsoft.com/office/powerpoint/2010/main" val="321498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3479"/>
            <a:ext cx="1971675" cy="541348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763479"/>
            <a:ext cx="5800725" cy="54134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Slide Number Placeholder 5"/>
          <p:cNvSpPr>
            <a:spLocks noGrp="1"/>
          </p:cNvSpPr>
          <p:nvPr>
            <p:ph type="sldNum" sz="quarter" idx="10"/>
          </p:nvPr>
        </p:nvSpPr>
        <p:spPr>
          <a:xfrm>
            <a:off x="8334375" y="6391275"/>
            <a:ext cx="809625" cy="466725"/>
          </a:xfrm>
          <a:prstGeom prst="rect">
            <a:avLst/>
          </a:prstGeom>
        </p:spPr>
        <p:txBody>
          <a:bodyPr/>
          <a:lstStyle>
            <a:lvl1pPr>
              <a:defRPr smtClean="0">
                <a:solidFill>
                  <a:schemeClr val="bg1"/>
                </a:solidFill>
                <a:latin typeface="Arial" charset="0"/>
              </a:defRPr>
            </a:lvl1pPr>
          </a:lstStyle>
          <a:p>
            <a:pPr>
              <a:defRPr/>
            </a:pPr>
            <a:fld id="{A86780A6-B674-462B-8E3E-6C97151FC845}" type="slidenum">
              <a:rPr lang="en-US" altLang="zh-CN"/>
              <a:pPr>
                <a:defRPr/>
              </a:pPr>
              <a:t>‹#›</a:t>
            </a:fld>
            <a:endParaRPr lang="en-US" altLang="zh-CN"/>
          </a:p>
        </p:txBody>
      </p:sp>
    </p:spTree>
    <p:extLst>
      <p:ext uri="{BB962C8B-B14F-4D97-AF65-F5344CB8AC3E}">
        <p14:creationId xmlns:p14="http://schemas.microsoft.com/office/powerpoint/2010/main" val="230058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603250"/>
            <a:ext cx="78867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TextBox 5"/>
          <p:cNvSpPr txBox="1">
            <a:spLocks noChangeArrowheads="1"/>
          </p:cNvSpPr>
          <p:nvPr/>
        </p:nvSpPr>
        <p:spPr bwMode="auto">
          <a:xfrm>
            <a:off x="5187950" y="36513"/>
            <a:ext cx="3956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400">
                <a:solidFill>
                  <a:schemeClr val="bg1"/>
                </a:solidFill>
                <a:latin typeface="黑体" pitchFamily="49" charset="-122"/>
                <a:ea typeface="黑体" pitchFamily="49" charset="-122"/>
              </a:rPr>
              <a:t>第</a:t>
            </a:r>
            <a:r>
              <a:rPr lang="en-US" altLang="zh-CN" sz="2400">
                <a:solidFill>
                  <a:schemeClr val="bg1"/>
                </a:solidFill>
                <a:latin typeface="黑体" pitchFamily="49" charset="-122"/>
                <a:ea typeface="黑体" pitchFamily="49" charset="-122"/>
              </a:rPr>
              <a:t>3</a:t>
            </a:r>
            <a:r>
              <a:rPr lang="zh-CN" altLang="zh-CN" sz="2400">
                <a:solidFill>
                  <a:schemeClr val="bg1"/>
                </a:solidFill>
                <a:latin typeface="黑体" pitchFamily="49" charset="-122"/>
                <a:ea typeface="黑体" pitchFamily="49" charset="-122"/>
              </a:rPr>
              <a:t>章</a:t>
            </a:r>
            <a:r>
              <a:rPr lang="en-US" altLang="zh-CN" sz="2400">
                <a:solidFill>
                  <a:schemeClr val="bg1"/>
                </a:solidFill>
                <a:latin typeface="黑体" pitchFamily="49" charset="-122"/>
                <a:ea typeface="黑体" pitchFamily="49" charset="-122"/>
              </a:rPr>
              <a:t>  MATLAB</a:t>
            </a:r>
            <a:r>
              <a:rPr lang="zh-CN" altLang="en-US" sz="2400">
                <a:solidFill>
                  <a:schemeClr val="bg1"/>
                </a:solidFill>
                <a:latin typeface="黑体" pitchFamily="49" charset="-122"/>
                <a:ea typeface="黑体" pitchFamily="49" charset="-122"/>
              </a:rPr>
              <a:t>矩阵处理</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6" r:id="rId3"/>
    <p:sldLayoutId id="2147483679" r:id="rId4"/>
    <p:sldLayoutId id="2147483680" r:id="rId5"/>
    <p:sldLayoutId id="2147483681" r:id="rId6"/>
    <p:sldLayoutId id="2147483682" r:id="rId7"/>
    <p:sldLayoutId id="2147483683" r:id="rId8"/>
  </p:sldLayoutIdLst>
  <p:timing>
    <p:tnLst>
      <p:par>
        <p:cTn id="1" dur="indefinite" restart="never" nodeType="tmRoot"/>
      </p:par>
    </p:tnLst>
  </p:timing>
  <p:txStyles>
    <p:titleStyle>
      <a:lvl1pPr algn="l" rtl="0" fontAlgn="base">
        <a:lnSpc>
          <a:spcPct val="90000"/>
        </a:lnSpc>
        <a:spcBef>
          <a:spcPct val="0"/>
        </a:spcBef>
        <a:spcAft>
          <a:spcPct val="0"/>
        </a:spcAft>
        <a:defRPr sz="4000" kern="1200">
          <a:solidFill>
            <a:schemeClr val="tx1"/>
          </a:solidFill>
          <a:latin typeface="+mj-lt"/>
          <a:ea typeface="+mj-ea"/>
          <a:cs typeface="+mj-cs"/>
        </a:defRPr>
      </a:lvl1pPr>
      <a:lvl2pPr algn="l" rtl="0" fontAlgn="base">
        <a:lnSpc>
          <a:spcPct val="90000"/>
        </a:lnSpc>
        <a:spcBef>
          <a:spcPct val="0"/>
        </a:spcBef>
        <a:spcAft>
          <a:spcPct val="0"/>
        </a:spcAft>
        <a:defRPr sz="4000">
          <a:solidFill>
            <a:schemeClr val="tx1"/>
          </a:solidFill>
          <a:latin typeface="Calibri Light"/>
          <a:ea typeface="宋体" pitchFamily="2" charset="-122"/>
        </a:defRPr>
      </a:lvl2pPr>
      <a:lvl3pPr algn="l" rtl="0" fontAlgn="base">
        <a:lnSpc>
          <a:spcPct val="90000"/>
        </a:lnSpc>
        <a:spcBef>
          <a:spcPct val="0"/>
        </a:spcBef>
        <a:spcAft>
          <a:spcPct val="0"/>
        </a:spcAft>
        <a:defRPr sz="4000">
          <a:solidFill>
            <a:schemeClr val="tx1"/>
          </a:solidFill>
          <a:latin typeface="Calibri Light"/>
          <a:ea typeface="宋体" pitchFamily="2" charset="-122"/>
        </a:defRPr>
      </a:lvl3pPr>
      <a:lvl4pPr algn="l" rtl="0" fontAlgn="base">
        <a:lnSpc>
          <a:spcPct val="90000"/>
        </a:lnSpc>
        <a:spcBef>
          <a:spcPct val="0"/>
        </a:spcBef>
        <a:spcAft>
          <a:spcPct val="0"/>
        </a:spcAft>
        <a:defRPr sz="4000">
          <a:solidFill>
            <a:schemeClr val="tx1"/>
          </a:solidFill>
          <a:latin typeface="Calibri Light"/>
          <a:ea typeface="宋体" pitchFamily="2" charset="-122"/>
        </a:defRPr>
      </a:lvl4pPr>
      <a:lvl5pPr algn="l" rtl="0" fontAlgn="base">
        <a:lnSpc>
          <a:spcPct val="90000"/>
        </a:lnSpc>
        <a:spcBef>
          <a:spcPct val="0"/>
        </a:spcBef>
        <a:spcAft>
          <a:spcPct val="0"/>
        </a:spcAft>
        <a:defRPr sz="4000">
          <a:solidFill>
            <a:schemeClr val="tx1"/>
          </a:solidFill>
          <a:latin typeface="Calibri Light"/>
          <a:ea typeface="宋体" pitchFamily="2" charset="-122"/>
        </a:defRPr>
      </a:lvl5pPr>
      <a:lvl6pPr marL="457200" algn="l" rtl="0" fontAlgn="base">
        <a:lnSpc>
          <a:spcPct val="90000"/>
        </a:lnSpc>
        <a:spcBef>
          <a:spcPct val="0"/>
        </a:spcBef>
        <a:spcAft>
          <a:spcPct val="0"/>
        </a:spcAft>
        <a:defRPr sz="4000">
          <a:solidFill>
            <a:schemeClr val="tx1"/>
          </a:solidFill>
          <a:latin typeface="Calibri Light"/>
          <a:ea typeface="宋体" pitchFamily="2" charset="-122"/>
        </a:defRPr>
      </a:lvl6pPr>
      <a:lvl7pPr marL="914400" algn="l" rtl="0" fontAlgn="base">
        <a:lnSpc>
          <a:spcPct val="90000"/>
        </a:lnSpc>
        <a:spcBef>
          <a:spcPct val="0"/>
        </a:spcBef>
        <a:spcAft>
          <a:spcPct val="0"/>
        </a:spcAft>
        <a:defRPr sz="4000">
          <a:solidFill>
            <a:schemeClr val="tx1"/>
          </a:solidFill>
          <a:latin typeface="Calibri Light"/>
          <a:ea typeface="宋体" pitchFamily="2" charset="-122"/>
        </a:defRPr>
      </a:lvl7pPr>
      <a:lvl8pPr marL="1371600" algn="l" rtl="0" fontAlgn="base">
        <a:lnSpc>
          <a:spcPct val="90000"/>
        </a:lnSpc>
        <a:spcBef>
          <a:spcPct val="0"/>
        </a:spcBef>
        <a:spcAft>
          <a:spcPct val="0"/>
        </a:spcAft>
        <a:defRPr sz="4000">
          <a:solidFill>
            <a:schemeClr val="tx1"/>
          </a:solidFill>
          <a:latin typeface="Calibri Light"/>
          <a:ea typeface="宋体" pitchFamily="2" charset="-122"/>
        </a:defRPr>
      </a:lvl8pPr>
      <a:lvl9pPr marL="1828800" algn="l" rtl="0" fontAlgn="base">
        <a:lnSpc>
          <a:spcPct val="90000"/>
        </a:lnSpc>
        <a:spcBef>
          <a:spcPct val="0"/>
        </a:spcBef>
        <a:spcAft>
          <a:spcPct val="0"/>
        </a:spcAft>
        <a:defRPr sz="4000">
          <a:solidFill>
            <a:schemeClr val="tx1"/>
          </a:solidFill>
          <a:latin typeface="Calibri Light"/>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755576" y="1052736"/>
            <a:ext cx="7772400" cy="44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900" b="1" dirty="0">
                <a:solidFill>
                  <a:srgbClr val="000066"/>
                </a:solidFill>
                <a:latin typeface="Times New Roman" pitchFamily="18" charset="0"/>
                <a:ea typeface="华文新魏" pitchFamily="2" charset="-122"/>
              </a:rPr>
              <a:t>第</a:t>
            </a:r>
            <a:r>
              <a:rPr lang="en-US" altLang="zh-CN" sz="3900" b="1" dirty="0">
                <a:solidFill>
                  <a:srgbClr val="000066"/>
                </a:solidFill>
                <a:latin typeface="Times New Roman" pitchFamily="18" charset="0"/>
                <a:ea typeface="华文新魏" pitchFamily="2" charset="-122"/>
              </a:rPr>
              <a:t>3</a:t>
            </a:r>
            <a:r>
              <a:rPr lang="zh-CN" altLang="en-US" sz="3900" b="1" dirty="0">
                <a:solidFill>
                  <a:srgbClr val="000066"/>
                </a:solidFill>
                <a:latin typeface="Times New Roman" pitchFamily="18" charset="0"/>
                <a:ea typeface="华文新魏" pitchFamily="2" charset="-122"/>
              </a:rPr>
              <a:t>章  </a:t>
            </a:r>
            <a:r>
              <a:rPr lang="en-US" altLang="zh-CN" sz="3900" b="1" dirty="0">
                <a:solidFill>
                  <a:srgbClr val="000066"/>
                </a:solidFill>
                <a:latin typeface="Times New Roman" pitchFamily="18" charset="0"/>
                <a:ea typeface="华文新魏" pitchFamily="2" charset="-122"/>
              </a:rPr>
              <a:t>MATLAB</a:t>
            </a:r>
            <a:r>
              <a:rPr lang="zh-CN" altLang="en-US" sz="3900" b="1" dirty="0">
                <a:solidFill>
                  <a:srgbClr val="000066"/>
                </a:solidFill>
                <a:latin typeface="Times New Roman" pitchFamily="18" charset="0"/>
                <a:ea typeface="华文新魏" pitchFamily="2" charset="-122"/>
              </a:rPr>
              <a:t>矩阵分析与处理</a:t>
            </a:r>
            <a:endParaRPr lang="en-US" altLang="zh-CN" sz="3900" b="1" dirty="0">
              <a:solidFill>
                <a:srgbClr val="000066"/>
              </a:solidFill>
              <a:latin typeface="Times New Roman" pitchFamily="18" charset="0"/>
              <a:ea typeface="华文新魏" pitchFamily="2" charset="-122"/>
            </a:endParaRPr>
          </a:p>
          <a:p>
            <a:pPr eaLnBrk="1" hangingPunct="1">
              <a:defRPr/>
            </a:pPr>
            <a:endParaRPr lang="en-US" altLang="zh-CN" sz="2800" b="1" dirty="0">
              <a:solidFill>
                <a:srgbClr val="000066"/>
              </a:solidFill>
              <a:latin typeface="Times New Roman" pitchFamily="18" charset="0"/>
              <a:ea typeface="华文新魏" pitchFamily="2" charset="-122"/>
            </a:endParaRPr>
          </a:p>
          <a:p>
            <a:pPr eaLnBrk="1" hangingPunct="1">
              <a:defRPr/>
            </a:pPr>
            <a:r>
              <a:rPr lang="en-US" altLang="zh-CN" sz="3900" b="1" dirty="0">
                <a:solidFill>
                  <a:srgbClr val="000066"/>
                </a:solidFill>
                <a:latin typeface="Times New Roman" pitchFamily="18" charset="0"/>
                <a:ea typeface="华文新魏" pitchFamily="2" charset="-122"/>
              </a:rPr>
              <a:t>3.1  </a:t>
            </a:r>
            <a:r>
              <a:rPr lang="zh-CN" altLang="en-US" sz="3900" b="1" dirty="0">
                <a:solidFill>
                  <a:srgbClr val="000066"/>
                </a:solidFill>
                <a:latin typeface="Times New Roman" pitchFamily="18" charset="0"/>
                <a:ea typeface="华文新魏" pitchFamily="2" charset="-122"/>
              </a:rPr>
              <a:t>特殊矩阵</a:t>
            </a:r>
          </a:p>
          <a:p>
            <a:pPr eaLnBrk="1" hangingPunct="1">
              <a:defRPr/>
            </a:pPr>
            <a:r>
              <a:rPr lang="en-US" altLang="zh-CN" sz="3900" b="1" dirty="0">
                <a:solidFill>
                  <a:srgbClr val="000066"/>
                </a:solidFill>
                <a:latin typeface="Times New Roman" pitchFamily="18" charset="0"/>
                <a:ea typeface="华文新魏" pitchFamily="2" charset="-122"/>
              </a:rPr>
              <a:t>3.2  </a:t>
            </a:r>
            <a:r>
              <a:rPr lang="zh-CN" altLang="en-US" sz="3900" b="1" dirty="0">
                <a:solidFill>
                  <a:srgbClr val="000066"/>
                </a:solidFill>
                <a:latin typeface="Times New Roman" pitchFamily="18" charset="0"/>
                <a:ea typeface="华文新魏" pitchFamily="2" charset="-122"/>
              </a:rPr>
              <a:t>矩阵变换</a:t>
            </a:r>
          </a:p>
          <a:p>
            <a:pPr eaLnBrk="1" hangingPunct="1">
              <a:defRPr/>
            </a:pPr>
            <a:r>
              <a:rPr lang="en-US" altLang="zh-CN" sz="3900" b="1" dirty="0">
                <a:solidFill>
                  <a:srgbClr val="000066"/>
                </a:solidFill>
                <a:latin typeface="Times New Roman" pitchFamily="18" charset="0"/>
                <a:ea typeface="华文新魏" pitchFamily="2" charset="-122"/>
              </a:rPr>
              <a:t>3.3  </a:t>
            </a:r>
            <a:r>
              <a:rPr lang="zh-CN" altLang="en-US" sz="3900" b="1" dirty="0">
                <a:solidFill>
                  <a:srgbClr val="000066"/>
                </a:solidFill>
                <a:latin typeface="Times New Roman" pitchFamily="18" charset="0"/>
                <a:ea typeface="华文新魏" pitchFamily="2" charset="-122"/>
              </a:rPr>
              <a:t>矩阵求值</a:t>
            </a:r>
          </a:p>
          <a:p>
            <a:pPr eaLnBrk="1" hangingPunct="1">
              <a:defRPr/>
            </a:pPr>
            <a:r>
              <a:rPr lang="en-US" altLang="zh-CN" sz="3900" b="1" dirty="0" smtClean="0">
                <a:solidFill>
                  <a:srgbClr val="000066"/>
                </a:solidFill>
                <a:latin typeface="Times New Roman" pitchFamily="18" charset="0"/>
                <a:ea typeface="华文新魏" pitchFamily="2" charset="-122"/>
              </a:rPr>
              <a:t>3.4  </a:t>
            </a:r>
            <a:r>
              <a:rPr lang="zh-CN" altLang="en-US" sz="3900" b="1" dirty="0">
                <a:solidFill>
                  <a:srgbClr val="000066"/>
                </a:solidFill>
                <a:latin typeface="Times New Roman" pitchFamily="18" charset="0"/>
                <a:ea typeface="华文新魏" pitchFamily="2" charset="-122"/>
              </a:rPr>
              <a:t>矩阵的特征值与特征向量</a:t>
            </a:r>
          </a:p>
          <a:p>
            <a:pPr eaLnBrk="1" hangingPunct="1">
              <a:defRPr/>
            </a:pPr>
            <a:r>
              <a:rPr lang="en-US" altLang="zh-CN" sz="3900" b="1" dirty="0" smtClean="0">
                <a:solidFill>
                  <a:srgbClr val="000066"/>
                </a:solidFill>
                <a:latin typeface="Times New Roman" pitchFamily="18" charset="0"/>
                <a:ea typeface="华文新魏" pitchFamily="2" charset="-122"/>
              </a:rPr>
              <a:t>3.5  </a:t>
            </a:r>
            <a:r>
              <a:rPr lang="zh-CN" altLang="en-US" sz="3900" b="1" dirty="0">
                <a:solidFill>
                  <a:srgbClr val="000066"/>
                </a:solidFill>
                <a:latin typeface="Times New Roman" pitchFamily="18" charset="0"/>
                <a:ea typeface="华文新魏" pitchFamily="2" charset="-122"/>
              </a:rPr>
              <a:t>稀疏矩阵</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67544" y="980728"/>
            <a:ext cx="8229600" cy="4525963"/>
          </a:xfrm>
        </p:spPr>
        <p:txBody>
          <a:bodyPr/>
          <a:lstStyle/>
          <a:p>
            <a:pPr>
              <a:buFontTx/>
              <a:buNone/>
            </a:pPr>
            <a:r>
              <a:rPr lang="en-US" altLang="zh-CN" sz="2400" b="1" dirty="0" smtClean="0">
                <a:solidFill>
                  <a:srgbClr val="0000FF"/>
                </a:solidFill>
                <a:latin typeface="Times New Roman" pitchFamily="18" charset="0"/>
              </a:rPr>
              <a:t> </a:t>
            </a:r>
            <a:r>
              <a:rPr lang="en-US" altLang="zh-CN" b="1" dirty="0">
                <a:solidFill>
                  <a:srgbClr val="000066"/>
                </a:solidFill>
                <a:latin typeface="Times New Roman" pitchFamily="18" charset="0"/>
              </a:rPr>
              <a:t>(4) </a:t>
            </a:r>
            <a:r>
              <a:rPr lang="zh-CN" altLang="en-US" b="1" dirty="0">
                <a:solidFill>
                  <a:srgbClr val="000066"/>
                </a:solidFill>
                <a:latin typeface="Times New Roman" pitchFamily="18" charset="0"/>
              </a:rPr>
              <a:t>托普利兹矩阵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托普利兹</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Toeplitz</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矩阵除第一行第一列外，其他每个元素都与左上角的元素相同。生成托普利兹矩阵的函数是</a:t>
            </a:r>
            <a:r>
              <a:rPr lang="en-US" altLang="zh-CN" b="1" dirty="0" err="1">
                <a:solidFill>
                  <a:srgbClr val="000066"/>
                </a:solidFill>
                <a:latin typeface="Times New Roman" pitchFamily="18" charset="0"/>
              </a:rPr>
              <a:t>toeplitz</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x,y</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，它生成一个以</a:t>
            </a:r>
            <a:r>
              <a:rPr lang="en-US" altLang="zh-CN" b="1" dirty="0">
                <a:solidFill>
                  <a:srgbClr val="000066"/>
                </a:solidFill>
                <a:latin typeface="Times New Roman" pitchFamily="18" charset="0"/>
              </a:rPr>
              <a:t>x</a:t>
            </a:r>
            <a:r>
              <a:rPr lang="zh-CN" altLang="en-US" b="1" dirty="0">
                <a:solidFill>
                  <a:srgbClr val="000066"/>
                </a:solidFill>
                <a:latin typeface="Times New Roman" pitchFamily="18" charset="0"/>
              </a:rPr>
              <a:t>为第一列，</a:t>
            </a:r>
            <a:r>
              <a:rPr lang="en-US" altLang="zh-CN" b="1" dirty="0">
                <a:solidFill>
                  <a:srgbClr val="000066"/>
                </a:solidFill>
                <a:latin typeface="Times New Roman" pitchFamily="18" charset="0"/>
              </a:rPr>
              <a:t>y</a:t>
            </a:r>
            <a:r>
              <a:rPr lang="zh-CN" altLang="en-US" b="1" dirty="0">
                <a:solidFill>
                  <a:srgbClr val="000066"/>
                </a:solidFill>
                <a:latin typeface="Times New Roman" pitchFamily="18" charset="0"/>
              </a:rPr>
              <a:t>为第一行的托普利兹矩阵。这里</a:t>
            </a:r>
            <a:r>
              <a:rPr lang="en-US" altLang="zh-CN" b="1" dirty="0">
                <a:solidFill>
                  <a:srgbClr val="000066"/>
                </a:solidFill>
                <a:latin typeface="Times New Roman" pitchFamily="18" charset="0"/>
              </a:rPr>
              <a:t>x, y</a:t>
            </a:r>
            <a:r>
              <a:rPr lang="zh-CN" altLang="en-US" b="1" dirty="0">
                <a:solidFill>
                  <a:srgbClr val="000066"/>
                </a:solidFill>
                <a:latin typeface="Times New Roman" pitchFamily="18" charset="0"/>
              </a:rPr>
              <a:t>均为向量，两者不必等长。</a:t>
            </a:r>
            <a:r>
              <a:rPr lang="en-US" altLang="zh-CN" b="1" dirty="0" err="1">
                <a:solidFill>
                  <a:srgbClr val="000066"/>
                </a:solidFill>
                <a:latin typeface="Times New Roman" pitchFamily="18" charset="0"/>
              </a:rPr>
              <a:t>toeplitz</a:t>
            </a:r>
            <a:r>
              <a:rPr lang="en-US" altLang="zh-CN" b="1" dirty="0">
                <a:solidFill>
                  <a:srgbClr val="000066"/>
                </a:solidFill>
                <a:latin typeface="Times New Roman" pitchFamily="18" charset="0"/>
              </a:rPr>
              <a:t>(x)</a:t>
            </a:r>
            <a:r>
              <a:rPr lang="zh-CN" altLang="en-US" b="1" dirty="0">
                <a:solidFill>
                  <a:srgbClr val="000066"/>
                </a:solidFill>
                <a:latin typeface="Times New Roman" pitchFamily="18" charset="0"/>
              </a:rPr>
              <a:t>用向量</a:t>
            </a:r>
            <a:r>
              <a:rPr lang="en-US" altLang="zh-CN" b="1" dirty="0">
                <a:solidFill>
                  <a:srgbClr val="000066"/>
                </a:solidFill>
                <a:latin typeface="Times New Roman" pitchFamily="18" charset="0"/>
              </a:rPr>
              <a:t>x</a:t>
            </a:r>
            <a:r>
              <a:rPr lang="zh-CN" altLang="en-US" b="1" dirty="0">
                <a:solidFill>
                  <a:srgbClr val="000066"/>
                </a:solidFill>
                <a:latin typeface="Times New Roman" pitchFamily="18" charset="0"/>
              </a:rPr>
              <a:t>生成一个对称的托普利兹矩阵。例如</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T1=</a:t>
            </a:r>
            <a:r>
              <a:rPr lang="en-US" altLang="zh-CN" b="1" dirty="0" err="1">
                <a:solidFill>
                  <a:srgbClr val="000066"/>
                </a:solidFill>
                <a:latin typeface="Times New Roman" pitchFamily="18" charset="0"/>
              </a:rPr>
              <a:t>toeplitz</a:t>
            </a:r>
            <a:r>
              <a:rPr lang="en-US" altLang="zh-CN" b="1" dirty="0">
                <a:solidFill>
                  <a:srgbClr val="000066"/>
                </a:solidFill>
                <a:latin typeface="Times New Roman" pitchFamily="18" charset="0"/>
              </a:rPr>
              <a:t>(1:6)</a:t>
            </a:r>
          </a:p>
          <a:p>
            <a:pPr>
              <a:buFontTx/>
              <a:buNone/>
            </a:pPr>
            <a:r>
              <a:rPr lang="en-US" altLang="zh-CN" b="1" dirty="0" smtClean="0">
                <a:solidFill>
                  <a:srgbClr val="000066"/>
                </a:solidFill>
                <a:latin typeface="Times New Roman" pitchFamily="18" charset="0"/>
              </a:rPr>
              <a:t>   </a:t>
            </a:r>
            <a:r>
              <a:rPr lang="en-US" altLang="zh-CN" b="1" dirty="0" smtClean="0">
                <a:solidFill>
                  <a:srgbClr val="000066"/>
                </a:solidFill>
                <a:latin typeface="Times New Roman" pitchFamily="18" charset="0"/>
              </a:rPr>
              <a:t>T2=</a:t>
            </a:r>
            <a:r>
              <a:rPr lang="en-US" altLang="zh-CN" b="1" dirty="0" err="1" smtClean="0">
                <a:solidFill>
                  <a:srgbClr val="000066"/>
                </a:solidFill>
                <a:latin typeface="Times New Roman" pitchFamily="18" charset="0"/>
              </a:rPr>
              <a:t>toeplitz</a:t>
            </a:r>
            <a:r>
              <a:rPr lang="en-US" altLang="zh-CN" b="1" dirty="0" smtClean="0">
                <a:solidFill>
                  <a:srgbClr val="000066"/>
                </a:solidFill>
                <a:latin typeface="Times New Roman" pitchFamily="18" charset="0"/>
              </a:rPr>
              <a:t>(1:4,1:5</a:t>
            </a:r>
            <a:r>
              <a:rPr lang="en-US" altLang="zh-CN" b="1" dirty="0">
                <a:solidFill>
                  <a:srgbClr val="000066"/>
                </a:solidFill>
                <a:latin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611188" y="1052513"/>
            <a:ext cx="8229600" cy="4525962"/>
          </a:xfrm>
        </p:spPr>
        <p:txBody>
          <a:bodyPr/>
          <a:lstStyle/>
          <a:p>
            <a:pPr>
              <a:buFontTx/>
              <a:buNone/>
            </a:pPr>
            <a:r>
              <a:rPr lang="en-US" altLang="zh-CN" b="1" dirty="0">
                <a:solidFill>
                  <a:srgbClr val="000066"/>
                </a:solidFill>
                <a:latin typeface="Times New Roman" pitchFamily="18" charset="0"/>
              </a:rPr>
              <a:t> (5) </a:t>
            </a:r>
            <a:r>
              <a:rPr lang="zh-CN" altLang="en-US" b="1" dirty="0">
                <a:solidFill>
                  <a:srgbClr val="000066"/>
                </a:solidFill>
                <a:latin typeface="Times New Roman" pitchFamily="18" charset="0"/>
              </a:rPr>
              <a:t>伴随矩阵</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生成伴随矩阵的函数是</a:t>
            </a:r>
            <a:r>
              <a:rPr lang="en-US" altLang="zh-CN" b="1" dirty="0" err="1">
                <a:solidFill>
                  <a:srgbClr val="000066"/>
                </a:solidFill>
                <a:latin typeface="Times New Roman" pitchFamily="18" charset="0"/>
              </a:rPr>
              <a:t>compan</a:t>
            </a:r>
            <a:r>
              <a:rPr lang="en-US" altLang="zh-CN" b="1" dirty="0">
                <a:solidFill>
                  <a:srgbClr val="000066"/>
                </a:solidFill>
                <a:latin typeface="Times New Roman" pitchFamily="18" charset="0"/>
              </a:rPr>
              <a:t>(p)</a:t>
            </a:r>
            <a:r>
              <a:rPr lang="zh-CN" altLang="en-US" b="1" dirty="0">
                <a:solidFill>
                  <a:srgbClr val="000066"/>
                </a:solidFill>
                <a:latin typeface="Times New Roman" pitchFamily="18" charset="0"/>
              </a:rPr>
              <a:t>，其中</a:t>
            </a:r>
            <a:r>
              <a:rPr lang="en-US" altLang="zh-CN" b="1" dirty="0">
                <a:solidFill>
                  <a:srgbClr val="000066"/>
                </a:solidFill>
                <a:latin typeface="Times New Roman" pitchFamily="18" charset="0"/>
              </a:rPr>
              <a:t>p</a:t>
            </a:r>
            <a:r>
              <a:rPr lang="zh-CN" altLang="en-US" b="1" dirty="0">
                <a:solidFill>
                  <a:srgbClr val="000066"/>
                </a:solidFill>
                <a:latin typeface="Times New Roman" pitchFamily="18" charset="0"/>
              </a:rPr>
              <a:t>是一个多项式的系数向量，高次幂系数排在前，低次幂排在后。例如，为了求多项式的</a:t>
            </a:r>
            <a:r>
              <a:rPr lang="en-US" altLang="zh-CN" b="1" dirty="0">
                <a:solidFill>
                  <a:srgbClr val="000066"/>
                </a:solidFill>
                <a:latin typeface="Times New Roman" pitchFamily="18" charset="0"/>
              </a:rPr>
              <a:t>x3-7x+6</a:t>
            </a:r>
            <a:r>
              <a:rPr lang="zh-CN" altLang="en-US" b="1" dirty="0">
                <a:solidFill>
                  <a:srgbClr val="000066"/>
                </a:solidFill>
                <a:latin typeface="Times New Roman" pitchFamily="18" charset="0"/>
              </a:rPr>
              <a:t>的伴随矩阵，可使用命令：</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p=[1,0,-7,6];</a:t>
            </a:r>
            <a:br>
              <a:rPr lang="en-US" altLang="zh-CN" b="1" dirty="0">
                <a:solidFill>
                  <a:srgbClr val="000066"/>
                </a:solidFill>
                <a:latin typeface="Times New Roman" pitchFamily="18" charset="0"/>
              </a:rPr>
            </a:br>
            <a:r>
              <a:rPr lang="en-US" altLang="zh-CN" b="1" dirty="0" err="1">
                <a:solidFill>
                  <a:srgbClr val="000066"/>
                </a:solidFill>
                <a:latin typeface="Times New Roman" pitchFamily="18" charset="0"/>
              </a:rPr>
              <a:t>compan</a:t>
            </a:r>
            <a:r>
              <a:rPr lang="en-US" altLang="zh-CN" b="1" dirty="0">
                <a:solidFill>
                  <a:srgbClr val="000066"/>
                </a:solidFill>
                <a:latin typeface="Times New Roman" pitchFamily="18" charset="0"/>
              </a:rPr>
              <a:t>(p)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611560" y="1124744"/>
            <a:ext cx="8208912" cy="4351338"/>
          </a:xfrm>
        </p:spPr>
        <p:txBody>
          <a:bodyPr/>
          <a:lstStyle/>
          <a:p>
            <a:pPr>
              <a:buFontTx/>
              <a:buNone/>
            </a:pPr>
            <a:r>
              <a:rPr lang="en-US" altLang="zh-CN" b="1" dirty="0">
                <a:solidFill>
                  <a:srgbClr val="000066"/>
                </a:solidFill>
                <a:latin typeface="Times New Roman" pitchFamily="18" charset="0"/>
              </a:rPr>
              <a:t> (6) </a:t>
            </a:r>
            <a:r>
              <a:rPr lang="zh-CN" altLang="en-US" b="1" dirty="0">
                <a:solidFill>
                  <a:srgbClr val="000066"/>
                </a:solidFill>
                <a:latin typeface="Times New Roman" pitchFamily="18" charset="0"/>
              </a:rPr>
              <a:t>帕斯卡矩阵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我们知道，二次项</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x+y</a:t>
            </a:r>
            <a:r>
              <a:rPr lang="en-US" altLang="zh-CN" b="1" dirty="0">
                <a:solidFill>
                  <a:srgbClr val="000066"/>
                </a:solidFill>
                <a:latin typeface="Times New Roman" pitchFamily="18" charset="0"/>
              </a:rPr>
              <a:t>)</a:t>
            </a:r>
            <a:r>
              <a:rPr lang="en-US" altLang="zh-CN" b="1" baseline="30000" dirty="0">
                <a:solidFill>
                  <a:srgbClr val="000066"/>
                </a:solidFill>
                <a:latin typeface="Times New Roman" pitchFamily="18" charset="0"/>
              </a:rPr>
              <a:t>n</a:t>
            </a:r>
            <a:r>
              <a:rPr lang="zh-CN" altLang="en-US" b="1" dirty="0">
                <a:solidFill>
                  <a:srgbClr val="000066"/>
                </a:solidFill>
                <a:latin typeface="Times New Roman" pitchFamily="18" charset="0"/>
              </a:rPr>
              <a:t>展开后的系数随</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的增大组成一个三角形表，称为杨辉三角形。由杨辉三角形表组成的矩阵称为帕斯卡</a:t>
            </a:r>
            <a:r>
              <a:rPr lang="en-US" altLang="zh-CN" b="1" dirty="0">
                <a:solidFill>
                  <a:srgbClr val="000066"/>
                </a:solidFill>
                <a:latin typeface="Times New Roman" pitchFamily="18" charset="0"/>
              </a:rPr>
              <a:t>(Pascal)</a:t>
            </a:r>
            <a:r>
              <a:rPr lang="zh-CN" altLang="en-US" b="1" dirty="0">
                <a:solidFill>
                  <a:srgbClr val="000066"/>
                </a:solidFill>
                <a:latin typeface="Times New Roman" pitchFamily="18" charset="0"/>
              </a:rPr>
              <a:t>矩阵。函数</a:t>
            </a:r>
            <a:r>
              <a:rPr lang="en-US" altLang="zh-CN" b="1" dirty="0" err="1">
                <a:solidFill>
                  <a:srgbClr val="000066"/>
                </a:solidFill>
                <a:latin typeface="Times New Roman" pitchFamily="18" charset="0"/>
              </a:rPr>
              <a:t>pascal</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生成一个</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阶帕斯卡矩阵。</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683568" y="1268760"/>
            <a:ext cx="8064896" cy="4351338"/>
          </a:xfrm>
        </p:spPr>
        <p:txBody>
          <a:bodyPr/>
          <a:lstStyle/>
          <a:p>
            <a:pPr>
              <a:buFontTx/>
              <a:buNone/>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3-4  </a:t>
            </a:r>
            <a:r>
              <a:rPr lang="zh-CN" altLang="en-US" b="1" dirty="0">
                <a:solidFill>
                  <a:srgbClr val="000066"/>
                </a:solidFill>
                <a:latin typeface="Times New Roman" pitchFamily="18" charset="0"/>
              </a:rPr>
              <a:t>求</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x+y</a:t>
            </a:r>
            <a:r>
              <a:rPr lang="en-US" altLang="zh-CN" b="1" dirty="0">
                <a:solidFill>
                  <a:srgbClr val="000066"/>
                </a:solidFill>
                <a:latin typeface="Times New Roman" pitchFamily="18" charset="0"/>
              </a:rPr>
              <a:t>)</a:t>
            </a:r>
            <a:r>
              <a:rPr lang="en-US" altLang="zh-CN" b="1" baseline="30000" dirty="0">
                <a:solidFill>
                  <a:srgbClr val="000066"/>
                </a:solidFill>
                <a:latin typeface="Times New Roman" pitchFamily="18" charset="0"/>
              </a:rPr>
              <a:t>5</a:t>
            </a:r>
            <a:r>
              <a:rPr lang="zh-CN" altLang="en-US" b="1" dirty="0">
                <a:solidFill>
                  <a:srgbClr val="000066"/>
                </a:solidFill>
                <a:latin typeface="Times New Roman" pitchFamily="18" charset="0"/>
              </a:rPr>
              <a:t>的展开式。</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命令窗口，输入命令：</a:t>
            </a:r>
            <a:br>
              <a:rPr lang="zh-CN" altLang="en-US" b="1" dirty="0">
                <a:solidFill>
                  <a:srgbClr val="000066"/>
                </a:solidFill>
                <a:latin typeface="Times New Roman" pitchFamily="18" charset="0"/>
              </a:rPr>
            </a:br>
            <a:r>
              <a:rPr lang="en-US" altLang="zh-CN" b="1" dirty="0" err="1">
                <a:solidFill>
                  <a:srgbClr val="000066"/>
                </a:solidFill>
                <a:latin typeface="Times New Roman" pitchFamily="18" charset="0"/>
              </a:rPr>
              <a:t>pascal</a:t>
            </a:r>
            <a:r>
              <a:rPr lang="en-US" altLang="zh-CN" b="1" dirty="0">
                <a:solidFill>
                  <a:srgbClr val="000066"/>
                </a:solidFill>
                <a:latin typeface="Times New Roman" pitchFamily="18" charset="0"/>
              </a:rPr>
              <a:t>(6)</a:t>
            </a:r>
            <a:br>
              <a:rPr lang="en-US" altLang="zh-CN" b="1" dirty="0">
                <a:solidFill>
                  <a:srgbClr val="000066"/>
                </a:solidFill>
                <a:latin typeface="Times New Roman" pitchFamily="18" charset="0"/>
              </a:rPr>
            </a:br>
            <a:r>
              <a:rPr lang="zh-CN" altLang="en-US" b="1" dirty="0">
                <a:solidFill>
                  <a:srgbClr val="000066"/>
                </a:solidFill>
                <a:latin typeface="Times New Roman" pitchFamily="18" charset="0"/>
              </a:rPr>
              <a:t>矩阵次对角线上的元素</a:t>
            </a:r>
            <a:r>
              <a:rPr lang="en-US" altLang="zh-CN" b="1" dirty="0">
                <a:solidFill>
                  <a:srgbClr val="000066"/>
                </a:solidFill>
                <a:latin typeface="Times New Roman" pitchFamily="18" charset="0"/>
              </a:rPr>
              <a:t>1,5,10,10,5,1</a:t>
            </a:r>
            <a:r>
              <a:rPr lang="zh-CN" altLang="en-US" b="1" dirty="0">
                <a:solidFill>
                  <a:srgbClr val="000066"/>
                </a:solidFill>
                <a:latin typeface="Times New Roman" pitchFamily="18" charset="0"/>
              </a:rPr>
              <a:t>即为展开式的系数。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67544" y="1124744"/>
            <a:ext cx="8352928" cy="4351338"/>
          </a:xfrm>
        </p:spPr>
        <p:txBody>
          <a:bodyPr/>
          <a:lstStyle/>
          <a:p>
            <a:pPr>
              <a:buFontTx/>
              <a:buNone/>
            </a:pPr>
            <a:r>
              <a:rPr lang="en-US" altLang="zh-CN" sz="3600" b="1" dirty="0">
                <a:solidFill>
                  <a:srgbClr val="000066"/>
                </a:solidFill>
                <a:latin typeface="Times New Roman" pitchFamily="18" charset="0"/>
                <a:ea typeface="华文新魏" pitchFamily="2" charset="-122"/>
                <a:cs typeface="+mj-cs"/>
              </a:rPr>
              <a:t>3.2 </a:t>
            </a:r>
            <a:r>
              <a:rPr lang="zh-CN" altLang="en-US" sz="3600" b="1" dirty="0">
                <a:solidFill>
                  <a:srgbClr val="000066"/>
                </a:solidFill>
                <a:latin typeface="Times New Roman" pitchFamily="18" charset="0"/>
                <a:ea typeface="华文新魏" pitchFamily="2" charset="-122"/>
                <a:cs typeface="+mj-cs"/>
              </a:rPr>
              <a:t>矩阵</a:t>
            </a:r>
            <a:r>
              <a:rPr lang="zh-CN" altLang="en-US" sz="3600" b="1" dirty="0" smtClean="0">
                <a:solidFill>
                  <a:srgbClr val="000066"/>
                </a:solidFill>
                <a:latin typeface="Times New Roman" pitchFamily="18" charset="0"/>
                <a:ea typeface="华文新魏" pitchFamily="2" charset="-122"/>
                <a:cs typeface="+mj-cs"/>
              </a:rPr>
              <a:t>变换</a:t>
            </a:r>
            <a:endParaRPr lang="en-US" altLang="zh-CN" sz="3600" b="1" dirty="0" smtClean="0">
              <a:solidFill>
                <a:srgbClr val="000066"/>
              </a:solidFill>
              <a:latin typeface="Times New Roman" pitchFamily="18" charset="0"/>
              <a:ea typeface="华文新魏" pitchFamily="2" charset="-122"/>
              <a:cs typeface="+mj-cs"/>
            </a:endParaRPr>
          </a:p>
          <a:p>
            <a:pPr>
              <a:buFontTx/>
              <a:buNone/>
            </a:pPr>
            <a:r>
              <a:rPr lang="en-US" altLang="zh-CN" sz="1000" b="1" dirty="0">
                <a:solidFill>
                  <a:srgbClr val="000066"/>
                </a:solidFill>
                <a:latin typeface="Times New Roman" pitchFamily="18" charset="0"/>
                <a:ea typeface="华文新魏" pitchFamily="2" charset="-122"/>
                <a:cs typeface="+mj-cs"/>
              </a:rPr>
              <a:t> </a:t>
            </a:r>
            <a:r>
              <a:rPr lang="zh-CN" altLang="en-US" b="1" dirty="0" smtClean="0">
                <a:solidFill>
                  <a:srgbClr val="0000FF"/>
                </a:solidFill>
                <a:latin typeface="Times New Roman" pitchFamily="18" charset="0"/>
              </a:rPr>
              <a:t/>
            </a:r>
            <a:br>
              <a:rPr lang="zh-CN" altLang="en-US" b="1" dirty="0" smtClean="0">
                <a:solidFill>
                  <a:srgbClr val="0000FF"/>
                </a:solidFill>
                <a:latin typeface="Times New Roman" pitchFamily="18" charset="0"/>
              </a:rPr>
            </a:br>
            <a:r>
              <a:rPr lang="en-US" altLang="zh-CN" b="1" dirty="0">
                <a:solidFill>
                  <a:srgbClr val="000066"/>
                </a:solidFill>
                <a:latin typeface="Times New Roman" pitchFamily="18" charset="0"/>
              </a:rPr>
              <a:t>3.2.1  </a:t>
            </a:r>
            <a:r>
              <a:rPr lang="zh-CN" altLang="en-US" b="1" dirty="0">
                <a:solidFill>
                  <a:srgbClr val="000066"/>
                </a:solidFill>
                <a:latin typeface="Times New Roman" pitchFamily="18" charset="0"/>
              </a:rPr>
              <a:t>对角阵与三角</a:t>
            </a:r>
            <a:r>
              <a:rPr lang="zh-CN" altLang="en-US" b="1" dirty="0" smtClean="0">
                <a:solidFill>
                  <a:srgbClr val="000066"/>
                </a:solidFill>
                <a:latin typeface="Times New Roman" pitchFamily="18" charset="0"/>
              </a:rPr>
              <a:t>阵</a:t>
            </a:r>
            <a:endParaRPr lang="en-US" altLang="zh-CN" b="1" dirty="0" smtClean="0">
              <a:solidFill>
                <a:srgbClr val="000066"/>
              </a:solidFill>
              <a:latin typeface="Times New Roman" pitchFamily="18" charset="0"/>
            </a:endParaRPr>
          </a:p>
          <a:p>
            <a:pPr>
              <a:buFontTx/>
              <a:buNone/>
            </a:pPr>
            <a:r>
              <a:rPr lang="zh-CN" altLang="en-US" sz="1000" b="1" dirty="0" smtClean="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．对角阵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只有对角线上有非</a:t>
            </a:r>
            <a:r>
              <a:rPr lang="en-US" altLang="zh-CN" b="1" dirty="0">
                <a:solidFill>
                  <a:srgbClr val="000066"/>
                </a:solidFill>
                <a:latin typeface="Times New Roman" pitchFamily="18" charset="0"/>
              </a:rPr>
              <a:t>0</a:t>
            </a:r>
            <a:r>
              <a:rPr lang="zh-CN" altLang="en-US" b="1" dirty="0">
                <a:solidFill>
                  <a:srgbClr val="000066"/>
                </a:solidFill>
                <a:latin typeface="Times New Roman" pitchFamily="18" charset="0"/>
              </a:rPr>
              <a:t>元素的矩阵称为对角矩阵，对角线上的元素相等的对角矩阵称为数量矩阵，对角线上的元素都为</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的对角矩阵称为单位矩阵。</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23528" y="765175"/>
            <a:ext cx="8363272" cy="2303785"/>
          </a:xfrm>
        </p:spPr>
        <p:txBody>
          <a:bodyPr rtlCol="0">
            <a:normAutofit/>
          </a:bodyPr>
          <a:lstStyle/>
          <a:p>
            <a:pPr>
              <a:lnSpc>
                <a:spcPct val="100000"/>
              </a:lnSpc>
              <a:buFontTx/>
              <a:buNone/>
              <a:defRPr/>
            </a:pPr>
            <a:r>
              <a:rPr lang="en-US" altLang="zh-CN" sz="2400" b="1" dirty="0" smtClean="0">
                <a:solidFill>
                  <a:srgbClr val="0000FF"/>
                </a:solidFill>
                <a:latin typeface="Times New Roman" pitchFamily="18" charset="0"/>
              </a:rPr>
              <a:t>    </a:t>
            </a:r>
            <a:r>
              <a:rPr lang="en-US" altLang="zh-CN" b="1" dirty="0">
                <a:solidFill>
                  <a:srgbClr val="000066"/>
                </a:solidFill>
                <a:latin typeface="Times New Roman" pitchFamily="18" charset="0"/>
              </a:rPr>
              <a:t>(1) </a:t>
            </a:r>
            <a:r>
              <a:rPr lang="zh-CN" altLang="en-US" b="1" dirty="0">
                <a:solidFill>
                  <a:srgbClr val="000066"/>
                </a:solidFill>
                <a:latin typeface="Times New Roman" pitchFamily="18" charset="0"/>
              </a:rPr>
              <a:t>提取矩阵的对角线元素</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设</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为</a:t>
            </a:r>
            <a:r>
              <a:rPr lang="en-US" altLang="zh-CN" b="1" dirty="0" err="1">
                <a:solidFill>
                  <a:srgbClr val="000066"/>
                </a:solidFill>
                <a:latin typeface="Times New Roman" pitchFamily="18" charset="0"/>
              </a:rPr>
              <a:t>m×n</a:t>
            </a:r>
            <a:r>
              <a:rPr lang="zh-CN" altLang="en-US" b="1" dirty="0">
                <a:solidFill>
                  <a:srgbClr val="000066"/>
                </a:solidFill>
                <a:latin typeface="Times New Roman" pitchFamily="18" charset="0"/>
              </a:rPr>
              <a:t>矩阵，</a:t>
            </a:r>
            <a:r>
              <a:rPr lang="en-US" altLang="zh-CN" b="1" dirty="0" err="1">
                <a:solidFill>
                  <a:srgbClr val="000066"/>
                </a:solidFill>
                <a:latin typeface="Times New Roman" pitchFamily="18" charset="0"/>
              </a:rPr>
              <a:t>diag</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函数用于提取矩阵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主对角线元素，产生一个具有</a:t>
            </a:r>
            <a:r>
              <a:rPr lang="en-US" altLang="zh-CN" b="1" dirty="0">
                <a:solidFill>
                  <a:srgbClr val="000066"/>
                </a:solidFill>
                <a:latin typeface="Times New Roman" pitchFamily="18" charset="0"/>
              </a:rPr>
              <a:t>min(</a:t>
            </a:r>
            <a:r>
              <a:rPr lang="en-US" altLang="zh-CN" b="1" dirty="0" err="1">
                <a:solidFill>
                  <a:srgbClr val="000066"/>
                </a:solidFill>
                <a:latin typeface="Times New Roman" pitchFamily="18" charset="0"/>
              </a:rPr>
              <a:t>m,n</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个元素的列向量。</a:t>
            </a:r>
            <a:br>
              <a:rPr lang="zh-CN" altLang="en-US" b="1" dirty="0">
                <a:solidFill>
                  <a:srgbClr val="000066"/>
                </a:solidFill>
                <a:latin typeface="Times New Roman" pitchFamily="18" charset="0"/>
              </a:rPr>
            </a:br>
            <a:r>
              <a:rPr lang="en-US" altLang="zh-CN" b="1" dirty="0" err="1">
                <a:solidFill>
                  <a:srgbClr val="000066"/>
                </a:solidFill>
                <a:latin typeface="Times New Roman" pitchFamily="18" charset="0"/>
              </a:rPr>
              <a:t>diag</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函数还有一种形式</a:t>
            </a:r>
            <a:r>
              <a:rPr lang="en-US" altLang="zh-CN" b="1" dirty="0" err="1">
                <a:solidFill>
                  <a:srgbClr val="000066"/>
                </a:solidFill>
                <a:latin typeface="Times New Roman" pitchFamily="18" charset="0"/>
              </a:rPr>
              <a:t>diag</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A,k</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，其功能是提取第</a:t>
            </a:r>
            <a:r>
              <a:rPr lang="en-US" altLang="zh-CN" b="1" dirty="0">
                <a:solidFill>
                  <a:srgbClr val="000066"/>
                </a:solidFill>
                <a:latin typeface="Times New Roman" pitchFamily="18" charset="0"/>
              </a:rPr>
              <a:t>k</a:t>
            </a:r>
            <a:r>
              <a:rPr lang="zh-CN" altLang="en-US" b="1" dirty="0">
                <a:solidFill>
                  <a:srgbClr val="000066"/>
                </a:solidFill>
                <a:latin typeface="Times New Roman" pitchFamily="18" charset="0"/>
              </a:rPr>
              <a:t>条对角线的元素</a:t>
            </a:r>
            <a:r>
              <a:rPr lang="zh-CN" altLang="en-US" b="1" dirty="0" smtClean="0">
                <a:solidFill>
                  <a:srgbClr val="000066"/>
                </a:solidFill>
                <a:latin typeface="Times New Roman" pitchFamily="18" charset="0"/>
              </a:rPr>
              <a:t>。</a:t>
            </a:r>
            <a:endParaRPr lang="zh-CN" altLang="en-US" b="1" dirty="0">
              <a:solidFill>
                <a:srgbClr val="000066"/>
              </a:solidFill>
              <a:latin typeface="Times New Roman" pitchFamily="18" charset="0"/>
            </a:endParaRP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068960"/>
            <a:ext cx="2934072" cy="266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773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57200" y="765175"/>
            <a:ext cx="8229600" cy="5360988"/>
          </a:xfrm>
        </p:spPr>
        <p:txBody>
          <a:bodyPr rtlCol="0">
            <a:normAutofit/>
          </a:bodyPr>
          <a:lstStyle/>
          <a:p>
            <a:pPr>
              <a:buFontTx/>
              <a:buNone/>
              <a:defRPr/>
            </a:pPr>
            <a:r>
              <a:rPr lang="en-US" altLang="zh-CN" sz="3000" b="1" dirty="0" smtClean="0">
                <a:solidFill>
                  <a:srgbClr val="000066"/>
                </a:solidFill>
                <a:latin typeface="Times New Roman" pitchFamily="18" charset="0"/>
              </a:rPr>
              <a:t>(</a:t>
            </a:r>
            <a:r>
              <a:rPr lang="en-US" altLang="zh-CN" sz="3000" b="1" dirty="0">
                <a:solidFill>
                  <a:srgbClr val="000066"/>
                </a:solidFill>
                <a:latin typeface="Times New Roman" pitchFamily="18" charset="0"/>
              </a:rPr>
              <a:t>2) </a:t>
            </a:r>
            <a:r>
              <a:rPr lang="zh-CN" altLang="en-US" sz="3000" b="1" dirty="0">
                <a:solidFill>
                  <a:srgbClr val="000066"/>
                </a:solidFill>
                <a:latin typeface="Times New Roman" pitchFamily="18" charset="0"/>
              </a:rPr>
              <a:t>构造对角矩阵</a:t>
            </a:r>
            <a:br>
              <a:rPr lang="zh-CN" altLang="en-US" sz="3000" b="1" dirty="0">
                <a:solidFill>
                  <a:srgbClr val="000066"/>
                </a:solidFill>
                <a:latin typeface="Times New Roman" pitchFamily="18" charset="0"/>
              </a:rPr>
            </a:br>
            <a:r>
              <a:rPr lang="zh-CN" altLang="en-US" sz="3000" b="1" dirty="0">
                <a:solidFill>
                  <a:srgbClr val="000066"/>
                </a:solidFill>
                <a:latin typeface="Times New Roman" pitchFamily="18" charset="0"/>
              </a:rPr>
              <a:t>设</a:t>
            </a:r>
            <a:r>
              <a:rPr lang="en-US" altLang="zh-CN" sz="3000" b="1" dirty="0">
                <a:solidFill>
                  <a:srgbClr val="000066"/>
                </a:solidFill>
                <a:latin typeface="Times New Roman" pitchFamily="18" charset="0"/>
              </a:rPr>
              <a:t>V</a:t>
            </a:r>
            <a:r>
              <a:rPr lang="zh-CN" altLang="en-US" sz="3000" b="1" dirty="0">
                <a:solidFill>
                  <a:srgbClr val="000066"/>
                </a:solidFill>
                <a:latin typeface="Times New Roman" pitchFamily="18" charset="0"/>
              </a:rPr>
              <a:t>为具有</a:t>
            </a:r>
            <a:r>
              <a:rPr lang="en-US" altLang="zh-CN" sz="3000" b="1" dirty="0">
                <a:solidFill>
                  <a:srgbClr val="000066"/>
                </a:solidFill>
                <a:latin typeface="Times New Roman" pitchFamily="18" charset="0"/>
              </a:rPr>
              <a:t>m</a:t>
            </a:r>
            <a:r>
              <a:rPr lang="zh-CN" altLang="en-US" sz="3000" b="1" dirty="0">
                <a:solidFill>
                  <a:srgbClr val="000066"/>
                </a:solidFill>
                <a:latin typeface="Times New Roman" pitchFamily="18" charset="0"/>
              </a:rPr>
              <a:t>个元素的向量，</a:t>
            </a:r>
            <a:r>
              <a:rPr lang="en-US" altLang="zh-CN" sz="3000" b="1" dirty="0" err="1">
                <a:solidFill>
                  <a:srgbClr val="000066"/>
                </a:solidFill>
                <a:latin typeface="Times New Roman" pitchFamily="18" charset="0"/>
              </a:rPr>
              <a:t>diag</a:t>
            </a:r>
            <a:r>
              <a:rPr lang="en-US" altLang="zh-CN" sz="3000" b="1" dirty="0">
                <a:solidFill>
                  <a:srgbClr val="000066"/>
                </a:solidFill>
                <a:latin typeface="Times New Roman" pitchFamily="18" charset="0"/>
              </a:rPr>
              <a:t>(V)</a:t>
            </a:r>
            <a:r>
              <a:rPr lang="zh-CN" altLang="en-US" sz="3000" b="1" dirty="0">
                <a:solidFill>
                  <a:srgbClr val="000066"/>
                </a:solidFill>
                <a:latin typeface="Times New Roman" pitchFamily="18" charset="0"/>
              </a:rPr>
              <a:t>将产生一个</a:t>
            </a:r>
            <a:r>
              <a:rPr lang="en-US" altLang="zh-CN" sz="3000" b="1" dirty="0" err="1">
                <a:solidFill>
                  <a:srgbClr val="000066"/>
                </a:solidFill>
                <a:latin typeface="Times New Roman" pitchFamily="18" charset="0"/>
              </a:rPr>
              <a:t>m×m</a:t>
            </a:r>
            <a:r>
              <a:rPr lang="zh-CN" altLang="en-US" sz="3000" b="1" dirty="0">
                <a:solidFill>
                  <a:srgbClr val="000066"/>
                </a:solidFill>
                <a:latin typeface="Times New Roman" pitchFamily="18" charset="0"/>
              </a:rPr>
              <a:t>对角矩阵，其主对角线元素即为向量</a:t>
            </a:r>
            <a:r>
              <a:rPr lang="en-US" altLang="zh-CN" sz="3000" b="1" dirty="0">
                <a:solidFill>
                  <a:srgbClr val="000066"/>
                </a:solidFill>
                <a:latin typeface="Times New Roman" pitchFamily="18" charset="0"/>
              </a:rPr>
              <a:t>V</a:t>
            </a:r>
            <a:r>
              <a:rPr lang="zh-CN" altLang="en-US" sz="3000" b="1" dirty="0">
                <a:solidFill>
                  <a:srgbClr val="000066"/>
                </a:solidFill>
                <a:latin typeface="Times New Roman" pitchFamily="18" charset="0"/>
              </a:rPr>
              <a:t>的元素。</a:t>
            </a:r>
            <a:br>
              <a:rPr lang="zh-CN" altLang="en-US" sz="3000" b="1" dirty="0">
                <a:solidFill>
                  <a:srgbClr val="000066"/>
                </a:solidFill>
                <a:latin typeface="Times New Roman" pitchFamily="18" charset="0"/>
              </a:rPr>
            </a:br>
            <a:r>
              <a:rPr lang="en-US" altLang="zh-CN" sz="3000" b="1" dirty="0" err="1">
                <a:solidFill>
                  <a:srgbClr val="000066"/>
                </a:solidFill>
                <a:latin typeface="Times New Roman" pitchFamily="18" charset="0"/>
              </a:rPr>
              <a:t>diag</a:t>
            </a:r>
            <a:r>
              <a:rPr lang="en-US" altLang="zh-CN" sz="3000" b="1" dirty="0">
                <a:solidFill>
                  <a:srgbClr val="000066"/>
                </a:solidFill>
                <a:latin typeface="Times New Roman" pitchFamily="18" charset="0"/>
              </a:rPr>
              <a:t>(V)</a:t>
            </a:r>
            <a:r>
              <a:rPr lang="zh-CN" altLang="en-US" sz="3000" b="1" dirty="0">
                <a:solidFill>
                  <a:srgbClr val="000066"/>
                </a:solidFill>
                <a:latin typeface="Times New Roman" pitchFamily="18" charset="0"/>
              </a:rPr>
              <a:t>函数也有另一种形式</a:t>
            </a:r>
            <a:r>
              <a:rPr lang="en-US" altLang="zh-CN" sz="3000" b="1" dirty="0" err="1">
                <a:solidFill>
                  <a:srgbClr val="000066"/>
                </a:solidFill>
                <a:latin typeface="Times New Roman" pitchFamily="18" charset="0"/>
              </a:rPr>
              <a:t>diag</a:t>
            </a:r>
            <a:r>
              <a:rPr lang="en-US" altLang="zh-CN" sz="3000" b="1" dirty="0">
                <a:solidFill>
                  <a:srgbClr val="000066"/>
                </a:solidFill>
                <a:latin typeface="Times New Roman" pitchFamily="18" charset="0"/>
              </a:rPr>
              <a:t>(</a:t>
            </a:r>
            <a:r>
              <a:rPr lang="en-US" altLang="zh-CN" sz="3000" b="1" dirty="0" err="1">
                <a:solidFill>
                  <a:srgbClr val="000066"/>
                </a:solidFill>
                <a:latin typeface="Times New Roman" pitchFamily="18" charset="0"/>
              </a:rPr>
              <a:t>V,k</a:t>
            </a:r>
            <a:r>
              <a:rPr lang="en-US" altLang="zh-CN" sz="3000" b="1" dirty="0">
                <a:solidFill>
                  <a:srgbClr val="000066"/>
                </a:solidFill>
                <a:latin typeface="Times New Roman" pitchFamily="18" charset="0"/>
              </a:rPr>
              <a:t>)</a:t>
            </a:r>
            <a:r>
              <a:rPr lang="zh-CN" altLang="en-US" sz="3000" b="1" dirty="0">
                <a:solidFill>
                  <a:srgbClr val="000066"/>
                </a:solidFill>
                <a:latin typeface="Times New Roman" pitchFamily="18" charset="0"/>
              </a:rPr>
              <a:t>，其功能是产生一个</a:t>
            </a:r>
            <a:r>
              <a:rPr lang="en-US" altLang="zh-CN" sz="3000" b="1" dirty="0" err="1">
                <a:solidFill>
                  <a:srgbClr val="000066"/>
                </a:solidFill>
                <a:latin typeface="Times New Roman" pitchFamily="18" charset="0"/>
              </a:rPr>
              <a:t>n×n</a:t>
            </a:r>
            <a:r>
              <a:rPr lang="en-US" altLang="zh-CN" sz="3000" b="1" dirty="0">
                <a:solidFill>
                  <a:srgbClr val="000066"/>
                </a:solidFill>
                <a:latin typeface="Times New Roman" pitchFamily="18" charset="0"/>
              </a:rPr>
              <a:t>(n=m+|k|)</a:t>
            </a:r>
            <a:r>
              <a:rPr lang="zh-CN" altLang="en-US" sz="3000" b="1" dirty="0">
                <a:solidFill>
                  <a:srgbClr val="000066"/>
                </a:solidFill>
                <a:latin typeface="Times New Roman" pitchFamily="18" charset="0"/>
              </a:rPr>
              <a:t>对角阵，其第</a:t>
            </a:r>
            <a:r>
              <a:rPr lang="en-US" altLang="zh-CN" sz="3000" b="1" dirty="0">
                <a:solidFill>
                  <a:srgbClr val="000066"/>
                </a:solidFill>
                <a:latin typeface="Times New Roman" pitchFamily="18" charset="0"/>
              </a:rPr>
              <a:t>k</a:t>
            </a:r>
            <a:r>
              <a:rPr lang="zh-CN" altLang="en-US" sz="3000" b="1" dirty="0">
                <a:solidFill>
                  <a:srgbClr val="000066"/>
                </a:solidFill>
                <a:latin typeface="Times New Roman" pitchFamily="18" charset="0"/>
              </a:rPr>
              <a:t>条对角线的元素即为向量</a:t>
            </a:r>
            <a:r>
              <a:rPr lang="en-US" altLang="zh-CN" sz="3000" b="1" dirty="0">
                <a:solidFill>
                  <a:srgbClr val="000066"/>
                </a:solidFill>
                <a:latin typeface="Times New Roman" pitchFamily="18" charset="0"/>
              </a:rPr>
              <a:t>V</a:t>
            </a:r>
            <a:r>
              <a:rPr lang="zh-CN" altLang="en-US" sz="3000" b="1" dirty="0">
                <a:solidFill>
                  <a:srgbClr val="000066"/>
                </a:solidFill>
                <a:latin typeface="Times New Roman" pitchFamily="18" charset="0"/>
              </a:rPr>
              <a:t>的元素。</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251520" y="908720"/>
            <a:ext cx="8712968" cy="4525962"/>
          </a:xfrm>
        </p:spPr>
        <p:txBody>
          <a:bodyPr/>
          <a:lstStyle/>
          <a:p>
            <a:pPr>
              <a:buFontTx/>
              <a:buNone/>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3-5  </a:t>
            </a:r>
            <a:r>
              <a:rPr lang="zh-CN" altLang="en-US" b="1" dirty="0">
                <a:solidFill>
                  <a:srgbClr val="000066"/>
                </a:solidFill>
                <a:latin typeface="Times New Roman" pitchFamily="18" charset="0"/>
              </a:rPr>
              <a:t>先建立</a:t>
            </a:r>
            <a:r>
              <a:rPr lang="en-US" altLang="zh-CN" b="1" dirty="0">
                <a:solidFill>
                  <a:srgbClr val="000066"/>
                </a:solidFill>
                <a:latin typeface="Times New Roman" pitchFamily="18" charset="0"/>
              </a:rPr>
              <a:t>5×5</a:t>
            </a:r>
            <a:r>
              <a:rPr lang="zh-CN" altLang="en-US" b="1" dirty="0">
                <a:solidFill>
                  <a:srgbClr val="000066"/>
                </a:solidFill>
                <a:latin typeface="Times New Roman" pitchFamily="18" charset="0"/>
              </a:rPr>
              <a:t>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，然后将</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的第一行元素乘以</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，第二行乘以</a:t>
            </a: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，第五行乘以</a:t>
            </a:r>
            <a:r>
              <a:rPr lang="en-US" altLang="zh-CN" b="1" dirty="0">
                <a:solidFill>
                  <a:srgbClr val="000066"/>
                </a:solidFill>
                <a:latin typeface="Times New Roman" pitchFamily="18" charset="0"/>
              </a:rPr>
              <a:t>5</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sz="2400" b="1" dirty="0">
                <a:solidFill>
                  <a:srgbClr val="000066"/>
                </a:solidFill>
                <a:latin typeface="Times New Roman" pitchFamily="18" charset="0"/>
              </a:rPr>
              <a:t>A=[17,0,1,0,15;23,5,7,14,16;4,0,13,0,22;10,12,19,21,3;...</a:t>
            </a:r>
            <a:br>
              <a:rPr lang="en-US" altLang="zh-CN" sz="2400" b="1" dirty="0">
                <a:solidFill>
                  <a:srgbClr val="000066"/>
                </a:solidFill>
                <a:latin typeface="Times New Roman" pitchFamily="18" charset="0"/>
              </a:rPr>
            </a:br>
            <a:r>
              <a:rPr lang="en-US" altLang="zh-CN" sz="2400" b="1" dirty="0">
                <a:solidFill>
                  <a:srgbClr val="000066"/>
                </a:solidFill>
                <a:latin typeface="Times New Roman" pitchFamily="18" charset="0"/>
              </a:rPr>
              <a:t>11,18,25,2,19];</a:t>
            </a:r>
            <a:br>
              <a:rPr lang="en-US" altLang="zh-CN" sz="2400" b="1" dirty="0">
                <a:solidFill>
                  <a:srgbClr val="000066"/>
                </a:solidFill>
                <a:latin typeface="Times New Roman" pitchFamily="18" charset="0"/>
              </a:rPr>
            </a:br>
            <a:r>
              <a:rPr lang="en-US" altLang="zh-CN" sz="2400" b="1" dirty="0">
                <a:solidFill>
                  <a:srgbClr val="000066"/>
                </a:solidFill>
                <a:latin typeface="Times New Roman" pitchFamily="18" charset="0"/>
              </a:rPr>
              <a:t>D=</a:t>
            </a:r>
            <a:r>
              <a:rPr lang="en-US" altLang="zh-CN" sz="2400" b="1" dirty="0" err="1">
                <a:solidFill>
                  <a:srgbClr val="000066"/>
                </a:solidFill>
                <a:latin typeface="Times New Roman" pitchFamily="18" charset="0"/>
              </a:rPr>
              <a:t>diag</a:t>
            </a:r>
            <a:r>
              <a:rPr lang="en-US" altLang="zh-CN" sz="2400" b="1" dirty="0">
                <a:solidFill>
                  <a:srgbClr val="000066"/>
                </a:solidFill>
                <a:latin typeface="Times New Roman" pitchFamily="18" charset="0"/>
              </a:rPr>
              <a:t>(1:5);</a:t>
            </a:r>
            <a:br>
              <a:rPr lang="en-US" altLang="zh-CN" sz="2400" b="1" dirty="0">
                <a:solidFill>
                  <a:srgbClr val="000066"/>
                </a:solidFill>
                <a:latin typeface="Times New Roman" pitchFamily="18" charset="0"/>
              </a:rPr>
            </a:br>
            <a:r>
              <a:rPr lang="en-US" altLang="zh-CN" sz="2400" b="1" dirty="0">
                <a:solidFill>
                  <a:srgbClr val="000066"/>
                </a:solidFill>
                <a:latin typeface="Times New Roman" pitchFamily="18" charset="0"/>
              </a:rPr>
              <a:t>D*A   </a:t>
            </a:r>
            <a:r>
              <a:rPr lang="en-US" altLang="zh-CN" sz="2400" b="1" dirty="0" smtClean="0">
                <a:solidFill>
                  <a:srgbClr val="000066"/>
                </a:solidFill>
                <a:latin typeface="Times New Roman" pitchFamily="18" charset="0"/>
              </a:rPr>
              <a:t>       </a:t>
            </a:r>
            <a:r>
              <a:rPr lang="en-US" altLang="zh-CN" sz="2400" b="1" dirty="0">
                <a:solidFill>
                  <a:srgbClr val="000066"/>
                </a:solidFill>
                <a:latin typeface="Times New Roman" pitchFamily="18" charset="0"/>
              </a:rPr>
              <a:t>%</a:t>
            </a:r>
            <a:r>
              <a:rPr lang="zh-CN" altLang="en-US" sz="2400" b="1" dirty="0">
                <a:solidFill>
                  <a:srgbClr val="000066"/>
                </a:solidFill>
                <a:latin typeface="Times New Roman" pitchFamily="18" charset="0"/>
              </a:rPr>
              <a:t>用</a:t>
            </a:r>
            <a:r>
              <a:rPr lang="en-US" altLang="zh-CN" sz="2400" b="1" dirty="0">
                <a:solidFill>
                  <a:srgbClr val="000066"/>
                </a:solidFill>
                <a:latin typeface="Times New Roman" pitchFamily="18" charset="0"/>
              </a:rPr>
              <a:t>D</a:t>
            </a:r>
            <a:r>
              <a:rPr lang="zh-CN" altLang="en-US" sz="2400" b="1" dirty="0">
                <a:solidFill>
                  <a:srgbClr val="000066"/>
                </a:solidFill>
                <a:latin typeface="Times New Roman" pitchFamily="18" charset="0"/>
              </a:rPr>
              <a:t>左乘</a:t>
            </a:r>
            <a:r>
              <a:rPr lang="en-US" altLang="zh-CN" sz="2400" b="1" dirty="0">
                <a:solidFill>
                  <a:srgbClr val="000066"/>
                </a:solidFill>
                <a:latin typeface="Times New Roman" pitchFamily="18" charset="0"/>
              </a:rPr>
              <a:t>A</a:t>
            </a:r>
            <a:r>
              <a:rPr lang="zh-CN" altLang="en-US" sz="2400" b="1" dirty="0">
                <a:solidFill>
                  <a:srgbClr val="000066"/>
                </a:solidFill>
                <a:latin typeface="Times New Roman" pitchFamily="18" charset="0"/>
              </a:rPr>
              <a:t>，对</a:t>
            </a:r>
            <a:r>
              <a:rPr lang="en-US" altLang="zh-CN" sz="2400" b="1" dirty="0">
                <a:solidFill>
                  <a:srgbClr val="000066"/>
                </a:solidFill>
                <a:latin typeface="Times New Roman" pitchFamily="18" charset="0"/>
              </a:rPr>
              <a:t>A</a:t>
            </a:r>
            <a:r>
              <a:rPr lang="zh-CN" altLang="en-US" sz="2400" b="1" dirty="0">
                <a:solidFill>
                  <a:srgbClr val="000066"/>
                </a:solidFill>
                <a:latin typeface="Times New Roman" pitchFamily="18" charset="0"/>
              </a:rPr>
              <a:t>的每行乘以一个指定</a:t>
            </a:r>
            <a:r>
              <a:rPr lang="zh-CN" altLang="en-US" sz="2400" b="1" dirty="0" smtClean="0">
                <a:solidFill>
                  <a:srgbClr val="000066"/>
                </a:solidFill>
                <a:latin typeface="Times New Roman" pitchFamily="18" charset="0"/>
              </a:rPr>
              <a:t>常数</a:t>
            </a:r>
            <a:endParaRPr lang="zh-CN" altLang="en-US" sz="2400"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11560" y="1340768"/>
            <a:ext cx="8136904" cy="4351338"/>
          </a:xfrm>
        </p:spPr>
        <p:txBody>
          <a:bodyPr/>
          <a:lstStyle/>
          <a:p>
            <a:pPr>
              <a:buFontTx/>
              <a:buNone/>
            </a:pP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．三角阵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三角阵又进一步分为上三角阵和下三角阵，所谓上三角阵，即矩阵的对角线以下的元素全为</a:t>
            </a:r>
            <a:r>
              <a:rPr lang="en-US" altLang="zh-CN" b="1" dirty="0">
                <a:solidFill>
                  <a:srgbClr val="000066"/>
                </a:solidFill>
                <a:latin typeface="Times New Roman" pitchFamily="18" charset="0"/>
              </a:rPr>
              <a:t>0</a:t>
            </a:r>
            <a:r>
              <a:rPr lang="zh-CN" altLang="en-US" b="1" dirty="0">
                <a:solidFill>
                  <a:srgbClr val="000066"/>
                </a:solidFill>
                <a:latin typeface="Times New Roman" pitchFamily="18" charset="0"/>
              </a:rPr>
              <a:t>的一种矩阵，而下三角阵则是对角线以上的元素全为</a:t>
            </a:r>
            <a:r>
              <a:rPr lang="en-US" altLang="zh-CN" b="1" dirty="0">
                <a:solidFill>
                  <a:srgbClr val="000066"/>
                </a:solidFill>
                <a:latin typeface="Times New Roman" pitchFamily="18" charset="0"/>
              </a:rPr>
              <a:t>0</a:t>
            </a:r>
            <a:r>
              <a:rPr lang="zh-CN" altLang="en-US" b="1" dirty="0">
                <a:solidFill>
                  <a:srgbClr val="000066"/>
                </a:solidFill>
                <a:latin typeface="Times New Roman" pitchFamily="18" charset="0"/>
              </a:rPr>
              <a:t>的一种矩阵。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251520" y="980728"/>
            <a:ext cx="8640960" cy="3887837"/>
          </a:xfrm>
        </p:spPr>
        <p:txBody>
          <a:bodyPr rtlCol="0">
            <a:normAutofit lnSpcReduction="10000"/>
          </a:bodyPr>
          <a:lstStyle/>
          <a:p>
            <a:pPr>
              <a:lnSpc>
                <a:spcPct val="100000"/>
              </a:lnSpc>
              <a:buFontTx/>
              <a:buNone/>
              <a:defRPr/>
            </a:pPr>
            <a:r>
              <a:rPr lang="en-US" altLang="zh-CN" sz="2400" b="1" dirty="0" smtClean="0">
                <a:solidFill>
                  <a:srgbClr val="0000FF"/>
                </a:solidFill>
                <a:latin typeface="Times New Roman" pitchFamily="18" charset="0"/>
              </a:rPr>
              <a:t>    </a:t>
            </a:r>
            <a:r>
              <a:rPr lang="en-US" altLang="zh-CN" b="1" dirty="0">
                <a:solidFill>
                  <a:srgbClr val="000066"/>
                </a:solidFill>
                <a:latin typeface="Times New Roman" pitchFamily="18" charset="0"/>
              </a:rPr>
              <a:t>(1) </a:t>
            </a:r>
            <a:r>
              <a:rPr lang="zh-CN" altLang="en-US" b="1" dirty="0">
                <a:solidFill>
                  <a:srgbClr val="000066"/>
                </a:solidFill>
                <a:latin typeface="Times New Roman" pitchFamily="18" charset="0"/>
              </a:rPr>
              <a:t>上三角矩阵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求矩阵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的上三角阵的</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函数是</a:t>
            </a:r>
            <a:r>
              <a:rPr lang="en-US" altLang="zh-CN" b="1" dirty="0" err="1">
                <a:solidFill>
                  <a:srgbClr val="000066"/>
                </a:solidFill>
                <a:latin typeface="Times New Roman" pitchFamily="18" charset="0"/>
              </a:rPr>
              <a:t>triu</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err="1">
                <a:solidFill>
                  <a:srgbClr val="000066"/>
                </a:solidFill>
                <a:latin typeface="Times New Roman" pitchFamily="18" charset="0"/>
              </a:rPr>
              <a:t>triu</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函数也有另一种形式</a:t>
            </a:r>
            <a:r>
              <a:rPr lang="en-US" altLang="zh-CN" b="1" dirty="0" err="1">
                <a:solidFill>
                  <a:srgbClr val="000066"/>
                </a:solidFill>
                <a:latin typeface="Times New Roman" pitchFamily="18" charset="0"/>
              </a:rPr>
              <a:t>triu</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A,k</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，其功能是求矩阵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的第</a:t>
            </a:r>
            <a:r>
              <a:rPr lang="en-US" altLang="zh-CN" b="1" dirty="0">
                <a:solidFill>
                  <a:srgbClr val="000066"/>
                </a:solidFill>
                <a:latin typeface="Times New Roman" pitchFamily="18" charset="0"/>
              </a:rPr>
              <a:t>k</a:t>
            </a:r>
            <a:r>
              <a:rPr lang="zh-CN" altLang="en-US" b="1" dirty="0">
                <a:solidFill>
                  <a:srgbClr val="000066"/>
                </a:solidFill>
                <a:latin typeface="Times New Roman" pitchFamily="18" charset="0"/>
              </a:rPr>
              <a:t>条对角线以上的元素。例如，提取矩阵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的第</a:t>
            </a: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条对角线以上的元素，形成新的矩阵</a:t>
            </a:r>
            <a:r>
              <a:rPr lang="en-US" altLang="zh-CN" b="1" dirty="0">
                <a:solidFill>
                  <a:srgbClr val="000066"/>
                </a:solidFill>
                <a:latin typeface="Times New Roman" pitchFamily="18" charset="0"/>
              </a:rPr>
              <a:t>B</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下三角矩阵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中，提取矩阵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的下三角矩阵的函数是</a:t>
            </a:r>
            <a:r>
              <a:rPr lang="en-US" altLang="zh-CN" b="1" dirty="0" err="1">
                <a:solidFill>
                  <a:srgbClr val="000066"/>
                </a:solidFill>
                <a:latin typeface="Times New Roman" pitchFamily="18" charset="0"/>
              </a:rPr>
              <a:t>tril</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和</a:t>
            </a:r>
            <a:r>
              <a:rPr lang="en-US" altLang="zh-CN" b="1" dirty="0" err="1">
                <a:solidFill>
                  <a:srgbClr val="000066"/>
                </a:solidFill>
                <a:latin typeface="Times New Roman" pitchFamily="18" charset="0"/>
              </a:rPr>
              <a:t>tril</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A,k</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，其用法与提取上三角矩阵的函数</a:t>
            </a:r>
            <a:r>
              <a:rPr lang="en-US" altLang="zh-CN" b="1" dirty="0" err="1">
                <a:solidFill>
                  <a:srgbClr val="000066"/>
                </a:solidFill>
                <a:latin typeface="Times New Roman" pitchFamily="18" charset="0"/>
              </a:rPr>
              <a:t>triu</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和</a:t>
            </a:r>
            <a:r>
              <a:rPr lang="en-US" altLang="zh-CN" b="1" dirty="0" err="1">
                <a:solidFill>
                  <a:srgbClr val="000066"/>
                </a:solidFill>
                <a:latin typeface="Times New Roman" pitchFamily="18" charset="0"/>
              </a:rPr>
              <a:t>triu</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A,k</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完全相同</a:t>
            </a:r>
            <a:r>
              <a:rPr lang="zh-CN" altLang="en-US" b="1" dirty="0" smtClean="0">
                <a:solidFill>
                  <a:srgbClr val="000066"/>
                </a:solidFill>
                <a:latin typeface="Times New Roman" pitchFamily="18" charset="0"/>
              </a:rPr>
              <a:t>。</a:t>
            </a:r>
            <a:endParaRPr lang="zh-CN" altLang="en-US" b="1" dirty="0">
              <a:solidFill>
                <a:srgbClr val="000066"/>
              </a:solidFill>
              <a:latin typeface="Times New Roman" pitchFamily="18" charset="0"/>
            </a:endParaRP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149080"/>
            <a:ext cx="213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23850" y="1196975"/>
            <a:ext cx="8229600" cy="4525963"/>
          </a:xfrm>
        </p:spPr>
        <p:txBody>
          <a:bodyPr/>
          <a:lstStyle/>
          <a:p>
            <a:pPr marL="0" indent="0">
              <a:buNone/>
            </a:pPr>
            <a:r>
              <a:rPr lang="en-US" altLang="zh-CN" sz="3600" b="1" dirty="0">
                <a:solidFill>
                  <a:srgbClr val="000066"/>
                </a:solidFill>
                <a:latin typeface="Times New Roman" pitchFamily="18" charset="0"/>
                <a:ea typeface="华文新魏" pitchFamily="2" charset="-122"/>
                <a:cs typeface="+mj-cs"/>
              </a:rPr>
              <a:t>3.1  </a:t>
            </a:r>
            <a:r>
              <a:rPr lang="zh-CN" altLang="en-US" sz="3600" b="1" dirty="0">
                <a:solidFill>
                  <a:srgbClr val="000066"/>
                </a:solidFill>
                <a:latin typeface="Times New Roman" pitchFamily="18" charset="0"/>
                <a:ea typeface="华文新魏" pitchFamily="2" charset="-122"/>
                <a:cs typeface="+mj-cs"/>
              </a:rPr>
              <a:t>特殊</a:t>
            </a:r>
            <a:r>
              <a:rPr lang="zh-CN" altLang="en-US" sz="3600" b="1" dirty="0" smtClean="0">
                <a:solidFill>
                  <a:srgbClr val="000066"/>
                </a:solidFill>
                <a:latin typeface="Times New Roman" pitchFamily="18" charset="0"/>
                <a:ea typeface="华文新魏" pitchFamily="2" charset="-122"/>
                <a:cs typeface="+mj-cs"/>
              </a:rPr>
              <a:t>矩阵</a:t>
            </a:r>
            <a:endParaRPr lang="en-US" altLang="zh-CN" sz="3600" b="1" dirty="0" smtClean="0">
              <a:solidFill>
                <a:srgbClr val="000066"/>
              </a:solidFill>
              <a:latin typeface="Times New Roman" pitchFamily="18" charset="0"/>
              <a:ea typeface="华文新魏" pitchFamily="2" charset="-122"/>
              <a:cs typeface="+mj-cs"/>
            </a:endParaRPr>
          </a:p>
          <a:p>
            <a:pPr marL="0" indent="0">
              <a:buNone/>
            </a:pPr>
            <a:r>
              <a:rPr lang="zh-CN" altLang="en-US" sz="1000" b="1" dirty="0" smtClean="0">
                <a:solidFill>
                  <a:srgbClr val="0000FF"/>
                </a:solidFill>
                <a:latin typeface="Times New Roman" pitchFamily="18" charset="0"/>
              </a:rPr>
              <a:t> </a:t>
            </a:r>
            <a:r>
              <a:rPr lang="zh-CN" altLang="en-US" b="1" dirty="0" smtClean="0">
                <a:solidFill>
                  <a:srgbClr val="0000FF"/>
                </a:solidFill>
                <a:latin typeface="Times New Roman" pitchFamily="18" charset="0"/>
              </a:rPr>
              <a:t/>
            </a:r>
            <a:br>
              <a:rPr lang="zh-CN" altLang="en-US" b="1" dirty="0" smtClean="0">
                <a:solidFill>
                  <a:srgbClr val="0000FF"/>
                </a:solidFill>
                <a:latin typeface="Times New Roman" pitchFamily="18" charset="0"/>
              </a:rPr>
            </a:br>
            <a:r>
              <a:rPr lang="en-US" altLang="zh-CN" b="1" dirty="0">
                <a:solidFill>
                  <a:srgbClr val="000066"/>
                </a:solidFill>
                <a:latin typeface="Times New Roman" pitchFamily="18" charset="0"/>
              </a:rPr>
              <a:t>3.1.1  </a:t>
            </a:r>
            <a:r>
              <a:rPr lang="zh-CN" altLang="en-US" b="1" dirty="0">
                <a:solidFill>
                  <a:srgbClr val="000066"/>
                </a:solidFill>
                <a:latin typeface="Times New Roman" pitchFamily="18" charset="0"/>
              </a:rPr>
              <a:t>通用的特殊</a:t>
            </a:r>
            <a:r>
              <a:rPr lang="zh-CN" altLang="en-US" b="1" dirty="0" smtClean="0">
                <a:solidFill>
                  <a:srgbClr val="000066"/>
                </a:solidFill>
                <a:latin typeface="Times New Roman" pitchFamily="18" charset="0"/>
              </a:rPr>
              <a:t>矩阵</a:t>
            </a:r>
            <a:endParaRPr lang="en-US" altLang="zh-CN" b="1" dirty="0" smtClean="0">
              <a:solidFill>
                <a:srgbClr val="000066"/>
              </a:solidFill>
              <a:latin typeface="Times New Roman" pitchFamily="18" charset="0"/>
            </a:endParaRPr>
          </a:p>
          <a:p>
            <a:pPr marL="0" indent="0">
              <a:buNone/>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常用的产生通用特殊矩阵的函数有：</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zeros</a:t>
            </a:r>
            <a:r>
              <a:rPr lang="zh-CN" altLang="en-US" b="1" dirty="0">
                <a:solidFill>
                  <a:srgbClr val="000066"/>
                </a:solidFill>
                <a:latin typeface="Times New Roman" pitchFamily="18" charset="0"/>
              </a:rPr>
              <a:t>：产生全</a:t>
            </a:r>
            <a:r>
              <a:rPr lang="en-US" altLang="zh-CN" b="1" dirty="0">
                <a:solidFill>
                  <a:srgbClr val="000066"/>
                </a:solidFill>
                <a:latin typeface="Times New Roman" pitchFamily="18" charset="0"/>
              </a:rPr>
              <a:t>0</a:t>
            </a:r>
            <a:r>
              <a:rPr lang="zh-CN" altLang="en-US" b="1" dirty="0">
                <a:solidFill>
                  <a:srgbClr val="000066"/>
                </a:solidFill>
                <a:latin typeface="Times New Roman" pitchFamily="18" charset="0"/>
              </a:rPr>
              <a:t>矩阵</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零矩阵</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ones</a:t>
            </a:r>
            <a:r>
              <a:rPr lang="zh-CN" altLang="en-US" b="1" dirty="0">
                <a:solidFill>
                  <a:srgbClr val="000066"/>
                </a:solidFill>
                <a:latin typeface="Times New Roman" pitchFamily="18" charset="0"/>
              </a:rPr>
              <a:t>：产生全</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矩阵</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幺矩阵</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eye</a:t>
            </a:r>
            <a:r>
              <a:rPr lang="zh-CN" altLang="en-US" b="1" dirty="0">
                <a:solidFill>
                  <a:srgbClr val="000066"/>
                </a:solidFill>
                <a:latin typeface="Times New Roman" pitchFamily="18" charset="0"/>
              </a:rPr>
              <a:t>：产生单位矩阵。</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rand</a:t>
            </a:r>
            <a:r>
              <a:rPr lang="zh-CN" altLang="en-US" b="1" dirty="0">
                <a:solidFill>
                  <a:srgbClr val="000066"/>
                </a:solidFill>
                <a:latin typeface="Times New Roman" pitchFamily="18" charset="0"/>
              </a:rPr>
              <a:t>：产生</a:t>
            </a:r>
            <a:r>
              <a:rPr lang="en-US" altLang="zh-CN" b="1" dirty="0">
                <a:solidFill>
                  <a:srgbClr val="000066"/>
                </a:solidFill>
                <a:latin typeface="Times New Roman" pitchFamily="18" charset="0"/>
              </a:rPr>
              <a:t>0</a:t>
            </a:r>
            <a:r>
              <a:rPr lang="zh-CN" altLang="en-US" b="1" dirty="0">
                <a:solidFill>
                  <a:srgbClr val="000066"/>
                </a:solidFill>
                <a:latin typeface="Times New Roman" pitchFamily="18" charset="0"/>
              </a:rPr>
              <a:t>～</a:t>
            </a:r>
            <a:r>
              <a:rPr lang="en-US" altLang="zh-CN" b="1" dirty="0" smtClean="0">
                <a:solidFill>
                  <a:srgbClr val="000066"/>
                </a:solidFill>
                <a:latin typeface="Times New Roman" pitchFamily="18" charset="0"/>
              </a:rPr>
              <a:t>1</a:t>
            </a:r>
            <a:r>
              <a:rPr lang="zh-CN" altLang="en-US" b="1" dirty="0" smtClean="0">
                <a:solidFill>
                  <a:srgbClr val="000066"/>
                </a:solidFill>
                <a:latin typeface="Times New Roman" pitchFamily="18" charset="0"/>
              </a:rPr>
              <a:t>区间</a:t>
            </a:r>
            <a:r>
              <a:rPr lang="zh-CN" altLang="en-US" b="1" dirty="0">
                <a:solidFill>
                  <a:srgbClr val="000066"/>
                </a:solidFill>
                <a:latin typeface="Times New Roman" pitchFamily="18" charset="0"/>
              </a:rPr>
              <a:t>均匀分布的随机矩阵。</a:t>
            </a:r>
            <a:br>
              <a:rPr lang="zh-CN" altLang="en-US" b="1" dirty="0">
                <a:solidFill>
                  <a:srgbClr val="000066"/>
                </a:solidFill>
                <a:latin typeface="Times New Roman" pitchFamily="18" charset="0"/>
              </a:rPr>
            </a:br>
            <a:r>
              <a:rPr lang="en-US" altLang="zh-CN" b="1" dirty="0" err="1">
                <a:solidFill>
                  <a:srgbClr val="000066"/>
                </a:solidFill>
                <a:latin typeface="Times New Roman" pitchFamily="18" charset="0"/>
              </a:rPr>
              <a:t>randn</a:t>
            </a:r>
            <a:r>
              <a:rPr lang="zh-CN" altLang="en-US" b="1" dirty="0">
                <a:solidFill>
                  <a:srgbClr val="000066"/>
                </a:solidFill>
                <a:latin typeface="Times New Roman" pitchFamily="18" charset="0"/>
              </a:rPr>
              <a:t>：产生均值为</a:t>
            </a:r>
            <a:r>
              <a:rPr lang="en-US" altLang="zh-CN" b="1" dirty="0">
                <a:solidFill>
                  <a:srgbClr val="000066"/>
                </a:solidFill>
                <a:latin typeface="Times New Roman" pitchFamily="18" charset="0"/>
              </a:rPr>
              <a:t>0</a:t>
            </a:r>
            <a:r>
              <a:rPr lang="zh-CN" altLang="en-US" b="1" dirty="0">
                <a:solidFill>
                  <a:srgbClr val="000066"/>
                </a:solidFill>
                <a:latin typeface="Times New Roman" pitchFamily="18" charset="0"/>
              </a:rPr>
              <a:t>，方差为</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的标准正态分布随机矩阵。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23528" y="908720"/>
            <a:ext cx="8535146" cy="5328592"/>
          </a:xfrm>
        </p:spPr>
        <p:txBody>
          <a:bodyPr rtlCol="0">
            <a:normAutofit fontScale="32500" lnSpcReduction="20000"/>
          </a:bodyPr>
          <a:lstStyle/>
          <a:p>
            <a:pPr fontAlgn="auto">
              <a:lnSpc>
                <a:spcPct val="80000"/>
              </a:lnSpc>
              <a:spcAft>
                <a:spcPts val="0"/>
              </a:spcAft>
              <a:buFontTx/>
              <a:buNone/>
              <a:defRPr/>
            </a:pPr>
            <a:endParaRPr lang="en-US" altLang="zh-CN" sz="2000" b="1" dirty="0" smtClean="0">
              <a:solidFill>
                <a:srgbClr val="0000FF"/>
              </a:solidFill>
              <a:latin typeface="Times New Roman" pitchFamily="18" charset="0"/>
            </a:endParaRPr>
          </a:p>
          <a:p>
            <a:pPr marL="0" indent="0">
              <a:lnSpc>
                <a:spcPct val="110000"/>
              </a:lnSpc>
              <a:buNone/>
              <a:defRPr/>
            </a:pPr>
            <a:r>
              <a:rPr lang="en-US" altLang="zh-CN" sz="8600" b="1" dirty="0">
                <a:solidFill>
                  <a:srgbClr val="000066"/>
                </a:solidFill>
                <a:latin typeface="Times New Roman" pitchFamily="18" charset="0"/>
              </a:rPr>
              <a:t>3.2.2  </a:t>
            </a:r>
            <a:r>
              <a:rPr lang="zh-CN" altLang="en-US" sz="8600" b="1" dirty="0">
                <a:solidFill>
                  <a:srgbClr val="000066"/>
                </a:solidFill>
                <a:latin typeface="Times New Roman" pitchFamily="18" charset="0"/>
              </a:rPr>
              <a:t>矩阵的转置与旋转</a:t>
            </a:r>
            <a:br>
              <a:rPr lang="zh-CN" altLang="en-US" sz="8600" b="1" dirty="0">
                <a:solidFill>
                  <a:srgbClr val="000066"/>
                </a:solidFill>
                <a:latin typeface="Times New Roman" pitchFamily="18" charset="0"/>
              </a:rPr>
            </a:br>
            <a:r>
              <a:rPr lang="zh-CN" altLang="en-US" sz="3100" b="1" dirty="0">
                <a:solidFill>
                  <a:srgbClr val="000066"/>
                </a:solidFill>
                <a:latin typeface="Times New Roman" pitchFamily="18" charset="0"/>
              </a:rPr>
              <a:t>  </a:t>
            </a:r>
            <a:endParaRPr lang="en-US" altLang="zh-CN" sz="3100" b="1" dirty="0">
              <a:solidFill>
                <a:srgbClr val="000066"/>
              </a:solidFill>
              <a:latin typeface="Times New Roman" pitchFamily="18" charset="0"/>
            </a:endParaRPr>
          </a:p>
          <a:p>
            <a:pPr marL="0" indent="0">
              <a:lnSpc>
                <a:spcPct val="110000"/>
              </a:lnSpc>
              <a:buNone/>
              <a:defRPr/>
            </a:pPr>
            <a:r>
              <a:rPr lang="en-US" altLang="zh-CN" sz="8600" b="1" dirty="0">
                <a:solidFill>
                  <a:srgbClr val="000066"/>
                </a:solidFill>
                <a:latin typeface="Times New Roman" pitchFamily="18" charset="0"/>
              </a:rPr>
              <a:t>1</a:t>
            </a:r>
            <a:r>
              <a:rPr lang="zh-CN" altLang="en-US" sz="8600" b="1" dirty="0">
                <a:solidFill>
                  <a:srgbClr val="000066"/>
                </a:solidFill>
                <a:latin typeface="Times New Roman" pitchFamily="18" charset="0"/>
              </a:rPr>
              <a:t>．矩阵的转置</a:t>
            </a:r>
            <a:br>
              <a:rPr lang="zh-CN" altLang="en-US" sz="8600" b="1" dirty="0">
                <a:solidFill>
                  <a:srgbClr val="000066"/>
                </a:solidFill>
                <a:latin typeface="Times New Roman" pitchFamily="18" charset="0"/>
              </a:rPr>
            </a:br>
            <a:r>
              <a:rPr lang="zh-CN" altLang="zh-CN" sz="8600" b="1" dirty="0">
                <a:solidFill>
                  <a:srgbClr val="000066"/>
                </a:solidFill>
                <a:latin typeface="Times New Roman" pitchFamily="18" charset="0"/>
              </a:rPr>
              <a:t>转置运算符是小数点后面接单引号（</a:t>
            </a:r>
            <a:r>
              <a:rPr lang="en-US" altLang="zh-CN" sz="8600" b="1" dirty="0">
                <a:solidFill>
                  <a:srgbClr val="000066"/>
                </a:solidFill>
                <a:latin typeface="Times New Roman" pitchFamily="18" charset="0"/>
              </a:rPr>
              <a:t>.'</a:t>
            </a:r>
            <a:r>
              <a:rPr lang="zh-CN" altLang="zh-CN" sz="8600" b="1" dirty="0">
                <a:solidFill>
                  <a:srgbClr val="000066"/>
                </a:solidFill>
                <a:latin typeface="Times New Roman" pitchFamily="18" charset="0"/>
              </a:rPr>
              <a:t>）。</a:t>
            </a:r>
            <a:endParaRPr lang="en-US" altLang="zh-CN" sz="8600" b="1" dirty="0">
              <a:solidFill>
                <a:srgbClr val="000066"/>
              </a:solidFill>
              <a:latin typeface="Times New Roman" pitchFamily="18" charset="0"/>
            </a:endParaRPr>
          </a:p>
          <a:p>
            <a:pPr marL="0" indent="0">
              <a:lnSpc>
                <a:spcPct val="110000"/>
              </a:lnSpc>
              <a:buNone/>
              <a:defRPr/>
            </a:pPr>
            <a:r>
              <a:rPr lang="zh-CN" altLang="zh-CN" sz="8600" b="1" dirty="0">
                <a:solidFill>
                  <a:srgbClr val="000066"/>
                </a:solidFill>
                <a:latin typeface="Times New Roman" pitchFamily="18" charset="0"/>
              </a:rPr>
              <a:t>还有一种转置叫共轭转置，其运算符是单引号（</a:t>
            </a:r>
            <a:r>
              <a:rPr lang="en-US" altLang="zh-CN" sz="8600" b="1" dirty="0">
                <a:solidFill>
                  <a:srgbClr val="000066"/>
                </a:solidFill>
                <a:latin typeface="Times New Roman" pitchFamily="18" charset="0"/>
              </a:rPr>
              <a:t>'</a:t>
            </a:r>
            <a:r>
              <a:rPr lang="zh-CN" altLang="zh-CN" sz="8600" b="1" dirty="0">
                <a:solidFill>
                  <a:srgbClr val="000066"/>
                </a:solidFill>
                <a:latin typeface="Times New Roman" pitchFamily="18" charset="0"/>
              </a:rPr>
              <a:t>），它在转置的基础上还要取每个数的复共轭。例如，</a:t>
            </a:r>
            <a:r>
              <a:rPr lang="en-US" altLang="zh-CN" sz="8600" b="1" dirty="0">
                <a:solidFill>
                  <a:srgbClr val="000066"/>
                </a:solidFill>
                <a:latin typeface="Times New Roman" pitchFamily="18" charset="0"/>
              </a:rPr>
              <a:t>B=A'</a:t>
            </a:r>
            <a:r>
              <a:rPr lang="zh-CN" altLang="zh-CN" sz="8600" b="1" dirty="0">
                <a:solidFill>
                  <a:srgbClr val="000066"/>
                </a:solidFill>
                <a:latin typeface="Times New Roman" pitchFamily="18" charset="0"/>
              </a:rPr>
              <a:t>得到的</a:t>
            </a:r>
            <a:r>
              <a:rPr lang="en-US" altLang="zh-CN" sz="8600" b="1" dirty="0">
                <a:solidFill>
                  <a:srgbClr val="000066"/>
                </a:solidFill>
                <a:latin typeface="Times New Roman" pitchFamily="18" charset="0"/>
              </a:rPr>
              <a:t>B</a:t>
            </a:r>
            <a:r>
              <a:rPr lang="zh-CN" altLang="zh-CN" sz="8600" b="1" dirty="0">
                <a:solidFill>
                  <a:srgbClr val="000066"/>
                </a:solidFill>
                <a:latin typeface="Times New Roman" pitchFamily="18" charset="0"/>
              </a:rPr>
              <a:t>就是</a:t>
            </a:r>
            <a:r>
              <a:rPr lang="en-US" altLang="zh-CN" sz="8600" b="1" dirty="0">
                <a:solidFill>
                  <a:srgbClr val="000066"/>
                </a:solidFill>
                <a:latin typeface="Times New Roman" pitchFamily="18" charset="0"/>
              </a:rPr>
              <a:t>A</a:t>
            </a:r>
            <a:r>
              <a:rPr lang="zh-CN" altLang="zh-CN" sz="8600" b="1" dirty="0">
                <a:solidFill>
                  <a:srgbClr val="000066"/>
                </a:solidFill>
                <a:latin typeface="Times New Roman" pitchFamily="18" charset="0"/>
              </a:rPr>
              <a:t>的共轭转置矩阵，等价于</a:t>
            </a:r>
            <a:r>
              <a:rPr lang="en-US" altLang="zh-CN" sz="8600" b="1" dirty="0">
                <a:solidFill>
                  <a:srgbClr val="000066"/>
                </a:solidFill>
                <a:latin typeface="Times New Roman" pitchFamily="18" charset="0"/>
              </a:rPr>
              <a:t>B=</a:t>
            </a:r>
            <a:r>
              <a:rPr lang="en-US" altLang="zh-CN" sz="8600" b="1" dirty="0" err="1">
                <a:solidFill>
                  <a:srgbClr val="000066"/>
                </a:solidFill>
                <a:latin typeface="Times New Roman" pitchFamily="18" charset="0"/>
              </a:rPr>
              <a:t>conj</a:t>
            </a:r>
            <a:r>
              <a:rPr lang="en-US" altLang="zh-CN" sz="8600" b="1" dirty="0">
                <a:solidFill>
                  <a:srgbClr val="000066"/>
                </a:solidFill>
                <a:latin typeface="Times New Roman" pitchFamily="18" charset="0"/>
              </a:rPr>
              <a:t>(A).'</a:t>
            </a:r>
            <a:r>
              <a:rPr lang="zh-CN" altLang="zh-CN" sz="8600" b="1" dirty="0">
                <a:solidFill>
                  <a:srgbClr val="000066"/>
                </a:solidFill>
                <a:latin typeface="Times New Roman" pitchFamily="18" charset="0"/>
              </a:rPr>
              <a:t>或</a:t>
            </a:r>
            <a:r>
              <a:rPr lang="en-US" altLang="zh-CN" sz="8600" b="1" dirty="0">
                <a:solidFill>
                  <a:srgbClr val="000066"/>
                </a:solidFill>
                <a:latin typeface="Times New Roman" pitchFamily="18" charset="0"/>
              </a:rPr>
              <a:t>B=</a:t>
            </a:r>
            <a:r>
              <a:rPr lang="en-US" altLang="zh-CN" sz="8600" b="1" dirty="0" err="1">
                <a:solidFill>
                  <a:srgbClr val="000066"/>
                </a:solidFill>
                <a:latin typeface="Times New Roman" pitchFamily="18" charset="0"/>
              </a:rPr>
              <a:t>conj</a:t>
            </a:r>
            <a:r>
              <a:rPr lang="en-US" altLang="zh-CN" sz="8600" b="1" dirty="0">
                <a:solidFill>
                  <a:srgbClr val="000066"/>
                </a:solidFill>
                <a:latin typeface="Times New Roman" pitchFamily="18" charset="0"/>
              </a:rPr>
              <a:t>(A.')</a:t>
            </a:r>
            <a:r>
              <a:rPr lang="zh-CN" altLang="zh-CN" sz="8600" b="1" dirty="0">
                <a:solidFill>
                  <a:srgbClr val="000066"/>
                </a:solidFill>
                <a:latin typeface="Times New Roman" pitchFamily="18" charset="0"/>
              </a:rPr>
              <a:t>。如果矩阵的元素都是实数，那么转置和共轭转置的结果是一样的。</a:t>
            </a:r>
          </a:p>
          <a:p>
            <a:pPr marL="0" indent="0">
              <a:lnSpc>
                <a:spcPct val="110000"/>
              </a:lnSpc>
              <a:buNone/>
              <a:defRPr/>
            </a:pPr>
            <a:r>
              <a:rPr lang="en-US" altLang="zh-CN" sz="8600" b="1" dirty="0">
                <a:solidFill>
                  <a:srgbClr val="000066"/>
                </a:solidFill>
                <a:latin typeface="Times New Roman" pitchFamily="18" charset="0"/>
              </a:rPr>
              <a:t>2</a:t>
            </a:r>
            <a:r>
              <a:rPr lang="zh-CN" altLang="en-US" sz="8600" b="1" dirty="0">
                <a:solidFill>
                  <a:srgbClr val="000066"/>
                </a:solidFill>
                <a:latin typeface="Times New Roman" pitchFamily="18" charset="0"/>
              </a:rPr>
              <a:t>．矩阵的旋转</a:t>
            </a:r>
            <a:br>
              <a:rPr lang="zh-CN" altLang="en-US" sz="8600" b="1" dirty="0">
                <a:solidFill>
                  <a:srgbClr val="000066"/>
                </a:solidFill>
                <a:latin typeface="Times New Roman" pitchFamily="18" charset="0"/>
              </a:rPr>
            </a:br>
            <a:r>
              <a:rPr lang="zh-CN" altLang="en-US" sz="8600" b="1" dirty="0">
                <a:solidFill>
                  <a:srgbClr val="000066"/>
                </a:solidFill>
                <a:latin typeface="Times New Roman" pitchFamily="18" charset="0"/>
              </a:rPr>
              <a:t>利用函数</a:t>
            </a:r>
            <a:r>
              <a:rPr lang="en-US" altLang="zh-CN" sz="8600" b="1" dirty="0">
                <a:solidFill>
                  <a:srgbClr val="000066"/>
                </a:solidFill>
                <a:latin typeface="Times New Roman" pitchFamily="18" charset="0"/>
              </a:rPr>
              <a:t>rot90(</a:t>
            </a:r>
            <a:r>
              <a:rPr lang="en-US" altLang="zh-CN" sz="8600" b="1" dirty="0" err="1">
                <a:solidFill>
                  <a:srgbClr val="000066"/>
                </a:solidFill>
                <a:latin typeface="Times New Roman" pitchFamily="18" charset="0"/>
              </a:rPr>
              <a:t>A,k</a:t>
            </a:r>
            <a:r>
              <a:rPr lang="en-US" altLang="zh-CN" sz="8600" b="1" dirty="0">
                <a:solidFill>
                  <a:srgbClr val="000066"/>
                </a:solidFill>
                <a:latin typeface="Times New Roman" pitchFamily="18" charset="0"/>
              </a:rPr>
              <a:t>)</a:t>
            </a:r>
            <a:r>
              <a:rPr lang="zh-CN" altLang="en-US" sz="8600" b="1" dirty="0">
                <a:solidFill>
                  <a:srgbClr val="000066"/>
                </a:solidFill>
                <a:latin typeface="Times New Roman" pitchFamily="18" charset="0"/>
              </a:rPr>
              <a:t>将矩阵</a:t>
            </a:r>
            <a:r>
              <a:rPr lang="en-US" altLang="zh-CN" sz="8600" b="1" dirty="0">
                <a:solidFill>
                  <a:srgbClr val="000066"/>
                </a:solidFill>
                <a:latin typeface="Times New Roman" pitchFamily="18" charset="0"/>
              </a:rPr>
              <a:t>A</a:t>
            </a:r>
            <a:r>
              <a:rPr lang="zh-CN" altLang="en-US" sz="8600" b="1" dirty="0">
                <a:solidFill>
                  <a:srgbClr val="000066"/>
                </a:solidFill>
                <a:latin typeface="Times New Roman" pitchFamily="18" charset="0"/>
              </a:rPr>
              <a:t>旋转</a:t>
            </a:r>
            <a:r>
              <a:rPr lang="en-US" altLang="zh-CN" sz="8600" b="1" dirty="0">
                <a:solidFill>
                  <a:srgbClr val="000066"/>
                </a:solidFill>
                <a:latin typeface="Times New Roman" pitchFamily="18" charset="0"/>
              </a:rPr>
              <a:t>90º</a:t>
            </a:r>
            <a:r>
              <a:rPr lang="zh-CN" altLang="en-US" sz="8600" b="1" dirty="0">
                <a:solidFill>
                  <a:srgbClr val="000066"/>
                </a:solidFill>
                <a:latin typeface="Times New Roman" pitchFamily="18" charset="0"/>
              </a:rPr>
              <a:t>的</a:t>
            </a:r>
            <a:r>
              <a:rPr lang="en-US" altLang="zh-CN" sz="8600" b="1" dirty="0">
                <a:solidFill>
                  <a:srgbClr val="000066"/>
                </a:solidFill>
                <a:latin typeface="Times New Roman" pitchFamily="18" charset="0"/>
              </a:rPr>
              <a:t>k</a:t>
            </a:r>
            <a:r>
              <a:rPr lang="zh-CN" altLang="en-US" sz="8600" b="1" dirty="0">
                <a:solidFill>
                  <a:srgbClr val="000066"/>
                </a:solidFill>
                <a:latin typeface="Times New Roman" pitchFamily="18" charset="0"/>
              </a:rPr>
              <a:t>倍，当</a:t>
            </a:r>
            <a:r>
              <a:rPr lang="en-US" altLang="zh-CN" sz="8600" b="1" dirty="0">
                <a:solidFill>
                  <a:srgbClr val="000066"/>
                </a:solidFill>
                <a:latin typeface="Times New Roman" pitchFamily="18" charset="0"/>
              </a:rPr>
              <a:t>k</a:t>
            </a:r>
            <a:r>
              <a:rPr lang="zh-CN" altLang="en-US" sz="8600" b="1" dirty="0">
                <a:solidFill>
                  <a:srgbClr val="000066"/>
                </a:solidFill>
                <a:latin typeface="Times New Roman" pitchFamily="18" charset="0"/>
              </a:rPr>
              <a:t>为</a:t>
            </a:r>
            <a:r>
              <a:rPr lang="en-US" altLang="zh-CN" sz="8600" b="1" dirty="0">
                <a:solidFill>
                  <a:srgbClr val="000066"/>
                </a:solidFill>
                <a:latin typeface="Times New Roman" pitchFamily="18" charset="0"/>
              </a:rPr>
              <a:t>1</a:t>
            </a:r>
            <a:r>
              <a:rPr lang="zh-CN" altLang="en-US" sz="8600" b="1" dirty="0">
                <a:solidFill>
                  <a:srgbClr val="000066"/>
                </a:solidFill>
                <a:latin typeface="Times New Roman" pitchFamily="18" charset="0"/>
              </a:rPr>
              <a:t>时可省略。</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67544" y="980728"/>
            <a:ext cx="8229600" cy="4319885"/>
          </a:xfrm>
        </p:spPr>
        <p:txBody>
          <a:bodyPr rtlCol="0">
            <a:normAutofit/>
          </a:bodyPr>
          <a:lstStyle/>
          <a:p>
            <a:pPr fontAlgn="auto">
              <a:spcAft>
                <a:spcPts val="0"/>
              </a:spcAft>
              <a:buFontTx/>
              <a:buNone/>
              <a:defRPr/>
            </a:pPr>
            <a:r>
              <a:rPr lang="en-US" altLang="zh-CN" sz="2400" b="1" dirty="0" smtClean="0">
                <a:solidFill>
                  <a:srgbClr val="0000FF"/>
                </a:solidFill>
                <a:latin typeface="Times New Roman" pitchFamily="18" charset="0"/>
              </a:rPr>
              <a:t>    </a:t>
            </a:r>
            <a:r>
              <a:rPr lang="en-US" altLang="zh-CN" b="1" dirty="0">
                <a:solidFill>
                  <a:srgbClr val="000066"/>
                </a:solidFill>
                <a:latin typeface="Times New Roman" pitchFamily="18" charset="0"/>
              </a:rPr>
              <a:t>3</a:t>
            </a:r>
            <a:r>
              <a:rPr lang="zh-CN" altLang="en-US" b="1" dirty="0">
                <a:solidFill>
                  <a:srgbClr val="000066"/>
                </a:solidFill>
                <a:latin typeface="Times New Roman" pitchFamily="18" charset="0"/>
              </a:rPr>
              <a:t>．矩阵的左右翻转</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对矩阵实施左右翻转是将原矩阵的第一列和最后一列调换，第二列和倒数第二列调换，</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，依次类推。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对矩阵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实施左右翻转的函数是</a:t>
            </a:r>
            <a:r>
              <a:rPr lang="en-US" altLang="zh-CN" b="1" dirty="0" err="1">
                <a:solidFill>
                  <a:srgbClr val="000066"/>
                </a:solidFill>
                <a:latin typeface="Times New Roman" pitchFamily="18" charset="0"/>
              </a:rPr>
              <a:t>fliplr</a:t>
            </a:r>
            <a:r>
              <a:rPr lang="en-US" altLang="zh-CN" b="1" dirty="0">
                <a:solidFill>
                  <a:srgbClr val="000066"/>
                </a:solidFill>
                <a:latin typeface="Times New Roman" pitchFamily="18" charset="0"/>
              </a:rPr>
              <a:t>(A)</a:t>
            </a:r>
            <a:r>
              <a:rPr lang="zh-CN" altLang="en-US" b="1" dirty="0" smtClean="0">
                <a:solidFill>
                  <a:srgbClr val="000066"/>
                </a:solidFill>
                <a:latin typeface="Times New Roman" pitchFamily="18" charset="0"/>
              </a:rPr>
              <a:t>。</a:t>
            </a:r>
            <a:r>
              <a:rPr lang="en-US" altLang="zh-CN" b="1" dirty="0">
                <a:solidFill>
                  <a:srgbClr val="000066"/>
                </a:solidFill>
                <a:latin typeface="Times New Roman" pitchFamily="18" charset="0"/>
              </a:rPr>
              <a:t/>
            </a:r>
            <a:br>
              <a:rPr lang="en-US" altLang="zh-CN" b="1" dirty="0">
                <a:solidFill>
                  <a:srgbClr val="000066"/>
                </a:solidFill>
                <a:latin typeface="Times New Roman" pitchFamily="18" charset="0"/>
              </a:rPr>
            </a:br>
            <a:r>
              <a:rPr lang="en-US" altLang="zh-CN" b="1" dirty="0">
                <a:solidFill>
                  <a:srgbClr val="000066"/>
                </a:solidFill>
                <a:latin typeface="Times New Roman" pitchFamily="18" charset="0"/>
              </a:rPr>
              <a:t>4</a:t>
            </a:r>
            <a:r>
              <a:rPr lang="zh-CN" altLang="en-US" b="1" dirty="0">
                <a:solidFill>
                  <a:srgbClr val="000066"/>
                </a:solidFill>
                <a:latin typeface="Times New Roman" pitchFamily="18" charset="0"/>
              </a:rPr>
              <a:t>．矩阵的上下翻转</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对矩阵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实施上下翻转的函数是</a:t>
            </a:r>
            <a:r>
              <a:rPr lang="en-US" altLang="zh-CN" b="1" dirty="0" err="1">
                <a:solidFill>
                  <a:srgbClr val="000066"/>
                </a:solidFill>
                <a:latin typeface="Times New Roman" pitchFamily="18" charset="0"/>
              </a:rPr>
              <a:t>flipud</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251520" y="1052513"/>
            <a:ext cx="8640960" cy="4351337"/>
          </a:xfrm>
        </p:spPr>
        <p:txBody>
          <a:bodyPr/>
          <a:lstStyle/>
          <a:p>
            <a:pPr>
              <a:buFontTx/>
              <a:buNone/>
            </a:pPr>
            <a:r>
              <a:rPr lang="en-US" altLang="zh-CN" b="1" dirty="0">
                <a:solidFill>
                  <a:srgbClr val="000066"/>
                </a:solidFill>
                <a:latin typeface="Times New Roman" pitchFamily="18" charset="0"/>
              </a:rPr>
              <a:t>3.2.3  </a:t>
            </a:r>
            <a:r>
              <a:rPr lang="zh-CN" altLang="en-US" b="1" dirty="0">
                <a:solidFill>
                  <a:srgbClr val="000066"/>
                </a:solidFill>
                <a:latin typeface="Times New Roman" pitchFamily="18" charset="0"/>
              </a:rPr>
              <a:t>矩阵的逆与伪</a:t>
            </a:r>
            <a:r>
              <a:rPr lang="zh-CN" altLang="en-US" b="1" dirty="0" smtClean="0">
                <a:solidFill>
                  <a:srgbClr val="000066"/>
                </a:solidFill>
                <a:latin typeface="Times New Roman" pitchFamily="18" charset="0"/>
              </a:rPr>
              <a:t>逆</a:t>
            </a:r>
            <a:endParaRPr lang="en-US" altLang="zh-CN" b="1" dirty="0" smtClean="0">
              <a:solidFill>
                <a:srgbClr val="000066"/>
              </a:solidFill>
              <a:latin typeface="Times New Roman" pitchFamily="18" charset="0"/>
            </a:endParaRPr>
          </a:p>
          <a:p>
            <a:pPr>
              <a:buFontTx/>
              <a:buNone/>
            </a:pPr>
            <a:endParaRPr lang="en-US" altLang="zh-CN" sz="1000" b="1" dirty="0">
              <a:solidFill>
                <a:srgbClr val="000066"/>
              </a:solidFill>
              <a:latin typeface="Times New Roman" pitchFamily="18" charset="0"/>
            </a:endParaRPr>
          </a:p>
          <a:p>
            <a:pPr>
              <a:buFontTx/>
              <a:buNone/>
            </a:pP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矩阵的逆</a:t>
            </a:r>
            <a:endParaRPr lang="en-US" altLang="zh-CN" b="1" dirty="0">
              <a:solidFill>
                <a:srgbClr val="000066"/>
              </a:solidFill>
              <a:latin typeface="Times New Roman" pitchFamily="18" charset="0"/>
            </a:endParaRPr>
          </a:p>
          <a:p>
            <a:pPr>
              <a:buFontTx/>
              <a:buNone/>
            </a:pPr>
            <a:r>
              <a:rPr lang="zh-CN" altLang="en-US" b="1" dirty="0" smtClean="0">
                <a:solidFill>
                  <a:srgbClr val="000066"/>
                </a:solidFill>
                <a:latin typeface="Times New Roman" pitchFamily="18" charset="0"/>
              </a:rPr>
              <a:t>   对于</a:t>
            </a:r>
            <a:r>
              <a:rPr lang="zh-CN" altLang="en-US" b="1" dirty="0">
                <a:solidFill>
                  <a:srgbClr val="000066"/>
                </a:solidFill>
                <a:latin typeface="Times New Roman" pitchFamily="18" charset="0"/>
              </a:rPr>
              <a:t>一个方阵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，如果存在一个与其同阶的方阵</a:t>
            </a:r>
            <a:r>
              <a:rPr lang="en-US" altLang="zh-CN" b="1" dirty="0">
                <a:solidFill>
                  <a:srgbClr val="000066"/>
                </a:solidFill>
                <a:latin typeface="Times New Roman" pitchFamily="18" charset="0"/>
              </a:rPr>
              <a:t>B</a:t>
            </a:r>
            <a:r>
              <a:rPr lang="zh-CN" altLang="en-US" b="1" dirty="0">
                <a:solidFill>
                  <a:srgbClr val="000066"/>
                </a:solidFill>
                <a:latin typeface="Times New Roman" pitchFamily="18" charset="0"/>
              </a:rPr>
              <a:t>，使得：</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A·B=B·A=I (I</a:t>
            </a:r>
            <a:r>
              <a:rPr lang="zh-CN" altLang="en-US" b="1" dirty="0">
                <a:solidFill>
                  <a:srgbClr val="000066"/>
                </a:solidFill>
                <a:latin typeface="Times New Roman" pitchFamily="18" charset="0"/>
              </a:rPr>
              <a:t>为单位矩阵</a:t>
            </a:r>
            <a:r>
              <a:rPr lang="en-US" altLang="zh-CN" b="1" dirty="0">
                <a:solidFill>
                  <a:srgbClr val="000066"/>
                </a:solidFill>
                <a:latin typeface="Times New Roman" pitchFamily="18" charset="0"/>
              </a:rPr>
              <a:t>)</a:t>
            </a:r>
            <a:br>
              <a:rPr lang="en-US" altLang="zh-CN" b="1" dirty="0">
                <a:solidFill>
                  <a:srgbClr val="000066"/>
                </a:solidFill>
                <a:latin typeface="Times New Roman" pitchFamily="18" charset="0"/>
              </a:rPr>
            </a:br>
            <a:r>
              <a:rPr lang="zh-CN" altLang="en-US" b="1" dirty="0">
                <a:solidFill>
                  <a:srgbClr val="000066"/>
                </a:solidFill>
                <a:latin typeface="Times New Roman" pitchFamily="18" charset="0"/>
              </a:rPr>
              <a:t>则称</a:t>
            </a:r>
            <a:r>
              <a:rPr lang="en-US" altLang="zh-CN" b="1" dirty="0">
                <a:solidFill>
                  <a:srgbClr val="000066"/>
                </a:solidFill>
                <a:latin typeface="Times New Roman" pitchFamily="18" charset="0"/>
              </a:rPr>
              <a:t>B</a:t>
            </a:r>
            <a:r>
              <a:rPr lang="zh-CN" altLang="en-US" b="1" dirty="0">
                <a:solidFill>
                  <a:srgbClr val="000066"/>
                </a:solidFill>
                <a:latin typeface="Times New Roman" pitchFamily="18" charset="0"/>
              </a:rPr>
              <a:t>为</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的逆矩阵，当然，</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也是</a:t>
            </a:r>
            <a:r>
              <a:rPr lang="en-US" altLang="zh-CN" b="1" dirty="0">
                <a:solidFill>
                  <a:srgbClr val="000066"/>
                </a:solidFill>
                <a:latin typeface="Times New Roman" pitchFamily="18" charset="0"/>
              </a:rPr>
              <a:t>B</a:t>
            </a:r>
            <a:r>
              <a:rPr lang="zh-CN" altLang="en-US" b="1" dirty="0">
                <a:solidFill>
                  <a:srgbClr val="000066"/>
                </a:solidFill>
                <a:latin typeface="Times New Roman" pitchFamily="18" charset="0"/>
              </a:rPr>
              <a:t>的逆矩阵。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求一个矩阵的逆是一件非常烦琐的工作，容易出错，但在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中，求一个矩阵的逆非常容易。求方阵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的逆矩阵可调用函数</a:t>
            </a:r>
            <a:r>
              <a:rPr lang="en-US" altLang="zh-CN" b="1" dirty="0" err="1">
                <a:solidFill>
                  <a:srgbClr val="000066"/>
                </a:solidFill>
                <a:latin typeface="Times New Roman" pitchFamily="18" charset="0"/>
              </a:rPr>
              <a:t>inv</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395536" y="1196752"/>
            <a:ext cx="8424936" cy="4980211"/>
          </a:xfrm>
        </p:spPr>
        <p:txBody>
          <a:bodyPr/>
          <a:lstStyle/>
          <a:p>
            <a:pPr>
              <a:buFontTx/>
              <a:buNone/>
            </a:pPr>
            <a:r>
              <a:rPr lang="zh-CN" altLang="en-US" b="1" dirty="0" smtClean="0">
                <a:solidFill>
                  <a:srgbClr val="0000FF"/>
                </a:solidFill>
                <a:latin typeface="Times New Roman" pitchFamily="18" charset="0"/>
              </a:rPr>
              <a:t>  </a:t>
            </a:r>
            <a:r>
              <a:rPr lang="zh-CN" altLang="en-US" b="1" dirty="0" smtClean="0">
                <a:solidFill>
                  <a:srgbClr val="000066"/>
                </a:solidFill>
                <a:latin typeface="Times New Roman" pitchFamily="18" charset="0"/>
              </a:rPr>
              <a:t>如果</a:t>
            </a:r>
            <a:r>
              <a:rPr lang="zh-CN" altLang="en-US" b="1" dirty="0">
                <a:solidFill>
                  <a:srgbClr val="000066"/>
                </a:solidFill>
                <a:latin typeface="Times New Roman" pitchFamily="18" charset="0"/>
              </a:rPr>
              <a:t>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不是一个方阵，或者</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是一个非满秩的方阵时，矩阵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没有逆矩阵，但可以找到一个与</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的转置矩阵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同型的矩阵</a:t>
            </a:r>
            <a:r>
              <a:rPr lang="en-US" altLang="zh-CN" b="1" dirty="0">
                <a:solidFill>
                  <a:srgbClr val="000066"/>
                </a:solidFill>
                <a:latin typeface="Times New Roman" pitchFamily="18" charset="0"/>
              </a:rPr>
              <a:t>B</a:t>
            </a:r>
            <a:r>
              <a:rPr lang="zh-CN" altLang="en-US" b="1" dirty="0">
                <a:solidFill>
                  <a:srgbClr val="000066"/>
                </a:solidFill>
                <a:latin typeface="Times New Roman" pitchFamily="18" charset="0"/>
              </a:rPr>
              <a:t>，使得：</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A·B·A=A</a:t>
            </a:r>
            <a:br>
              <a:rPr lang="en-US" altLang="zh-CN" b="1" dirty="0">
                <a:solidFill>
                  <a:srgbClr val="000066"/>
                </a:solidFill>
                <a:latin typeface="Times New Roman" pitchFamily="18" charset="0"/>
              </a:rPr>
            </a:br>
            <a:r>
              <a:rPr lang="en-US" altLang="zh-CN" b="1" dirty="0">
                <a:solidFill>
                  <a:srgbClr val="000066"/>
                </a:solidFill>
                <a:latin typeface="Times New Roman" pitchFamily="18" charset="0"/>
              </a:rPr>
              <a:t>B·A·B=B</a:t>
            </a:r>
            <a:br>
              <a:rPr lang="en-US" altLang="zh-CN" b="1" dirty="0">
                <a:solidFill>
                  <a:srgbClr val="000066"/>
                </a:solidFill>
                <a:latin typeface="Times New Roman" pitchFamily="18" charset="0"/>
              </a:rPr>
            </a:br>
            <a:r>
              <a:rPr lang="zh-CN" altLang="en-US" b="1" dirty="0">
                <a:solidFill>
                  <a:srgbClr val="000066"/>
                </a:solidFill>
                <a:latin typeface="Times New Roman" pitchFamily="18" charset="0"/>
              </a:rPr>
              <a:t>此时称矩阵</a:t>
            </a:r>
            <a:r>
              <a:rPr lang="en-US" altLang="zh-CN" b="1" dirty="0">
                <a:solidFill>
                  <a:srgbClr val="000066"/>
                </a:solidFill>
                <a:latin typeface="Times New Roman" pitchFamily="18" charset="0"/>
              </a:rPr>
              <a:t>B</a:t>
            </a:r>
            <a:r>
              <a:rPr lang="zh-CN" altLang="en-US" b="1" dirty="0">
                <a:solidFill>
                  <a:srgbClr val="000066"/>
                </a:solidFill>
                <a:latin typeface="Times New Roman" pitchFamily="18" charset="0"/>
              </a:rPr>
              <a:t>为矩阵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的伪逆，也称为广义逆矩阵。在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中，求一个矩阵伪逆的函数是</a:t>
            </a:r>
            <a:r>
              <a:rPr lang="en-US" altLang="zh-CN" b="1" dirty="0" err="1">
                <a:solidFill>
                  <a:srgbClr val="000066"/>
                </a:solidFill>
                <a:latin typeface="Times New Roman" pitchFamily="18" charset="0"/>
              </a:rPr>
              <a:t>pinv</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468313" y="765175"/>
            <a:ext cx="8229600" cy="5792788"/>
          </a:xfrm>
        </p:spPr>
        <p:txBody>
          <a:bodyPr/>
          <a:lstStyle/>
          <a:p>
            <a:pPr>
              <a:lnSpc>
                <a:spcPct val="80000"/>
              </a:lnSpc>
              <a:buFontTx/>
              <a:buNone/>
            </a:pP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用矩阵求逆方法求解线性方程组</a:t>
            </a:r>
          </a:p>
          <a:p>
            <a:pPr>
              <a:lnSpc>
                <a:spcPct val="80000"/>
              </a:lnSpc>
              <a:buFontTx/>
              <a:buNone/>
            </a:pPr>
            <a:r>
              <a:rPr lang="zh-CN" altLang="en-US" b="1" dirty="0">
                <a:solidFill>
                  <a:srgbClr val="000066"/>
                </a:solidFill>
                <a:latin typeface="Times New Roman" pitchFamily="18" charset="0"/>
              </a:rPr>
              <a:t>在线性方程组</a:t>
            </a:r>
            <a:r>
              <a:rPr lang="en-US" altLang="zh-CN" b="1" dirty="0">
                <a:solidFill>
                  <a:srgbClr val="000066"/>
                </a:solidFill>
                <a:latin typeface="Times New Roman" pitchFamily="18" charset="0"/>
              </a:rPr>
              <a:t>Ax=b</a:t>
            </a:r>
            <a:r>
              <a:rPr lang="zh-CN" altLang="en-US" b="1" dirty="0">
                <a:solidFill>
                  <a:srgbClr val="000066"/>
                </a:solidFill>
                <a:latin typeface="Times New Roman" pitchFamily="18" charset="0"/>
              </a:rPr>
              <a:t>两边各左乘</a:t>
            </a:r>
            <a:r>
              <a:rPr lang="en-US" altLang="zh-CN" b="1" dirty="0">
                <a:solidFill>
                  <a:srgbClr val="000066"/>
                </a:solidFill>
                <a:latin typeface="Times New Roman" pitchFamily="18" charset="0"/>
              </a:rPr>
              <a:t>A-1</a:t>
            </a:r>
            <a:r>
              <a:rPr lang="zh-CN" altLang="en-US" b="1" dirty="0">
                <a:solidFill>
                  <a:srgbClr val="000066"/>
                </a:solidFill>
                <a:latin typeface="Times New Roman" pitchFamily="18" charset="0"/>
              </a:rPr>
              <a:t>，有</a:t>
            </a:r>
          </a:p>
          <a:p>
            <a:pPr>
              <a:lnSpc>
                <a:spcPct val="80000"/>
              </a:lnSpc>
              <a:buFontTx/>
              <a:buNone/>
            </a:pPr>
            <a:r>
              <a:rPr lang="en-US" altLang="zh-CN" b="1" dirty="0">
                <a:solidFill>
                  <a:srgbClr val="000066"/>
                </a:solidFill>
                <a:latin typeface="Times New Roman" pitchFamily="18" charset="0"/>
              </a:rPr>
              <a:t>A</a:t>
            </a:r>
            <a:r>
              <a:rPr lang="en-US" altLang="zh-CN" b="1" baseline="30000" dirty="0">
                <a:solidFill>
                  <a:srgbClr val="000066"/>
                </a:solidFill>
                <a:latin typeface="Times New Roman" pitchFamily="18" charset="0"/>
              </a:rPr>
              <a:t>-1</a:t>
            </a:r>
            <a:r>
              <a:rPr lang="en-US" altLang="zh-CN" b="1" dirty="0">
                <a:solidFill>
                  <a:srgbClr val="000066"/>
                </a:solidFill>
                <a:latin typeface="Times New Roman" pitchFamily="18" charset="0"/>
              </a:rPr>
              <a:t>Ax=A-1b</a:t>
            </a:r>
          </a:p>
          <a:p>
            <a:pPr>
              <a:lnSpc>
                <a:spcPct val="80000"/>
              </a:lnSpc>
              <a:buFontTx/>
              <a:buNone/>
            </a:pPr>
            <a:r>
              <a:rPr lang="zh-CN" altLang="en-US" b="1" dirty="0">
                <a:solidFill>
                  <a:srgbClr val="000066"/>
                </a:solidFill>
                <a:latin typeface="Times New Roman" pitchFamily="18" charset="0"/>
              </a:rPr>
              <a:t>由于</a:t>
            </a:r>
            <a:r>
              <a:rPr lang="en-US" altLang="zh-CN" b="1" dirty="0">
                <a:solidFill>
                  <a:srgbClr val="000066"/>
                </a:solidFill>
                <a:latin typeface="Times New Roman" pitchFamily="18" charset="0"/>
              </a:rPr>
              <a:t>A</a:t>
            </a:r>
            <a:r>
              <a:rPr lang="en-US" altLang="zh-CN" b="1" baseline="30000" dirty="0">
                <a:solidFill>
                  <a:srgbClr val="000066"/>
                </a:solidFill>
                <a:latin typeface="Times New Roman" pitchFamily="18" charset="0"/>
              </a:rPr>
              <a:t>-1</a:t>
            </a:r>
            <a:r>
              <a:rPr lang="en-US" altLang="zh-CN" b="1" dirty="0">
                <a:solidFill>
                  <a:srgbClr val="000066"/>
                </a:solidFill>
                <a:latin typeface="Times New Roman" pitchFamily="18" charset="0"/>
              </a:rPr>
              <a:t>A=I</a:t>
            </a:r>
            <a:r>
              <a:rPr lang="zh-CN" altLang="en-US" b="1" dirty="0">
                <a:solidFill>
                  <a:srgbClr val="000066"/>
                </a:solidFill>
                <a:latin typeface="Times New Roman" pitchFamily="18" charset="0"/>
              </a:rPr>
              <a:t>，故得</a:t>
            </a:r>
          </a:p>
          <a:p>
            <a:pPr>
              <a:lnSpc>
                <a:spcPct val="80000"/>
              </a:lnSpc>
              <a:buFontTx/>
              <a:buNone/>
            </a:pPr>
            <a:r>
              <a:rPr lang="en-US" altLang="zh-CN" b="1" dirty="0">
                <a:solidFill>
                  <a:srgbClr val="000066"/>
                </a:solidFill>
                <a:latin typeface="Times New Roman" pitchFamily="18" charset="0"/>
              </a:rPr>
              <a:t>x=A</a:t>
            </a:r>
            <a:r>
              <a:rPr lang="en-US" altLang="zh-CN" b="1" baseline="30000" dirty="0">
                <a:solidFill>
                  <a:srgbClr val="000066"/>
                </a:solidFill>
                <a:latin typeface="Times New Roman" pitchFamily="18" charset="0"/>
              </a:rPr>
              <a:t>-1</a:t>
            </a:r>
            <a:r>
              <a:rPr lang="en-US" altLang="zh-CN" b="1" dirty="0">
                <a:solidFill>
                  <a:srgbClr val="000066"/>
                </a:solidFill>
                <a:latin typeface="Times New Roman" pitchFamily="18" charset="0"/>
              </a:rPr>
              <a:t>b</a:t>
            </a:r>
          </a:p>
          <a:p>
            <a:pPr>
              <a:lnSpc>
                <a:spcPct val="80000"/>
              </a:lnSpc>
              <a:buFontTx/>
              <a:buNone/>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3-7  </a:t>
            </a:r>
            <a:r>
              <a:rPr lang="zh-CN" altLang="en-US" b="1" dirty="0">
                <a:solidFill>
                  <a:srgbClr val="000066"/>
                </a:solidFill>
                <a:latin typeface="Times New Roman" pitchFamily="18" charset="0"/>
              </a:rPr>
              <a:t>用求逆矩阵的方法解线性方程组。</a:t>
            </a:r>
          </a:p>
          <a:p>
            <a:pPr>
              <a:lnSpc>
                <a:spcPct val="80000"/>
              </a:lnSpc>
              <a:buFontTx/>
              <a:buNone/>
            </a:pPr>
            <a:r>
              <a:rPr lang="zh-CN" altLang="en-US" b="1" dirty="0">
                <a:solidFill>
                  <a:srgbClr val="000066"/>
                </a:solidFill>
                <a:latin typeface="Times New Roman" pitchFamily="18" charset="0"/>
              </a:rPr>
              <a:t>命令如下：</a:t>
            </a:r>
          </a:p>
          <a:p>
            <a:pPr>
              <a:lnSpc>
                <a:spcPct val="80000"/>
              </a:lnSpc>
              <a:buFontTx/>
              <a:buNone/>
            </a:pPr>
            <a:r>
              <a:rPr lang="en-US" altLang="zh-CN" b="1" dirty="0">
                <a:solidFill>
                  <a:srgbClr val="000066"/>
                </a:solidFill>
                <a:latin typeface="Times New Roman" pitchFamily="18" charset="0"/>
              </a:rPr>
              <a:t>A=[1,2,3;1,4,9;1,8,27]; </a:t>
            </a:r>
          </a:p>
          <a:p>
            <a:pPr>
              <a:lnSpc>
                <a:spcPct val="80000"/>
              </a:lnSpc>
              <a:buFontTx/>
              <a:buNone/>
            </a:pPr>
            <a:r>
              <a:rPr lang="en-US" altLang="zh-CN" b="1" dirty="0">
                <a:solidFill>
                  <a:srgbClr val="000066"/>
                </a:solidFill>
                <a:latin typeface="Times New Roman" pitchFamily="18" charset="0"/>
              </a:rPr>
              <a:t>b=[5,-2,6]';  </a:t>
            </a:r>
          </a:p>
          <a:p>
            <a:pPr>
              <a:lnSpc>
                <a:spcPct val="80000"/>
              </a:lnSpc>
              <a:buFontTx/>
              <a:buNone/>
            </a:pPr>
            <a:r>
              <a:rPr lang="en-US" altLang="zh-CN" b="1" dirty="0">
                <a:solidFill>
                  <a:srgbClr val="000066"/>
                </a:solidFill>
                <a:latin typeface="Times New Roman" pitchFamily="18" charset="0"/>
              </a:rPr>
              <a:t>x=</a:t>
            </a:r>
            <a:r>
              <a:rPr lang="en-US" altLang="zh-CN" b="1" dirty="0" err="1">
                <a:solidFill>
                  <a:srgbClr val="000066"/>
                </a:solidFill>
                <a:latin typeface="Times New Roman" pitchFamily="18" charset="0"/>
              </a:rPr>
              <a:t>inv</a:t>
            </a:r>
            <a:r>
              <a:rPr lang="en-US" altLang="zh-CN" b="1" dirty="0">
                <a:solidFill>
                  <a:srgbClr val="000066"/>
                </a:solidFill>
                <a:latin typeface="Times New Roman" pitchFamily="18" charset="0"/>
              </a:rPr>
              <a:t>(A)*</a:t>
            </a:r>
            <a:r>
              <a:rPr lang="en-US" altLang="zh-CN" b="1" dirty="0" smtClean="0">
                <a:solidFill>
                  <a:srgbClr val="000066"/>
                </a:solidFill>
                <a:latin typeface="Times New Roman" pitchFamily="18" charset="0"/>
              </a:rPr>
              <a:t>b</a:t>
            </a:r>
            <a:endParaRPr lang="zh-CN" altLang="en-US" b="1" dirty="0">
              <a:solidFill>
                <a:srgbClr val="000066"/>
              </a:solidFill>
              <a:latin typeface="Times New Roman" pitchFamily="18" charset="0"/>
            </a:endParaRPr>
          </a:p>
          <a:p>
            <a:pPr>
              <a:lnSpc>
                <a:spcPct val="80000"/>
              </a:lnSpc>
              <a:buFontTx/>
              <a:buNone/>
            </a:pPr>
            <a:r>
              <a:rPr lang="zh-CN" altLang="en-US" b="1" dirty="0">
                <a:solidFill>
                  <a:srgbClr val="000066"/>
                </a:solidFill>
                <a:latin typeface="Times New Roman" pitchFamily="18" charset="0"/>
              </a:rPr>
              <a:t>也可以运用左除运算符“</a:t>
            </a:r>
            <a:r>
              <a:rPr lang="zh-CN" altLang="en-US" b="1" dirty="0">
                <a:solidFill>
                  <a:srgbClr val="000066"/>
                </a:solidFill>
                <a:latin typeface="Times New Roman" pitchFamily="18" charset="0"/>
                <a:sym typeface="Courier New" pitchFamily="49" charset="0"/>
              </a:rPr>
              <a:t>＼</a:t>
            </a:r>
            <a:r>
              <a:rPr lang="zh-CN" altLang="en-US" b="1" dirty="0">
                <a:solidFill>
                  <a:srgbClr val="000066"/>
                </a:solidFill>
                <a:latin typeface="Times New Roman" pitchFamily="18" charset="0"/>
              </a:rPr>
              <a:t>”求解线性代数方程组。</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609" y="1052736"/>
            <a:ext cx="8615872" cy="3539430"/>
          </a:xfrm>
          <a:prstGeom prst="rect">
            <a:avLst/>
          </a:prstGeom>
        </p:spPr>
        <p:txBody>
          <a:bodyPr wrap="square">
            <a:spAutoFit/>
          </a:bodyPr>
          <a:lstStyle/>
          <a:p>
            <a:pPr>
              <a:defRPr/>
            </a:pP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．矩阵的伪逆</a:t>
            </a:r>
          </a:p>
          <a:p>
            <a:pPr>
              <a:defRPr/>
            </a:pPr>
            <a:r>
              <a:rPr lang="zh-CN" altLang="zh-CN" sz="2800" b="1" dirty="0">
                <a:solidFill>
                  <a:srgbClr val="000066"/>
                </a:solidFill>
                <a:latin typeface="Times New Roman" pitchFamily="18" charset="0"/>
                <a:ea typeface="+mn-ea"/>
              </a:rPr>
              <a:t>如果矩阵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不是一个方阵，或者</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是一个非满秩的方阵时，矩阵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没有逆矩阵，但可以找到一个与</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的转置矩阵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同型的矩阵</a:t>
            </a:r>
            <a:r>
              <a:rPr lang="en-US" altLang="zh-CN" sz="2800" b="1" dirty="0">
                <a:solidFill>
                  <a:srgbClr val="000066"/>
                </a:solidFill>
                <a:latin typeface="Times New Roman" pitchFamily="18" charset="0"/>
                <a:ea typeface="+mn-ea"/>
              </a:rPr>
              <a:t>B</a:t>
            </a:r>
            <a:r>
              <a:rPr lang="zh-CN" altLang="zh-CN" sz="2800" b="1" dirty="0">
                <a:solidFill>
                  <a:srgbClr val="000066"/>
                </a:solidFill>
                <a:latin typeface="Times New Roman" pitchFamily="18" charset="0"/>
                <a:ea typeface="+mn-ea"/>
              </a:rPr>
              <a:t>，使得：</a:t>
            </a:r>
          </a:p>
          <a:p>
            <a:pPr>
              <a:defRPr/>
            </a:pPr>
            <a:r>
              <a:rPr lang="pt-BR" altLang="zh-CN" sz="2800" b="1" dirty="0">
                <a:solidFill>
                  <a:srgbClr val="000066"/>
                </a:solidFill>
                <a:latin typeface="Times New Roman" pitchFamily="18" charset="0"/>
                <a:ea typeface="+mn-ea"/>
              </a:rPr>
              <a:t>A·B·A=A</a:t>
            </a:r>
            <a:endParaRPr lang="zh-CN" altLang="zh-CN" sz="2800" b="1" dirty="0">
              <a:solidFill>
                <a:srgbClr val="000066"/>
              </a:solidFill>
              <a:latin typeface="Times New Roman" pitchFamily="18" charset="0"/>
              <a:ea typeface="+mn-ea"/>
            </a:endParaRPr>
          </a:p>
          <a:p>
            <a:pPr>
              <a:defRPr/>
            </a:pPr>
            <a:r>
              <a:rPr lang="pt-BR" altLang="zh-CN" sz="2800" b="1" dirty="0">
                <a:solidFill>
                  <a:srgbClr val="000066"/>
                </a:solidFill>
                <a:latin typeface="Times New Roman" pitchFamily="18" charset="0"/>
                <a:ea typeface="+mn-ea"/>
              </a:rPr>
              <a:t>B·A·B=B</a:t>
            </a:r>
            <a:endParaRPr lang="zh-CN" altLang="zh-CN" sz="2800" b="1" dirty="0">
              <a:solidFill>
                <a:srgbClr val="000066"/>
              </a:solidFill>
              <a:latin typeface="Times New Roman" pitchFamily="18" charset="0"/>
              <a:ea typeface="+mn-ea"/>
            </a:endParaRPr>
          </a:p>
          <a:p>
            <a:pPr>
              <a:defRPr/>
            </a:pPr>
            <a:r>
              <a:rPr lang="zh-CN" altLang="zh-CN" sz="2800" b="1" dirty="0">
                <a:solidFill>
                  <a:srgbClr val="000066"/>
                </a:solidFill>
                <a:latin typeface="Times New Roman" pitchFamily="18" charset="0"/>
                <a:ea typeface="+mn-ea"/>
              </a:rPr>
              <a:t>此时称矩阵</a:t>
            </a:r>
            <a:r>
              <a:rPr lang="en-US" altLang="zh-CN" sz="2800" b="1" dirty="0">
                <a:solidFill>
                  <a:srgbClr val="000066"/>
                </a:solidFill>
                <a:latin typeface="Times New Roman" pitchFamily="18" charset="0"/>
                <a:ea typeface="+mn-ea"/>
              </a:rPr>
              <a:t>B</a:t>
            </a:r>
            <a:r>
              <a:rPr lang="zh-CN" altLang="zh-CN" sz="2800" b="1" dirty="0">
                <a:solidFill>
                  <a:srgbClr val="000066"/>
                </a:solidFill>
                <a:latin typeface="Times New Roman" pitchFamily="18" charset="0"/>
                <a:ea typeface="+mn-ea"/>
              </a:rPr>
              <a:t>为矩阵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的伪逆，也称为广义逆矩阵。在</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中，求一个矩阵伪逆的函数是</a:t>
            </a:r>
            <a:r>
              <a:rPr lang="en-US" altLang="zh-CN" sz="2800" b="1" dirty="0" err="1">
                <a:solidFill>
                  <a:srgbClr val="000066"/>
                </a:solidFill>
                <a:latin typeface="Times New Roman" pitchFamily="18" charset="0"/>
                <a:ea typeface="+mn-ea"/>
              </a:rPr>
              <a:t>pinv</a:t>
            </a:r>
            <a:r>
              <a:rPr lang="en-US" altLang="zh-CN" sz="2800" b="1" dirty="0">
                <a:solidFill>
                  <a:srgbClr val="000066"/>
                </a:solidFill>
                <a:latin typeface="Times New Roman" pitchFamily="18" charset="0"/>
                <a:ea typeface="+mn-ea"/>
              </a:rPr>
              <a:t>(A)</a:t>
            </a:r>
            <a:r>
              <a:rPr lang="zh-CN" altLang="zh-CN" sz="2800" b="1" dirty="0" smtClean="0">
                <a:solidFill>
                  <a:srgbClr val="000066"/>
                </a:solidFill>
                <a:latin typeface="Times New Roman" pitchFamily="18" charset="0"/>
                <a:ea typeface="+mn-ea"/>
              </a:rPr>
              <a:t>。</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28650" y="720725"/>
            <a:ext cx="7886700" cy="796925"/>
          </a:xfrm>
        </p:spPr>
        <p:txBody>
          <a:bodyPr>
            <a:normAutofit/>
          </a:bodyPr>
          <a:lstStyle/>
          <a:p>
            <a:r>
              <a:rPr lang="en-US" altLang="zh-CN" sz="3600" dirty="0">
                <a:solidFill>
                  <a:srgbClr val="000066"/>
                </a:solidFill>
                <a:latin typeface="Times New Roman" pitchFamily="18" charset="0"/>
                <a:ea typeface="华文新魏" pitchFamily="2" charset="-122"/>
              </a:rPr>
              <a:t>3.3  </a:t>
            </a:r>
            <a:r>
              <a:rPr lang="zh-CN" altLang="en-US" sz="3600" dirty="0">
                <a:solidFill>
                  <a:srgbClr val="000066"/>
                </a:solidFill>
                <a:latin typeface="Times New Roman" pitchFamily="18" charset="0"/>
                <a:ea typeface="华文新魏" pitchFamily="2" charset="-122"/>
              </a:rPr>
              <a:t>矩阵求值</a:t>
            </a:r>
          </a:p>
        </p:txBody>
      </p:sp>
      <p:sp>
        <p:nvSpPr>
          <p:cNvPr id="33795" name="Rectangle 3"/>
          <p:cNvSpPr>
            <a:spLocks noGrp="1" noChangeArrowheads="1"/>
          </p:cNvSpPr>
          <p:nvPr>
            <p:ph idx="1"/>
          </p:nvPr>
        </p:nvSpPr>
        <p:spPr>
          <a:xfrm>
            <a:off x="683568" y="1556792"/>
            <a:ext cx="7886700" cy="4351338"/>
          </a:xfrm>
        </p:spPr>
        <p:txBody>
          <a:bodyPr/>
          <a:lstStyle/>
          <a:p>
            <a:pPr>
              <a:buFontTx/>
              <a:buNone/>
            </a:pPr>
            <a:r>
              <a:rPr lang="en-US" altLang="zh-CN" b="1" dirty="0">
                <a:solidFill>
                  <a:srgbClr val="000066"/>
                </a:solidFill>
                <a:latin typeface="Times New Roman" pitchFamily="18" charset="0"/>
              </a:rPr>
              <a:t>3.3.1  </a:t>
            </a:r>
            <a:r>
              <a:rPr lang="zh-CN" altLang="en-US" b="1" dirty="0">
                <a:solidFill>
                  <a:srgbClr val="000066"/>
                </a:solidFill>
                <a:latin typeface="Times New Roman" pitchFamily="18" charset="0"/>
              </a:rPr>
              <a:t>方阵的</a:t>
            </a:r>
            <a:r>
              <a:rPr lang="zh-CN" altLang="en-US" b="1" dirty="0" smtClean="0">
                <a:solidFill>
                  <a:srgbClr val="000066"/>
                </a:solidFill>
                <a:latin typeface="Times New Roman" pitchFamily="18" charset="0"/>
              </a:rPr>
              <a:t>行列式</a:t>
            </a:r>
            <a:endParaRPr lang="en-US" altLang="zh-CN" b="1" dirty="0" smtClean="0">
              <a:solidFill>
                <a:srgbClr val="000066"/>
              </a:solidFill>
              <a:latin typeface="Times New Roman" pitchFamily="18" charset="0"/>
            </a:endParaRPr>
          </a:p>
          <a:p>
            <a:pPr>
              <a:buFontTx/>
              <a:buNone/>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把一个方阵看作一个行列式，并对其按行列式的规则求值，这个值就称为所对应的行列式的值。在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中，求方阵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所对应的行列式的值的函数是</a:t>
            </a:r>
            <a:r>
              <a:rPr lang="en-US" altLang="zh-CN" b="1" dirty="0" err="1">
                <a:solidFill>
                  <a:srgbClr val="000066"/>
                </a:solidFill>
                <a:latin typeface="Times New Roman" pitchFamily="18" charset="0"/>
              </a:rPr>
              <a:t>det</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95536" y="1124744"/>
            <a:ext cx="8424936" cy="4351338"/>
          </a:xfrm>
        </p:spPr>
        <p:txBody>
          <a:bodyPr/>
          <a:lstStyle/>
          <a:p>
            <a:pPr>
              <a:buFontTx/>
              <a:buNone/>
            </a:pPr>
            <a:r>
              <a:rPr lang="en-US" altLang="zh-CN" b="1" dirty="0">
                <a:solidFill>
                  <a:srgbClr val="000066"/>
                </a:solidFill>
                <a:latin typeface="Times New Roman" pitchFamily="18" charset="0"/>
              </a:rPr>
              <a:t>3.4.2  </a:t>
            </a:r>
            <a:r>
              <a:rPr lang="zh-CN" altLang="en-US" b="1" dirty="0">
                <a:solidFill>
                  <a:srgbClr val="000066"/>
                </a:solidFill>
                <a:latin typeface="Times New Roman" pitchFamily="18" charset="0"/>
              </a:rPr>
              <a:t>矩阵的秩与</a:t>
            </a:r>
            <a:r>
              <a:rPr lang="zh-CN" altLang="en-US" b="1" dirty="0" smtClean="0">
                <a:solidFill>
                  <a:srgbClr val="000066"/>
                </a:solidFill>
                <a:latin typeface="Times New Roman" pitchFamily="18" charset="0"/>
              </a:rPr>
              <a:t>迹</a:t>
            </a:r>
            <a:endParaRPr lang="en-US" altLang="zh-CN" b="1" dirty="0" smtClean="0">
              <a:solidFill>
                <a:srgbClr val="000066"/>
              </a:solidFill>
              <a:latin typeface="Times New Roman" pitchFamily="18" charset="0"/>
            </a:endParaRPr>
          </a:p>
          <a:p>
            <a:pPr>
              <a:buFontTx/>
              <a:buNone/>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．矩阵的秩</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矩阵线性无关的行数与列数称为矩阵的秩。在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中，求矩阵秩的函数是</a:t>
            </a:r>
            <a:r>
              <a:rPr lang="en-US" altLang="zh-CN" b="1" dirty="0">
                <a:solidFill>
                  <a:srgbClr val="000066"/>
                </a:solidFill>
                <a:latin typeface="Times New Roman" pitchFamily="18" charset="0"/>
              </a:rPr>
              <a:t>rank(A)</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．矩阵的迹</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矩阵的迹等于矩阵的对角线元素之和，也等于矩阵的特征值之和。在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中，求矩阵的迹的函数是</a:t>
            </a:r>
            <a:r>
              <a:rPr lang="en-US" altLang="zh-CN" b="1" dirty="0">
                <a:solidFill>
                  <a:srgbClr val="000066"/>
                </a:solidFill>
                <a:latin typeface="Times New Roman" pitchFamily="18" charset="0"/>
              </a:rPr>
              <a:t>trace(A)</a:t>
            </a:r>
            <a:r>
              <a:rPr lang="zh-CN" altLang="en-US" b="1" dirty="0">
                <a:solidFill>
                  <a:srgbClr val="000066"/>
                </a:solidFill>
                <a:latin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95536" y="1124744"/>
            <a:ext cx="8424936" cy="4351338"/>
          </a:xfrm>
        </p:spPr>
        <p:txBody>
          <a:bodyPr/>
          <a:lstStyle/>
          <a:p>
            <a:pPr>
              <a:buFontTx/>
              <a:buNone/>
            </a:pPr>
            <a:r>
              <a:rPr lang="en-US" altLang="zh-CN" b="1" dirty="0">
                <a:solidFill>
                  <a:srgbClr val="000066"/>
                </a:solidFill>
                <a:latin typeface="Times New Roman" pitchFamily="18" charset="0"/>
              </a:rPr>
              <a:t>3.3.3  </a:t>
            </a:r>
            <a:r>
              <a:rPr lang="zh-CN" altLang="en-US" b="1" dirty="0">
                <a:solidFill>
                  <a:srgbClr val="000066"/>
                </a:solidFill>
                <a:latin typeface="Times New Roman" pitchFamily="18" charset="0"/>
              </a:rPr>
              <a:t>向量和</a:t>
            </a:r>
            <a:r>
              <a:rPr lang="zh-CN" altLang="en-US" b="1" dirty="0" smtClean="0">
                <a:solidFill>
                  <a:srgbClr val="000066"/>
                </a:solidFill>
                <a:latin typeface="Times New Roman" pitchFamily="18" charset="0"/>
              </a:rPr>
              <a:t>矩阵的范数</a:t>
            </a:r>
            <a:endParaRPr lang="en-US" altLang="zh-CN" b="1" dirty="0" smtClean="0">
              <a:solidFill>
                <a:srgbClr val="000066"/>
              </a:solidFill>
              <a:latin typeface="Times New Roman" pitchFamily="18" charset="0"/>
            </a:endParaRPr>
          </a:p>
          <a:p>
            <a:pPr>
              <a:buFontTx/>
              <a:buNone/>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矩阵或向量的范数用来度量矩阵或向量在某种意义下的长度。范数有多种方法定义，其定义不同，范数值也就不同。</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11560" y="1124744"/>
            <a:ext cx="8208912" cy="4351338"/>
          </a:xfrm>
        </p:spPr>
        <p:txBody>
          <a:bodyPr/>
          <a:lstStyle/>
          <a:p>
            <a:pPr>
              <a:buFontTx/>
              <a:buNone/>
            </a:pP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．向量的</a:t>
            </a:r>
            <a:r>
              <a:rPr lang="en-US" altLang="zh-CN" b="1" dirty="0">
                <a:solidFill>
                  <a:srgbClr val="000066"/>
                </a:solidFill>
                <a:latin typeface="Times New Roman" pitchFamily="18" charset="0"/>
              </a:rPr>
              <a:t>3</a:t>
            </a:r>
            <a:r>
              <a:rPr lang="zh-CN" altLang="en-US" b="1" dirty="0">
                <a:solidFill>
                  <a:srgbClr val="000066"/>
                </a:solidFill>
                <a:latin typeface="Times New Roman" pitchFamily="18" charset="0"/>
              </a:rPr>
              <a:t>种常用范数及其计算函数</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中，求向量范数的函数为：</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 norm(V)</a:t>
            </a:r>
            <a:r>
              <a:rPr lang="zh-CN" altLang="en-US" b="1" dirty="0">
                <a:solidFill>
                  <a:srgbClr val="000066"/>
                </a:solidFill>
                <a:latin typeface="Times New Roman" pitchFamily="18" charset="0"/>
              </a:rPr>
              <a:t>或</a:t>
            </a:r>
            <a:r>
              <a:rPr lang="en-US" altLang="zh-CN" b="1" dirty="0">
                <a:solidFill>
                  <a:srgbClr val="000066"/>
                </a:solidFill>
                <a:latin typeface="Times New Roman" pitchFamily="18" charset="0"/>
              </a:rPr>
              <a:t>norm(V,2)</a:t>
            </a:r>
            <a:r>
              <a:rPr lang="zh-CN" altLang="en-US" b="1" dirty="0">
                <a:solidFill>
                  <a:srgbClr val="000066"/>
                </a:solidFill>
                <a:latin typeface="Times New Roman" pitchFamily="18" charset="0"/>
              </a:rPr>
              <a:t>：计算向量</a:t>
            </a:r>
            <a:r>
              <a:rPr lang="en-US" altLang="zh-CN" b="1" dirty="0">
                <a:solidFill>
                  <a:srgbClr val="000066"/>
                </a:solidFill>
                <a:latin typeface="Times New Roman" pitchFamily="18" charset="0"/>
              </a:rPr>
              <a:t>V</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范数。</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 norm(V,1)</a:t>
            </a:r>
            <a:r>
              <a:rPr lang="zh-CN" altLang="en-US" b="1" dirty="0">
                <a:solidFill>
                  <a:srgbClr val="000066"/>
                </a:solidFill>
                <a:latin typeface="Times New Roman" pitchFamily="18" charset="0"/>
              </a:rPr>
              <a:t>：计算向量</a:t>
            </a:r>
            <a:r>
              <a:rPr lang="en-US" altLang="zh-CN" b="1" dirty="0">
                <a:solidFill>
                  <a:srgbClr val="000066"/>
                </a:solidFill>
                <a:latin typeface="Times New Roman" pitchFamily="18" charset="0"/>
              </a:rPr>
              <a:t>V</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范数。</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(3) norm(</a:t>
            </a:r>
            <a:r>
              <a:rPr lang="en-US" altLang="zh-CN" b="1" dirty="0" err="1">
                <a:solidFill>
                  <a:srgbClr val="000066"/>
                </a:solidFill>
                <a:latin typeface="Times New Roman" pitchFamily="18" charset="0"/>
              </a:rPr>
              <a:t>V,inf</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：计算向量</a:t>
            </a:r>
            <a:r>
              <a:rPr lang="en-US" altLang="zh-CN" b="1" dirty="0">
                <a:solidFill>
                  <a:srgbClr val="000066"/>
                </a:solidFill>
                <a:latin typeface="Times New Roman" pitchFamily="18" charset="0"/>
              </a:rPr>
              <a:t>V</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范数。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70024" y="980728"/>
            <a:ext cx="8435601" cy="1368152"/>
          </a:xfrm>
        </p:spPr>
        <p:txBody>
          <a:bodyPr/>
          <a:lstStyle/>
          <a:p>
            <a:pPr marL="0" indent="0">
              <a:buNone/>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3-1  </a:t>
            </a:r>
            <a:r>
              <a:rPr lang="zh-CN" altLang="en-US" b="1" dirty="0">
                <a:solidFill>
                  <a:srgbClr val="000066"/>
                </a:solidFill>
                <a:latin typeface="Times New Roman" pitchFamily="18" charset="0"/>
              </a:rPr>
              <a:t>建立随机矩阵：</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 </a:t>
            </a:r>
            <a:r>
              <a:rPr lang="zh-CN" altLang="en-US" b="1" dirty="0">
                <a:solidFill>
                  <a:srgbClr val="000066"/>
                </a:solidFill>
                <a:latin typeface="Times New Roman" pitchFamily="18" charset="0"/>
              </a:rPr>
              <a:t>在区间</a:t>
            </a:r>
            <a:r>
              <a:rPr lang="en-US" altLang="zh-CN" b="1" dirty="0">
                <a:solidFill>
                  <a:srgbClr val="000066"/>
                </a:solidFill>
                <a:latin typeface="Times New Roman" pitchFamily="18" charset="0"/>
              </a:rPr>
              <a:t>[20,50]</a:t>
            </a:r>
            <a:r>
              <a:rPr lang="zh-CN" altLang="en-US" b="1" dirty="0">
                <a:solidFill>
                  <a:srgbClr val="000066"/>
                </a:solidFill>
                <a:latin typeface="Times New Roman" pitchFamily="18" charset="0"/>
              </a:rPr>
              <a:t>内均匀分布的</a:t>
            </a:r>
            <a:r>
              <a:rPr lang="en-US" altLang="zh-CN" b="1" dirty="0">
                <a:solidFill>
                  <a:srgbClr val="000066"/>
                </a:solidFill>
                <a:latin typeface="Times New Roman" pitchFamily="18" charset="0"/>
              </a:rPr>
              <a:t>5</a:t>
            </a:r>
            <a:r>
              <a:rPr lang="zh-CN" altLang="en-US" b="1" dirty="0">
                <a:solidFill>
                  <a:srgbClr val="000066"/>
                </a:solidFill>
                <a:latin typeface="Times New Roman" pitchFamily="18" charset="0"/>
              </a:rPr>
              <a:t>阶随机矩阵。</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均值为</a:t>
            </a:r>
            <a:r>
              <a:rPr lang="en-US" altLang="zh-CN" b="1" dirty="0">
                <a:solidFill>
                  <a:srgbClr val="000066"/>
                </a:solidFill>
                <a:latin typeface="Times New Roman" pitchFamily="18" charset="0"/>
              </a:rPr>
              <a:t>0.6</a:t>
            </a:r>
            <a:r>
              <a:rPr lang="zh-CN" altLang="en-US" b="1" dirty="0">
                <a:solidFill>
                  <a:srgbClr val="000066"/>
                </a:solidFill>
                <a:latin typeface="Times New Roman" pitchFamily="18" charset="0"/>
              </a:rPr>
              <a:t>、方差为</a:t>
            </a:r>
            <a:r>
              <a:rPr lang="en-US" altLang="zh-CN" b="1" dirty="0">
                <a:solidFill>
                  <a:srgbClr val="000066"/>
                </a:solidFill>
                <a:latin typeface="Times New Roman" pitchFamily="18" charset="0"/>
              </a:rPr>
              <a:t>0.1</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5</a:t>
            </a:r>
            <a:r>
              <a:rPr lang="zh-CN" altLang="en-US" b="1" dirty="0">
                <a:solidFill>
                  <a:srgbClr val="000066"/>
                </a:solidFill>
                <a:latin typeface="Times New Roman" pitchFamily="18" charset="0"/>
              </a:rPr>
              <a:t>阶正态分布随机矩阵</a:t>
            </a:r>
            <a:r>
              <a:rPr lang="zh-CN" altLang="en-US" b="1" dirty="0" smtClean="0">
                <a:solidFill>
                  <a:srgbClr val="000066"/>
                </a:solidFill>
                <a:latin typeface="Times New Roman" pitchFamily="18" charset="0"/>
              </a:rPr>
              <a:t>。</a:t>
            </a:r>
            <a:endParaRPr lang="zh-CN" altLang="en-US" b="1" dirty="0">
              <a:solidFill>
                <a:srgbClr val="000066"/>
              </a:solidFill>
              <a:latin typeface="Times New Roman" pitchFamily="18" charset="0"/>
            </a:endParaRPr>
          </a:p>
        </p:txBody>
      </p:sp>
      <p:sp>
        <p:nvSpPr>
          <p:cNvPr id="11267" name="矩形 1"/>
          <p:cNvSpPr>
            <a:spLocks noChangeArrowheads="1"/>
          </p:cNvSpPr>
          <p:nvPr/>
        </p:nvSpPr>
        <p:spPr bwMode="auto">
          <a:xfrm>
            <a:off x="370024" y="2348880"/>
            <a:ext cx="8450448"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ts val="1000"/>
              </a:spcBef>
            </a:pPr>
            <a:r>
              <a:rPr lang="zh-CN" altLang="en-US" sz="2800" b="1" dirty="0">
                <a:solidFill>
                  <a:srgbClr val="000066"/>
                </a:solidFill>
                <a:latin typeface="Times New Roman" pitchFamily="18" charset="0"/>
                <a:ea typeface="+mn-ea"/>
              </a:rPr>
              <a:t>分析：</a:t>
            </a:r>
            <a:r>
              <a:rPr lang="zh-CN" altLang="zh-CN" sz="2800" b="1" dirty="0">
                <a:solidFill>
                  <a:srgbClr val="000066"/>
                </a:solidFill>
                <a:latin typeface="Times New Roman" pitchFamily="18" charset="0"/>
                <a:ea typeface="+mn-ea"/>
              </a:rPr>
              <a:t>产生</a:t>
            </a:r>
            <a:r>
              <a:rPr lang="en-US" altLang="zh-CN" sz="2800" b="1" dirty="0">
                <a:solidFill>
                  <a:srgbClr val="000066"/>
                </a:solidFill>
                <a:latin typeface="Times New Roman" pitchFamily="18" charset="0"/>
                <a:ea typeface="+mn-ea"/>
              </a:rPr>
              <a:t>(0</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区间均匀分布随机矩阵使用</a:t>
            </a:r>
            <a:r>
              <a:rPr lang="en-US" altLang="zh-CN" sz="2800" b="1" dirty="0">
                <a:solidFill>
                  <a:srgbClr val="000066"/>
                </a:solidFill>
                <a:latin typeface="Times New Roman" pitchFamily="18" charset="0"/>
                <a:ea typeface="+mn-ea"/>
              </a:rPr>
              <a:t>rand</a:t>
            </a:r>
            <a:r>
              <a:rPr lang="zh-CN" altLang="zh-CN" sz="2800" b="1" dirty="0">
                <a:solidFill>
                  <a:srgbClr val="000066"/>
                </a:solidFill>
                <a:latin typeface="Times New Roman" pitchFamily="18" charset="0"/>
                <a:ea typeface="+mn-ea"/>
              </a:rPr>
              <a:t>函数，假设得到了一组满足</a:t>
            </a:r>
            <a:r>
              <a:rPr lang="en-US" altLang="zh-CN" sz="2800" b="1" dirty="0">
                <a:solidFill>
                  <a:srgbClr val="000066"/>
                </a:solidFill>
                <a:latin typeface="Times New Roman" pitchFamily="18" charset="0"/>
                <a:ea typeface="+mn-ea"/>
              </a:rPr>
              <a:t>(0</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区间均匀分布的随机数</a:t>
            </a:r>
            <a:r>
              <a:rPr lang="en-US" altLang="zh-CN" sz="2800" b="1" dirty="0">
                <a:solidFill>
                  <a:srgbClr val="000066"/>
                </a:solidFill>
                <a:latin typeface="Times New Roman" pitchFamily="18" charset="0"/>
                <a:ea typeface="+mn-ea"/>
              </a:rPr>
              <a:t>xi</a:t>
            </a:r>
            <a:r>
              <a:rPr lang="zh-CN" altLang="zh-CN" sz="2800" b="1" dirty="0">
                <a:solidFill>
                  <a:srgbClr val="000066"/>
                </a:solidFill>
                <a:latin typeface="Times New Roman" pitchFamily="18" charset="0"/>
                <a:ea typeface="+mn-ea"/>
              </a:rPr>
              <a:t>，则若想得到在任意</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b]</a:t>
            </a:r>
            <a:r>
              <a:rPr lang="zh-CN" altLang="zh-CN" sz="2800" b="1" dirty="0">
                <a:solidFill>
                  <a:srgbClr val="000066"/>
                </a:solidFill>
                <a:latin typeface="Times New Roman" pitchFamily="18" charset="0"/>
                <a:ea typeface="+mn-ea"/>
              </a:rPr>
              <a:t>区间上均匀分布的随机数，只需用</a:t>
            </a:r>
            <a:r>
              <a:rPr lang="en-US" altLang="zh-CN" sz="2800" b="1" dirty="0" err="1">
                <a:solidFill>
                  <a:srgbClr val="000066"/>
                </a:solidFill>
                <a:latin typeface="Times New Roman" pitchFamily="18" charset="0"/>
                <a:ea typeface="+mn-ea"/>
              </a:rPr>
              <a:t>y</a:t>
            </a:r>
            <a:r>
              <a:rPr lang="en-US" altLang="zh-CN" sz="2800" b="1" baseline="-25000" dirty="0" err="1">
                <a:solidFill>
                  <a:srgbClr val="000066"/>
                </a:solidFill>
                <a:latin typeface="Times New Roman" pitchFamily="18" charset="0"/>
                <a:ea typeface="+mn-ea"/>
              </a:rPr>
              <a:t>i</a:t>
            </a:r>
            <a:r>
              <a:rPr lang="en-US" altLang="zh-CN" sz="2800" b="1" dirty="0">
                <a:solidFill>
                  <a:srgbClr val="000066"/>
                </a:solidFill>
                <a:latin typeface="Times New Roman" pitchFamily="18" charset="0"/>
                <a:ea typeface="+mn-ea"/>
              </a:rPr>
              <a:t>=a+(b-a)x</a:t>
            </a:r>
            <a:r>
              <a:rPr lang="en-US" altLang="zh-CN" sz="2800" b="1" baseline="-25000" dirty="0">
                <a:solidFill>
                  <a:srgbClr val="000066"/>
                </a:solidFill>
                <a:latin typeface="Times New Roman" pitchFamily="18" charset="0"/>
                <a:ea typeface="+mn-ea"/>
              </a:rPr>
              <a:t>i</a:t>
            </a:r>
            <a:r>
              <a:rPr lang="zh-CN" altLang="zh-CN" sz="2800" b="1" dirty="0">
                <a:solidFill>
                  <a:srgbClr val="000066"/>
                </a:solidFill>
                <a:latin typeface="Times New Roman" pitchFamily="18" charset="0"/>
                <a:ea typeface="+mn-ea"/>
              </a:rPr>
              <a:t>计算即可。产生均值为</a:t>
            </a:r>
            <a:r>
              <a:rPr lang="en-US" altLang="zh-CN" sz="2800" b="1" dirty="0">
                <a:solidFill>
                  <a:srgbClr val="000066"/>
                </a:solidFill>
                <a:latin typeface="Times New Roman" pitchFamily="18" charset="0"/>
                <a:ea typeface="+mn-ea"/>
              </a:rPr>
              <a:t>0</a:t>
            </a:r>
            <a:r>
              <a:rPr lang="zh-CN" altLang="zh-CN" sz="2800" b="1" dirty="0">
                <a:solidFill>
                  <a:srgbClr val="000066"/>
                </a:solidFill>
                <a:latin typeface="Times New Roman" pitchFamily="18" charset="0"/>
                <a:ea typeface="+mn-ea"/>
              </a:rPr>
              <a:t>、方差为</a:t>
            </a: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的标准正态分布随机矩阵使用</a:t>
            </a:r>
            <a:r>
              <a:rPr lang="en-US" altLang="zh-CN" sz="2800" b="1" dirty="0" err="1">
                <a:solidFill>
                  <a:srgbClr val="000066"/>
                </a:solidFill>
                <a:latin typeface="Times New Roman" pitchFamily="18" charset="0"/>
                <a:ea typeface="+mn-ea"/>
              </a:rPr>
              <a:t>randn</a:t>
            </a:r>
            <a:r>
              <a:rPr lang="zh-CN" altLang="zh-CN" sz="2800" b="1" dirty="0">
                <a:solidFill>
                  <a:srgbClr val="000066"/>
                </a:solidFill>
                <a:latin typeface="Times New Roman" pitchFamily="18" charset="0"/>
                <a:ea typeface="+mn-ea"/>
              </a:rPr>
              <a:t>函数，假设已经得到了一组标准正态分布随机数</a:t>
            </a:r>
            <a:r>
              <a:rPr lang="en-US" altLang="zh-CN" sz="2800" b="1" dirty="0">
                <a:solidFill>
                  <a:srgbClr val="000066"/>
                </a:solidFill>
                <a:latin typeface="Times New Roman" pitchFamily="18" charset="0"/>
                <a:ea typeface="+mn-ea"/>
              </a:rPr>
              <a:t>xi</a:t>
            </a:r>
            <a:r>
              <a:rPr lang="zh-CN" altLang="zh-CN" sz="2800" b="1" dirty="0">
                <a:solidFill>
                  <a:srgbClr val="000066"/>
                </a:solidFill>
                <a:latin typeface="Times New Roman" pitchFamily="18" charset="0"/>
                <a:ea typeface="+mn-ea"/>
              </a:rPr>
              <a:t>，如果想更一般地得到均值为</a:t>
            </a:r>
            <a:r>
              <a:rPr lang="en-US" altLang="zh-CN" sz="2800" b="1" dirty="0">
                <a:solidFill>
                  <a:srgbClr val="000066"/>
                </a:solidFill>
                <a:latin typeface="Times New Roman" pitchFamily="18" charset="0"/>
                <a:ea typeface="+mn-ea"/>
              </a:rPr>
              <a:t>μ</a:t>
            </a:r>
            <a:r>
              <a:rPr lang="zh-CN" altLang="zh-CN" sz="2800" b="1" dirty="0">
                <a:solidFill>
                  <a:srgbClr val="000066"/>
                </a:solidFill>
                <a:latin typeface="Times New Roman" pitchFamily="18" charset="0"/>
                <a:ea typeface="+mn-ea"/>
              </a:rPr>
              <a:t>、方差为</a:t>
            </a:r>
            <a:r>
              <a:rPr lang="en-US" altLang="zh-CN" sz="2800" b="1" dirty="0">
                <a:solidFill>
                  <a:srgbClr val="000066"/>
                </a:solidFill>
                <a:latin typeface="Times New Roman" pitchFamily="18" charset="0"/>
                <a:ea typeface="+mn-ea"/>
              </a:rPr>
              <a:t>σ</a:t>
            </a:r>
            <a:r>
              <a:rPr lang="en-US" altLang="zh-CN" sz="2800" b="1" baseline="30000" dirty="0">
                <a:solidFill>
                  <a:srgbClr val="000066"/>
                </a:solidFill>
                <a:latin typeface="Times New Roman" pitchFamily="18" charset="0"/>
                <a:ea typeface="+mn-ea"/>
              </a:rPr>
              <a:t>2</a:t>
            </a:r>
            <a:r>
              <a:rPr lang="zh-CN" altLang="zh-CN" sz="2800" b="1" dirty="0">
                <a:solidFill>
                  <a:srgbClr val="000066"/>
                </a:solidFill>
                <a:latin typeface="Times New Roman" pitchFamily="18" charset="0"/>
                <a:ea typeface="+mn-ea"/>
              </a:rPr>
              <a:t>的随机数，可用</a:t>
            </a:r>
            <a:r>
              <a:rPr lang="en-US" altLang="zh-CN" sz="2800" b="1" dirty="0" err="1">
                <a:solidFill>
                  <a:srgbClr val="000066"/>
                </a:solidFill>
                <a:latin typeface="Times New Roman" pitchFamily="18" charset="0"/>
                <a:ea typeface="+mn-ea"/>
              </a:rPr>
              <a:t>y</a:t>
            </a:r>
            <a:r>
              <a:rPr lang="en-US" altLang="zh-CN" sz="2800" b="1" baseline="-25000" dirty="0" err="1">
                <a:solidFill>
                  <a:srgbClr val="000066"/>
                </a:solidFill>
                <a:latin typeface="Times New Roman" pitchFamily="18" charset="0"/>
                <a:ea typeface="+mn-ea"/>
              </a:rPr>
              <a:t>i</a:t>
            </a:r>
            <a:r>
              <a:rPr lang="en-US"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μ+σx</a:t>
            </a:r>
            <a:r>
              <a:rPr lang="en-US" altLang="zh-CN" sz="2800" b="1" baseline="-25000" dirty="0" err="1">
                <a:solidFill>
                  <a:srgbClr val="000066"/>
                </a:solidFill>
                <a:latin typeface="Times New Roman" pitchFamily="18" charset="0"/>
                <a:ea typeface="+mn-ea"/>
              </a:rPr>
              <a:t>i</a:t>
            </a:r>
            <a:r>
              <a:rPr lang="zh-CN" altLang="zh-CN" sz="2800" b="1" dirty="0">
                <a:solidFill>
                  <a:srgbClr val="000066"/>
                </a:solidFill>
                <a:latin typeface="Times New Roman" pitchFamily="18" charset="0"/>
                <a:ea typeface="+mn-ea"/>
              </a:rPr>
              <a:t>计算出来。</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457200" y="1052513"/>
            <a:ext cx="8229600" cy="5073650"/>
          </a:xfrm>
        </p:spPr>
        <p:txBody>
          <a:bodyPr/>
          <a:lstStyle/>
          <a:p>
            <a:pPr>
              <a:buFontTx/>
              <a:buNone/>
            </a:pP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．矩阵的范数及其计算函数</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提供了求</a:t>
            </a:r>
            <a:r>
              <a:rPr lang="en-US" altLang="zh-CN" b="1" dirty="0">
                <a:solidFill>
                  <a:srgbClr val="000066"/>
                </a:solidFill>
                <a:latin typeface="Times New Roman" pitchFamily="18" charset="0"/>
              </a:rPr>
              <a:t>3</a:t>
            </a:r>
            <a:r>
              <a:rPr lang="zh-CN" altLang="en-US" b="1" dirty="0">
                <a:solidFill>
                  <a:srgbClr val="000066"/>
                </a:solidFill>
                <a:latin typeface="Times New Roman" pitchFamily="18" charset="0"/>
              </a:rPr>
              <a:t>种矩阵范数的函数，其函数调用格式与求向量的范数的函数完全相同。</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57200" y="1052513"/>
            <a:ext cx="8229600" cy="5073650"/>
          </a:xfrm>
        </p:spPr>
        <p:txBody>
          <a:bodyPr/>
          <a:lstStyle/>
          <a:p>
            <a:pPr>
              <a:buFontTx/>
              <a:buNone/>
            </a:pPr>
            <a:r>
              <a:rPr lang="en-US" altLang="zh-CN" b="1" dirty="0" smtClean="0">
                <a:solidFill>
                  <a:srgbClr val="000066"/>
                </a:solidFill>
                <a:latin typeface="Times New Roman" pitchFamily="18" charset="0"/>
              </a:rPr>
              <a:t>3.3.4  </a:t>
            </a:r>
            <a:r>
              <a:rPr lang="zh-CN" altLang="en-US" b="1" dirty="0">
                <a:solidFill>
                  <a:srgbClr val="000066"/>
                </a:solidFill>
                <a:latin typeface="Times New Roman" pitchFamily="18" charset="0"/>
              </a:rPr>
              <a:t>矩阵的</a:t>
            </a:r>
            <a:r>
              <a:rPr lang="zh-CN" altLang="en-US" b="1" dirty="0" smtClean="0">
                <a:solidFill>
                  <a:srgbClr val="000066"/>
                </a:solidFill>
                <a:latin typeface="Times New Roman" pitchFamily="18" charset="0"/>
              </a:rPr>
              <a:t>条件数</a:t>
            </a:r>
            <a:endParaRPr lang="en-US" altLang="zh-CN" b="1" dirty="0" smtClean="0">
              <a:solidFill>
                <a:srgbClr val="000066"/>
              </a:solidFill>
              <a:latin typeface="Times New Roman" pitchFamily="18" charset="0"/>
            </a:endParaRPr>
          </a:p>
          <a:p>
            <a:pPr>
              <a:buFontTx/>
              <a:buNone/>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中，计算矩阵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3</a:t>
            </a:r>
            <a:r>
              <a:rPr lang="zh-CN" altLang="en-US" b="1" dirty="0">
                <a:solidFill>
                  <a:srgbClr val="000066"/>
                </a:solidFill>
                <a:latin typeface="Times New Roman" pitchFamily="18" charset="0"/>
              </a:rPr>
              <a:t>种条件数的函数是：</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 </a:t>
            </a:r>
            <a:r>
              <a:rPr lang="en-US" altLang="zh-CN" b="1" dirty="0" err="1">
                <a:solidFill>
                  <a:srgbClr val="000066"/>
                </a:solidFill>
                <a:latin typeface="Times New Roman" pitchFamily="18" charset="0"/>
              </a:rPr>
              <a:t>cond</a:t>
            </a:r>
            <a:r>
              <a:rPr lang="en-US" altLang="zh-CN" b="1" dirty="0">
                <a:solidFill>
                  <a:srgbClr val="000066"/>
                </a:solidFill>
                <a:latin typeface="Times New Roman" pitchFamily="18" charset="0"/>
              </a:rPr>
              <a:t>(A,1)   </a:t>
            </a:r>
            <a:r>
              <a:rPr lang="zh-CN" altLang="en-US" b="1" dirty="0">
                <a:solidFill>
                  <a:srgbClr val="000066"/>
                </a:solidFill>
                <a:latin typeface="Times New Roman" pitchFamily="18" charset="0"/>
              </a:rPr>
              <a:t>计算</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范数下的条件数。</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 </a:t>
            </a:r>
            <a:r>
              <a:rPr lang="en-US" altLang="zh-CN" b="1" dirty="0" err="1">
                <a:solidFill>
                  <a:srgbClr val="000066"/>
                </a:solidFill>
                <a:latin typeface="Times New Roman" pitchFamily="18" charset="0"/>
              </a:rPr>
              <a:t>cond</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或</a:t>
            </a:r>
            <a:r>
              <a:rPr lang="en-US" altLang="zh-CN" b="1" dirty="0" err="1">
                <a:solidFill>
                  <a:srgbClr val="000066"/>
                </a:solidFill>
                <a:latin typeface="Times New Roman" pitchFamily="18" charset="0"/>
              </a:rPr>
              <a:t>cond</a:t>
            </a:r>
            <a:r>
              <a:rPr lang="en-US" altLang="zh-CN" b="1" dirty="0">
                <a:solidFill>
                  <a:srgbClr val="000066"/>
                </a:solidFill>
                <a:latin typeface="Times New Roman" pitchFamily="18" charset="0"/>
              </a:rPr>
              <a:t>(A,2)   </a:t>
            </a:r>
            <a:r>
              <a:rPr lang="zh-CN" altLang="en-US" b="1" dirty="0">
                <a:solidFill>
                  <a:srgbClr val="000066"/>
                </a:solidFill>
                <a:latin typeface="Times New Roman" pitchFamily="18" charset="0"/>
              </a:rPr>
              <a:t>计算</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a:t>
            </a: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范数数下的条件数。</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(3) </a:t>
            </a:r>
            <a:r>
              <a:rPr lang="en-US" altLang="zh-CN" b="1" dirty="0" err="1">
                <a:solidFill>
                  <a:srgbClr val="000066"/>
                </a:solidFill>
                <a:latin typeface="Times New Roman" pitchFamily="18" charset="0"/>
              </a:rPr>
              <a:t>cond</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A,inf</a:t>
            </a:r>
            <a:r>
              <a:rPr lang="en-US" altLang="zh-CN" b="1" dirty="0">
                <a:solidFill>
                  <a:srgbClr val="000066"/>
                </a:solidFill>
                <a:latin typeface="Times New Roman" pitchFamily="18" charset="0"/>
              </a:rPr>
              <a:t>)   </a:t>
            </a:r>
            <a:r>
              <a:rPr lang="zh-CN" altLang="en-US" b="1" dirty="0">
                <a:solidFill>
                  <a:srgbClr val="000066"/>
                </a:solidFill>
                <a:latin typeface="Times New Roman" pitchFamily="18" charset="0"/>
              </a:rPr>
              <a:t>计算</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 ∞</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范数下的条件数。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539552" y="1268760"/>
            <a:ext cx="8208912" cy="4351338"/>
          </a:xfrm>
        </p:spPr>
        <p:txBody>
          <a:bodyPr/>
          <a:lstStyle/>
          <a:p>
            <a:pPr fontAlgn="auto">
              <a:lnSpc>
                <a:spcPct val="110000"/>
              </a:lnSpc>
              <a:spcBef>
                <a:spcPts val="0"/>
              </a:spcBef>
              <a:spcAft>
                <a:spcPts val="0"/>
              </a:spcAft>
              <a:buFontTx/>
              <a:buNone/>
              <a:defRPr/>
            </a:pPr>
            <a:r>
              <a:rPr lang="en-US" altLang="zh-CN" sz="3600" b="1" dirty="0">
                <a:solidFill>
                  <a:srgbClr val="000066"/>
                </a:solidFill>
                <a:latin typeface="Times New Roman" pitchFamily="18" charset="0"/>
                <a:ea typeface="华文新魏" pitchFamily="2" charset="-122"/>
                <a:cs typeface="+mj-cs"/>
              </a:rPr>
              <a:t>3.4   </a:t>
            </a:r>
            <a:r>
              <a:rPr lang="zh-CN" altLang="en-US" sz="3600" b="1" dirty="0">
                <a:solidFill>
                  <a:srgbClr val="000066"/>
                </a:solidFill>
                <a:latin typeface="Times New Roman" pitchFamily="18" charset="0"/>
                <a:ea typeface="华文新魏" pitchFamily="2" charset="-122"/>
                <a:cs typeface="+mj-cs"/>
              </a:rPr>
              <a:t>矩阵的特征值与</a:t>
            </a:r>
            <a:r>
              <a:rPr lang="zh-CN" altLang="en-US" sz="3600" b="1" dirty="0" smtClean="0">
                <a:solidFill>
                  <a:srgbClr val="000066"/>
                </a:solidFill>
                <a:latin typeface="Times New Roman" pitchFamily="18" charset="0"/>
                <a:ea typeface="华文新魏" pitchFamily="2" charset="-122"/>
                <a:cs typeface="+mj-cs"/>
              </a:rPr>
              <a:t>特征向量</a:t>
            </a:r>
            <a:endParaRPr lang="en-US" altLang="zh-CN" sz="3600" b="1" dirty="0" smtClean="0">
              <a:solidFill>
                <a:srgbClr val="000066"/>
              </a:solidFill>
              <a:latin typeface="Times New Roman" pitchFamily="18" charset="0"/>
              <a:ea typeface="华文新魏" pitchFamily="2" charset="-122"/>
              <a:cs typeface="+mj-cs"/>
            </a:endParaRPr>
          </a:p>
          <a:p>
            <a:pPr fontAlgn="auto">
              <a:lnSpc>
                <a:spcPct val="110000"/>
              </a:lnSpc>
              <a:spcBef>
                <a:spcPts val="0"/>
              </a:spcBef>
              <a:spcAft>
                <a:spcPts val="0"/>
              </a:spcAft>
              <a:buFontTx/>
              <a:buNone/>
              <a:defRPr/>
            </a:pPr>
            <a:r>
              <a:rPr lang="en-US" altLang="zh-CN" sz="1000" b="1" dirty="0">
                <a:solidFill>
                  <a:srgbClr val="000066"/>
                </a:solidFill>
                <a:latin typeface="Times New Roman" pitchFamily="18" charset="0"/>
                <a:ea typeface="华文新魏" pitchFamily="2" charset="-122"/>
                <a:cs typeface="+mj-cs"/>
              </a:rPr>
              <a:t> </a:t>
            </a:r>
            <a:r>
              <a:rPr lang="zh-CN" altLang="en-US" b="1" dirty="0" smtClean="0">
                <a:solidFill>
                  <a:srgbClr val="0000FF"/>
                </a:solidFill>
                <a:latin typeface="Times New Roman" pitchFamily="18" charset="0"/>
              </a:rPr>
              <a:t/>
            </a:r>
            <a:br>
              <a:rPr lang="zh-CN" altLang="en-US" b="1" dirty="0" smtClean="0">
                <a:solidFill>
                  <a:srgbClr val="0000FF"/>
                </a:solidFill>
                <a:latin typeface="Times New Roman" pitchFamily="18" charset="0"/>
              </a:rPr>
            </a:br>
            <a:r>
              <a:rPr lang="zh-CN" altLang="en-US"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中，计算矩阵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的特征值和特征向量的函数是</a:t>
            </a:r>
            <a:r>
              <a:rPr lang="en-US" altLang="zh-CN" b="1" dirty="0" err="1">
                <a:solidFill>
                  <a:srgbClr val="000066"/>
                </a:solidFill>
                <a:latin typeface="Times New Roman" pitchFamily="18" charset="0"/>
              </a:rPr>
              <a:t>eig</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，常用的调用格式有</a:t>
            </a:r>
            <a:r>
              <a:rPr lang="en-US" altLang="zh-CN" b="1" dirty="0">
                <a:solidFill>
                  <a:srgbClr val="000066"/>
                </a:solidFill>
                <a:latin typeface="Times New Roman" pitchFamily="18" charset="0"/>
              </a:rPr>
              <a:t>3</a:t>
            </a:r>
            <a:r>
              <a:rPr lang="zh-CN" altLang="en-US" b="1" dirty="0">
                <a:solidFill>
                  <a:srgbClr val="000066"/>
                </a:solidFill>
                <a:latin typeface="Times New Roman" pitchFamily="18" charset="0"/>
              </a:rPr>
              <a:t>种：</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 E=</a:t>
            </a:r>
            <a:r>
              <a:rPr lang="en-US" altLang="zh-CN" b="1" dirty="0" err="1">
                <a:solidFill>
                  <a:srgbClr val="000066"/>
                </a:solidFill>
                <a:latin typeface="Times New Roman" pitchFamily="18" charset="0"/>
              </a:rPr>
              <a:t>eig</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：求矩阵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的全部特征值，构成向量</a:t>
            </a:r>
            <a:r>
              <a:rPr lang="en-US" altLang="zh-CN" b="1" dirty="0">
                <a:solidFill>
                  <a:srgbClr val="000066"/>
                </a:solidFill>
                <a:latin typeface="Times New Roman" pitchFamily="18" charset="0"/>
              </a:rPr>
              <a:t>E</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 [V,D]=</a:t>
            </a:r>
            <a:r>
              <a:rPr lang="en-US" altLang="zh-CN" b="1" dirty="0" err="1">
                <a:solidFill>
                  <a:srgbClr val="000066"/>
                </a:solidFill>
                <a:latin typeface="Times New Roman" pitchFamily="18" charset="0"/>
              </a:rPr>
              <a:t>eig</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：求矩阵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的全部特征值，构成对角阵</a:t>
            </a:r>
            <a:r>
              <a:rPr lang="en-US" altLang="zh-CN" b="1" dirty="0">
                <a:solidFill>
                  <a:srgbClr val="000066"/>
                </a:solidFill>
                <a:latin typeface="Times New Roman" pitchFamily="18" charset="0"/>
              </a:rPr>
              <a:t>D</a:t>
            </a:r>
            <a:r>
              <a:rPr lang="zh-CN" altLang="en-US" b="1" dirty="0">
                <a:solidFill>
                  <a:srgbClr val="000066"/>
                </a:solidFill>
                <a:latin typeface="Times New Roman" pitchFamily="18" charset="0"/>
              </a:rPr>
              <a:t>，并求</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的特征向量构成</a:t>
            </a:r>
            <a:r>
              <a:rPr lang="en-US" altLang="zh-CN" b="1" dirty="0">
                <a:solidFill>
                  <a:srgbClr val="000066"/>
                </a:solidFill>
                <a:latin typeface="Times New Roman" pitchFamily="18" charset="0"/>
              </a:rPr>
              <a:t>V</a:t>
            </a:r>
            <a:r>
              <a:rPr lang="zh-CN" altLang="en-US" b="1" dirty="0">
                <a:solidFill>
                  <a:srgbClr val="000066"/>
                </a:solidFill>
                <a:latin typeface="Times New Roman" pitchFamily="18" charset="0"/>
              </a:rPr>
              <a:t>的列向量。</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611560" y="1124744"/>
            <a:ext cx="8208912" cy="4351338"/>
          </a:xfrm>
        </p:spPr>
        <p:txBody>
          <a:bodyPr/>
          <a:lstStyle/>
          <a:p>
            <a:pPr fontAlgn="auto">
              <a:lnSpc>
                <a:spcPct val="110000"/>
              </a:lnSpc>
              <a:spcBef>
                <a:spcPts val="0"/>
              </a:spcBef>
              <a:spcAft>
                <a:spcPts val="0"/>
              </a:spcAft>
              <a:buFontTx/>
              <a:buNone/>
              <a:defRPr/>
            </a:pPr>
            <a:r>
              <a:rPr lang="en-US" altLang="zh-CN" b="1" dirty="0">
                <a:solidFill>
                  <a:srgbClr val="000066"/>
                </a:solidFill>
                <a:latin typeface="Times New Roman" pitchFamily="18" charset="0"/>
              </a:rPr>
              <a:t>(3) [V,D]=</a:t>
            </a:r>
            <a:r>
              <a:rPr lang="en-US" altLang="zh-CN" b="1" dirty="0" err="1">
                <a:solidFill>
                  <a:srgbClr val="000066"/>
                </a:solidFill>
                <a:latin typeface="Times New Roman" pitchFamily="18" charset="0"/>
              </a:rPr>
              <a:t>eig</a:t>
            </a:r>
            <a:r>
              <a:rPr lang="en-US" altLang="zh-CN" b="1" dirty="0">
                <a:solidFill>
                  <a:srgbClr val="000066"/>
                </a:solidFill>
                <a:latin typeface="Times New Roman" pitchFamily="18" charset="0"/>
              </a:rPr>
              <a:t>(A,‘</a:t>
            </a:r>
            <a:r>
              <a:rPr lang="en-US" altLang="zh-CN" b="1" dirty="0" err="1">
                <a:solidFill>
                  <a:srgbClr val="000066"/>
                </a:solidFill>
                <a:latin typeface="Times New Roman" pitchFamily="18" charset="0"/>
              </a:rPr>
              <a:t>nobalance</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：与第</a:t>
            </a: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种格式类似，但第</a:t>
            </a: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种格式中先对</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作相似变换后求矩阵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的特征值和特征向量，而格式</a:t>
            </a:r>
            <a:r>
              <a:rPr lang="en-US" altLang="zh-CN" b="1" dirty="0">
                <a:solidFill>
                  <a:srgbClr val="000066"/>
                </a:solidFill>
                <a:latin typeface="Times New Roman" pitchFamily="18" charset="0"/>
              </a:rPr>
              <a:t>3</a:t>
            </a:r>
            <a:r>
              <a:rPr lang="zh-CN" altLang="en-US" b="1" dirty="0">
                <a:solidFill>
                  <a:srgbClr val="000066"/>
                </a:solidFill>
                <a:latin typeface="Times New Roman" pitchFamily="18" charset="0"/>
              </a:rPr>
              <a:t>直接求矩阵</a:t>
            </a:r>
            <a:r>
              <a:rPr lang="en-US" altLang="zh-CN" b="1" dirty="0">
                <a:solidFill>
                  <a:srgbClr val="000066"/>
                </a:solidFill>
                <a:latin typeface="Times New Roman" pitchFamily="18" charset="0"/>
              </a:rPr>
              <a:t>A</a:t>
            </a:r>
            <a:r>
              <a:rPr lang="zh-CN" altLang="en-US" b="1" dirty="0">
                <a:solidFill>
                  <a:srgbClr val="000066"/>
                </a:solidFill>
                <a:latin typeface="Times New Roman" pitchFamily="18" charset="0"/>
              </a:rPr>
              <a:t>的特征值和特征向量。</a:t>
            </a:r>
          </a:p>
          <a:p>
            <a:pPr fontAlgn="auto">
              <a:lnSpc>
                <a:spcPct val="110000"/>
              </a:lnSpc>
              <a:spcBef>
                <a:spcPts val="0"/>
              </a:spcBef>
              <a:spcAft>
                <a:spcPts val="0"/>
              </a:spcAft>
              <a:buFontTx/>
              <a:buNone/>
              <a:defRPr/>
            </a:pPr>
            <a:r>
              <a:rPr lang="en-US" altLang="zh-CN" b="1" dirty="0">
                <a:solidFill>
                  <a:srgbClr val="000066"/>
                </a:solidFill>
                <a:latin typeface="Times New Roman" pitchFamily="18" charset="0"/>
              </a:rPr>
              <a:t>(4) </a:t>
            </a:r>
            <a:r>
              <a:rPr lang="zh-CN" altLang="en-US" b="1" dirty="0">
                <a:solidFill>
                  <a:srgbClr val="000066"/>
                </a:solidFill>
                <a:latin typeface="Times New Roman" pitchFamily="18" charset="0"/>
              </a:rPr>
              <a:t>可用</a:t>
            </a:r>
            <a:r>
              <a:rPr lang="en-US" altLang="zh-CN" b="1" dirty="0">
                <a:solidFill>
                  <a:srgbClr val="000066"/>
                </a:solidFill>
                <a:latin typeface="Times New Roman" pitchFamily="18" charset="0"/>
              </a:rPr>
              <a:t>A*V</a:t>
            </a:r>
            <a:r>
              <a:rPr lang="zh-CN" altLang="en-US" b="1" dirty="0">
                <a:solidFill>
                  <a:srgbClr val="000066"/>
                </a:solidFill>
                <a:latin typeface="Times New Roman" pitchFamily="18" charset="0"/>
              </a:rPr>
              <a:t>和</a:t>
            </a:r>
            <a:r>
              <a:rPr lang="en-US" altLang="zh-CN" b="1" dirty="0">
                <a:solidFill>
                  <a:srgbClr val="000066"/>
                </a:solidFill>
                <a:latin typeface="Times New Roman" pitchFamily="18" charset="0"/>
              </a:rPr>
              <a:t>V*D</a:t>
            </a:r>
            <a:r>
              <a:rPr lang="zh-CN" altLang="en-US" b="1" dirty="0">
                <a:solidFill>
                  <a:srgbClr val="000066"/>
                </a:solidFill>
                <a:latin typeface="Times New Roman" pitchFamily="18" charset="0"/>
              </a:rPr>
              <a:t>来验证结果。</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467544" y="908720"/>
            <a:ext cx="8352928" cy="5184576"/>
          </a:xfrm>
        </p:spPr>
        <p:txBody>
          <a:bodyPr/>
          <a:lstStyle/>
          <a:p>
            <a:pPr>
              <a:buFontTx/>
              <a:buNone/>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3-8  </a:t>
            </a:r>
            <a:r>
              <a:rPr lang="zh-CN" altLang="en-US" b="1" dirty="0">
                <a:solidFill>
                  <a:srgbClr val="000066"/>
                </a:solidFill>
                <a:latin typeface="Times New Roman" pitchFamily="18" charset="0"/>
              </a:rPr>
              <a:t>用求特征值的方法解方程。</a:t>
            </a:r>
            <a:br>
              <a:rPr lang="zh-CN" altLang="en-US" b="1" dirty="0">
                <a:solidFill>
                  <a:srgbClr val="000066"/>
                </a:solidFill>
                <a:latin typeface="Times New Roman" pitchFamily="18" charset="0"/>
              </a:rPr>
            </a:br>
            <a:r>
              <a:rPr lang="en-US" altLang="zh-CN" b="1" dirty="0" smtClean="0">
                <a:solidFill>
                  <a:srgbClr val="000066"/>
                </a:solidFill>
                <a:latin typeface="Times New Roman" pitchFamily="18" charset="0"/>
              </a:rPr>
              <a:t>3x</a:t>
            </a:r>
            <a:r>
              <a:rPr lang="en-US" altLang="zh-CN" b="1" baseline="30000" dirty="0" smtClean="0">
                <a:solidFill>
                  <a:srgbClr val="000066"/>
                </a:solidFill>
                <a:latin typeface="Times New Roman" pitchFamily="18" charset="0"/>
              </a:rPr>
              <a:t>5</a:t>
            </a:r>
            <a:r>
              <a:rPr lang="en-US" altLang="zh-CN" b="1" dirty="0" smtClean="0">
                <a:solidFill>
                  <a:srgbClr val="000066"/>
                </a:solidFill>
                <a:latin typeface="Times New Roman" pitchFamily="18" charset="0"/>
              </a:rPr>
              <a:t>-7x</a:t>
            </a:r>
            <a:r>
              <a:rPr lang="en-US" altLang="zh-CN" b="1" baseline="30000" dirty="0" smtClean="0">
                <a:solidFill>
                  <a:srgbClr val="000066"/>
                </a:solidFill>
                <a:latin typeface="Times New Roman" pitchFamily="18" charset="0"/>
              </a:rPr>
              <a:t>4</a:t>
            </a:r>
            <a:r>
              <a:rPr lang="en-US" altLang="zh-CN" b="1" dirty="0" smtClean="0">
                <a:solidFill>
                  <a:srgbClr val="000066"/>
                </a:solidFill>
                <a:latin typeface="Times New Roman" pitchFamily="18" charset="0"/>
              </a:rPr>
              <a:t>+5x</a:t>
            </a:r>
            <a:r>
              <a:rPr lang="en-US" altLang="zh-CN" b="1" baseline="30000" dirty="0" smtClean="0">
                <a:solidFill>
                  <a:srgbClr val="000066"/>
                </a:solidFill>
                <a:latin typeface="Times New Roman" pitchFamily="18" charset="0"/>
              </a:rPr>
              <a:t>2</a:t>
            </a:r>
            <a:r>
              <a:rPr lang="en-US" altLang="zh-CN" b="1" dirty="0" smtClean="0">
                <a:solidFill>
                  <a:srgbClr val="000066"/>
                </a:solidFill>
                <a:latin typeface="Times New Roman" pitchFamily="18" charset="0"/>
              </a:rPr>
              <a:t>+2x-18=0</a:t>
            </a:r>
            <a:r>
              <a:rPr lang="en-US" altLang="zh-CN" b="1" dirty="0" smtClean="0">
                <a:solidFill>
                  <a:srgbClr val="0000FF"/>
                </a:solidFill>
                <a:latin typeface="Times New Roman" pitchFamily="18" charset="0"/>
              </a:rPr>
              <a:t/>
            </a:r>
            <a:br>
              <a:rPr lang="en-US" altLang="zh-CN" b="1" dirty="0" smtClean="0">
                <a:solidFill>
                  <a:srgbClr val="0000FF"/>
                </a:solidFill>
                <a:latin typeface="Times New Roman" pitchFamily="18" charset="0"/>
              </a:rPr>
            </a:br>
            <a:r>
              <a:rPr lang="en-US" altLang="zh-CN" sz="2400" b="1" dirty="0">
                <a:solidFill>
                  <a:srgbClr val="000066"/>
                </a:solidFill>
                <a:latin typeface="Times New Roman" pitchFamily="18" charset="0"/>
              </a:rPr>
              <a:t>p=[3,-7,0,5,2,-18];</a:t>
            </a:r>
            <a:br>
              <a:rPr lang="en-US" altLang="zh-CN" sz="2400" b="1" dirty="0">
                <a:solidFill>
                  <a:srgbClr val="000066"/>
                </a:solidFill>
                <a:latin typeface="Times New Roman" pitchFamily="18" charset="0"/>
              </a:rPr>
            </a:br>
            <a:r>
              <a:rPr lang="en-US" altLang="zh-CN" sz="2400" b="1" dirty="0">
                <a:solidFill>
                  <a:srgbClr val="000066"/>
                </a:solidFill>
                <a:latin typeface="Times New Roman" pitchFamily="18" charset="0"/>
              </a:rPr>
              <a:t>A=</a:t>
            </a:r>
            <a:r>
              <a:rPr lang="en-US" altLang="zh-CN" sz="2400" b="1" dirty="0" err="1">
                <a:solidFill>
                  <a:srgbClr val="000066"/>
                </a:solidFill>
                <a:latin typeface="Times New Roman" pitchFamily="18" charset="0"/>
              </a:rPr>
              <a:t>compan</a:t>
            </a:r>
            <a:r>
              <a:rPr lang="en-US" altLang="zh-CN" sz="2400" b="1" dirty="0">
                <a:solidFill>
                  <a:srgbClr val="000066"/>
                </a:solidFill>
                <a:latin typeface="Times New Roman" pitchFamily="18" charset="0"/>
              </a:rPr>
              <a:t>(p);     %A</a:t>
            </a:r>
            <a:r>
              <a:rPr lang="zh-CN" altLang="en-US" sz="2400" b="1" dirty="0">
                <a:solidFill>
                  <a:srgbClr val="000066"/>
                </a:solidFill>
                <a:latin typeface="Times New Roman" pitchFamily="18" charset="0"/>
              </a:rPr>
              <a:t>的伴随矩阵</a:t>
            </a:r>
            <a:br>
              <a:rPr lang="zh-CN" altLang="en-US" sz="2400" b="1" dirty="0">
                <a:solidFill>
                  <a:srgbClr val="000066"/>
                </a:solidFill>
                <a:latin typeface="Times New Roman" pitchFamily="18" charset="0"/>
              </a:rPr>
            </a:br>
            <a:r>
              <a:rPr lang="en-US" altLang="zh-CN" sz="2400" b="1" dirty="0">
                <a:solidFill>
                  <a:srgbClr val="000066"/>
                </a:solidFill>
                <a:latin typeface="Times New Roman" pitchFamily="18" charset="0"/>
              </a:rPr>
              <a:t>x1=</a:t>
            </a:r>
            <a:r>
              <a:rPr lang="en-US" altLang="zh-CN" sz="2400" b="1" dirty="0" err="1">
                <a:solidFill>
                  <a:srgbClr val="000066"/>
                </a:solidFill>
                <a:latin typeface="Times New Roman" pitchFamily="18" charset="0"/>
              </a:rPr>
              <a:t>eig</a:t>
            </a:r>
            <a:r>
              <a:rPr lang="en-US" altLang="zh-CN" sz="2400" b="1" dirty="0">
                <a:solidFill>
                  <a:srgbClr val="000066"/>
                </a:solidFill>
                <a:latin typeface="Times New Roman" pitchFamily="18" charset="0"/>
              </a:rPr>
              <a:t>(A)              %</a:t>
            </a:r>
            <a:r>
              <a:rPr lang="zh-CN" altLang="en-US" sz="2400" b="1" dirty="0">
                <a:solidFill>
                  <a:srgbClr val="000066"/>
                </a:solidFill>
                <a:latin typeface="Times New Roman" pitchFamily="18" charset="0"/>
              </a:rPr>
              <a:t>求</a:t>
            </a:r>
            <a:r>
              <a:rPr lang="en-US" altLang="zh-CN" sz="2400" b="1" dirty="0">
                <a:solidFill>
                  <a:srgbClr val="000066"/>
                </a:solidFill>
                <a:latin typeface="Times New Roman" pitchFamily="18" charset="0"/>
              </a:rPr>
              <a:t>A</a:t>
            </a:r>
            <a:r>
              <a:rPr lang="zh-CN" altLang="en-US" sz="2400" b="1" dirty="0">
                <a:solidFill>
                  <a:srgbClr val="000066"/>
                </a:solidFill>
                <a:latin typeface="Times New Roman" pitchFamily="18" charset="0"/>
              </a:rPr>
              <a:t>的</a:t>
            </a:r>
            <a:r>
              <a:rPr lang="zh-CN" altLang="en-US" sz="2400" b="1" dirty="0" smtClean="0">
                <a:solidFill>
                  <a:srgbClr val="000066"/>
                </a:solidFill>
                <a:latin typeface="Times New Roman" pitchFamily="18" charset="0"/>
              </a:rPr>
              <a:t>特征值</a:t>
            </a:r>
            <a:endParaRPr lang="en-US" altLang="zh-CN" sz="2400" b="1" dirty="0" smtClean="0">
              <a:solidFill>
                <a:srgbClr val="000066"/>
              </a:solidFill>
              <a:latin typeface="Times New Roman" pitchFamily="18" charset="0"/>
            </a:endParaRPr>
          </a:p>
          <a:p>
            <a:pPr>
              <a:buFontTx/>
              <a:buNone/>
            </a:pPr>
            <a:r>
              <a:rPr lang="nn-NO" altLang="zh-CN" sz="2400" b="1" dirty="0" smtClean="0">
                <a:solidFill>
                  <a:srgbClr val="000066"/>
                </a:solidFill>
                <a:latin typeface="Times New Roman" pitchFamily="18" charset="0"/>
              </a:rPr>
              <a:t>   x1 =</a:t>
            </a:r>
            <a:endParaRPr lang="nn-NO" altLang="zh-CN" sz="2400" b="1" dirty="0">
              <a:solidFill>
                <a:srgbClr val="000066"/>
              </a:solidFill>
              <a:latin typeface="Times New Roman" pitchFamily="18" charset="0"/>
            </a:endParaRPr>
          </a:p>
          <a:p>
            <a:pPr>
              <a:buFontTx/>
              <a:buNone/>
            </a:pPr>
            <a:r>
              <a:rPr lang="nn-NO" altLang="zh-CN" sz="2400" b="1" dirty="0">
                <a:solidFill>
                  <a:srgbClr val="000066"/>
                </a:solidFill>
                <a:latin typeface="Times New Roman" pitchFamily="18" charset="0"/>
              </a:rPr>
              <a:t>  </a:t>
            </a:r>
            <a:r>
              <a:rPr lang="nn-NO" altLang="zh-CN" sz="2400" b="1" dirty="0" smtClean="0">
                <a:solidFill>
                  <a:srgbClr val="000066"/>
                </a:solidFill>
                <a:latin typeface="Times New Roman" pitchFamily="18" charset="0"/>
              </a:rPr>
              <a:t>    </a:t>
            </a:r>
            <a:r>
              <a:rPr lang="nn-NO" altLang="zh-CN" sz="2400" b="1" dirty="0">
                <a:solidFill>
                  <a:srgbClr val="000066"/>
                </a:solidFill>
                <a:latin typeface="Times New Roman" pitchFamily="18" charset="0"/>
              </a:rPr>
              <a:t>2.1837 + 0.0000i</a:t>
            </a:r>
          </a:p>
          <a:p>
            <a:pPr>
              <a:buFontTx/>
              <a:buNone/>
            </a:pPr>
            <a:r>
              <a:rPr lang="nn-NO" altLang="zh-CN" sz="2400" b="1" dirty="0">
                <a:solidFill>
                  <a:srgbClr val="000066"/>
                </a:solidFill>
                <a:latin typeface="Times New Roman" pitchFamily="18" charset="0"/>
              </a:rPr>
              <a:t>  </a:t>
            </a:r>
            <a:r>
              <a:rPr lang="nn-NO" altLang="zh-CN" sz="2400" b="1" dirty="0" smtClean="0">
                <a:solidFill>
                  <a:srgbClr val="000066"/>
                </a:solidFill>
                <a:latin typeface="Times New Roman" pitchFamily="18" charset="0"/>
              </a:rPr>
              <a:t>    </a:t>
            </a:r>
            <a:r>
              <a:rPr lang="nn-NO" altLang="zh-CN" sz="2400" b="1" dirty="0">
                <a:solidFill>
                  <a:srgbClr val="000066"/>
                </a:solidFill>
                <a:latin typeface="Times New Roman" pitchFamily="18" charset="0"/>
              </a:rPr>
              <a:t>1.0000 + 1.0000i</a:t>
            </a:r>
          </a:p>
          <a:p>
            <a:pPr>
              <a:buFontTx/>
              <a:buNone/>
            </a:pPr>
            <a:r>
              <a:rPr lang="nn-NO" altLang="zh-CN" sz="2400" b="1" dirty="0">
                <a:solidFill>
                  <a:srgbClr val="000066"/>
                </a:solidFill>
                <a:latin typeface="Times New Roman" pitchFamily="18" charset="0"/>
              </a:rPr>
              <a:t>  </a:t>
            </a:r>
            <a:r>
              <a:rPr lang="nn-NO" altLang="zh-CN" sz="2400" b="1" dirty="0" smtClean="0">
                <a:solidFill>
                  <a:srgbClr val="000066"/>
                </a:solidFill>
                <a:latin typeface="Times New Roman" pitchFamily="18" charset="0"/>
              </a:rPr>
              <a:t>    </a:t>
            </a:r>
            <a:r>
              <a:rPr lang="nn-NO" altLang="zh-CN" sz="2400" b="1" dirty="0">
                <a:solidFill>
                  <a:srgbClr val="000066"/>
                </a:solidFill>
                <a:latin typeface="Times New Roman" pitchFamily="18" charset="0"/>
              </a:rPr>
              <a:t>1.0000 - 1.0000i</a:t>
            </a:r>
          </a:p>
          <a:p>
            <a:pPr>
              <a:buFontTx/>
              <a:buNone/>
            </a:pPr>
            <a:r>
              <a:rPr lang="nn-NO" altLang="zh-CN" sz="2400" b="1" dirty="0">
                <a:solidFill>
                  <a:srgbClr val="000066"/>
                </a:solidFill>
                <a:latin typeface="Times New Roman" pitchFamily="18" charset="0"/>
              </a:rPr>
              <a:t>  </a:t>
            </a:r>
            <a:r>
              <a:rPr lang="nn-NO" altLang="zh-CN" sz="2400" b="1" dirty="0" smtClean="0">
                <a:solidFill>
                  <a:srgbClr val="000066"/>
                </a:solidFill>
                <a:latin typeface="Times New Roman" pitchFamily="18" charset="0"/>
              </a:rPr>
              <a:t>   -</a:t>
            </a:r>
            <a:r>
              <a:rPr lang="nn-NO" altLang="zh-CN" sz="2400" b="1" dirty="0">
                <a:solidFill>
                  <a:srgbClr val="000066"/>
                </a:solidFill>
                <a:latin typeface="Times New Roman" pitchFamily="18" charset="0"/>
              </a:rPr>
              <a:t>0.9252 + 0.7197i</a:t>
            </a:r>
          </a:p>
          <a:p>
            <a:pPr>
              <a:buFontTx/>
              <a:buNone/>
            </a:pPr>
            <a:r>
              <a:rPr lang="nn-NO" altLang="zh-CN" sz="2400" b="1" dirty="0">
                <a:solidFill>
                  <a:srgbClr val="000066"/>
                </a:solidFill>
                <a:latin typeface="Times New Roman" pitchFamily="18" charset="0"/>
              </a:rPr>
              <a:t> </a:t>
            </a:r>
            <a:r>
              <a:rPr lang="nn-NO" altLang="zh-CN" sz="2400" b="1" dirty="0" smtClean="0">
                <a:solidFill>
                  <a:srgbClr val="000066"/>
                </a:solidFill>
                <a:latin typeface="Times New Roman" pitchFamily="18" charset="0"/>
              </a:rPr>
              <a:t>    </a:t>
            </a:r>
            <a:r>
              <a:rPr lang="nn-NO" altLang="zh-CN" sz="2400" b="1" dirty="0">
                <a:solidFill>
                  <a:srgbClr val="000066"/>
                </a:solidFill>
                <a:latin typeface="Times New Roman" pitchFamily="18" charset="0"/>
              </a:rPr>
              <a:t>-0.9252 - 0.7197i</a:t>
            </a:r>
            <a:r>
              <a:rPr lang="zh-CN" altLang="en-US" sz="2400" b="1" dirty="0">
                <a:solidFill>
                  <a:srgbClr val="000066"/>
                </a:solidFill>
                <a:latin typeface="Times New Roman" pitchFamily="18" charset="0"/>
              </a:rPr>
              <a:t/>
            </a:r>
            <a:br>
              <a:rPr lang="zh-CN" altLang="en-US" sz="2400" b="1" dirty="0">
                <a:solidFill>
                  <a:srgbClr val="000066"/>
                </a:solidFill>
                <a:latin typeface="Times New Roman" pitchFamily="18" charset="0"/>
              </a:rPr>
            </a:br>
            <a:r>
              <a:rPr lang="en-US" altLang="zh-CN" sz="2400" b="1" dirty="0">
                <a:solidFill>
                  <a:srgbClr val="000066"/>
                </a:solidFill>
                <a:latin typeface="Times New Roman" pitchFamily="18" charset="0"/>
              </a:rPr>
              <a:t>x2=roots(p)           %</a:t>
            </a:r>
            <a:r>
              <a:rPr lang="zh-CN" altLang="en-US" sz="2400" b="1" dirty="0">
                <a:solidFill>
                  <a:srgbClr val="000066"/>
                </a:solidFill>
                <a:latin typeface="Times New Roman" pitchFamily="18" charset="0"/>
              </a:rPr>
              <a:t>直接求多项式</a:t>
            </a:r>
            <a:r>
              <a:rPr lang="en-US" altLang="zh-CN" sz="2400" b="1" dirty="0">
                <a:solidFill>
                  <a:srgbClr val="000066"/>
                </a:solidFill>
                <a:latin typeface="Times New Roman" pitchFamily="18" charset="0"/>
              </a:rPr>
              <a:t>p</a:t>
            </a:r>
            <a:r>
              <a:rPr lang="zh-CN" altLang="en-US" sz="2400" b="1" dirty="0">
                <a:solidFill>
                  <a:srgbClr val="000066"/>
                </a:solidFill>
                <a:latin typeface="Times New Roman" pitchFamily="18" charset="0"/>
              </a:rPr>
              <a:t>的零点</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539750" y="981075"/>
            <a:ext cx="7886700" cy="4351338"/>
          </a:xfrm>
        </p:spPr>
        <p:txBody>
          <a:bodyPr/>
          <a:lstStyle/>
          <a:p>
            <a:pPr>
              <a:buFontTx/>
              <a:buNone/>
            </a:pPr>
            <a:r>
              <a:rPr lang="en-US" altLang="zh-CN" sz="3600" b="1" dirty="0">
                <a:solidFill>
                  <a:srgbClr val="000066"/>
                </a:solidFill>
                <a:latin typeface="Times New Roman" pitchFamily="18" charset="0"/>
                <a:ea typeface="华文新魏" pitchFamily="2" charset="-122"/>
                <a:cs typeface="+mj-cs"/>
              </a:rPr>
              <a:t>3.5  </a:t>
            </a:r>
            <a:r>
              <a:rPr lang="zh-CN" altLang="en-US" sz="3600" b="1" dirty="0">
                <a:solidFill>
                  <a:srgbClr val="000066"/>
                </a:solidFill>
                <a:latin typeface="Times New Roman" pitchFamily="18" charset="0"/>
                <a:ea typeface="华文新魏" pitchFamily="2" charset="-122"/>
                <a:cs typeface="+mj-cs"/>
              </a:rPr>
              <a:t>稀疏矩阵</a:t>
            </a:r>
            <a:endParaRPr lang="en-US" altLang="zh-CN" sz="3600" b="1" dirty="0">
              <a:solidFill>
                <a:srgbClr val="000066"/>
              </a:solidFill>
              <a:latin typeface="Times New Roman" pitchFamily="18" charset="0"/>
              <a:ea typeface="华文新魏" pitchFamily="2" charset="-122"/>
              <a:cs typeface="+mj-cs"/>
            </a:endParaRPr>
          </a:p>
          <a:p>
            <a:pPr marL="0" indent="0">
              <a:buNone/>
            </a:pPr>
            <a:r>
              <a:rPr lang="en-US" altLang="zh-CN" b="1" dirty="0" smtClean="0">
                <a:solidFill>
                  <a:srgbClr val="000066"/>
                </a:solidFill>
                <a:latin typeface="Times New Roman" pitchFamily="18" charset="0"/>
              </a:rPr>
              <a:t>3.5.1 </a:t>
            </a:r>
            <a:r>
              <a:rPr lang="zh-CN" altLang="en-US" b="1" dirty="0">
                <a:solidFill>
                  <a:srgbClr val="000066"/>
                </a:solidFill>
                <a:latin typeface="Times New Roman" pitchFamily="18" charset="0"/>
              </a:rPr>
              <a:t>矩阵存储</a:t>
            </a:r>
            <a:r>
              <a:rPr lang="zh-CN" altLang="en-US" b="1" dirty="0" smtClean="0">
                <a:solidFill>
                  <a:srgbClr val="000066"/>
                </a:solidFill>
                <a:latin typeface="Times New Roman" pitchFamily="18" charset="0"/>
              </a:rPr>
              <a:t>方式</a:t>
            </a:r>
            <a:endParaRPr lang="en-US" altLang="zh-CN" b="1" dirty="0" smtClean="0">
              <a:solidFill>
                <a:srgbClr val="000066"/>
              </a:solidFill>
              <a:latin typeface="Times New Roman" pitchFamily="18" charset="0"/>
            </a:endParaRPr>
          </a:p>
          <a:p>
            <a:pPr marL="0" indent="0">
              <a:buNone/>
            </a:pPr>
            <a:r>
              <a:rPr lang="en-US" altLang="zh-CN" sz="1000" b="1" dirty="0">
                <a:solidFill>
                  <a:srgbClr val="000066"/>
                </a:solidFill>
                <a:latin typeface="Times New Roman" pitchFamily="18" charset="0"/>
              </a:rPr>
              <a:t> </a:t>
            </a:r>
            <a:r>
              <a:rPr lang="en-US" altLang="zh-CN" b="1" dirty="0">
                <a:solidFill>
                  <a:srgbClr val="000066"/>
                </a:solidFill>
                <a:latin typeface="Times New Roman" pitchFamily="18" charset="0"/>
              </a:rPr>
              <a:t/>
            </a:r>
            <a:br>
              <a:rPr lang="en-US" altLang="zh-CN" b="1" dirty="0">
                <a:solidFill>
                  <a:srgbClr val="000066"/>
                </a:solidFill>
                <a:latin typeface="Times New Roman" pitchFamily="18" charset="0"/>
              </a:rPr>
            </a:b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的矩阵有两种存储方式：完全存储方式和稀疏存储方式。</a:t>
            </a:r>
          </a:p>
          <a:p>
            <a:pPr marL="0" indent="0">
              <a:buNone/>
            </a:pPr>
            <a:r>
              <a:rPr lang="en-US" altLang="zh-CN" b="1" dirty="0">
                <a:solidFill>
                  <a:srgbClr val="000066"/>
                </a:solidFill>
                <a:latin typeface="Times New Roman" pitchFamily="18" charset="0"/>
              </a:rPr>
              <a:t>1</a:t>
            </a:r>
            <a:r>
              <a:rPr lang="zh-CN" altLang="zh-CN" b="1" dirty="0">
                <a:solidFill>
                  <a:srgbClr val="000066"/>
                </a:solidFill>
                <a:latin typeface="Times New Roman" pitchFamily="18" charset="0"/>
              </a:rPr>
              <a:t>．完全存储方式</a:t>
            </a:r>
          </a:p>
          <a:p>
            <a:pPr marL="0" indent="0">
              <a:buNone/>
            </a:pPr>
            <a:r>
              <a:rPr lang="zh-CN" altLang="zh-CN" b="1" dirty="0">
                <a:solidFill>
                  <a:srgbClr val="000066"/>
                </a:solidFill>
                <a:latin typeface="Times New Roman" pitchFamily="18" charset="0"/>
              </a:rPr>
              <a:t>完全存储方式是将矩阵的全部元素按列存储。</a:t>
            </a:r>
            <a:endParaRPr lang="zh-CN" altLang="en-US"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8312" y="836712"/>
            <a:ext cx="7488237" cy="1815882"/>
          </a:xfrm>
          <a:prstGeom prst="rect">
            <a:avLst/>
          </a:prstGeom>
        </p:spPr>
        <p:txBody>
          <a:bodyPr>
            <a:spAutoFit/>
          </a:bodyPr>
          <a:lstStyle/>
          <a:p>
            <a:pPr>
              <a:defRPr/>
            </a:pPr>
            <a:r>
              <a:rPr lang="en-US" altLang="zh-CN" sz="2800" b="1" dirty="0">
                <a:solidFill>
                  <a:srgbClr val="000066"/>
                </a:solidFill>
                <a:latin typeface="Times New Roman" pitchFamily="18" charset="0"/>
                <a:ea typeface="+mn-ea"/>
              </a:rPr>
              <a:t>2</a:t>
            </a:r>
            <a:r>
              <a:rPr lang="zh-CN" altLang="zh-CN" sz="2800" b="1" dirty="0">
                <a:solidFill>
                  <a:srgbClr val="000066"/>
                </a:solidFill>
                <a:latin typeface="Times New Roman" pitchFamily="18" charset="0"/>
                <a:ea typeface="+mn-ea"/>
              </a:rPr>
              <a:t>．稀疏存储方式</a:t>
            </a:r>
          </a:p>
          <a:p>
            <a:pPr>
              <a:defRPr/>
            </a:pPr>
            <a:r>
              <a:rPr lang="zh-CN" altLang="zh-CN" sz="2800" b="1" dirty="0">
                <a:solidFill>
                  <a:srgbClr val="000066"/>
                </a:solidFill>
                <a:latin typeface="Times New Roman" pitchFamily="18" charset="0"/>
                <a:ea typeface="+mn-ea"/>
              </a:rPr>
              <a:t>稀疏存储方式仅存储矩阵所有的非零元素的值及其位置，即行号和列号</a:t>
            </a:r>
            <a:r>
              <a:rPr lang="zh-CN" altLang="zh-CN" sz="2800" b="1" dirty="0" smtClean="0">
                <a:solidFill>
                  <a:srgbClr val="000066"/>
                </a:solidFill>
                <a:latin typeface="Times New Roman" pitchFamily="18" charset="0"/>
                <a:ea typeface="+mn-ea"/>
              </a:rPr>
              <a:t>。在</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中，稀疏存储方式也是按列存储的</a:t>
            </a:r>
            <a:r>
              <a:rPr lang="zh-CN" altLang="zh-CN" sz="2800" b="1" dirty="0" smtClean="0">
                <a:solidFill>
                  <a:srgbClr val="000066"/>
                </a:solidFill>
                <a:latin typeface="Times New Roman" pitchFamily="18" charset="0"/>
                <a:ea typeface="+mn-ea"/>
              </a:rPr>
              <a:t>。设</a:t>
            </a:r>
            <a:r>
              <a:rPr lang="zh-CN" altLang="zh-CN" sz="2800" b="1" dirty="0">
                <a:solidFill>
                  <a:srgbClr val="000066"/>
                </a:solidFill>
                <a:latin typeface="Times New Roman" pitchFamily="18" charset="0"/>
                <a:ea typeface="+mn-ea"/>
              </a:rPr>
              <a:t>：</a:t>
            </a:r>
          </a:p>
        </p:txBody>
      </p:sp>
      <p:sp>
        <p:nvSpPr>
          <p:cNvPr id="4403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36" name="对象 10"/>
          <p:cNvGraphicFramePr>
            <a:graphicFrameLocks noChangeAspect="1"/>
          </p:cNvGraphicFramePr>
          <p:nvPr>
            <p:extLst>
              <p:ext uri="{D42A27DB-BD31-4B8C-83A1-F6EECF244321}">
                <p14:modId xmlns:p14="http://schemas.microsoft.com/office/powerpoint/2010/main" val="3646653924"/>
              </p:ext>
            </p:extLst>
          </p:nvPr>
        </p:nvGraphicFramePr>
        <p:xfrm>
          <a:off x="2771800" y="2652594"/>
          <a:ext cx="2273300" cy="1368425"/>
        </p:xfrm>
        <a:graphic>
          <a:graphicData uri="http://schemas.openxmlformats.org/presentationml/2006/ole">
            <mc:AlternateContent xmlns:mc="http://schemas.openxmlformats.org/markup-compatibility/2006">
              <mc:Choice xmlns:v="urn:schemas-microsoft-com:vml" Requires="v">
                <p:oleObj spid="_x0000_s44051" name="公式" r:id="rId3" imgW="1028254" imgH="622030" progId="Equation.3">
                  <p:embed/>
                </p:oleObj>
              </mc:Choice>
              <mc:Fallback>
                <p:oleObj name="公式" r:id="rId3" imgW="1028254" imgH="62203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652594"/>
                        <a:ext cx="22733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347913" y="4141796"/>
            <a:ext cx="8496301" cy="1938992"/>
          </a:xfrm>
          <a:prstGeom prst="rect">
            <a:avLst/>
          </a:prstGeom>
        </p:spPr>
        <p:txBody>
          <a:bodyPr wrap="square">
            <a:spAutoFit/>
          </a:bodyPr>
          <a:lstStyle/>
          <a:p>
            <a:pPr>
              <a:defRPr/>
            </a:pPr>
            <a:r>
              <a:rPr lang="en-US" altLang="zh-CN" sz="2400" b="1" dirty="0">
                <a:solidFill>
                  <a:srgbClr val="000066"/>
                </a:solidFill>
                <a:latin typeface="Times New Roman" pitchFamily="18" charset="0"/>
                <a:ea typeface="+mn-ea"/>
              </a:rPr>
              <a:t>A</a:t>
            </a:r>
            <a:r>
              <a:rPr lang="zh-CN" altLang="zh-CN" sz="2400" b="1" dirty="0">
                <a:solidFill>
                  <a:srgbClr val="000066"/>
                </a:solidFill>
                <a:latin typeface="Times New Roman" pitchFamily="18" charset="0"/>
                <a:ea typeface="+mn-ea"/>
              </a:rPr>
              <a:t>是具有稀疏特征的矩阵，其完全存储方式是按列存储全部</a:t>
            </a:r>
            <a:r>
              <a:rPr lang="en-US" altLang="zh-CN" sz="2400" b="1" dirty="0">
                <a:solidFill>
                  <a:srgbClr val="000066"/>
                </a:solidFill>
                <a:latin typeface="Times New Roman" pitchFamily="18" charset="0"/>
                <a:ea typeface="+mn-ea"/>
              </a:rPr>
              <a:t>12</a:t>
            </a:r>
            <a:r>
              <a:rPr lang="zh-CN" altLang="zh-CN" sz="2400" b="1" dirty="0">
                <a:solidFill>
                  <a:srgbClr val="000066"/>
                </a:solidFill>
                <a:latin typeface="Times New Roman" pitchFamily="18" charset="0"/>
                <a:ea typeface="+mn-ea"/>
              </a:rPr>
              <a:t>个元素：</a:t>
            </a:r>
            <a:r>
              <a:rPr lang="en-US" altLang="zh-CN" sz="2400" b="1" dirty="0">
                <a:solidFill>
                  <a:srgbClr val="000066"/>
                </a:solidFill>
                <a:latin typeface="Times New Roman" pitchFamily="18" charset="0"/>
                <a:ea typeface="+mn-ea"/>
              </a:rPr>
              <a:t>1</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2</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5</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0</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7</a:t>
            </a:r>
            <a:r>
              <a:rPr lang="zh-CN" altLang="zh-CN" sz="2400" b="1" dirty="0">
                <a:solidFill>
                  <a:srgbClr val="000066"/>
                </a:solidFill>
                <a:latin typeface="Times New Roman" pitchFamily="18" charset="0"/>
                <a:ea typeface="+mn-ea"/>
              </a:rPr>
              <a:t>，其稀疏存储方式如下：</a:t>
            </a:r>
          </a:p>
          <a:p>
            <a:pPr>
              <a:defRPr/>
            </a:pPr>
            <a:r>
              <a:rPr lang="en-US" altLang="zh-CN" sz="2400" b="1" dirty="0">
                <a:solidFill>
                  <a:srgbClr val="000066"/>
                </a:solidFill>
                <a:latin typeface="Times New Roman" pitchFamily="18" charset="0"/>
                <a:ea typeface="+mn-ea"/>
              </a:rPr>
              <a:t>(1</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1)</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1</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(3</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1)</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2</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(2</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2)</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5</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(3</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4)</a:t>
            </a:r>
            <a:r>
              <a:rPr lang="zh-CN" altLang="zh-CN" sz="2400" b="1" dirty="0">
                <a:solidFill>
                  <a:srgbClr val="000066"/>
                </a:solidFill>
                <a:latin typeface="Times New Roman" pitchFamily="18" charset="0"/>
                <a:ea typeface="+mn-ea"/>
              </a:rPr>
              <a:t>，</a:t>
            </a:r>
            <a:r>
              <a:rPr lang="en-US" altLang="zh-CN" sz="2400" b="1" dirty="0">
                <a:solidFill>
                  <a:srgbClr val="000066"/>
                </a:solidFill>
                <a:latin typeface="Times New Roman" pitchFamily="18" charset="0"/>
                <a:ea typeface="+mn-ea"/>
              </a:rPr>
              <a:t>7</a:t>
            </a:r>
            <a:endParaRPr lang="zh-CN" altLang="zh-CN" sz="2400" b="1" dirty="0">
              <a:solidFill>
                <a:srgbClr val="000066"/>
              </a:solidFill>
              <a:latin typeface="Times New Roman" pitchFamily="18" charset="0"/>
              <a:ea typeface="+mn-ea"/>
            </a:endParaRPr>
          </a:p>
          <a:p>
            <a:pPr>
              <a:defRPr/>
            </a:pPr>
            <a:r>
              <a:rPr lang="zh-CN" altLang="zh-CN" sz="2400" b="1" dirty="0">
                <a:solidFill>
                  <a:srgbClr val="000066"/>
                </a:solidFill>
                <a:latin typeface="Times New Roman" pitchFamily="18" charset="0"/>
                <a:ea typeface="+mn-ea"/>
              </a:rPr>
              <a:t>括号内为元素的行列位置，其后面为元素值。</a:t>
            </a:r>
            <a:endParaRPr lang="zh-CN" altLang="en-US" sz="24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216" y="907723"/>
            <a:ext cx="4328429" cy="523220"/>
          </a:xfrm>
          <a:prstGeom prst="rect">
            <a:avLst/>
          </a:prstGeom>
        </p:spPr>
        <p:txBody>
          <a:bodyPr wrap="none">
            <a:spAutoFit/>
          </a:bodyPr>
          <a:lstStyle/>
          <a:p>
            <a:pPr>
              <a:defRPr/>
            </a:pPr>
            <a:r>
              <a:rPr lang="en-US" altLang="zh-CN" sz="2800" b="1" dirty="0">
                <a:solidFill>
                  <a:srgbClr val="000066"/>
                </a:solidFill>
                <a:latin typeface="Times New Roman" pitchFamily="18" charset="0"/>
                <a:ea typeface="+mn-ea"/>
              </a:rPr>
              <a:t>3.5.2  </a:t>
            </a:r>
            <a:r>
              <a:rPr lang="zh-CN" altLang="zh-CN" sz="2800" b="1" dirty="0">
                <a:solidFill>
                  <a:srgbClr val="000066"/>
                </a:solidFill>
                <a:latin typeface="Times New Roman" pitchFamily="18" charset="0"/>
                <a:ea typeface="+mn-ea"/>
              </a:rPr>
              <a:t>稀疏存储方式的产生</a:t>
            </a:r>
          </a:p>
        </p:txBody>
      </p:sp>
      <p:sp>
        <p:nvSpPr>
          <p:cNvPr id="4" name="矩形 3"/>
          <p:cNvSpPr/>
          <p:nvPr/>
        </p:nvSpPr>
        <p:spPr>
          <a:xfrm>
            <a:off x="557216" y="1556792"/>
            <a:ext cx="8208963" cy="1815882"/>
          </a:xfrm>
          <a:prstGeom prst="rect">
            <a:avLst/>
          </a:prstGeom>
        </p:spPr>
        <p:txBody>
          <a:bodyPr>
            <a:spAutoFit/>
          </a:bodyPr>
          <a:lstStyle/>
          <a:p>
            <a:pPr>
              <a:defRPr/>
            </a:pP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．将完全存储方式转化为稀疏存储方式</a:t>
            </a:r>
          </a:p>
          <a:p>
            <a:pPr>
              <a:defRPr/>
            </a:pPr>
            <a:r>
              <a:rPr lang="zh-CN" altLang="zh-CN" sz="2800" b="1" dirty="0">
                <a:solidFill>
                  <a:srgbClr val="000066"/>
                </a:solidFill>
                <a:latin typeface="Times New Roman" pitchFamily="18" charset="0"/>
                <a:ea typeface="+mn-ea"/>
              </a:rPr>
              <a:t>函数</a:t>
            </a:r>
            <a:r>
              <a:rPr lang="en-US" altLang="zh-CN" sz="2800" b="1" dirty="0">
                <a:solidFill>
                  <a:srgbClr val="000066"/>
                </a:solidFill>
                <a:latin typeface="Times New Roman" pitchFamily="18" charset="0"/>
                <a:ea typeface="+mn-ea"/>
              </a:rPr>
              <a:t>A=sparse(S)</a:t>
            </a:r>
            <a:r>
              <a:rPr lang="zh-CN" altLang="zh-CN" sz="2800" b="1" dirty="0">
                <a:solidFill>
                  <a:srgbClr val="000066"/>
                </a:solidFill>
                <a:latin typeface="Times New Roman" pitchFamily="18" charset="0"/>
                <a:ea typeface="+mn-ea"/>
              </a:rPr>
              <a:t>将矩阵</a:t>
            </a:r>
            <a:r>
              <a:rPr lang="en-US" altLang="zh-CN" sz="2800" b="1" dirty="0">
                <a:solidFill>
                  <a:srgbClr val="000066"/>
                </a:solidFill>
                <a:latin typeface="Times New Roman" pitchFamily="18" charset="0"/>
                <a:ea typeface="+mn-ea"/>
              </a:rPr>
              <a:t>S</a:t>
            </a:r>
            <a:r>
              <a:rPr lang="zh-CN" altLang="zh-CN" sz="2800" b="1" dirty="0">
                <a:solidFill>
                  <a:srgbClr val="000066"/>
                </a:solidFill>
                <a:latin typeface="Times New Roman" pitchFamily="18" charset="0"/>
                <a:ea typeface="+mn-ea"/>
              </a:rPr>
              <a:t>转化为稀疏存储方式的矩阵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。当矩阵</a:t>
            </a:r>
            <a:r>
              <a:rPr lang="en-US" altLang="zh-CN" sz="2800" b="1" dirty="0">
                <a:solidFill>
                  <a:srgbClr val="000066"/>
                </a:solidFill>
                <a:latin typeface="Times New Roman" pitchFamily="18" charset="0"/>
                <a:ea typeface="+mn-ea"/>
              </a:rPr>
              <a:t>S</a:t>
            </a:r>
            <a:r>
              <a:rPr lang="zh-CN" altLang="zh-CN" sz="2800" b="1" dirty="0">
                <a:solidFill>
                  <a:srgbClr val="000066"/>
                </a:solidFill>
                <a:latin typeface="Times New Roman" pitchFamily="18" charset="0"/>
                <a:ea typeface="+mn-ea"/>
              </a:rPr>
              <a:t>是稀疏存储方式时，则函数调用相当于</a:t>
            </a:r>
            <a:r>
              <a:rPr lang="en-US" altLang="zh-CN" sz="2800" b="1" dirty="0">
                <a:solidFill>
                  <a:srgbClr val="000066"/>
                </a:solidFill>
                <a:latin typeface="Times New Roman" pitchFamily="18" charset="0"/>
                <a:ea typeface="+mn-ea"/>
              </a:rPr>
              <a:t>A=S</a:t>
            </a:r>
            <a:r>
              <a:rPr lang="zh-CN" altLang="zh-CN" sz="2800" b="1" dirty="0">
                <a:solidFill>
                  <a:srgbClr val="000066"/>
                </a:solidFill>
                <a:latin typeface="Times New Roman" pitchFamily="18" charset="0"/>
                <a:ea typeface="+mn-ea"/>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80728"/>
            <a:ext cx="8568952" cy="3108543"/>
          </a:xfrm>
          <a:prstGeom prst="rect">
            <a:avLst/>
          </a:prstGeom>
        </p:spPr>
        <p:txBody>
          <a:bodyPr wrap="square">
            <a:spAutoFit/>
          </a:bodyPr>
          <a:lstStyle/>
          <a:p>
            <a:pPr>
              <a:defRPr/>
            </a:pPr>
            <a:r>
              <a:rPr lang="en-US" altLang="zh-CN" sz="2800" b="1" dirty="0">
                <a:solidFill>
                  <a:srgbClr val="000066"/>
                </a:solidFill>
                <a:latin typeface="Times New Roman" pitchFamily="18" charset="0"/>
                <a:ea typeface="+mn-ea"/>
              </a:rPr>
              <a:t>sparse</a:t>
            </a:r>
            <a:r>
              <a:rPr lang="zh-CN" altLang="zh-CN" sz="2800" b="1" dirty="0">
                <a:solidFill>
                  <a:srgbClr val="000066"/>
                </a:solidFill>
                <a:latin typeface="Times New Roman" pitchFamily="18" charset="0"/>
                <a:ea typeface="+mn-ea"/>
              </a:rPr>
              <a:t>函数还有其他一些调用格式。</a:t>
            </a:r>
          </a:p>
          <a:p>
            <a:pPr>
              <a:defRPr/>
            </a:pPr>
            <a:r>
              <a:rPr lang="zh-CN" altLang="zh-CN" sz="2800" b="1" dirty="0">
                <a:solidFill>
                  <a:srgbClr val="000066"/>
                </a:solidFill>
                <a:latin typeface="Times New Roman" pitchFamily="18" charset="0"/>
                <a:ea typeface="+mn-ea"/>
              </a:rPr>
              <a:t>① </a:t>
            </a:r>
            <a:r>
              <a:rPr lang="en-US" altLang="zh-CN" sz="2800" b="1" dirty="0">
                <a:solidFill>
                  <a:srgbClr val="000066"/>
                </a:solidFill>
                <a:latin typeface="Times New Roman" pitchFamily="18" charset="0"/>
                <a:ea typeface="+mn-ea"/>
              </a:rPr>
              <a:t>sparse(</a:t>
            </a:r>
            <a:r>
              <a:rPr lang="en-US" altLang="zh-CN" sz="2800" b="1" dirty="0" err="1">
                <a:solidFill>
                  <a:srgbClr val="000066"/>
                </a:solidFill>
                <a:latin typeface="Times New Roman" pitchFamily="18" charset="0"/>
                <a:ea typeface="+mn-ea"/>
              </a:rPr>
              <a:t>m,n</a:t>
            </a:r>
            <a:r>
              <a:rPr lang="en-US" altLang="zh-CN" sz="2800" b="1" dirty="0">
                <a:solidFill>
                  <a:srgbClr val="000066"/>
                </a:solidFill>
                <a:latin typeface="Times New Roman" pitchFamily="18" charset="0"/>
                <a:ea typeface="+mn-ea"/>
              </a:rPr>
              <a:t>)</a:t>
            </a:r>
            <a:r>
              <a:rPr lang="zh-CN" altLang="zh-CN" sz="2800" b="1" dirty="0">
                <a:solidFill>
                  <a:srgbClr val="000066"/>
                </a:solidFill>
                <a:latin typeface="Times New Roman" pitchFamily="18" charset="0"/>
                <a:ea typeface="+mn-ea"/>
              </a:rPr>
              <a:t>：生成一个</a:t>
            </a:r>
            <a:r>
              <a:rPr lang="en-US" altLang="zh-CN" sz="2800" b="1" dirty="0" err="1">
                <a:solidFill>
                  <a:srgbClr val="000066"/>
                </a:solidFill>
                <a:latin typeface="Times New Roman" pitchFamily="18" charset="0"/>
                <a:ea typeface="+mn-ea"/>
              </a:rPr>
              <a:t>m×n</a:t>
            </a:r>
            <a:r>
              <a:rPr lang="zh-CN" altLang="zh-CN" sz="2800" b="1" dirty="0">
                <a:solidFill>
                  <a:srgbClr val="000066"/>
                </a:solidFill>
                <a:latin typeface="Times New Roman" pitchFamily="18" charset="0"/>
                <a:ea typeface="+mn-ea"/>
              </a:rPr>
              <a:t>的所有元素都是</a:t>
            </a:r>
            <a:r>
              <a:rPr lang="en-US" altLang="zh-CN" sz="2800" b="1" dirty="0">
                <a:solidFill>
                  <a:srgbClr val="000066"/>
                </a:solidFill>
                <a:latin typeface="Times New Roman" pitchFamily="18" charset="0"/>
                <a:ea typeface="+mn-ea"/>
              </a:rPr>
              <a:t>0</a:t>
            </a:r>
            <a:r>
              <a:rPr lang="zh-CN" altLang="zh-CN" sz="2800" b="1" dirty="0">
                <a:solidFill>
                  <a:srgbClr val="000066"/>
                </a:solidFill>
                <a:latin typeface="Times New Roman" pitchFamily="18" charset="0"/>
                <a:ea typeface="+mn-ea"/>
              </a:rPr>
              <a:t>的稀疏矩阵。</a:t>
            </a:r>
          </a:p>
          <a:p>
            <a:pPr>
              <a:defRPr/>
            </a:pPr>
            <a:r>
              <a:rPr lang="zh-CN" altLang="zh-CN" sz="2800" b="1" dirty="0">
                <a:solidFill>
                  <a:srgbClr val="000066"/>
                </a:solidFill>
                <a:latin typeface="Times New Roman" pitchFamily="18" charset="0"/>
                <a:ea typeface="+mn-ea"/>
              </a:rPr>
              <a:t>② </a:t>
            </a:r>
            <a:r>
              <a:rPr lang="en-US" altLang="zh-CN" sz="2800" b="1" dirty="0">
                <a:solidFill>
                  <a:srgbClr val="000066"/>
                </a:solidFill>
                <a:latin typeface="Times New Roman" pitchFamily="18" charset="0"/>
                <a:ea typeface="+mn-ea"/>
              </a:rPr>
              <a:t>sparse(</a:t>
            </a:r>
            <a:r>
              <a:rPr lang="en-US" altLang="zh-CN" sz="2800" b="1" dirty="0" err="1">
                <a:solidFill>
                  <a:srgbClr val="000066"/>
                </a:solidFill>
                <a:latin typeface="Times New Roman" pitchFamily="18" charset="0"/>
                <a:ea typeface="+mn-ea"/>
              </a:rPr>
              <a:t>u,v,S</a:t>
            </a:r>
            <a:r>
              <a:rPr lang="en-US" altLang="zh-CN" sz="2800" b="1" dirty="0">
                <a:solidFill>
                  <a:srgbClr val="000066"/>
                </a:solidFill>
                <a:latin typeface="Times New Roman" pitchFamily="18" charset="0"/>
                <a:ea typeface="+mn-ea"/>
              </a:rPr>
              <a:t>)</a:t>
            </a:r>
            <a:r>
              <a:rPr lang="zh-CN" altLang="zh-CN" sz="2800" b="1" dirty="0">
                <a:solidFill>
                  <a:srgbClr val="000066"/>
                </a:solidFill>
                <a:latin typeface="Times New Roman" pitchFamily="18" charset="0"/>
                <a:ea typeface="+mn-ea"/>
              </a:rPr>
              <a:t>：其中</a:t>
            </a:r>
            <a:r>
              <a:rPr lang="en-US" altLang="zh-CN" sz="2800" b="1" dirty="0">
                <a:solidFill>
                  <a:srgbClr val="000066"/>
                </a:solidFill>
                <a:latin typeface="Times New Roman" pitchFamily="18" charset="0"/>
                <a:ea typeface="+mn-ea"/>
              </a:rPr>
              <a:t>u</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v</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S</a:t>
            </a:r>
            <a:r>
              <a:rPr lang="zh-CN" altLang="zh-CN" sz="2800" b="1" dirty="0">
                <a:solidFill>
                  <a:srgbClr val="000066"/>
                </a:solidFill>
                <a:latin typeface="Times New Roman" pitchFamily="18" charset="0"/>
                <a:ea typeface="+mn-ea"/>
              </a:rPr>
              <a:t>是</a:t>
            </a: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个等长的向量。</a:t>
            </a:r>
            <a:r>
              <a:rPr lang="en-US" altLang="zh-CN" sz="2800" b="1" dirty="0">
                <a:solidFill>
                  <a:srgbClr val="000066"/>
                </a:solidFill>
                <a:latin typeface="Times New Roman" pitchFamily="18" charset="0"/>
                <a:ea typeface="+mn-ea"/>
              </a:rPr>
              <a:t>S</a:t>
            </a:r>
            <a:r>
              <a:rPr lang="zh-CN" altLang="zh-CN" sz="2800" b="1" dirty="0">
                <a:solidFill>
                  <a:srgbClr val="000066"/>
                </a:solidFill>
                <a:latin typeface="Times New Roman" pitchFamily="18" charset="0"/>
                <a:ea typeface="+mn-ea"/>
              </a:rPr>
              <a:t>是要建立的稀疏矩阵的非零元素，</a:t>
            </a:r>
            <a:r>
              <a:rPr lang="en-US" altLang="zh-CN" sz="2800" b="1" dirty="0">
                <a:solidFill>
                  <a:srgbClr val="000066"/>
                </a:solidFill>
                <a:latin typeface="Times New Roman" pitchFamily="18" charset="0"/>
                <a:ea typeface="+mn-ea"/>
              </a:rPr>
              <a:t>u(i)</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v(i)</a:t>
            </a:r>
            <a:r>
              <a:rPr lang="zh-CN" altLang="zh-CN" sz="2800" b="1" dirty="0">
                <a:solidFill>
                  <a:srgbClr val="000066"/>
                </a:solidFill>
                <a:latin typeface="Times New Roman" pitchFamily="18" charset="0"/>
                <a:ea typeface="+mn-ea"/>
              </a:rPr>
              <a:t>分别是</a:t>
            </a:r>
            <a:r>
              <a:rPr lang="en-US" altLang="zh-CN" sz="2800" b="1" dirty="0">
                <a:solidFill>
                  <a:srgbClr val="000066"/>
                </a:solidFill>
                <a:latin typeface="Times New Roman" pitchFamily="18" charset="0"/>
                <a:ea typeface="+mn-ea"/>
              </a:rPr>
              <a:t>S(i)</a:t>
            </a:r>
            <a:r>
              <a:rPr lang="zh-CN" altLang="zh-CN" sz="2800" b="1" dirty="0">
                <a:solidFill>
                  <a:srgbClr val="000066"/>
                </a:solidFill>
                <a:latin typeface="Times New Roman" pitchFamily="18" charset="0"/>
                <a:ea typeface="+mn-ea"/>
              </a:rPr>
              <a:t>的行和列下标，该函数建立一个</a:t>
            </a:r>
            <a:r>
              <a:rPr lang="en-US" altLang="zh-CN" sz="2800" b="1" dirty="0">
                <a:solidFill>
                  <a:srgbClr val="000066"/>
                </a:solidFill>
                <a:latin typeface="Times New Roman" pitchFamily="18" charset="0"/>
                <a:ea typeface="+mn-ea"/>
              </a:rPr>
              <a:t>max(u)</a:t>
            </a:r>
            <a:r>
              <a:rPr lang="zh-CN" altLang="zh-CN" sz="2800" b="1" dirty="0">
                <a:solidFill>
                  <a:srgbClr val="000066"/>
                </a:solidFill>
                <a:latin typeface="Times New Roman" pitchFamily="18" charset="0"/>
                <a:ea typeface="+mn-ea"/>
              </a:rPr>
              <a:t>行、</a:t>
            </a:r>
            <a:r>
              <a:rPr lang="en-US" altLang="zh-CN" sz="2800" b="1" dirty="0">
                <a:solidFill>
                  <a:srgbClr val="000066"/>
                </a:solidFill>
                <a:latin typeface="Times New Roman" pitchFamily="18" charset="0"/>
                <a:ea typeface="+mn-ea"/>
              </a:rPr>
              <a:t>max(v)</a:t>
            </a:r>
            <a:r>
              <a:rPr lang="zh-CN" altLang="zh-CN" sz="2800" b="1" dirty="0">
                <a:solidFill>
                  <a:srgbClr val="000066"/>
                </a:solidFill>
                <a:latin typeface="Times New Roman" pitchFamily="18" charset="0"/>
                <a:ea typeface="+mn-ea"/>
              </a:rPr>
              <a:t>列并以</a:t>
            </a:r>
            <a:r>
              <a:rPr lang="en-US" altLang="zh-CN" sz="2800" b="1" dirty="0">
                <a:solidFill>
                  <a:srgbClr val="000066"/>
                </a:solidFill>
                <a:latin typeface="Times New Roman" pitchFamily="18" charset="0"/>
                <a:ea typeface="+mn-ea"/>
              </a:rPr>
              <a:t>S</a:t>
            </a:r>
            <a:r>
              <a:rPr lang="zh-CN" altLang="zh-CN" sz="2800" b="1" dirty="0">
                <a:solidFill>
                  <a:srgbClr val="000066"/>
                </a:solidFill>
                <a:latin typeface="Times New Roman" pitchFamily="18" charset="0"/>
                <a:ea typeface="+mn-ea"/>
              </a:rPr>
              <a:t>为稀疏元素的稀疏矩阵</a:t>
            </a:r>
            <a:r>
              <a:rPr lang="zh-CN" altLang="zh-CN" sz="2800" b="1" dirty="0" smtClean="0">
                <a:solidFill>
                  <a:srgbClr val="000066"/>
                </a:solidFill>
                <a:latin typeface="Times New Roman" pitchFamily="18" charset="0"/>
                <a:ea typeface="+mn-ea"/>
              </a:rPr>
              <a:t>。</a:t>
            </a:r>
            <a:endParaRPr lang="zh-CN" altLang="zh-CN" sz="2800" b="1" dirty="0">
              <a:solidFill>
                <a:srgbClr val="000066"/>
              </a:solidFill>
              <a:latin typeface="Times New Roman" pitchFamily="18" charset="0"/>
              <a:ea typeface="+mn-ea"/>
            </a:endParaRPr>
          </a:p>
        </p:txBody>
      </p:sp>
    </p:spTree>
    <p:extLst>
      <p:ext uri="{BB962C8B-B14F-4D97-AF65-F5344CB8AC3E}">
        <p14:creationId xmlns:p14="http://schemas.microsoft.com/office/powerpoint/2010/main" val="1279843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80728"/>
            <a:ext cx="8568952" cy="2246769"/>
          </a:xfrm>
          <a:prstGeom prst="rect">
            <a:avLst/>
          </a:prstGeom>
        </p:spPr>
        <p:txBody>
          <a:bodyPr wrap="square">
            <a:spAutoFit/>
          </a:bodyPr>
          <a:lstStyle/>
          <a:p>
            <a:pPr>
              <a:defRPr/>
            </a:pPr>
            <a:r>
              <a:rPr lang="zh-CN" altLang="zh-CN" sz="2800" b="1" dirty="0" smtClean="0">
                <a:solidFill>
                  <a:srgbClr val="000066"/>
                </a:solidFill>
                <a:latin typeface="Times New Roman" pitchFamily="18" charset="0"/>
                <a:ea typeface="+mn-ea"/>
              </a:rPr>
              <a:t>此外</a:t>
            </a:r>
            <a:r>
              <a:rPr lang="zh-CN" altLang="zh-CN" sz="2800" b="1" dirty="0">
                <a:solidFill>
                  <a:srgbClr val="000066"/>
                </a:solidFill>
                <a:latin typeface="Times New Roman" pitchFamily="18" charset="0"/>
                <a:ea typeface="+mn-ea"/>
              </a:rPr>
              <a:t>，还有一些和稀疏矩阵操作有关的函数。例如：</a:t>
            </a:r>
          </a:p>
          <a:p>
            <a:pPr>
              <a:defRPr/>
            </a:pPr>
            <a:r>
              <a:rPr lang="zh-CN" altLang="zh-CN" sz="2800" b="1" dirty="0">
                <a:solidFill>
                  <a:srgbClr val="000066"/>
                </a:solidFill>
                <a:latin typeface="Times New Roman" pitchFamily="18" charset="0"/>
                <a:ea typeface="+mn-ea"/>
              </a:rPr>
              <a:t>① </a:t>
            </a:r>
            <a:r>
              <a:rPr lang="en-US"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u,v,S</a:t>
            </a:r>
            <a:r>
              <a:rPr lang="en-US" altLang="zh-CN" sz="2800" b="1" dirty="0">
                <a:solidFill>
                  <a:srgbClr val="000066"/>
                </a:solidFill>
                <a:latin typeface="Times New Roman" pitchFamily="18" charset="0"/>
                <a:ea typeface="+mn-ea"/>
              </a:rPr>
              <a:t>]=find(A)</a:t>
            </a:r>
            <a:r>
              <a:rPr lang="zh-CN" altLang="zh-CN" sz="2800" b="1" dirty="0">
                <a:solidFill>
                  <a:srgbClr val="000066"/>
                </a:solidFill>
                <a:latin typeface="Times New Roman" pitchFamily="18" charset="0"/>
                <a:ea typeface="+mn-ea"/>
              </a:rPr>
              <a:t>：返回矩阵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中非零元素的下标和元素。这里产生的</a:t>
            </a:r>
            <a:r>
              <a:rPr lang="en-US" altLang="zh-CN" sz="2800" b="1" dirty="0">
                <a:solidFill>
                  <a:srgbClr val="000066"/>
                </a:solidFill>
                <a:latin typeface="Times New Roman" pitchFamily="18" charset="0"/>
                <a:ea typeface="+mn-ea"/>
              </a:rPr>
              <a:t>u</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v</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S</a:t>
            </a:r>
            <a:r>
              <a:rPr lang="zh-CN" altLang="zh-CN" sz="2800" b="1" dirty="0">
                <a:solidFill>
                  <a:srgbClr val="000066"/>
                </a:solidFill>
                <a:latin typeface="Times New Roman" pitchFamily="18" charset="0"/>
                <a:ea typeface="+mn-ea"/>
              </a:rPr>
              <a:t>可作为</a:t>
            </a:r>
            <a:r>
              <a:rPr lang="en-US" altLang="zh-CN" sz="2800" b="1" dirty="0">
                <a:solidFill>
                  <a:srgbClr val="000066"/>
                </a:solidFill>
                <a:latin typeface="Times New Roman" pitchFamily="18" charset="0"/>
                <a:ea typeface="+mn-ea"/>
              </a:rPr>
              <a:t>sparse(</a:t>
            </a:r>
            <a:r>
              <a:rPr lang="en-US" altLang="zh-CN" sz="2800" b="1" dirty="0" err="1">
                <a:solidFill>
                  <a:srgbClr val="000066"/>
                </a:solidFill>
                <a:latin typeface="Times New Roman" pitchFamily="18" charset="0"/>
                <a:ea typeface="+mn-ea"/>
              </a:rPr>
              <a:t>u,v,S</a:t>
            </a:r>
            <a:r>
              <a:rPr lang="en-US" altLang="zh-CN" sz="2800" b="1" dirty="0">
                <a:solidFill>
                  <a:srgbClr val="000066"/>
                </a:solidFill>
                <a:latin typeface="Times New Roman" pitchFamily="18" charset="0"/>
                <a:ea typeface="+mn-ea"/>
              </a:rPr>
              <a:t>)</a:t>
            </a:r>
            <a:r>
              <a:rPr lang="zh-CN" altLang="zh-CN" sz="2800" b="1" dirty="0">
                <a:solidFill>
                  <a:srgbClr val="000066"/>
                </a:solidFill>
                <a:latin typeface="Times New Roman" pitchFamily="18" charset="0"/>
                <a:ea typeface="+mn-ea"/>
              </a:rPr>
              <a:t>的参数。</a:t>
            </a:r>
          </a:p>
          <a:p>
            <a:pPr>
              <a:defRPr/>
            </a:pPr>
            <a:r>
              <a:rPr lang="zh-CN" altLang="zh-CN" sz="2800" b="1" dirty="0">
                <a:solidFill>
                  <a:srgbClr val="000066"/>
                </a:solidFill>
                <a:latin typeface="Times New Roman" pitchFamily="18" charset="0"/>
                <a:ea typeface="+mn-ea"/>
              </a:rPr>
              <a:t>② </a:t>
            </a:r>
            <a:r>
              <a:rPr lang="en-US" altLang="zh-CN" sz="2800" b="1" dirty="0">
                <a:solidFill>
                  <a:srgbClr val="000066"/>
                </a:solidFill>
                <a:latin typeface="Times New Roman" pitchFamily="18" charset="0"/>
                <a:ea typeface="+mn-ea"/>
              </a:rPr>
              <a:t>full(A)</a:t>
            </a:r>
            <a:r>
              <a:rPr lang="zh-CN" altLang="zh-CN" sz="2800" b="1" dirty="0">
                <a:solidFill>
                  <a:srgbClr val="000066"/>
                </a:solidFill>
                <a:latin typeface="Times New Roman" pitchFamily="18" charset="0"/>
                <a:ea typeface="+mn-ea"/>
              </a:rPr>
              <a:t>：返回和稀疏存储矩阵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对应的完全存储方式矩阵。</a:t>
            </a:r>
          </a:p>
        </p:txBody>
      </p:sp>
    </p:spTree>
    <p:extLst>
      <p:ext uri="{BB962C8B-B14F-4D97-AF65-F5344CB8AC3E}">
        <p14:creationId xmlns:p14="http://schemas.microsoft.com/office/powerpoint/2010/main" val="80138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4"/>
          <p:cNvSpPr>
            <a:spLocks noChangeArrowheads="1"/>
          </p:cNvSpPr>
          <p:nvPr/>
        </p:nvSpPr>
        <p:spPr bwMode="auto">
          <a:xfrm>
            <a:off x="899592" y="764704"/>
            <a:ext cx="6678612" cy="563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ts val="1000"/>
              </a:spcBef>
            </a:pPr>
            <a:r>
              <a:rPr lang="fr-FR" altLang="zh-CN" sz="2000" b="1" dirty="0">
                <a:solidFill>
                  <a:srgbClr val="000066"/>
                </a:solidFill>
                <a:latin typeface="Times New Roman" pitchFamily="18" charset="0"/>
                <a:ea typeface="+mn-ea"/>
              </a:rPr>
              <a:t>&gt;&gt; x=20+(50-20)*rand(5)</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x =</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44.4417   22.9262   24.7284   24.2566   39.6722</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47.1738   28.3549   49.1178   32.6528   21.0714</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23.8096   36.4064   48.7150   47.4721   45.4739</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47.4013   48.7252   34.5613   43.7662   48.0198</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38.9708   48.9467   44.0084   48.7848   40.3621</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&gt;&gt; y=0.6+sqrt(0.1)*randn(5)</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y =</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0.9272    0.8809    1.0549    0.5677    0.5905</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0.8299    0.2373    0.7028    0.5236    0.5479</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0.5040    0.2620    0.3613    0.7009    0.7985</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0.6929    0.3440    1.0333    0.6989    0.9457</a:t>
            </a:r>
            <a:endParaRPr lang="zh-CN" altLang="zh-CN" sz="2000" b="1" dirty="0">
              <a:solidFill>
                <a:srgbClr val="000066"/>
              </a:solidFill>
              <a:latin typeface="Times New Roman" pitchFamily="18" charset="0"/>
              <a:ea typeface="+mn-ea"/>
            </a:endParaRPr>
          </a:p>
          <a:p>
            <a:pPr>
              <a:lnSpc>
                <a:spcPct val="90000"/>
              </a:lnSpc>
              <a:spcBef>
                <a:spcPts val="1000"/>
              </a:spcBef>
            </a:pPr>
            <a:r>
              <a:rPr lang="fr-FR" altLang="zh-CN" sz="2000" b="1" dirty="0">
                <a:solidFill>
                  <a:srgbClr val="000066"/>
                </a:solidFill>
                <a:latin typeface="Times New Roman" pitchFamily="18" charset="0"/>
                <a:ea typeface="+mn-ea"/>
              </a:rPr>
              <a:t>    0.3510   -0.3311    0.0588    0.3265    0.9508</a:t>
            </a:r>
            <a:endParaRPr lang="zh-CN" altLang="zh-CN" sz="20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6888" y="735013"/>
            <a:ext cx="3610284" cy="523220"/>
          </a:xfrm>
          <a:prstGeom prst="rect">
            <a:avLst/>
          </a:prstGeom>
        </p:spPr>
        <p:txBody>
          <a:bodyPr wrap="none">
            <a:spAutoFit/>
          </a:bodyPr>
          <a:lstStyle/>
          <a:p>
            <a:pPr>
              <a:defRPr/>
            </a:pPr>
            <a:r>
              <a:rPr lang="en-US" altLang="zh-CN" sz="2800" b="1" dirty="0">
                <a:solidFill>
                  <a:srgbClr val="000066"/>
                </a:solidFill>
                <a:latin typeface="Times New Roman" pitchFamily="18" charset="0"/>
                <a:ea typeface="+mn-ea"/>
              </a:rPr>
              <a:t>2</a:t>
            </a:r>
            <a:r>
              <a:rPr lang="zh-CN" altLang="zh-CN" sz="2800" b="1" dirty="0">
                <a:solidFill>
                  <a:srgbClr val="000066"/>
                </a:solidFill>
                <a:latin typeface="Times New Roman" pitchFamily="18" charset="0"/>
                <a:ea typeface="+mn-ea"/>
              </a:rPr>
              <a:t>．产生稀疏存储矩阵</a:t>
            </a:r>
          </a:p>
        </p:txBody>
      </p:sp>
      <p:sp>
        <p:nvSpPr>
          <p:cNvPr id="5" name="矩形 4"/>
          <p:cNvSpPr/>
          <p:nvPr/>
        </p:nvSpPr>
        <p:spPr>
          <a:xfrm>
            <a:off x="496888" y="1244600"/>
            <a:ext cx="7570787" cy="1815882"/>
          </a:xfrm>
          <a:prstGeom prst="rect">
            <a:avLst/>
          </a:prstGeom>
        </p:spPr>
        <p:txBody>
          <a:bodyPr wrap="square">
            <a:spAutoFit/>
          </a:bodyPr>
          <a:lstStyle/>
          <a:p>
            <a:pPr>
              <a:defRPr/>
            </a:pPr>
            <a:r>
              <a:rPr lang="zh-CN" altLang="zh-CN" sz="2800" b="1" dirty="0">
                <a:solidFill>
                  <a:srgbClr val="000066"/>
                </a:solidFill>
                <a:latin typeface="Times New Roman" pitchFamily="18" charset="0"/>
                <a:ea typeface="+mn-ea"/>
              </a:rPr>
              <a:t>调用格式为：</a:t>
            </a:r>
          </a:p>
          <a:p>
            <a:pPr>
              <a:defRPr/>
            </a:pPr>
            <a:r>
              <a:rPr lang="en-US" altLang="zh-CN" sz="2800" b="1" dirty="0">
                <a:solidFill>
                  <a:srgbClr val="000066"/>
                </a:solidFill>
                <a:latin typeface="Times New Roman" pitchFamily="18" charset="0"/>
                <a:ea typeface="+mn-ea"/>
              </a:rPr>
              <a:t>B=</a:t>
            </a:r>
            <a:r>
              <a:rPr lang="en-US" altLang="zh-CN" sz="2800" b="1" dirty="0" err="1">
                <a:solidFill>
                  <a:srgbClr val="000066"/>
                </a:solidFill>
                <a:latin typeface="Times New Roman" pitchFamily="18" charset="0"/>
                <a:ea typeface="+mn-ea"/>
              </a:rPr>
              <a:t>spconvert</a:t>
            </a:r>
            <a:r>
              <a:rPr lang="en-US" altLang="zh-CN" sz="2800" b="1" dirty="0">
                <a:solidFill>
                  <a:srgbClr val="000066"/>
                </a:solidFill>
                <a:latin typeface="Times New Roman" pitchFamily="18" charset="0"/>
                <a:ea typeface="+mn-ea"/>
              </a:rPr>
              <a:t>(A)</a:t>
            </a:r>
            <a:endParaRPr lang="zh-CN" altLang="zh-CN" sz="2800" b="1" dirty="0">
              <a:solidFill>
                <a:srgbClr val="000066"/>
              </a:solidFill>
              <a:latin typeface="Times New Roman" pitchFamily="18" charset="0"/>
              <a:ea typeface="+mn-ea"/>
            </a:endParaRPr>
          </a:p>
          <a:p>
            <a:pPr>
              <a:defRPr/>
            </a:pPr>
            <a:r>
              <a:rPr lang="zh-CN" altLang="zh-CN" sz="2800" b="1" dirty="0">
                <a:solidFill>
                  <a:srgbClr val="000066"/>
                </a:solidFill>
                <a:latin typeface="Times New Roman" pitchFamily="18" charset="0"/>
                <a:ea typeface="+mn-ea"/>
              </a:rPr>
              <a:t>其中，</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为一个</a:t>
            </a:r>
            <a:r>
              <a:rPr lang="en-US" altLang="zh-CN" sz="2800" b="1" dirty="0">
                <a:solidFill>
                  <a:srgbClr val="000066"/>
                </a:solidFill>
                <a:latin typeface="Times New Roman" pitchFamily="18" charset="0"/>
                <a:ea typeface="+mn-ea"/>
              </a:rPr>
              <a:t>m×3</a:t>
            </a:r>
            <a:r>
              <a:rPr lang="zh-CN" altLang="zh-CN" sz="2800" b="1" dirty="0">
                <a:solidFill>
                  <a:srgbClr val="000066"/>
                </a:solidFill>
                <a:latin typeface="Times New Roman" pitchFamily="18" charset="0"/>
                <a:ea typeface="+mn-ea"/>
              </a:rPr>
              <a:t>或</a:t>
            </a:r>
            <a:r>
              <a:rPr lang="en-US" altLang="zh-CN" sz="2800" b="1" dirty="0">
                <a:solidFill>
                  <a:srgbClr val="000066"/>
                </a:solidFill>
                <a:latin typeface="Times New Roman" pitchFamily="18" charset="0"/>
                <a:ea typeface="+mn-ea"/>
              </a:rPr>
              <a:t>m×4</a:t>
            </a:r>
            <a:r>
              <a:rPr lang="zh-CN" altLang="zh-CN" sz="2800" b="1" dirty="0">
                <a:solidFill>
                  <a:srgbClr val="000066"/>
                </a:solidFill>
                <a:latin typeface="Times New Roman" pitchFamily="18" charset="0"/>
                <a:ea typeface="+mn-ea"/>
              </a:rPr>
              <a:t>的矩阵，其每行表示一个非零元素，</a:t>
            </a:r>
            <a:r>
              <a:rPr lang="en-US" altLang="zh-CN" sz="2800" b="1" dirty="0">
                <a:solidFill>
                  <a:srgbClr val="000066"/>
                </a:solidFill>
                <a:latin typeface="Times New Roman" pitchFamily="18" charset="0"/>
                <a:ea typeface="+mn-ea"/>
              </a:rPr>
              <a:t>m</a:t>
            </a:r>
            <a:r>
              <a:rPr lang="zh-CN" altLang="zh-CN" sz="2800" b="1" dirty="0">
                <a:solidFill>
                  <a:srgbClr val="000066"/>
                </a:solidFill>
                <a:latin typeface="Times New Roman" pitchFamily="18" charset="0"/>
                <a:ea typeface="+mn-ea"/>
              </a:rPr>
              <a:t>是非零元素的个数</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3713" y="1052736"/>
            <a:ext cx="3610284" cy="523220"/>
          </a:xfrm>
          <a:prstGeom prst="rect">
            <a:avLst/>
          </a:prstGeom>
        </p:spPr>
        <p:txBody>
          <a:bodyPr wrap="none">
            <a:spAutoFit/>
          </a:bodyPr>
          <a:lstStyle/>
          <a:p>
            <a:pPr>
              <a:defRPr/>
            </a:pP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．带状稀疏存储矩阵</a:t>
            </a:r>
            <a:endParaRPr lang="zh-CN" altLang="en-US" sz="2800" b="1" dirty="0">
              <a:solidFill>
                <a:srgbClr val="000066"/>
              </a:solidFill>
              <a:latin typeface="Times New Roman" pitchFamily="18" charset="0"/>
              <a:ea typeface="+mn-ea"/>
            </a:endParaRPr>
          </a:p>
        </p:txBody>
      </p:sp>
      <p:sp>
        <p:nvSpPr>
          <p:cNvPr id="7" name="矩形 6"/>
          <p:cNvSpPr/>
          <p:nvPr/>
        </p:nvSpPr>
        <p:spPr>
          <a:xfrm>
            <a:off x="474398" y="1587551"/>
            <a:ext cx="8470900" cy="4401205"/>
          </a:xfrm>
          <a:prstGeom prst="rect">
            <a:avLst/>
          </a:prstGeom>
        </p:spPr>
        <p:txBody>
          <a:bodyPr>
            <a:spAutoFit/>
          </a:bodyPr>
          <a:lstStyle/>
          <a:p>
            <a:pPr>
              <a:defRPr/>
            </a:pPr>
            <a:r>
              <a:rPr lang="en-US" altLang="zh-CN" sz="2800" b="1" dirty="0" err="1">
                <a:solidFill>
                  <a:srgbClr val="000066"/>
                </a:solidFill>
                <a:latin typeface="Times New Roman" pitchFamily="18" charset="0"/>
                <a:ea typeface="+mn-ea"/>
              </a:rPr>
              <a:t>spdiags</a:t>
            </a:r>
            <a:r>
              <a:rPr lang="zh-CN" altLang="zh-CN" sz="2800" b="1" dirty="0">
                <a:solidFill>
                  <a:srgbClr val="000066"/>
                </a:solidFill>
                <a:latin typeface="Times New Roman" pitchFamily="18" charset="0"/>
                <a:ea typeface="+mn-ea"/>
              </a:rPr>
              <a:t>函数的其他调用格式有：</a:t>
            </a:r>
          </a:p>
          <a:p>
            <a:pPr>
              <a:defRPr/>
            </a:pPr>
            <a:r>
              <a:rPr lang="zh-CN" altLang="zh-CN" sz="2800" b="1" dirty="0">
                <a:solidFill>
                  <a:srgbClr val="000066"/>
                </a:solidFill>
                <a:latin typeface="Times New Roman" pitchFamily="18" charset="0"/>
                <a:ea typeface="+mn-ea"/>
              </a:rPr>
              <a:t>① </a:t>
            </a:r>
            <a:r>
              <a:rPr lang="en-US"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B,d</a:t>
            </a:r>
            <a:r>
              <a:rPr lang="en-US"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spdiags</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：从原带状矩阵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中提取全部非零对角线元素赋给矩阵</a:t>
            </a:r>
            <a:r>
              <a:rPr lang="en-US" altLang="zh-CN" sz="2800" b="1" dirty="0">
                <a:solidFill>
                  <a:srgbClr val="000066"/>
                </a:solidFill>
                <a:latin typeface="Times New Roman" pitchFamily="18" charset="0"/>
                <a:ea typeface="+mn-ea"/>
              </a:rPr>
              <a:t>B</a:t>
            </a:r>
            <a:r>
              <a:rPr lang="zh-CN" altLang="zh-CN" sz="2800" b="1" dirty="0">
                <a:solidFill>
                  <a:srgbClr val="000066"/>
                </a:solidFill>
                <a:latin typeface="Times New Roman" pitchFamily="18" charset="0"/>
                <a:ea typeface="+mn-ea"/>
              </a:rPr>
              <a:t>及其这些非零对角线的位置向量</a:t>
            </a:r>
            <a:r>
              <a:rPr lang="en-US" altLang="zh-CN" sz="2800" b="1" dirty="0">
                <a:solidFill>
                  <a:srgbClr val="000066"/>
                </a:solidFill>
                <a:latin typeface="Times New Roman" pitchFamily="18" charset="0"/>
                <a:ea typeface="+mn-ea"/>
              </a:rPr>
              <a:t>d</a:t>
            </a:r>
            <a:r>
              <a:rPr lang="zh-CN" altLang="zh-CN" sz="2800" b="1" dirty="0">
                <a:solidFill>
                  <a:srgbClr val="000066"/>
                </a:solidFill>
                <a:latin typeface="Times New Roman" pitchFamily="18" charset="0"/>
                <a:ea typeface="+mn-ea"/>
              </a:rPr>
              <a:t>。</a:t>
            </a:r>
          </a:p>
          <a:p>
            <a:pPr>
              <a:defRPr/>
            </a:pPr>
            <a:r>
              <a:rPr lang="zh-CN" altLang="zh-CN" sz="2800" b="1" dirty="0">
                <a:solidFill>
                  <a:srgbClr val="000066"/>
                </a:solidFill>
                <a:latin typeface="Times New Roman" pitchFamily="18" charset="0"/>
                <a:ea typeface="+mn-ea"/>
              </a:rPr>
              <a:t>② </a:t>
            </a:r>
            <a:r>
              <a:rPr lang="en-US" altLang="zh-CN" sz="2800" b="1" dirty="0">
                <a:solidFill>
                  <a:srgbClr val="000066"/>
                </a:solidFill>
                <a:latin typeface="Times New Roman" pitchFamily="18" charset="0"/>
                <a:ea typeface="+mn-ea"/>
              </a:rPr>
              <a:t>B=</a:t>
            </a:r>
            <a:r>
              <a:rPr lang="en-US" altLang="zh-CN" sz="2800" b="1" dirty="0" err="1">
                <a:solidFill>
                  <a:srgbClr val="000066"/>
                </a:solidFill>
                <a:latin typeface="Times New Roman" pitchFamily="18" charset="0"/>
                <a:ea typeface="+mn-ea"/>
              </a:rPr>
              <a:t>spdiags</a:t>
            </a:r>
            <a:r>
              <a:rPr lang="en-US"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A,d</a:t>
            </a:r>
            <a:r>
              <a:rPr lang="en-US" altLang="zh-CN" sz="2800" b="1" dirty="0">
                <a:solidFill>
                  <a:srgbClr val="000066"/>
                </a:solidFill>
                <a:latin typeface="Times New Roman" pitchFamily="18" charset="0"/>
                <a:ea typeface="+mn-ea"/>
              </a:rPr>
              <a:t>)</a:t>
            </a:r>
            <a:r>
              <a:rPr lang="zh-CN" altLang="zh-CN" sz="2800" b="1" dirty="0">
                <a:solidFill>
                  <a:srgbClr val="000066"/>
                </a:solidFill>
                <a:latin typeface="Times New Roman" pitchFamily="18" charset="0"/>
                <a:ea typeface="+mn-ea"/>
              </a:rPr>
              <a:t>：从原带状矩阵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中提取由向量</a:t>
            </a:r>
            <a:r>
              <a:rPr lang="en-US" altLang="zh-CN" sz="2800" b="1" dirty="0">
                <a:solidFill>
                  <a:srgbClr val="000066"/>
                </a:solidFill>
                <a:latin typeface="Times New Roman" pitchFamily="18" charset="0"/>
                <a:ea typeface="+mn-ea"/>
              </a:rPr>
              <a:t>d</a:t>
            </a:r>
            <a:r>
              <a:rPr lang="zh-CN" altLang="zh-CN" sz="2800" b="1" dirty="0">
                <a:solidFill>
                  <a:srgbClr val="000066"/>
                </a:solidFill>
                <a:latin typeface="Times New Roman" pitchFamily="18" charset="0"/>
                <a:ea typeface="+mn-ea"/>
              </a:rPr>
              <a:t>所指定的那些非零对角线元素构成的矩阵</a:t>
            </a:r>
            <a:r>
              <a:rPr lang="en-US" altLang="zh-CN" sz="2800" b="1" dirty="0">
                <a:solidFill>
                  <a:srgbClr val="000066"/>
                </a:solidFill>
                <a:latin typeface="Times New Roman" pitchFamily="18" charset="0"/>
                <a:ea typeface="+mn-ea"/>
              </a:rPr>
              <a:t>B</a:t>
            </a:r>
            <a:r>
              <a:rPr lang="zh-CN" altLang="zh-CN" sz="2800" b="1" dirty="0">
                <a:solidFill>
                  <a:srgbClr val="000066"/>
                </a:solidFill>
                <a:latin typeface="Times New Roman" pitchFamily="18" charset="0"/>
                <a:ea typeface="+mn-ea"/>
              </a:rPr>
              <a:t>。</a:t>
            </a:r>
          </a:p>
          <a:p>
            <a:pPr>
              <a:defRPr/>
            </a:pPr>
            <a:r>
              <a:rPr lang="zh-CN" altLang="zh-CN" sz="2800" b="1" dirty="0">
                <a:solidFill>
                  <a:srgbClr val="000066"/>
                </a:solidFill>
                <a:latin typeface="Times New Roman" pitchFamily="18" charset="0"/>
                <a:ea typeface="+mn-ea"/>
              </a:rPr>
              <a:t>③ </a:t>
            </a:r>
            <a:r>
              <a:rPr lang="en-US" altLang="zh-CN" sz="2800" b="1" dirty="0">
                <a:solidFill>
                  <a:srgbClr val="000066"/>
                </a:solidFill>
                <a:latin typeface="Times New Roman" pitchFamily="18" charset="0"/>
                <a:ea typeface="+mn-ea"/>
              </a:rPr>
              <a:t>E=</a:t>
            </a:r>
            <a:r>
              <a:rPr lang="en-US" altLang="zh-CN" sz="2800" b="1" dirty="0" err="1">
                <a:solidFill>
                  <a:srgbClr val="000066"/>
                </a:solidFill>
                <a:latin typeface="Times New Roman" pitchFamily="18" charset="0"/>
                <a:ea typeface="+mn-ea"/>
              </a:rPr>
              <a:t>spdiags</a:t>
            </a:r>
            <a:r>
              <a:rPr lang="en-US"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B,d,A</a:t>
            </a:r>
            <a:r>
              <a:rPr lang="en-US" altLang="zh-CN" sz="2800" b="1" dirty="0">
                <a:solidFill>
                  <a:srgbClr val="000066"/>
                </a:solidFill>
                <a:latin typeface="Times New Roman" pitchFamily="18" charset="0"/>
                <a:ea typeface="+mn-ea"/>
              </a:rPr>
              <a:t>)</a:t>
            </a:r>
            <a:r>
              <a:rPr lang="zh-CN" altLang="zh-CN" sz="2800" b="1" dirty="0">
                <a:solidFill>
                  <a:srgbClr val="000066"/>
                </a:solidFill>
                <a:latin typeface="Times New Roman" pitchFamily="18" charset="0"/>
                <a:ea typeface="+mn-ea"/>
              </a:rPr>
              <a:t>：在原带状矩阵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中将由向量</a:t>
            </a:r>
            <a:r>
              <a:rPr lang="en-US" altLang="zh-CN" sz="2800" b="1" dirty="0">
                <a:solidFill>
                  <a:srgbClr val="000066"/>
                </a:solidFill>
                <a:latin typeface="Times New Roman" pitchFamily="18" charset="0"/>
                <a:ea typeface="+mn-ea"/>
              </a:rPr>
              <a:t>d</a:t>
            </a:r>
            <a:r>
              <a:rPr lang="zh-CN" altLang="zh-CN" sz="2800" b="1" dirty="0">
                <a:solidFill>
                  <a:srgbClr val="000066"/>
                </a:solidFill>
                <a:latin typeface="Times New Roman" pitchFamily="18" charset="0"/>
                <a:ea typeface="+mn-ea"/>
              </a:rPr>
              <a:t>所指定的那些非零对角线元素用矩阵</a:t>
            </a:r>
            <a:r>
              <a:rPr lang="en-US" altLang="zh-CN" sz="2800" b="1" dirty="0">
                <a:solidFill>
                  <a:srgbClr val="000066"/>
                </a:solidFill>
                <a:latin typeface="Times New Roman" pitchFamily="18" charset="0"/>
                <a:ea typeface="+mn-ea"/>
              </a:rPr>
              <a:t>B</a:t>
            </a:r>
            <a:r>
              <a:rPr lang="zh-CN" altLang="zh-CN" sz="2800" b="1" dirty="0">
                <a:solidFill>
                  <a:srgbClr val="000066"/>
                </a:solidFill>
                <a:latin typeface="Times New Roman" pitchFamily="18" charset="0"/>
                <a:ea typeface="+mn-ea"/>
              </a:rPr>
              <a:t>替代，构成一个新的带状矩阵</a:t>
            </a:r>
            <a:r>
              <a:rPr lang="en-US" altLang="zh-CN" sz="2800" b="1" dirty="0">
                <a:solidFill>
                  <a:srgbClr val="000066"/>
                </a:solidFill>
                <a:latin typeface="Times New Roman" pitchFamily="18" charset="0"/>
                <a:ea typeface="+mn-ea"/>
              </a:rPr>
              <a:t>E</a:t>
            </a:r>
            <a:r>
              <a:rPr lang="zh-CN" altLang="zh-CN" sz="2800" b="1" dirty="0">
                <a:solidFill>
                  <a:srgbClr val="000066"/>
                </a:solidFill>
                <a:latin typeface="Times New Roman" pitchFamily="18" charset="0"/>
                <a:ea typeface="+mn-ea"/>
              </a:rPr>
              <a:t>。若赋值号左边改为</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，则矩阵</a:t>
            </a:r>
            <a:r>
              <a:rPr lang="en-US" altLang="zh-CN" sz="2800" b="1" dirty="0">
                <a:solidFill>
                  <a:srgbClr val="000066"/>
                </a:solidFill>
                <a:latin typeface="Times New Roman" pitchFamily="18" charset="0"/>
                <a:ea typeface="+mn-ea"/>
              </a:rPr>
              <a:t>A</a:t>
            </a:r>
            <a:r>
              <a:rPr lang="zh-CN" altLang="zh-CN" sz="2800" b="1" dirty="0">
                <a:solidFill>
                  <a:srgbClr val="000066"/>
                </a:solidFill>
                <a:latin typeface="Times New Roman" pitchFamily="18" charset="0"/>
                <a:ea typeface="+mn-ea"/>
              </a:rPr>
              <a:t>为经过替换后的新稀疏矩阵。</a:t>
            </a:r>
          </a:p>
        </p:txBody>
      </p:sp>
    </p:spTree>
    <p:extLst>
      <p:ext uri="{BB962C8B-B14F-4D97-AF65-F5344CB8AC3E}">
        <p14:creationId xmlns:p14="http://schemas.microsoft.com/office/powerpoint/2010/main" val="2678799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857250"/>
            <a:ext cx="8424863" cy="1384995"/>
          </a:xfrm>
          <a:prstGeom prst="rect">
            <a:avLst/>
          </a:prstGeom>
        </p:spPr>
        <p:txBody>
          <a:bodyPr>
            <a:spAutoFit/>
          </a:bodyPr>
          <a:lstStyle/>
          <a:p>
            <a:pPr>
              <a:defRPr/>
            </a:pPr>
            <a:r>
              <a:rPr lang="en-US" altLang="zh-CN" sz="2800" b="1" dirty="0">
                <a:solidFill>
                  <a:srgbClr val="000066"/>
                </a:solidFill>
                <a:latin typeface="Times New Roman" pitchFamily="18" charset="0"/>
                <a:ea typeface="+mn-ea"/>
              </a:rPr>
              <a:t>4</a:t>
            </a:r>
            <a:r>
              <a:rPr lang="zh-CN" altLang="zh-CN" sz="2800" b="1" dirty="0">
                <a:solidFill>
                  <a:srgbClr val="000066"/>
                </a:solidFill>
                <a:latin typeface="Times New Roman" pitchFamily="18" charset="0"/>
                <a:ea typeface="+mn-ea"/>
              </a:rPr>
              <a:t>．单位矩阵的稀疏存储</a:t>
            </a:r>
          </a:p>
          <a:p>
            <a:pPr>
              <a:defRPr/>
            </a:pPr>
            <a:r>
              <a:rPr lang="zh-CN" altLang="zh-CN" sz="2800" b="1" dirty="0">
                <a:solidFill>
                  <a:srgbClr val="000066"/>
                </a:solidFill>
                <a:latin typeface="Times New Roman" pitchFamily="18" charset="0"/>
                <a:ea typeface="+mn-ea"/>
              </a:rPr>
              <a:t>单位矩阵只有对角线元素为</a:t>
            </a: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，其他元素都为</a:t>
            </a:r>
            <a:r>
              <a:rPr lang="en-US" altLang="zh-CN" sz="2800" b="1" dirty="0">
                <a:solidFill>
                  <a:srgbClr val="000066"/>
                </a:solidFill>
                <a:latin typeface="Times New Roman" pitchFamily="18" charset="0"/>
                <a:ea typeface="+mn-ea"/>
              </a:rPr>
              <a:t>0</a:t>
            </a:r>
            <a:r>
              <a:rPr lang="zh-CN" altLang="zh-CN" sz="2800" b="1" dirty="0">
                <a:solidFill>
                  <a:srgbClr val="000066"/>
                </a:solidFill>
                <a:latin typeface="Times New Roman" pitchFamily="18" charset="0"/>
                <a:ea typeface="+mn-ea"/>
              </a:rPr>
              <a:t>，是一种具有稀疏特征的矩阵。</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4488" y="1052736"/>
            <a:ext cx="3967753" cy="523220"/>
          </a:xfrm>
          <a:prstGeom prst="rect">
            <a:avLst/>
          </a:prstGeom>
        </p:spPr>
        <p:txBody>
          <a:bodyPr wrap="none">
            <a:spAutoFit/>
          </a:bodyPr>
          <a:lstStyle/>
          <a:p>
            <a:pPr>
              <a:defRPr/>
            </a:pPr>
            <a:r>
              <a:rPr lang="en-US" altLang="zh-CN" sz="2800" b="1" dirty="0">
                <a:solidFill>
                  <a:srgbClr val="000066"/>
                </a:solidFill>
                <a:latin typeface="Times New Roman" pitchFamily="18" charset="0"/>
                <a:ea typeface="+mn-ea"/>
              </a:rPr>
              <a:t>3.5.3  </a:t>
            </a:r>
            <a:r>
              <a:rPr lang="zh-CN" altLang="zh-CN" sz="2800" b="1" dirty="0">
                <a:solidFill>
                  <a:srgbClr val="000066"/>
                </a:solidFill>
                <a:latin typeface="Times New Roman" pitchFamily="18" charset="0"/>
                <a:ea typeface="+mn-ea"/>
              </a:rPr>
              <a:t>稀疏矩阵应用举例</a:t>
            </a:r>
          </a:p>
        </p:txBody>
      </p:sp>
      <p:sp>
        <p:nvSpPr>
          <p:cNvPr id="2" name="Rectangle 2"/>
          <p:cNvSpPr>
            <a:spLocks noChangeArrowheads="1"/>
          </p:cNvSpPr>
          <p:nvPr/>
        </p:nvSpPr>
        <p:spPr bwMode="auto">
          <a:xfrm>
            <a:off x="0" y="1573874"/>
            <a:ext cx="65527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tab pos="1389063" algn="l"/>
                <a:tab pos="5710238" algn="l"/>
              </a:tabLst>
            </a:pPr>
            <a:r>
              <a:rPr lang="zh-CN" sz="2800" b="1" dirty="0">
                <a:solidFill>
                  <a:srgbClr val="000066"/>
                </a:solidFill>
                <a:latin typeface="Times New Roman" pitchFamily="18" charset="0"/>
                <a:ea typeface="+mn-ea"/>
              </a:rPr>
              <a:t>例</a:t>
            </a:r>
            <a:r>
              <a:rPr lang="en-US" altLang="zh-CN" sz="2800" b="1" dirty="0">
                <a:solidFill>
                  <a:srgbClr val="000066"/>
                </a:solidFill>
                <a:latin typeface="Times New Roman" pitchFamily="18" charset="0"/>
                <a:ea typeface="+mn-ea"/>
              </a:rPr>
              <a:t>3-11  </a:t>
            </a:r>
            <a:r>
              <a:rPr lang="zh-CN" altLang="en-US" sz="2800" b="1" dirty="0">
                <a:solidFill>
                  <a:srgbClr val="000066"/>
                </a:solidFill>
                <a:latin typeface="Times New Roman" pitchFamily="18" charset="0"/>
                <a:ea typeface="+mn-ea"/>
              </a:rPr>
              <a:t>求下列三对角线性方程组的解。</a:t>
            </a:r>
          </a:p>
        </p:txBody>
      </p:sp>
      <p:graphicFrame>
        <p:nvGraphicFramePr>
          <p:cNvPr id="3" name="对象 2"/>
          <p:cNvGraphicFramePr>
            <a:graphicFrameLocks noChangeAspect="1"/>
          </p:cNvGraphicFramePr>
          <p:nvPr>
            <p:extLst>
              <p:ext uri="{D42A27DB-BD31-4B8C-83A1-F6EECF244321}">
                <p14:modId xmlns:p14="http://schemas.microsoft.com/office/powerpoint/2010/main" val="2722767081"/>
              </p:ext>
            </p:extLst>
          </p:nvPr>
        </p:nvGraphicFramePr>
        <p:xfrm>
          <a:off x="1979712" y="2108047"/>
          <a:ext cx="3295159" cy="2169982"/>
        </p:xfrm>
        <a:graphic>
          <a:graphicData uri="http://schemas.openxmlformats.org/presentationml/2006/ole">
            <mc:AlternateContent xmlns:mc="http://schemas.openxmlformats.org/markup-compatibility/2006">
              <mc:Choice xmlns:v="urn:schemas-microsoft-com:vml" Requires="v">
                <p:oleObj spid="_x0000_s45063" name="公式" r:id="rId3" imgW="1562100" imgH="1028700" progId="Equation.3">
                  <p:embed/>
                </p:oleObj>
              </mc:Choice>
              <mc:Fallback>
                <p:oleObj name="公式" r:id="rId3" imgW="1562100" imgH="1028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108047"/>
                        <a:ext cx="3295159" cy="2169982"/>
                      </a:xfrm>
                      <a:prstGeom prst="rect">
                        <a:avLst/>
                      </a:prstGeom>
                      <a:noFill/>
                    </p:spPr>
                  </p:pic>
                </p:oleObj>
              </mc:Fallback>
            </mc:AlternateContent>
          </a:graphicData>
        </a:graphic>
      </p:graphicFrame>
      <p:sp>
        <p:nvSpPr>
          <p:cNvPr id="6" name="Rectangle 3"/>
          <p:cNvSpPr>
            <a:spLocks noChangeArrowheads="1"/>
          </p:cNvSpPr>
          <p:nvPr/>
        </p:nvSpPr>
        <p:spPr bwMode="auto">
          <a:xfrm>
            <a:off x="179512" y="4424317"/>
            <a:ext cx="85678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tab pos="1389063" algn="l"/>
                <a:tab pos="5710238" algn="l"/>
              </a:tabLst>
            </a:pPr>
            <a:r>
              <a:rPr kumimoji="0" lang="en-US" altLang="zh-CN" sz="2400" b="1" i="0" u="none" strike="noStrike" cap="none" normalizeH="0" baseline="0" dirty="0" smtClean="0">
                <a:ln>
                  <a:noFill/>
                </a:ln>
                <a:solidFill>
                  <a:srgbClr val="002060"/>
                </a:solidFill>
                <a:effectLst/>
                <a:latin typeface="Times New Roman" pitchFamily="18" charset="0"/>
                <a:ea typeface="+mn-ea"/>
                <a:cs typeface="Times New Roman" pitchFamily="18" charset="0"/>
              </a:rPr>
              <a:t>&gt;&gt; B=[1,2,0;1,4,3;2,6,1;1,6,4;0,1,2];    %</a:t>
            </a:r>
            <a:r>
              <a:rPr kumimoji="0" lang="zh-CN" altLang="en-US" sz="2400" b="1" i="0" u="none" strike="noStrike" cap="none" normalizeH="0" baseline="0" dirty="0" smtClean="0">
                <a:ln>
                  <a:noFill/>
                </a:ln>
                <a:solidFill>
                  <a:srgbClr val="002060"/>
                </a:solidFill>
                <a:effectLst/>
                <a:latin typeface="Times New Roman" pitchFamily="18" charset="0"/>
                <a:ea typeface="+mn-ea"/>
                <a:cs typeface="Times New Roman" pitchFamily="18" charset="0"/>
              </a:rPr>
              <a:t>产生非</a:t>
            </a:r>
            <a:r>
              <a:rPr kumimoji="0" lang="en-US" altLang="zh-CN" sz="2400" b="1" i="0" u="none" strike="noStrike" cap="none" normalizeH="0" baseline="0" dirty="0" smtClean="0">
                <a:ln>
                  <a:noFill/>
                </a:ln>
                <a:solidFill>
                  <a:srgbClr val="002060"/>
                </a:solidFill>
                <a:effectLst/>
                <a:latin typeface="Times New Roman" pitchFamily="18" charset="0"/>
                <a:ea typeface="+mn-ea"/>
                <a:cs typeface="Times New Roman" pitchFamily="18" charset="0"/>
              </a:rPr>
              <a:t>0</a:t>
            </a:r>
            <a:r>
              <a:rPr kumimoji="0" lang="zh-CN" altLang="en-US" sz="2400" b="1" i="0" u="none" strike="noStrike" cap="none" normalizeH="0" baseline="0" dirty="0" smtClean="0">
                <a:ln>
                  <a:noFill/>
                </a:ln>
                <a:solidFill>
                  <a:srgbClr val="002060"/>
                </a:solidFill>
                <a:effectLst/>
                <a:latin typeface="Times New Roman" pitchFamily="18" charset="0"/>
                <a:ea typeface="+mn-ea"/>
                <a:cs typeface="Times New Roman" pitchFamily="18" charset="0"/>
              </a:rPr>
              <a:t>对角元素矩阵</a:t>
            </a:r>
          </a:p>
          <a:p>
            <a:pPr marL="0" marR="0" lvl="0" indent="269875" algn="l" defTabSz="914400" rtl="0" eaLnBrk="0" fontAlgn="base" latinLnBrk="0" hangingPunct="0">
              <a:lnSpc>
                <a:spcPct val="100000"/>
              </a:lnSpc>
              <a:spcBef>
                <a:spcPct val="0"/>
              </a:spcBef>
              <a:spcAft>
                <a:spcPct val="0"/>
              </a:spcAft>
              <a:buClrTx/>
              <a:buSzTx/>
              <a:buFontTx/>
              <a:buNone/>
              <a:tabLst>
                <a:tab pos="1389063" algn="l"/>
                <a:tab pos="5710238" algn="l"/>
              </a:tabLst>
            </a:pPr>
            <a:r>
              <a:rPr kumimoji="0" lang="en-US" altLang="zh-CN" sz="2400" b="1" i="0" u="none" strike="noStrike" cap="none" normalizeH="0" baseline="0" dirty="0" smtClean="0">
                <a:ln>
                  <a:noFill/>
                </a:ln>
                <a:solidFill>
                  <a:srgbClr val="002060"/>
                </a:solidFill>
                <a:effectLst/>
                <a:latin typeface="Times New Roman" pitchFamily="18" charset="0"/>
                <a:ea typeface="+mn-ea"/>
                <a:cs typeface="Times New Roman" pitchFamily="18" charset="0"/>
              </a:rPr>
              <a:t>&gt;&gt; d=[-1;0;1                      %</a:t>
            </a:r>
            <a:r>
              <a:rPr kumimoji="0" lang="zh-CN" altLang="en-US" sz="2400" b="1" i="0" u="none" strike="noStrike" cap="none" normalizeH="0" baseline="0" dirty="0" smtClean="0">
                <a:ln>
                  <a:noFill/>
                </a:ln>
                <a:solidFill>
                  <a:srgbClr val="002060"/>
                </a:solidFill>
                <a:effectLst/>
                <a:latin typeface="Times New Roman" pitchFamily="18" charset="0"/>
                <a:ea typeface="+mn-ea"/>
                <a:cs typeface="Times New Roman" pitchFamily="18" charset="0"/>
              </a:rPr>
              <a:t>产生非</a:t>
            </a:r>
            <a:r>
              <a:rPr kumimoji="0" lang="en-US" altLang="zh-CN" sz="2400" b="1" i="0" u="none" strike="noStrike" cap="none" normalizeH="0" baseline="0" dirty="0" smtClean="0">
                <a:ln>
                  <a:noFill/>
                </a:ln>
                <a:solidFill>
                  <a:srgbClr val="002060"/>
                </a:solidFill>
                <a:effectLst/>
                <a:latin typeface="Times New Roman" pitchFamily="18" charset="0"/>
                <a:ea typeface="+mn-ea"/>
                <a:cs typeface="Times New Roman" pitchFamily="18" charset="0"/>
              </a:rPr>
              <a:t>0</a:t>
            </a:r>
            <a:r>
              <a:rPr kumimoji="0" lang="zh-CN" altLang="en-US" sz="2400" b="1" i="0" u="none" strike="noStrike" cap="none" normalizeH="0" baseline="0" dirty="0" smtClean="0">
                <a:ln>
                  <a:noFill/>
                </a:ln>
                <a:solidFill>
                  <a:srgbClr val="002060"/>
                </a:solidFill>
                <a:effectLst/>
                <a:latin typeface="Times New Roman" pitchFamily="18" charset="0"/>
                <a:ea typeface="+mn-ea"/>
                <a:cs typeface="Times New Roman" pitchFamily="18" charset="0"/>
              </a:rPr>
              <a:t>对角元素位置向量</a:t>
            </a:r>
          </a:p>
          <a:p>
            <a:pPr marL="0" marR="0" lvl="0" indent="269875" algn="l" defTabSz="914400" rtl="0" eaLnBrk="0" fontAlgn="base" latinLnBrk="0" hangingPunct="0">
              <a:lnSpc>
                <a:spcPct val="100000"/>
              </a:lnSpc>
              <a:spcBef>
                <a:spcPct val="0"/>
              </a:spcBef>
              <a:spcAft>
                <a:spcPct val="0"/>
              </a:spcAft>
              <a:buClrTx/>
              <a:buSzTx/>
              <a:buFontTx/>
              <a:buNone/>
              <a:tabLst>
                <a:tab pos="1389063" algn="l"/>
                <a:tab pos="5710238" algn="l"/>
              </a:tabLst>
            </a:pPr>
            <a:r>
              <a:rPr kumimoji="0" lang="en-US" altLang="zh-CN" sz="2400" b="1" i="0" u="none" strike="noStrike" cap="none" normalizeH="0" baseline="0" dirty="0" smtClean="0">
                <a:ln>
                  <a:noFill/>
                </a:ln>
                <a:solidFill>
                  <a:srgbClr val="002060"/>
                </a:solidFill>
                <a:effectLst/>
                <a:latin typeface="Times New Roman" pitchFamily="18" charset="0"/>
                <a:ea typeface="+mn-ea"/>
                <a:cs typeface="Times New Roman" pitchFamily="18" charset="0"/>
              </a:rPr>
              <a:t>&gt;&gt; A=</a:t>
            </a:r>
            <a:r>
              <a:rPr kumimoji="0" lang="en-US" altLang="zh-CN" sz="2400" b="1" i="0" u="none" strike="noStrike" cap="none" normalizeH="0" baseline="0" dirty="0" err="1" smtClean="0">
                <a:ln>
                  <a:noFill/>
                </a:ln>
                <a:solidFill>
                  <a:srgbClr val="002060"/>
                </a:solidFill>
                <a:effectLst/>
                <a:latin typeface="Times New Roman" pitchFamily="18" charset="0"/>
                <a:ea typeface="+mn-ea"/>
                <a:cs typeface="Times New Roman" pitchFamily="18" charset="0"/>
              </a:rPr>
              <a:t>spdiags</a:t>
            </a:r>
            <a:r>
              <a:rPr kumimoji="0" lang="en-US" altLang="zh-CN" sz="2400" b="1" i="0" u="none" strike="noStrike" cap="none" normalizeH="0" baseline="0" dirty="0" smtClean="0">
                <a:ln>
                  <a:noFill/>
                </a:ln>
                <a:solidFill>
                  <a:srgbClr val="002060"/>
                </a:solidFill>
                <a:effectLst/>
                <a:latin typeface="Times New Roman" pitchFamily="18" charset="0"/>
                <a:ea typeface="+mn-ea"/>
                <a:cs typeface="Times New Roman" pitchFamily="18" charset="0"/>
              </a:rPr>
              <a:t>(B,d,5,5)      %</a:t>
            </a:r>
            <a:r>
              <a:rPr kumimoji="0" lang="zh-CN" altLang="en-US" sz="2400" b="1" i="0" u="none" strike="noStrike" cap="none" normalizeH="0" baseline="0" dirty="0" smtClean="0">
                <a:ln>
                  <a:noFill/>
                </a:ln>
                <a:solidFill>
                  <a:srgbClr val="002060"/>
                </a:solidFill>
                <a:effectLst/>
                <a:latin typeface="Times New Roman" pitchFamily="18" charset="0"/>
                <a:ea typeface="+mn-ea"/>
                <a:cs typeface="Times New Roman" pitchFamily="18" charset="0"/>
              </a:rPr>
              <a:t>产生稀疏存储的系数矩阵</a:t>
            </a:r>
          </a:p>
        </p:txBody>
      </p:sp>
    </p:spTree>
    <p:extLst>
      <p:ext uri="{BB962C8B-B14F-4D97-AF65-F5344CB8AC3E}">
        <p14:creationId xmlns:p14="http://schemas.microsoft.com/office/powerpoint/2010/main" val="2178594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39552" y="1196752"/>
            <a:ext cx="8280920" cy="4351338"/>
          </a:xfrm>
        </p:spPr>
        <p:txBody>
          <a:bodyPr/>
          <a:lstStyle/>
          <a:p>
            <a:pPr>
              <a:buFontTx/>
              <a:buNone/>
            </a:pPr>
            <a:r>
              <a:rPr lang="en-US" altLang="zh-CN" b="1" dirty="0">
                <a:solidFill>
                  <a:srgbClr val="000066"/>
                </a:solidFill>
                <a:latin typeface="Times New Roman" pitchFamily="18" charset="0"/>
              </a:rPr>
              <a:t>3.1.2  </a:t>
            </a:r>
            <a:r>
              <a:rPr lang="zh-CN" altLang="en-US" b="1" dirty="0">
                <a:solidFill>
                  <a:srgbClr val="000066"/>
                </a:solidFill>
                <a:latin typeface="Times New Roman" pitchFamily="18" charset="0"/>
              </a:rPr>
              <a:t>用于专门学科的特殊</a:t>
            </a:r>
            <a:r>
              <a:rPr lang="zh-CN" altLang="en-US" b="1" dirty="0" smtClean="0">
                <a:solidFill>
                  <a:srgbClr val="000066"/>
                </a:solidFill>
                <a:latin typeface="Times New Roman" pitchFamily="18" charset="0"/>
              </a:rPr>
              <a:t>矩阵</a:t>
            </a:r>
            <a:endParaRPr lang="en-US" altLang="zh-CN" b="1" dirty="0" smtClean="0">
              <a:solidFill>
                <a:srgbClr val="000066"/>
              </a:solidFill>
              <a:latin typeface="Times New Roman" pitchFamily="18" charset="0"/>
            </a:endParaRPr>
          </a:p>
          <a:p>
            <a:pPr>
              <a:buFontTx/>
              <a:buNone/>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en-US" altLang="zh-CN" b="1" dirty="0" smtClean="0">
                <a:solidFill>
                  <a:srgbClr val="000066"/>
                </a:solidFill>
                <a:latin typeface="Times New Roman" pitchFamily="18" charset="0"/>
              </a:rPr>
              <a:t>(</a:t>
            </a:r>
            <a:r>
              <a:rPr lang="en-US" altLang="zh-CN" b="1" dirty="0">
                <a:solidFill>
                  <a:srgbClr val="000066"/>
                </a:solidFill>
                <a:latin typeface="Times New Roman" pitchFamily="18" charset="0"/>
              </a:rPr>
              <a:t>1) </a:t>
            </a:r>
            <a:r>
              <a:rPr lang="zh-CN" altLang="en-US" b="1" dirty="0">
                <a:solidFill>
                  <a:srgbClr val="000066"/>
                </a:solidFill>
                <a:latin typeface="Times New Roman" pitchFamily="18" charset="0"/>
              </a:rPr>
              <a:t>魔方矩阵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魔方矩阵有一个有趣的性质，其每行、每列及两条对角线上的元素和都相等。对于</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阶魔方阵，其元素由</a:t>
            </a:r>
            <a:r>
              <a:rPr lang="en-US" altLang="zh-CN" b="1" dirty="0">
                <a:solidFill>
                  <a:srgbClr val="000066"/>
                </a:solidFill>
                <a:latin typeface="Times New Roman" pitchFamily="18" charset="0"/>
              </a:rPr>
              <a:t>1,2,3,…,n</a:t>
            </a:r>
            <a:r>
              <a:rPr lang="en-US" altLang="zh-CN" b="1" baseline="30000" dirty="0">
                <a:solidFill>
                  <a:srgbClr val="000066"/>
                </a:solidFill>
                <a:latin typeface="Times New Roman" pitchFamily="18" charset="0"/>
              </a:rPr>
              <a:t>2</a:t>
            </a:r>
            <a:r>
              <a:rPr lang="zh-CN" altLang="en-US" b="1" dirty="0">
                <a:solidFill>
                  <a:srgbClr val="000066"/>
                </a:solidFill>
                <a:latin typeface="Times New Roman" pitchFamily="18" charset="0"/>
              </a:rPr>
              <a:t>共</a:t>
            </a:r>
            <a:r>
              <a:rPr lang="en-US" altLang="zh-CN" b="1" dirty="0">
                <a:solidFill>
                  <a:srgbClr val="000066"/>
                </a:solidFill>
                <a:latin typeface="Times New Roman" pitchFamily="18" charset="0"/>
              </a:rPr>
              <a:t>n</a:t>
            </a:r>
            <a:r>
              <a:rPr lang="en-US" altLang="zh-CN" b="1" baseline="30000" dirty="0">
                <a:solidFill>
                  <a:srgbClr val="000066"/>
                </a:solidFill>
                <a:latin typeface="Times New Roman" pitchFamily="18" charset="0"/>
              </a:rPr>
              <a:t>2</a:t>
            </a:r>
            <a:r>
              <a:rPr lang="zh-CN" altLang="en-US" b="1" dirty="0">
                <a:solidFill>
                  <a:srgbClr val="000066"/>
                </a:solidFill>
                <a:latin typeface="Times New Roman" pitchFamily="18" charset="0"/>
              </a:rPr>
              <a:t>个整数组成。</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提供了求魔方矩阵的函数</a:t>
            </a:r>
            <a:r>
              <a:rPr lang="en-US" altLang="zh-CN" b="1" dirty="0">
                <a:solidFill>
                  <a:srgbClr val="000066"/>
                </a:solidFill>
                <a:latin typeface="Times New Roman" pitchFamily="18" charset="0"/>
              </a:rPr>
              <a:t>magic(n)</a:t>
            </a:r>
            <a:r>
              <a:rPr lang="zh-CN" altLang="en-US" b="1" dirty="0">
                <a:solidFill>
                  <a:srgbClr val="000066"/>
                </a:solidFill>
                <a:latin typeface="Times New Roman" pitchFamily="18" charset="0"/>
              </a:rPr>
              <a:t>，其功能是生成一个</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阶魔方阵。</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67544" y="1340768"/>
            <a:ext cx="8208912" cy="4351338"/>
          </a:xfrm>
        </p:spPr>
        <p:txBody>
          <a:bodyPr/>
          <a:lstStyle/>
          <a:p>
            <a:pPr>
              <a:buFontTx/>
              <a:buNone/>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3-2  </a:t>
            </a:r>
            <a:r>
              <a:rPr lang="zh-CN" altLang="en-US" b="1" dirty="0">
                <a:solidFill>
                  <a:srgbClr val="000066"/>
                </a:solidFill>
                <a:latin typeface="Times New Roman" pitchFamily="18" charset="0"/>
              </a:rPr>
              <a:t>将</a:t>
            </a:r>
            <a:r>
              <a:rPr lang="en-US" altLang="zh-CN" b="1" dirty="0">
                <a:solidFill>
                  <a:srgbClr val="000066"/>
                </a:solidFill>
                <a:latin typeface="Times New Roman" pitchFamily="18" charset="0"/>
              </a:rPr>
              <a:t>101~125</a:t>
            </a:r>
            <a:r>
              <a:rPr lang="zh-CN" altLang="en-US" b="1" dirty="0">
                <a:solidFill>
                  <a:srgbClr val="000066"/>
                </a:solidFill>
                <a:latin typeface="Times New Roman" pitchFamily="18" charset="0"/>
              </a:rPr>
              <a:t>等</a:t>
            </a:r>
            <a:r>
              <a:rPr lang="en-US" altLang="zh-CN" b="1" dirty="0">
                <a:solidFill>
                  <a:srgbClr val="000066"/>
                </a:solidFill>
                <a:latin typeface="Times New Roman" pitchFamily="18" charset="0"/>
              </a:rPr>
              <a:t>25</a:t>
            </a:r>
            <a:r>
              <a:rPr lang="zh-CN" altLang="en-US" b="1" dirty="0">
                <a:solidFill>
                  <a:srgbClr val="000066"/>
                </a:solidFill>
                <a:latin typeface="Times New Roman" pitchFamily="18" charset="0"/>
              </a:rPr>
              <a:t>个数填入一个</a:t>
            </a:r>
            <a:r>
              <a:rPr lang="en-US" altLang="zh-CN" b="1" dirty="0">
                <a:solidFill>
                  <a:srgbClr val="000066"/>
                </a:solidFill>
                <a:latin typeface="Times New Roman" pitchFamily="18" charset="0"/>
              </a:rPr>
              <a:t>5</a:t>
            </a:r>
            <a:r>
              <a:rPr lang="zh-CN" altLang="en-US" b="1" dirty="0">
                <a:solidFill>
                  <a:srgbClr val="000066"/>
                </a:solidFill>
                <a:latin typeface="Times New Roman" pitchFamily="18" charset="0"/>
              </a:rPr>
              <a:t>行</a:t>
            </a:r>
            <a:r>
              <a:rPr lang="en-US" altLang="zh-CN" b="1" dirty="0">
                <a:solidFill>
                  <a:srgbClr val="000066"/>
                </a:solidFill>
                <a:latin typeface="Times New Roman" pitchFamily="18" charset="0"/>
              </a:rPr>
              <a:t>5</a:t>
            </a:r>
            <a:r>
              <a:rPr lang="zh-CN" altLang="en-US" b="1" dirty="0">
                <a:solidFill>
                  <a:srgbClr val="000066"/>
                </a:solidFill>
                <a:latin typeface="Times New Roman" pitchFamily="18" charset="0"/>
              </a:rPr>
              <a:t>列的表格中，使其每行每列及对角线的和均为</a:t>
            </a:r>
            <a:r>
              <a:rPr lang="en-US" altLang="zh-CN" b="1" dirty="0">
                <a:solidFill>
                  <a:srgbClr val="000066"/>
                </a:solidFill>
                <a:latin typeface="Times New Roman" pitchFamily="18" charset="0"/>
              </a:rPr>
              <a:t>565</a:t>
            </a:r>
            <a:r>
              <a:rPr lang="zh-CN" altLang="en-US" b="1" dirty="0">
                <a:solidFill>
                  <a:srgbClr val="000066"/>
                </a:solidFill>
                <a:latin typeface="Times New Roman" pitchFamily="18" charset="0"/>
              </a:rPr>
              <a:t>。</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M=100+magic(5</a:t>
            </a:r>
            <a:r>
              <a:rPr lang="en-US" altLang="zh-CN" b="1" dirty="0" smtClean="0">
                <a:solidFill>
                  <a:srgbClr val="000066"/>
                </a:solidFill>
                <a:latin typeface="Times New Roman" pitchFamily="18" charset="0"/>
              </a:rPr>
              <a:t>)</a:t>
            </a:r>
          </a:p>
          <a:p>
            <a:pPr>
              <a:buFontTx/>
              <a:buNone/>
            </a:pPr>
            <a:r>
              <a:rPr lang="en-US" altLang="zh-CN" b="1" dirty="0" smtClean="0">
                <a:solidFill>
                  <a:srgbClr val="000066"/>
                </a:solidFill>
                <a:latin typeface="Times New Roman" pitchFamily="18" charset="0"/>
              </a:rPr>
              <a:t>   M =</a:t>
            </a:r>
            <a:endParaRPr lang="en-US" altLang="zh-CN" b="1" dirty="0">
              <a:solidFill>
                <a:srgbClr val="000066"/>
              </a:solidFill>
              <a:latin typeface="Times New Roman" pitchFamily="18" charset="0"/>
            </a:endParaRPr>
          </a:p>
          <a:p>
            <a:pPr>
              <a:buFontTx/>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117   </a:t>
            </a:r>
            <a:r>
              <a:rPr lang="en-US" altLang="zh-CN" b="1" dirty="0">
                <a:solidFill>
                  <a:srgbClr val="000066"/>
                </a:solidFill>
                <a:latin typeface="Times New Roman" pitchFamily="18" charset="0"/>
              </a:rPr>
              <a:t>124   101   108   115</a:t>
            </a:r>
          </a:p>
          <a:p>
            <a:pPr>
              <a:buFontTx/>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a:t>
            </a:r>
            <a:r>
              <a:rPr lang="en-US" altLang="zh-CN" b="1" dirty="0">
                <a:solidFill>
                  <a:srgbClr val="000066"/>
                </a:solidFill>
                <a:latin typeface="Times New Roman" pitchFamily="18" charset="0"/>
              </a:rPr>
              <a:t>123   105   107   114   116</a:t>
            </a:r>
          </a:p>
          <a:p>
            <a:pPr>
              <a:buFontTx/>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104   </a:t>
            </a:r>
            <a:r>
              <a:rPr lang="en-US" altLang="zh-CN" b="1" dirty="0">
                <a:solidFill>
                  <a:srgbClr val="000066"/>
                </a:solidFill>
                <a:latin typeface="Times New Roman" pitchFamily="18" charset="0"/>
              </a:rPr>
              <a:t>106   113   120   122</a:t>
            </a:r>
          </a:p>
          <a:p>
            <a:pPr>
              <a:buFontTx/>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110   </a:t>
            </a:r>
            <a:r>
              <a:rPr lang="en-US" altLang="zh-CN" b="1" dirty="0">
                <a:solidFill>
                  <a:srgbClr val="000066"/>
                </a:solidFill>
                <a:latin typeface="Times New Roman" pitchFamily="18" charset="0"/>
              </a:rPr>
              <a:t>112   119   121   103</a:t>
            </a:r>
          </a:p>
          <a:p>
            <a:pPr>
              <a:buFontTx/>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111   </a:t>
            </a:r>
            <a:r>
              <a:rPr lang="en-US" altLang="zh-CN" b="1" dirty="0">
                <a:solidFill>
                  <a:srgbClr val="000066"/>
                </a:solidFill>
                <a:latin typeface="Times New Roman" pitchFamily="18" charset="0"/>
              </a:rPr>
              <a:t>118   125   102   109</a:t>
            </a:r>
            <a:endParaRPr lang="en-US" altLang="zh-CN"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95536" y="1268760"/>
            <a:ext cx="8496944" cy="5040560"/>
          </a:xfrm>
        </p:spPr>
        <p:txBody>
          <a:bodyPr/>
          <a:lstStyle/>
          <a:p>
            <a:pPr>
              <a:buFontTx/>
              <a:buNone/>
            </a:pPr>
            <a:r>
              <a:rPr lang="en-US" altLang="zh-CN" b="1" dirty="0" smtClean="0">
                <a:solidFill>
                  <a:srgbClr val="0000FF"/>
                </a:solidFill>
                <a:latin typeface="Times New Roman" pitchFamily="18" charset="0"/>
              </a:rPr>
              <a:t> </a:t>
            </a: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范得蒙矩阵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范得蒙</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Vandermonde</a:t>
            </a:r>
            <a:r>
              <a:rPr lang="en-US" altLang="zh-CN" b="1" dirty="0">
                <a:solidFill>
                  <a:srgbClr val="000066"/>
                </a:solidFill>
                <a:latin typeface="Times New Roman" pitchFamily="18" charset="0"/>
              </a:rPr>
              <a:t>)</a:t>
            </a:r>
            <a:r>
              <a:rPr lang="zh-CN" altLang="en-US" b="1" dirty="0">
                <a:solidFill>
                  <a:srgbClr val="000066"/>
                </a:solidFill>
                <a:latin typeface="Times New Roman" pitchFamily="18" charset="0"/>
              </a:rPr>
              <a:t>矩阵最后一列全为</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，倒数第二列为一个指定的向量，其他各列是其后列与倒数第二列的点乘积。可以用一个指定向量生成一个范得蒙矩阵。在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中，函数</a:t>
            </a:r>
            <a:r>
              <a:rPr lang="en-US" altLang="zh-CN" b="1" dirty="0" err="1">
                <a:solidFill>
                  <a:srgbClr val="000066"/>
                </a:solidFill>
                <a:latin typeface="Times New Roman" pitchFamily="18" charset="0"/>
              </a:rPr>
              <a:t>vander</a:t>
            </a:r>
            <a:r>
              <a:rPr lang="en-US" altLang="zh-CN" b="1" dirty="0">
                <a:solidFill>
                  <a:srgbClr val="000066"/>
                </a:solidFill>
                <a:latin typeface="Times New Roman" pitchFamily="18" charset="0"/>
              </a:rPr>
              <a:t>(V)</a:t>
            </a:r>
            <a:r>
              <a:rPr lang="zh-CN" altLang="en-US" b="1" dirty="0">
                <a:solidFill>
                  <a:srgbClr val="000066"/>
                </a:solidFill>
                <a:latin typeface="Times New Roman" pitchFamily="18" charset="0"/>
              </a:rPr>
              <a:t>生成以向量</a:t>
            </a:r>
            <a:r>
              <a:rPr lang="en-US" altLang="zh-CN" b="1" dirty="0">
                <a:solidFill>
                  <a:srgbClr val="000066"/>
                </a:solidFill>
                <a:latin typeface="Times New Roman" pitchFamily="18" charset="0"/>
              </a:rPr>
              <a:t>V</a:t>
            </a:r>
            <a:r>
              <a:rPr lang="zh-CN" altLang="en-US" b="1" dirty="0">
                <a:solidFill>
                  <a:srgbClr val="000066"/>
                </a:solidFill>
                <a:latin typeface="Times New Roman" pitchFamily="18" charset="0"/>
              </a:rPr>
              <a:t>为基础向量的范得蒙矩阵。例如</a:t>
            </a:r>
            <a:r>
              <a:rPr lang="zh-CN" altLang="en-US" b="1" dirty="0" smtClean="0">
                <a:solidFill>
                  <a:srgbClr val="000066"/>
                </a:solidFill>
                <a:latin typeface="Times New Roman" pitchFamily="18" charset="0"/>
              </a:rPr>
              <a:t>，</a:t>
            </a:r>
            <a:r>
              <a:rPr lang="en-US" altLang="zh-CN" sz="2400" b="1" dirty="0" smtClean="0">
                <a:solidFill>
                  <a:srgbClr val="000066"/>
                </a:solidFill>
                <a:latin typeface="Times New Roman" pitchFamily="18" charset="0"/>
              </a:rPr>
              <a:t>A=</a:t>
            </a:r>
            <a:r>
              <a:rPr lang="en-US" altLang="zh-CN" sz="2400" b="1" dirty="0" err="1" smtClean="0">
                <a:solidFill>
                  <a:srgbClr val="000066"/>
                </a:solidFill>
                <a:latin typeface="Times New Roman" pitchFamily="18" charset="0"/>
              </a:rPr>
              <a:t>vander</a:t>
            </a:r>
            <a:r>
              <a:rPr lang="en-US" altLang="zh-CN" sz="2400" b="1" dirty="0">
                <a:solidFill>
                  <a:srgbClr val="000066"/>
                </a:solidFill>
                <a:latin typeface="Times New Roman" pitchFamily="18" charset="0"/>
              </a:rPr>
              <a:t>([1;2;3;5</a:t>
            </a:r>
            <a:r>
              <a:rPr lang="en-US" altLang="zh-CN" sz="2400" b="1" dirty="0" smtClean="0">
                <a:solidFill>
                  <a:srgbClr val="000066"/>
                </a:solidFill>
                <a:latin typeface="Times New Roman" pitchFamily="18" charset="0"/>
              </a:rPr>
              <a:t>])</a:t>
            </a:r>
          </a:p>
          <a:p>
            <a:pPr>
              <a:buFontTx/>
              <a:buNone/>
            </a:pPr>
            <a:r>
              <a:rPr lang="en-US" altLang="zh-CN" sz="2400" b="1" dirty="0" smtClean="0">
                <a:solidFill>
                  <a:srgbClr val="000066"/>
                </a:solidFill>
                <a:latin typeface="Times New Roman" pitchFamily="18" charset="0"/>
              </a:rPr>
              <a:t>   </a:t>
            </a:r>
            <a:r>
              <a:rPr lang="pt-BR" altLang="zh-CN" sz="2400" b="1" dirty="0" smtClean="0">
                <a:solidFill>
                  <a:srgbClr val="000066"/>
                </a:solidFill>
                <a:latin typeface="Times New Roman" pitchFamily="18" charset="0"/>
              </a:rPr>
              <a:t>A =</a:t>
            </a:r>
            <a:endParaRPr lang="pt-BR" altLang="zh-CN" sz="2400" b="1" dirty="0">
              <a:solidFill>
                <a:srgbClr val="000066"/>
              </a:solidFill>
              <a:latin typeface="Times New Roman" pitchFamily="18" charset="0"/>
            </a:endParaRPr>
          </a:p>
          <a:p>
            <a:pPr>
              <a:buFontTx/>
              <a:buNone/>
            </a:pPr>
            <a:r>
              <a:rPr lang="pt-BR" altLang="zh-CN" sz="2400" b="1" dirty="0">
                <a:solidFill>
                  <a:srgbClr val="000066"/>
                </a:solidFill>
                <a:latin typeface="Times New Roman" pitchFamily="18" charset="0"/>
              </a:rPr>
              <a:t>     </a:t>
            </a:r>
            <a:r>
              <a:rPr lang="pt-BR" altLang="zh-CN" sz="2400" b="1" dirty="0" smtClean="0">
                <a:solidFill>
                  <a:srgbClr val="000066"/>
                </a:solidFill>
                <a:latin typeface="Times New Roman" pitchFamily="18" charset="0"/>
              </a:rPr>
              <a:t>   1     </a:t>
            </a:r>
            <a:r>
              <a:rPr lang="pt-BR" altLang="zh-CN" sz="2400" b="1" dirty="0">
                <a:solidFill>
                  <a:srgbClr val="000066"/>
                </a:solidFill>
                <a:latin typeface="Times New Roman" pitchFamily="18" charset="0"/>
              </a:rPr>
              <a:t>1     1     1</a:t>
            </a:r>
          </a:p>
          <a:p>
            <a:pPr>
              <a:buFontTx/>
              <a:buNone/>
            </a:pPr>
            <a:r>
              <a:rPr lang="pt-BR" altLang="zh-CN" sz="2400" b="1" dirty="0">
                <a:solidFill>
                  <a:srgbClr val="000066"/>
                </a:solidFill>
                <a:latin typeface="Times New Roman" pitchFamily="18" charset="0"/>
              </a:rPr>
              <a:t>    </a:t>
            </a:r>
            <a:r>
              <a:rPr lang="pt-BR" altLang="zh-CN" sz="2400" b="1" dirty="0" smtClean="0">
                <a:solidFill>
                  <a:srgbClr val="000066"/>
                </a:solidFill>
                <a:latin typeface="Times New Roman" pitchFamily="18" charset="0"/>
              </a:rPr>
              <a:t>    </a:t>
            </a:r>
            <a:r>
              <a:rPr lang="pt-BR" altLang="zh-CN" sz="2400" b="1" dirty="0">
                <a:solidFill>
                  <a:srgbClr val="000066"/>
                </a:solidFill>
                <a:latin typeface="Times New Roman" pitchFamily="18" charset="0"/>
              </a:rPr>
              <a:t>8     4     2     1</a:t>
            </a:r>
          </a:p>
          <a:p>
            <a:pPr>
              <a:buFontTx/>
              <a:buNone/>
            </a:pPr>
            <a:r>
              <a:rPr lang="pt-BR" altLang="zh-CN" sz="2400" b="1" dirty="0">
                <a:solidFill>
                  <a:srgbClr val="000066"/>
                </a:solidFill>
                <a:latin typeface="Times New Roman" pitchFamily="18" charset="0"/>
              </a:rPr>
              <a:t>   </a:t>
            </a:r>
            <a:r>
              <a:rPr lang="pt-BR" altLang="zh-CN" sz="2400" b="1" dirty="0" smtClean="0">
                <a:solidFill>
                  <a:srgbClr val="000066"/>
                </a:solidFill>
                <a:latin typeface="Times New Roman" pitchFamily="18" charset="0"/>
              </a:rPr>
              <a:t>   27     </a:t>
            </a:r>
            <a:r>
              <a:rPr lang="pt-BR" altLang="zh-CN" sz="2400" b="1" dirty="0">
                <a:solidFill>
                  <a:srgbClr val="000066"/>
                </a:solidFill>
                <a:latin typeface="Times New Roman" pitchFamily="18" charset="0"/>
              </a:rPr>
              <a:t>9     3     1</a:t>
            </a:r>
          </a:p>
          <a:p>
            <a:pPr>
              <a:buFontTx/>
              <a:buNone/>
            </a:pPr>
            <a:r>
              <a:rPr lang="pt-BR" altLang="zh-CN" sz="2400" b="1" dirty="0">
                <a:solidFill>
                  <a:srgbClr val="000066"/>
                </a:solidFill>
                <a:latin typeface="Times New Roman" pitchFamily="18" charset="0"/>
              </a:rPr>
              <a:t> </a:t>
            </a:r>
            <a:r>
              <a:rPr lang="pt-BR" altLang="zh-CN" sz="2400" b="1" dirty="0" smtClean="0">
                <a:solidFill>
                  <a:srgbClr val="000066"/>
                </a:solidFill>
                <a:latin typeface="Times New Roman" pitchFamily="18" charset="0"/>
              </a:rPr>
              <a:t>  125    </a:t>
            </a:r>
            <a:r>
              <a:rPr lang="pt-BR" altLang="zh-CN" sz="2400" b="1" dirty="0">
                <a:solidFill>
                  <a:srgbClr val="000066"/>
                </a:solidFill>
                <a:latin typeface="Times New Roman" pitchFamily="18" charset="0"/>
              </a:rPr>
              <a:t>25     5     1</a:t>
            </a:r>
            <a:endParaRPr lang="zh-CN" altLang="en-US" sz="2400"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11560" y="1268760"/>
            <a:ext cx="7886700" cy="4351338"/>
          </a:xfrm>
        </p:spPr>
        <p:txBody>
          <a:bodyPr/>
          <a:lstStyle/>
          <a:p>
            <a:pPr>
              <a:buFontTx/>
              <a:buNone/>
            </a:pPr>
            <a:r>
              <a:rPr lang="en-US" altLang="zh-CN" b="1" dirty="0">
                <a:solidFill>
                  <a:srgbClr val="000066"/>
                </a:solidFill>
                <a:latin typeface="Times New Roman" pitchFamily="18" charset="0"/>
              </a:rPr>
              <a:t>(3) </a:t>
            </a:r>
            <a:r>
              <a:rPr lang="zh-CN" altLang="en-US" b="1" dirty="0">
                <a:solidFill>
                  <a:srgbClr val="000066"/>
                </a:solidFill>
                <a:latin typeface="Times New Roman" pitchFamily="18" charset="0"/>
              </a:rPr>
              <a:t>希尔伯特矩阵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中，生成希尔伯特矩阵的函数是</a:t>
            </a:r>
            <a:r>
              <a:rPr lang="en-US" altLang="zh-CN" b="1" dirty="0" err="1">
                <a:solidFill>
                  <a:srgbClr val="000066"/>
                </a:solidFill>
                <a:latin typeface="Times New Roman" pitchFamily="18" charset="0"/>
              </a:rPr>
              <a:t>hilb</a:t>
            </a:r>
            <a:r>
              <a:rPr lang="en-US" altLang="zh-CN" b="1" dirty="0">
                <a:solidFill>
                  <a:srgbClr val="000066"/>
                </a:solidFill>
                <a:latin typeface="Times New Roman" pitchFamily="18" charset="0"/>
              </a:rPr>
              <a:t>(n</a:t>
            </a:r>
            <a:r>
              <a:rPr lang="en-US" altLang="zh-CN" b="1" dirty="0" smtClean="0">
                <a:solidFill>
                  <a:srgbClr val="000066"/>
                </a:solidFill>
                <a:latin typeface="Times New Roman" pitchFamily="18" charset="0"/>
              </a:rPr>
              <a:t>)</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使用一般方法求逆会因为原始数据的微小扰动而产生不可靠的计算结果。</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中，有一个专门求希尔伯特矩阵的逆的函数</a:t>
            </a:r>
            <a:r>
              <a:rPr lang="en-US" altLang="zh-CN" b="1" dirty="0" err="1">
                <a:solidFill>
                  <a:srgbClr val="000066"/>
                </a:solidFill>
                <a:latin typeface="Times New Roman" pitchFamily="18" charset="0"/>
              </a:rPr>
              <a:t>invhilb</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，其功能是求</a:t>
            </a:r>
            <a:r>
              <a:rPr lang="en-US" altLang="zh-CN" b="1" dirty="0">
                <a:solidFill>
                  <a:srgbClr val="000066"/>
                </a:solidFill>
                <a:latin typeface="Times New Roman" pitchFamily="18" charset="0"/>
              </a:rPr>
              <a:t>n</a:t>
            </a:r>
            <a:r>
              <a:rPr lang="zh-CN" altLang="en-US" b="1" dirty="0">
                <a:solidFill>
                  <a:srgbClr val="000066"/>
                </a:solidFill>
                <a:latin typeface="Times New Roman" pitchFamily="18" charset="0"/>
              </a:rPr>
              <a:t>阶的希尔伯特矩阵的逆矩阵。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95536" y="1196752"/>
            <a:ext cx="8280920" cy="5112568"/>
          </a:xfrm>
        </p:spPr>
        <p:txBody>
          <a:bodyPr rtlCol="0">
            <a:noAutofit/>
          </a:bodyPr>
          <a:lstStyle/>
          <a:p>
            <a:pPr marL="0" indent="0">
              <a:lnSpc>
                <a:spcPct val="100000"/>
              </a:lnSpc>
              <a:buNone/>
              <a:defRPr/>
            </a:pP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3-3 </a:t>
            </a:r>
            <a:r>
              <a:rPr lang="zh-CN" altLang="en-US" b="1" dirty="0">
                <a:solidFill>
                  <a:srgbClr val="000066"/>
                </a:solidFill>
                <a:latin typeface="Times New Roman" pitchFamily="18" charset="0"/>
              </a:rPr>
              <a:t>求</a:t>
            </a:r>
            <a:r>
              <a:rPr lang="en-US" altLang="zh-CN" b="1" dirty="0">
                <a:solidFill>
                  <a:srgbClr val="000066"/>
                </a:solidFill>
                <a:latin typeface="Times New Roman" pitchFamily="18" charset="0"/>
              </a:rPr>
              <a:t>4</a:t>
            </a:r>
            <a:r>
              <a:rPr lang="zh-CN" altLang="en-US" b="1" dirty="0">
                <a:solidFill>
                  <a:srgbClr val="000066"/>
                </a:solidFill>
                <a:latin typeface="Times New Roman" pitchFamily="18" charset="0"/>
              </a:rPr>
              <a:t>阶希尔伯特矩阵及其逆矩阵。</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命令如下：</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format rat     %</a:t>
            </a:r>
            <a:r>
              <a:rPr lang="zh-CN" altLang="en-US" b="1" dirty="0">
                <a:solidFill>
                  <a:srgbClr val="000066"/>
                </a:solidFill>
                <a:latin typeface="Times New Roman" pitchFamily="18" charset="0"/>
              </a:rPr>
              <a:t>以有理形式输出</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H=</a:t>
            </a:r>
            <a:r>
              <a:rPr lang="en-US" altLang="zh-CN" b="1" dirty="0" err="1">
                <a:solidFill>
                  <a:srgbClr val="000066"/>
                </a:solidFill>
                <a:latin typeface="Times New Roman" pitchFamily="18" charset="0"/>
              </a:rPr>
              <a:t>hilb</a:t>
            </a:r>
            <a:r>
              <a:rPr lang="en-US" altLang="zh-CN" b="1" dirty="0">
                <a:solidFill>
                  <a:srgbClr val="000066"/>
                </a:solidFill>
                <a:latin typeface="Times New Roman" pitchFamily="18" charset="0"/>
              </a:rPr>
              <a:t>(4)</a:t>
            </a:r>
            <a:br>
              <a:rPr lang="en-US" altLang="zh-CN" b="1" dirty="0">
                <a:solidFill>
                  <a:srgbClr val="000066"/>
                </a:solidFill>
                <a:latin typeface="Times New Roman" pitchFamily="18" charset="0"/>
              </a:rPr>
            </a:br>
            <a:r>
              <a:rPr lang="pt-BR" altLang="zh-CN" b="1" dirty="0">
                <a:solidFill>
                  <a:srgbClr val="000066"/>
                </a:solidFill>
                <a:latin typeface="Times New Roman" pitchFamily="18" charset="0"/>
              </a:rPr>
              <a:t>H =</a:t>
            </a:r>
          </a:p>
          <a:p>
            <a:pPr marL="0" indent="0">
              <a:lnSpc>
                <a:spcPct val="100000"/>
              </a:lnSpc>
              <a:buNone/>
              <a:defRPr/>
            </a:pPr>
            <a:r>
              <a:rPr lang="pt-BR" altLang="zh-CN" b="1" dirty="0">
                <a:solidFill>
                  <a:srgbClr val="000066"/>
                </a:solidFill>
                <a:latin typeface="Times New Roman" pitchFamily="18" charset="0"/>
              </a:rPr>
              <a:t>       1             1/2            1/3            1/4     </a:t>
            </a:r>
          </a:p>
          <a:p>
            <a:pPr marL="0" indent="0">
              <a:lnSpc>
                <a:spcPct val="100000"/>
              </a:lnSpc>
              <a:buNone/>
              <a:defRPr/>
            </a:pPr>
            <a:r>
              <a:rPr lang="pt-BR" altLang="zh-CN" b="1" dirty="0">
                <a:solidFill>
                  <a:srgbClr val="000066"/>
                </a:solidFill>
                <a:latin typeface="Times New Roman" pitchFamily="18" charset="0"/>
              </a:rPr>
              <a:t>       1/2            1/3            1/4            1/5     </a:t>
            </a:r>
          </a:p>
          <a:p>
            <a:pPr marL="0" indent="0">
              <a:lnSpc>
                <a:spcPct val="100000"/>
              </a:lnSpc>
              <a:buNone/>
              <a:defRPr/>
            </a:pPr>
            <a:r>
              <a:rPr lang="pt-BR" altLang="zh-CN" b="1" dirty="0">
                <a:solidFill>
                  <a:srgbClr val="000066"/>
                </a:solidFill>
                <a:latin typeface="Times New Roman" pitchFamily="18" charset="0"/>
              </a:rPr>
              <a:t>       1/3            1/4            1/5            1/6     </a:t>
            </a:r>
          </a:p>
          <a:p>
            <a:pPr marL="0" indent="0">
              <a:lnSpc>
                <a:spcPct val="100000"/>
              </a:lnSpc>
              <a:buNone/>
              <a:defRPr/>
            </a:pPr>
            <a:r>
              <a:rPr lang="pt-BR" altLang="zh-CN" b="1" dirty="0">
                <a:solidFill>
                  <a:srgbClr val="000066"/>
                </a:solidFill>
                <a:latin typeface="Times New Roman" pitchFamily="18" charset="0"/>
              </a:rPr>
              <a:t>       1/4            1/5            1/6            1/7     </a:t>
            </a:r>
          </a:p>
          <a:p>
            <a:pPr marL="0" indent="0">
              <a:lnSpc>
                <a:spcPct val="100000"/>
              </a:lnSpc>
              <a:buNone/>
              <a:defRPr/>
            </a:pPr>
            <a:r>
              <a:rPr lang="en-US" altLang="zh-CN" b="1" dirty="0">
                <a:solidFill>
                  <a:srgbClr val="000066"/>
                </a:solidFill>
                <a:latin typeface="Times New Roman" pitchFamily="18" charset="0"/>
              </a:rPr>
              <a:t>H=</a:t>
            </a:r>
            <a:r>
              <a:rPr lang="en-US" altLang="zh-CN" b="1" dirty="0" err="1">
                <a:solidFill>
                  <a:srgbClr val="000066"/>
                </a:solidFill>
                <a:latin typeface="Times New Roman" pitchFamily="18" charset="0"/>
              </a:rPr>
              <a:t>invhilb</a:t>
            </a:r>
            <a:r>
              <a:rPr lang="en-US" altLang="zh-CN" b="1" dirty="0">
                <a:solidFill>
                  <a:srgbClr val="000066"/>
                </a:solidFill>
                <a:latin typeface="Times New Roman" pitchFamily="18" charset="0"/>
              </a:rPr>
              <a:t>(4)</a:t>
            </a:r>
            <a:br>
              <a:rPr lang="en-US" altLang="zh-CN" b="1" dirty="0">
                <a:solidFill>
                  <a:srgbClr val="000066"/>
                </a:solidFill>
                <a:latin typeface="Times New Roman" pitchFamily="18" charset="0"/>
              </a:rPr>
            </a:br>
            <a:endParaRPr lang="en-US" altLang="zh-CN"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TLAB第3版模板.potx" id="{4FC99C8F-E109-438F-A6E1-6701802F45A6}" vid="{6AEA906A-9E41-4906-B188-574B48118767}"/>
    </a:ext>
  </a:extLst>
</a:theme>
</file>

<file path=docProps/app.xml><?xml version="1.0" encoding="utf-8"?>
<Properties xmlns="http://schemas.openxmlformats.org/officeDocument/2006/extended-properties" xmlns:vt="http://schemas.openxmlformats.org/officeDocument/2006/docPropsVTypes">
  <Template>MATLAB第3版模板3</Template>
  <TotalTime>667</TotalTime>
  <Words>1289</Words>
  <Application>Microsoft Office PowerPoint</Application>
  <PresentationFormat>全屏显示(4:3)</PresentationFormat>
  <Paragraphs>145</Paragraphs>
  <Slides>43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矩阵求值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Jasmine</dc:creator>
  <cp:lastModifiedBy>liu</cp:lastModifiedBy>
  <cp:revision>43</cp:revision>
  <dcterms:created xsi:type="dcterms:W3CDTF">2006-10-22T04:38:10Z</dcterms:created>
  <dcterms:modified xsi:type="dcterms:W3CDTF">2017-07-21T00:58:18Z</dcterms:modified>
</cp:coreProperties>
</file>