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709" r:id="rId2"/>
    <p:sldId id="263" r:id="rId3"/>
    <p:sldId id="681" r:id="rId4"/>
    <p:sldId id="710" r:id="rId5"/>
    <p:sldId id="275" r:id="rId6"/>
    <p:sldId id="284" r:id="rId7"/>
    <p:sldId id="750" r:id="rId8"/>
    <p:sldId id="683" r:id="rId9"/>
    <p:sldId id="299" r:id="rId10"/>
    <p:sldId id="304" r:id="rId11"/>
    <p:sldId id="312" r:id="rId12"/>
    <p:sldId id="338" r:id="rId13"/>
    <p:sldId id="350" r:id="rId14"/>
    <p:sldId id="711" r:id="rId15"/>
    <p:sldId id="712" r:id="rId16"/>
    <p:sldId id="362" r:id="rId17"/>
    <p:sldId id="779" r:id="rId18"/>
    <p:sldId id="379" r:id="rId19"/>
    <p:sldId id="443" r:id="rId20"/>
    <p:sldId id="754" r:id="rId21"/>
    <p:sldId id="755" r:id="rId22"/>
    <p:sldId id="775" r:id="rId23"/>
    <p:sldId id="753" r:id="rId24"/>
    <p:sldId id="776" r:id="rId25"/>
    <p:sldId id="756" r:id="rId26"/>
    <p:sldId id="777" r:id="rId27"/>
    <p:sldId id="758" r:id="rId28"/>
    <p:sldId id="759" r:id="rId29"/>
    <p:sldId id="757" r:id="rId30"/>
    <p:sldId id="453" r:id="rId31"/>
    <p:sldId id="749" r:id="rId32"/>
    <p:sldId id="760" r:id="rId33"/>
    <p:sldId id="761" r:id="rId34"/>
    <p:sldId id="780" r:id="rId35"/>
    <p:sldId id="762" r:id="rId36"/>
    <p:sldId id="763" r:id="rId37"/>
    <p:sldId id="466" r:id="rId38"/>
    <p:sldId id="778" r:id="rId39"/>
    <p:sldId id="480" r:id="rId40"/>
    <p:sldId id="490" r:id="rId41"/>
    <p:sldId id="498" r:id="rId42"/>
    <p:sldId id="514" r:id="rId43"/>
    <p:sldId id="713" r:id="rId44"/>
    <p:sldId id="714" r:id="rId45"/>
    <p:sldId id="528" r:id="rId46"/>
    <p:sldId id="715" r:id="rId47"/>
    <p:sldId id="535" r:id="rId48"/>
    <p:sldId id="716" r:id="rId49"/>
    <p:sldId id="717" r:id="rId50"/>
    <p:sldId id="764" r:id="rId51"/>
    <p:sldId id="765" r:id="rId52"/>
    <p:sldId id="766" r:id="rId53"/>
    <p:sldId id="767" r:id="rId54"/>
    <p:sldId id="768" r:id="rId55"/>
    <p:sldId id="769" r:id="rId56"/>
    <p:sldId id="555" r:id="rId57"/>
    <p:sldId id="691" r:id="rId58"/>
    <p:sldId id="574" r:id="rId59"/>
    <p:sldId id="770" r:id="rId60"/>
    <p:sldId id="771" r:id="rId61"/>
    <p:sldId id="686" r:id="rId62"/>
    <p:sldId id="592" r:id="rId63"/>
    <p:sldId id="719" r:id="rId64"/>
    <p:sldId id="606" r:id="rId65"/>
    <p:sldId id="772" r:id="rId66"/>
    <p:sldId id="617" r:id="rId67"/>
    <p:sldId id="694" r:id="rId68"/>
    <p:sldId id="741" r:id="rId69"/>
    <p:sldId id="742" r:id="rId70"/>
    <p:sldId id="773" r:id="rId71"/>
    <p:sldId id="774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D9F1FF"/>
    <a:srgbClr val="E0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0" autoAdjust="0"/>
  </p:normalViewPr>
  <p:slideViewPr>
    <p:cSldViewPr>
      <p:cViewPr>
        <p:scale>
          <a:sx n="50" d="100"/>
          <a:sy n="50" d="100"/>
        </p:scale>
        <p:origin x="-234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程序设计与应用</a:t>
            </a:r>
            <a: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（第三版）</a:t>
            </a:r>
            <a:endParaRPr lang="zh-CN" altLang="zh-CN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0" y="6305074"/>
            <a:ext cx="270033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D97BBC-B94D-4905-926D-03D83CC196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78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EC1398-5477-4034-A6A6-95436F9750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91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89F4F7-0E77-4379-B66A-3542B55EE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1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61C8F-D1BC-43E0-B6D4-2797B8037E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1A1A56-6CB8-4837-98AF-CB6E14A172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E5C7C9-8119-4420-AF56-2D093D5367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2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3682"/>
            <a:ext cx="7886700" cy="10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6156176" y="69225"/>
            <a:ext cx="3956005" cy="46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绘图</a:t>
            </a:r>
          </a:p>
        </p:txBody>
      </p:sp>
    </p:spTree>
    <p:extLst>
      <p:ext uri="{BB962C8B-B14F-4D97-AF65-F5344CB8AC3E}">
        <p14:creationId xmlns:p14="http://schemas.microsoft.com/office/powerpoint/2010/main" val="17241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5616" y="1052736"/>
            <a:ext cx="6400800" cy="487362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绘图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4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二维图形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其他形式的二维图形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三维图形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隐函数绘图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图形修饰处理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5.6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图像处理与动画制作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5.7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交互式绘图工具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18055" y="908720"/>
            <a:ext cx="8712968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5-4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用不同标度在同一坐标内绘制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曲线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y1=e</a:t>
            </a:r>
            <a:r>
              <a:rPr lang="en-US" altLang="zh-CN" sz="2800" b="1" baseline="30000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sin(2πx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及曲线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y2=sin(x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x1=0:pi/100:2*pi;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x2=0:pi/100:3*pi;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y1=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(-0.5*x1).*sin(2*pi*x1);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y2= sin(x2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(x1,y1,x2,y2);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37423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5.1.2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绘制图形的辅助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1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图形标注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有关图形标注函数的调用格式为：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图形名称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轴说明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轴说明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text(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legend(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568952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坐标控制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axis([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函数功能丰富，常用的用法还有：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纵、横坐标轴采用等长刻度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square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产生正方形坐标系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缺省为矩形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auto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使用缺省设置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off 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取消坐标轴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on 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显示坐标轴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on/off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命令控制是画还是不画网格线，不带参数的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box on/off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命令控制是加还是不加边框线，不带参数的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box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idx="1"/>
          </p:nvPr>
        </p:nvSpPr>
        <p:spPr>
          <a:xfrm>
            <a:off x="303245" y="908720"/>
            <a:ext cx="8229600" cy="3600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绘制分段函数曲线并添加图形标注。</a:t>
            </a:r>
            <a:endParaRPr lang="zh-CN" altLang="es-E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3616" y="2845409"/>
            <a:ext cx="6333815" cy="358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plot(x,y)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axis([0 10 0 2.5])   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设置坐标轴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title('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分段函数曲线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'); 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加图形标题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xlabel('Variable X');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轴说明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ylabel('Variable Y');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轴说明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text(2,1.3,'y=x^{1/2}');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在指定位置添加图形说明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text(4.5,1.9,'y=2');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text(7.3,1.5,'y=5-x/2');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text(8.5,0.9,'y=1');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81522"/>
              </p:ext>
            </p:extLst>
          </p:nvPr>
        </p:nvGraphicFramePr>
        <p:xfrm>
          <a:off x="5652120" y="1052736"/>
          <a:ext cx="3096344" cy="17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3" imgW="1714500" imgH="965200" progId="Equation.3">
                  <p:embed/>
                </p:oleObj>
              </mc:Choice>
              <mc:Fallback>
                <p:oleObj name="公式" r:id="rId3" imgW="17145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052736"/>
                        <a:ext cx="3096344" cy="1740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615" y="1196752"/>
            <a:ext cx="35283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x=linspace(0,10,100);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y=[];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for x0=x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if x0&gt;=8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y=[y,1];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x0&gt;=6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y=[y,5-x0/2];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y=[y,2];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x0&gt;=0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y=[y,sqrt(x0)];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end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图形保持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一般情况下，绘图命令每执行一次就刷新当前图形窗口，图形窗口原有图形将不复存在。若希望在已存在的图形上再继续添加新的图形，可使用图形保持命令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 on/off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命令控制是保持原有图形还是刷新原有图形，不带参数的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8"/>
            <a:ext cx="9036496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5-6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用图形保持功能在同一坐标内绘制曲线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及其包络线。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=(0:pi/100:2*pi)';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y1=2*exp(-0.5*x)*[1,-1];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y2=2*exp(-0.5*x).*sin(2*pi*x);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plot(x,y1,'b:');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axis([0,2*pi,-2,2]);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设置坐标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设置图形保持状态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plot(x,y2,'k');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legend('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包络线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包络线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曲线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y');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加图例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关闭图形保持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     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网格线控制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712968" cy="2952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图形窗口的分割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m,n,p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712968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5-7 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在一个图形窗口中以子图形式同时绘制正弦、余弦、正切、余切曲线。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(0,2*pi,60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y=sin(x);z=cos(x);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t=sin(x)./(cos(x)+eps);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=cos(x)./(sin(x)+eps);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subplot(2,2,1);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);title('sin(x)');axis ([0,2*pi,-1,1]);       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);title('cos(x)');axis ([0,2*pi,–1,1]);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);title('tangent(x)');axis ([0,2*pi,-40,40]);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);title('cotangent(x)');axis ([0,2*pi,-40,40]);</a:t>
            </a:r>
          </a:p>
        </p:txBody>
      </p:sp>
    </p:spTree>
    <p:extLst>
      <p:ext uri="{BB962C8B-B14F-4D97-AF65-F5344CB8AC3E}">
        <p14:creationId xmlns:p14="http://schemas.microsoft.com/office/powerpoint/2010/main" val="29449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08945"/>
            <a:ext cx="7772400" cy="594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对图形窗口灵活分割。请看下面的程序。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(0,2*pi,60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y=sin(x);z=cos(x);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t=sin(x)./(cos(x)+eps);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=cos(x)./(sin(x)+eps);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subplot(2,2,1);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2×2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);title('sin(x)-1');axis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subplot(2,1,2);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2×1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);title('sin(x)-2');axis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subplot(4,4,3);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subplot(4,4,4);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);title('cos(x)');axis ([0,2*pi,-1,1]);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subplot(4,4,7);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);title('tangent(x)');axis ([0,2*pi,-40,40]);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subplot(4,4,8); 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);title('cotangent(x)');axis ([0,2*pi,-40,40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]);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45091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5.2.1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函数自适应采样的绘图函数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fname,lims,tol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f(x)=cos(tan(πx))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的曲线。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s-ES" altLang="zh-CN" sz="2800" dirty="0">
                <a:solidFill>
                  <a:srgbClr val="000066"/>
                </a:solidFill>
              </a:rPr>
              <a:t>fplot(@(x)cos(tan(pi*x)),[0,1])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004634"/>
            <a:ext cx="51619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5.2  </a:t>
            </a:r>
            <a:r>
              <a:rPr lang="zh-CN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其他形式的二维图形</a:t>
            </a:r>
            <a:endParaRPr lang="zh-CN" altLang="en-US" sz="36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24744"/>
            <a:ext cx="8229600" cy="41433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3600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5.1   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二维图形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绘制二维曲线的基本函数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函数的基本用法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函数的基本调用格式为：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为长度相同的向量，分别用于存储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对数坐标图形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提供了绘制对数和半对数坐标曲线的函数，调用格式为：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</p:txBody>
      </p:sp>
      <p:sp>
        <p:nvSpPr>
          <p:cNvPr id="4" name="矩形 3"/>
          <p:cNvSpPr/>
          <p:nvPr/>
        </p:nvSpPr>
        <p:spPr>
          <a:xfrm>
            <a:off x="632050" y="1172710"/>
            <a:ext cx="55114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5.2.2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其他坐标系下的二维曲线图</a:t>
            </a:r>
          </a:p>
        </p:txBody>
      </p:sp>
    </p:spTree>
    <p:extLst>
      <p:ext uri="{BB962C8B-B14F-4D97-AF65-F5344CB8AC3E}">
        <p14:creationId xmlns:p14="http://schemas.microsoft.com/office/powerpoint/2010/main" val="39716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659813" cy="5715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5-9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y=10x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的对数坐标图并与直角线性坐标图进行比较。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x=0:0.1:10;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y=10*x.*x;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subplot(2,2,1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)');grid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)');grid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 </a:t>
            </a:r>
          </a:p>
        </p:txBody>
      </p:sp>
    </p:spTree>
    <p:extLst>
      <p:ext uri="{BB962C8B-B14F-4D97-AF65-F5344CB8AC3E}">
        <p14:creationId xmlns:p14="http://schemas.microsoft.com/office/powerpoint/2010/main" val="9849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7886700" cy="273630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．极坐标图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函数用来绘制极坐标图，其调用格式为：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theta,rho,LineSpec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theta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为极坐标极角，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rho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为极坐标矢径，选项的内容与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函数相似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204864"/>
            <a:ext cx="7886700" cy="40324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t=0:pi/50:20*pi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r1=exp(cos(t))-2*cos(4*t)+sin(t/12).^5;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r2=exp(cos(t-pi/2))-2*cos(4*(t-pi/2))+sin((t-pi/2)/12).^5;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polar(t,r1) 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绘制蝴蝶曲线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polar(t,r2) 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旋转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90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度的蝴蝶曲线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24688"/>
            <a:ext cx="6146931" cy="11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651886"/>
            <a:ext cx="504108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5-10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绘制极坐标图。</a:t>
            </a:r>
          </a:p>
        </p:txBody>
      </p:sp>
    </p:spTree>
    <p:extLst>
      <p:ext uri="{BB962C8B-B14F-4D97-AF65-F5344CB8AC3E}">
        <p14:creationId xmlns:p14="http://schemas.microsoft.com/office/powerpoint/2010/main" val="28578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41433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5.2.3  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其他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特殊二维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图形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其他形式的线性直角坐标图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在线性直角坐标系中，其他形式的图形有条形图、阶梯图、杆图和填充图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等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条形类图形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bar(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bar(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3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5-11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条形图应用示例。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x=-1:1;  y=[1,2,3,4,5;1,2,1,2,1;5,4,3,2,1];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subplot(2,2,1);bar(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x,y,'grouped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title('Group');axis([-3,3,0,6])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barh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x,y,'stacked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title('Stack')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352928" cy="2880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）直方图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中，绘制直方图的函数有两个：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函数，分别用于绘制直角坐标系下的直方图和极坐标系下的直方图，后者也称为玫瑰花图。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函数的应用更为广泛一些，其调用格式为：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(y[,x])</a:t>
            </a:r>
          </a:p>
          <a:p>
            <a:pPr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5-12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绘制服从高斯分布的直方图，再将这些数据分到指定范围的区间中，并绘制直方图中。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(500,1);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(y);title('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高斯分布直方图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x=-4:0.1:4;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</a:t>
            </a:r>
          </a:p>
          <a:p>
            <a:pPr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y,x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指定范围的高斯分布直方图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3538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rose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函数的调用格式与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函数非常相似，调用方法如下：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rose(theta[,x])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5-13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中高斯分布数据在极坐标下的直方图。</a:t>
            </a: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(500,1);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theta=y*pi;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rose(theta)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在极坐标下的直方图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237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45344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．面积类图形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）扇形统计图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扇形统计图又称为饼图，反映一个数据系列中各个分量在总数量中所占的比重。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函数来绘制扇形统计图，其调用格式为：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pie(x,explode)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83613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5-1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0≤X≤2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区间内，绘制曲线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x=0:pi/100:2*pi;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(-0.5*x).*sin(2*pi*x);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18" y="3028373"/>
            <a:ext cx="42195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51344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5-14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某次考试优秀、良好、中等、及格、不及格的人数分别为：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17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19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，试用扇形统计图作成绩统计分析。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pie([7,17,23,19,5],[0,0,0,0,1])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对应第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分量部分从饼图中心分离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饼图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legend('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优秀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良好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中等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及格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不及格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）面积统计图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面积统计图反映数量变化的趋势，在实际中可以表现不同部分对整体的影响。在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中，绘制面积统计图的函数是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，其调用格式为：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area(x)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x=1:2:9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y=[1,3,5,2,6;2,4,5,6,2;5,4,7,2,2]';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on;title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面积统计图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68952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）实心图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实心图是将数据的起点和终点连成多边形，并填充颜色。绘制实心图的函数是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fill(x,y,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5-15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绘制一个红色的正八边形。</a:t>
            </a:r>
          </a:p>
          <a:p>
            <a:pPr>
              <a:buNone/>
            </a:pPr>
            <a:r>
              <a:rPr lang="es-E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t=0:2*pi/8:2*pi</a:t>
            </a: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取正八边形坐标点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t=[t,t(1)];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数据向量的首尾重合，使图形封闭。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x=sin(t);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y=cos(t);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fill(x,y,'r')    %x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是圆周坐标，数据间隔足够小时可以画圆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equal;axis([-1.5,1.5,-1.5,1.5])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73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．散点类图形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提供了绘制散点类图形的函数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scatter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，分别用于绘制散点图、阶梯图和杆图。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个函数的调用格式为：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scatter(x,y[,'filled'][,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stairs(x,y,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3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5-16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分别以散点图、阶梯图和杆图形式绘制曲线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x=0:0.35:7;y=2*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(-0.5*x);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subplot(2,3,1);scatter(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')title('scatter(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subplot(2,3,2);stairs(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x,y,'b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')title('stairs(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x,y,''b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subplot(2,3,3);stem(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x,y,'k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x,y,''k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 marL="0" indent="0">
              <a:buNone/>
            </a:pPr>
            <a:endParaRPr lang="zh-CN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86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692696"/>
            <a:ext cx="856895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．矢量类图形</a:t>
            </a:r>
          </a:p>
          <a:p>
            <a:pPr>
              <a:buNone/>
            </a:pPr>
            <a:r>
              <a:rPr lang="zh-CN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）罗盘图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罗盘图表示起点为坐标原点的向量，同时还在坐标系中显示圆形的分隔线。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compass(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compass(z)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）羽毛图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feather(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feather(z)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）箭头图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quiver([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,]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u,v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24936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5-17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分别以罗盘图、羽毛图和箭头图形式绘制绘制正弦曲线。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=-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pi:pi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/8:pi;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subplot(2,2,1);compass(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罗盘图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subplot(2,2,2);feather(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羽毛图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subplot(2,1,2);quiver(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箭头图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104180" cy="519113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5.3    </a:t>
            </a:r>
            <a:r>
              <a:rPr lang="zh-CN" altLang="en-US" sz="3600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三维图形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18898" y="1484784"/>
            <a:ext cx="8809422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5.3.1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绘制三维曲线的基本函数 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将二维绘图函数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的有关功能扩展到</a:t>
            </a:r>
            <a:r>
              <a:rPr lang="zh-CN" altLang="zh-CN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三维空间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plot3(x1,y1,z1,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1,x2,y2,z2,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2,…,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xn,yn,zn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n)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285861" y="1772816"/>
            <a:ext cx="8893175" cy="4724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sz="7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曲线</a:t>
            </a:r>
            <a:r>
              <a:rPr lang="zh-CN" altLang="zh-CN" sz="7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所对应的参数方程为：</a:t>
            </a:r>
            <a:endParaRPr lang="zh-CN" altLang="en-US" sz="7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t=0:pi/50:2*pi;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x=8*cos(t);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y=4*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(2)*sin(t);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z=-4*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(2)*sin(t);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plot3(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x,y,z,'p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title('Line in 3-D Space');text(0,0,0,'origin');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('X'),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('Y'),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('Z');grid</a:t>
            </a:r>
            <a:r>
              <a:rPr lang="en-US" altLang="zh-CN" sz="59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  <a:endParaRPr lang="en-US" altLang="zh-CN" sz="59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98316"/>
              </p:ext>
            </p:extLst>
          </p:nvPr>
        </p:nvGraphicFramePr>
        <p:xfrm>
          <a:off x="4067943" y="980728"/>
          <a:ext cx="36661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1129810" imgH="482391" progId="Equation.3">
                  <p:embed/>
                </p:oleObj>
              </mc:Choice>
              <mc:Fallback>
                <p:oleObj r:id="rId3" imgW="11298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3" y="980728"/>
                        <a:ext cx="36661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93638"/>
              </p:ext>
            </p:extLst>
          </p:nvPr>
        </p:nvGraphicFramePr>
        <p:xfrm>
          <a:off x="4590898" y="2420888"/>
          <a:ext cx="3456384" cy="118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5" imgW="2145960" imgH="736560" progId="Equation.3">
                  <p:embed/>
                </p:oleObj>
              </mc:Choice>
              <mc:Fallback>
                <p:oleObj name="公式" r:id="rId5" imgW="2145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898" y="2420888"/>
                        <a:ext cx="3456384" cy="1183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980728"/>
            <a:ext cx="38884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5-18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绘制空间曲线。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99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229600" cy="41433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5.3.2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三维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曲面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．平面网格坐标矩阵的生成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利用矩阵运算生成。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a:dx:b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y=(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c:dy:d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X=ones(size(y))*x;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Y=y*ones(size(x));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函数生成。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a:dx:b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y=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c:dy:d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066800"/>
            <a:ext cx="7921625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绘制曲线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FontTx/>
              <a:buNone/>
            </a:pP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如下</a:t>
            </a:r>
            <a:r>
              <a:rPr lang="zh-CN" altLang="de-DE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t=-pi:pi/100:pi;</a:t>
            </a:r>
          </a:p>
          <a:p>
            <a:pPr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x=t.*cos(3*t);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y=t.*sin(t).*sin(t);</a:t>
            </a:r>
          </a:p>
          <a:p>
            <a:pPr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plot(x,y);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02334"/>
              </p:ext>
            </p:extLst>
          </p:nvPr>
        </p:nvGraphicFramePr>
        <p:xfrm>
          <a:off x="2123728" y="1772816"/>
          <a:ext cx="357414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1511300" imgH="457200" progId="Equation.3">
                  <p:embed/>
                </p:oleObj>
              </mc:Choice>
              <mc:Fallback>
                <p:oleObj name="公式" r:id="rId3" imgW="1511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357414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9" y="2996952"/>
            <a:ext cx="42195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77200" cy="5029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5-19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6&lt;x&lt;30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15&lt;y&lt;36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，求不定方程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2x+5y=126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的整数解。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x=7:29;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y=16:35;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[7,29]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[16,35]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区域生成网格坐标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z=2*x+5*y;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k=find(z==126);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找出解的位置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x(k)',y(k)'     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输出对应位置的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即方程的解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0" y="751789"/>
            <a:ext cx="8878918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绘制三维曲面的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mesh(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surf(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5-20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用三维曲面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z=sin(y)cos(x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mesh(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('z-axis');title('mesh');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surf(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('z-axis');title('surf');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plot3(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('z-axis');title('plot3-1');grid;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229600" cy="55768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绘制两个直径相等的圆管的相交图形。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m=30;z=1.2</a:t>
            </a: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*(0:m)/</a:t>
            </a:r>
            <a:r>
              <a:rPr lang="es-ES" altLang="zh-CN" sz="1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m;r=ones(size(z));theta</a:t>
            </a: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=(0:m)/m*2*pi;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x1=r'*cos(theta); 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生成第一个圆柱体的坐标矩阵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y1=r'*sin(theta);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z1=z'*ones(1,m+1);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x=(-m:2:m)/m;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x2=x'*ones(1,m+1);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生成第二个圆柱体的坐标矩阵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y2=r'*cos(theta);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z2=r'*sin(theta);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surf(x1,y1,z1) 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绘制垂直的圆柱体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equal,axis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surf(x2,y2,z2)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绘制水平的圆柱体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equal,axis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两个圆柱体的相交图形</a:t>
            </a:r>
            <a:r>
              <a:rPr lang="en-U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8807896" cy="554732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5-22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分析由函数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-2y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构成的曲面形状及与平面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的交线。</a:t>
            </a:r>
          </a:p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(-10:0.2:10);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z1=(x.^2-2*y.^2)+eps; 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a=input('a=?'); z2=a*ones(size(x));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subplot(1,2,1);mesh(x,y,z1);hold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on;mesh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(x,y,z2);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分别画出两个曲面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v=[-10,10,-10,10,-100,100];axis(v);grid;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子图的坐标设置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r0=abs(z1-z2)&lt;=1;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求两曲面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坐标差小于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的点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xx=r0.*x;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=r0.*y;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zz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=r0.*z2;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求这些点上的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坐标，即交线坐标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plot3(xx(r0~=0),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(r0~=0),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zz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(r0~=0),'*');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子图画出交线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axis(v);grid;             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子图的坐标设置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340012" cy="58653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5-18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平面内选择区域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[-8,8]×[-8,8]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，绘制函数的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种三维曲面图。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x,y]=meshgrid(-8:0.5:8);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z=sin(sqrt(x.^2+y.^2))./sqrt(x.^2+y.^2+eps);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meshc(x,y,z);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title('meshc(x,y,z)')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meshz(x,y,z);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title('meshz(x,y,z)')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surfc(x,y,z)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title('surfc(x,y,z)')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surfl(x,y,z)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title('surfl(x,y,z)')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1999" y="1070227"/>
            <a:ext cx="15651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21985"/>
              </p:ext>
            </p:extLst>
          </p:nvPr>
        </p:nvGraphicFramePr>
        <p:xfrm>
          <a:off x="6516216" y="1340768"/>
          <a:ext cx="2260004" cy="110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3" imgW="1091726" imgH="533169" progId="Equation.3">
                  <p:embed/>
                </p:oleObj>
              </mc:Choice>
              <mc:Fallback>
                <p:oleObj name="公式" r:id="rId3" imgW="1091726" imgH="5331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340768"/>
                        <a:ext cx="2260004" cy="1102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标准三维曲面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sphere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]=sphere(n)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cylinder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R,n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还有一个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peaks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函数，称为多峰函数，常用于三维曲面的演示。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5252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绘制标准三维曲面图形。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  <a:endParaRPr lang="zh-CN" altLang="de-DE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t=0:pi/20:2*pi;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 cylinder(2+sin(t),30);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[x,y,z]=sphere;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subplot(1,3,3);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]=peaks(30);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92927"/>
            <a:ext cx="3816424" cy="36724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5.2.3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其他三维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图形</a:t>
            </a:r>
            <a:endParaRPr lang="en-US" altLang="zh-CN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．三维条形图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bar3(y)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．三维饼图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x,explode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．三维实心图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4860032" y="1556792"/>
            <a:ext cx="3744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．三维散点图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scatter3(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．三维杆图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stem3(z)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stem3(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．三维箭头图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quiver3(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x,y,z,u,v,w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291512" cy="55451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5-20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绘制三维图形：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绘制魔方阵的三维条形图。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以三维杆图形式绘制曲线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y=2sin(x)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x=[2347,1827,2043,3025]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，绘制三维饼图。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用随机的顶点坐标值画出五个黄色三角形。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bar3(magic(4))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y=2*sin(0:pi/10:2*pi);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stem3(y);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pie3([2347,1827,2043,3025]);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fill3(rand(3,5),rand(3,5),rand(3,5), 'y'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352928" cy="4351338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绘制多峰函数的瀑布图和等高线图。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[X,Y,Z]=peaks(30);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waterfall(X,Y,Z)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contour3(X,Y,Z,12,'k');    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代表高度的等级数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说明：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是向量，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是矩阵时，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的长度与矩阵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的行数或列数必须相等。如果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的长度等于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的每列为横、纵坐标绘制曲线，曲线的条数等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的列数。如果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的长度等于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的列数，则以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的每行为横、纵坐标绘制曲线，曲线的条数等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是同维矩阵时，则以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对应列元素为横、纵坐标分别绘制曲线，曲线条数等于矩阵的列数。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函数最简单的调用格式是只包含一个输入参数：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20233"/>
            <a:ext cx="8263830" cy="7978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5.4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隐函数绘图</a:t>
            </a:r>
            <a:endParaRPr lang="zh-CN" altLang="zh-CN" sz="28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66"/>
                </a:solidFill>
              </a:rPr>
              <a:t>5.4.1  </a:t>
            </a:r>
            <a:r>
              <a:rPr lang="zh-CN" altLang="zh-CN" sz="2800" b="1" dirty="0">
                <a:solidFill>
                  <a:srgbClr val="000066"/>
                </a:solidFill>
              </a:rPr>
              <a:t>隐函数二维</a:t>
            </a:r>
            <a:r>
              <a:rPr lang="zh-CN" altLang="zh-CN" sz="2800" b="1" dirty="0" smtClean="0">
                <a:solidFill>
                  <a:srgbClr val="000066"/>
                </a:solidFill>
              </a:rPr>
              <a:t>绘图</a:t>
            </a:r>
            <a:endParaRPr lang="en-US" altLang="zh-CN" sz="2800" b="1" dirty="0" smtClean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zh-CN" altLang="zh-CN" sz="1000" b="1" dirty="0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-2π&lt;x&lt;2π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a&lt;x&lt;b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5518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75846" y="1196752"/>
            <a:ext cx="8893175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对于隐函数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-2π&lt;x&lt;2π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-2π&lt;y&lt;2π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xmin,xmax,ymin,ymax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&lt;x&lt;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&lt;y&lt;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a&lt;x&lt;b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a&lt;y&lt; 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23474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对于参数方程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 = x(t)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y = y(t)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ezplot(x,y)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0&lt;t&lt;2π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x=x(t)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y=y(t)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ezplot(x,y, [tmin,tmax])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tmin &lt; t &lt; tmax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x=x(t)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y=y(t)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33222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15846" y="1268760"/>
            <a:ext cx="8856984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隐函数绘图应用举例。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subplot(2,2,1);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('x^2+y^2-9');axis equal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subplot(2,2,2);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(@(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)x.^3+y.^3-5.*x.*y+1/5)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subplot(2,2,3);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('cos(tan(pi*x))',[ 0,1])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subplot(2,2,4);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('8*cos(t)','4*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itchFamily="18" charset="0"/>
              </a:rPr>
              <a:t>(2)*sin(t)',[0,2*pi])</a:t>
            </a:r>
          </a:p>
        </p:txBody>
      </p:sp>
    </p:spTree>
    <p:extLst>
      <p:ext uri="{BB962C8B-B14F-4D97-AF65-F5344CB8AC3E}">
        <p14:creationId xmlns:p14="http://schemas.microsoft.com/office/powerpoint/2010/main" val="18036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20233"/>
            <a:ext cx="8119814" cy="79784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5.4.2  </a:t>
            </a:r>
            <a:r>
              <a:rPr lang="zh-CN" altLang="zh-CN" sz="2800" dirty="0">
                <a:solidFill>
                  <a:srgbClr val="000066"/>
                </a:solidFill>
              </a:rPr>
              <a:t>隐函数三维绘图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8" cy="4752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：绘制曲面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z=f(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的表示方法与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函数相同。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取默认范围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xmin,xmax,ymin,ymax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min,max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：在指定的区间绘制曲面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z=f(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：在默认区域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上绘制参数方程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x=x(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z=z(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的曲面。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④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smin,smax,tmin,tmax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min,max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0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5-28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绘制下列曲面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(-s)*cos(t)','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(-s)*sin(t)','t',[0,8,0,5*pi])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7" y="1412776"/>
            <a:ext cx="432048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6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99280" y="1484785"/>
            <a:ext cx="5380832" cy="367240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视点处理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提供了设置视点的函数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view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。其调用格式为：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view(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az,el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az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为方位角，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el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为仰角，它们均以度为单位。系统缺省的视点定义为方位角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-37.5°,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仰角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79512" y="899865"/>
            <a:ext cx="82296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5.5 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图形修饰处理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82812"/>
            <a:ext cx="34671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从不同视点绘制多峰函数曲面。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view(-37.5,30);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title('azimuth=-37.5,elevation=30')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view(0,90);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title('azimuth=0,elevation=90')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view(90,0); 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title('azimuth=90,elevation=0')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view(-7,-10);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title('azimuth=-7,elevation=-10')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80728"/>
            <a:ext cx="8458200" cy="5496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5.3.2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色彩处理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颜色的向量表示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除用字符表示颜色外，还可以用含有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个元素的向量表示颜色。向量元素在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[0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1]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范围取值，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个元素分别表示红、绿、蓝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种颜色的相对亮度，称为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RGB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三元组。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9730"/>
              </p:ext>
            </p:extLst>
          </p:nvPr>
        </p:nvGraphicFramePr>
        <p:xfrm>
          <a:off x="827583" y="3717031"/>
          <a:ext cx="7344817" cy="223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202"/>
                <a:gridCol w="1061682"/>
                <a:gridCol w="955514"/>
                <a:gridCol w="1704757"/>
                <a:gridCol w="1046515"/>
                <a:gridCol w="922147"/>
              </a:tblGrid>
              <a:tr h="27687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zh-CN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sz="14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0  1]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蓝色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1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白色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1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绿色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[0.5  0.5  0.5]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灰色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红色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[0.67  0  1]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紫色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1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青色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0.5  0]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橙色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品红色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0.62  0.40]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铜色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1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黄色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[0.49  1  0.83]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宝石蓝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0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黑色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6396" y="908720"/>
            <a:ext cx="8801100" cy="5652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色图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色图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m×3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的数值矩阵，它的每一行是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RGB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三元组。色图矩阵可以人为地生成，也可以调用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提供的函数来定义色图矩阵。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及其派生函数外，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mesh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等函数均使用色图着色。图形窗口色图的设置和改变，使用函数：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代表色图矩阵。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．含多个输入参数的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含多个输入参数的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plot(x1,y1,x2,y2,…,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xn,yn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．含选项的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含选项的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xn,yn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656396"/>
            <a:ext cx="8458200" cy="55809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三维表面图形的着色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三维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表面图实际上就是在网格图的每一个网格片上涂上颜色。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函数用缺省的着色方式对网格片着色。除此之外，还可以用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命令来改变着色方式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 faceted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：将每个网格片用其高度对应的颜色进行着色，但网格线仍保留着，其颜色是黑色。这是系统的默认着色方式。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 flat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：将每个网格片用同一个颜色进行着色，且网格线也用相应的颜色，从而使得图形表面显得更加光滑。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：在网格片内采用颜色插值处理，得出的表面图显得最光滑。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52736"/>
            <a:ext cx="7920880" cy="50405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5-30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采用不同着色方式的效果展示。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t=0:pi/20:2*pi;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z=peaks(20);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(jet)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subplot(2,2,1);surf(z)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subplot(2,2,2);surf(z);shading flat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subplot(2,2,3);surf(z);shading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subplot(2,2,4);mesh(z);shading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29600" cy="5434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5.5.3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图形的裁剪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处理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定义的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常数可以用于表示那些不可使用的数据，利用这种特性，可以将图形中需要裁剪部分对应的函数值设置成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，这样在绘制图形时，函数值为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的部分将不显示出来，从而达到对图形进行裁剪的目的。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例如，要削掉正弦波顶部或底部大于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0.5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的部分，可使用下面的程序：</a:t>
            </a:r>
            <a:endParaRPr lang="zh-CN" altLang="es-E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x=0:pi/10:4*pi;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i=find(abs(y)&gt;0.5);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x(i)=NaN;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689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4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5-24   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绘制两个球面，其中一个球在另一个球里面，将外面的球裁掉一部分，使得能看见里面的球。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</a:t>
            </a:r>
            <a:r>
              <a:rPr lang="zh-CN" altLang="es-E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[x,y,z]=sphere(20);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生成外面的大球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z1=z;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z1(:,1:4)=NaN;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将大球裁掉一部分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c1=ones(size(z1));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surf(3*x,3*y,3*z1,c1);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生成里面的小球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z2=z;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c2=2*ones(size(z2));</a:t>
            </a:r>
            <a:endParaRPr lang="fr-FR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c2(:,1:4)=3*ones(size(c2(:,1:4)));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surf(1.5*x,1.5*y,1.5*z2,c2);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([0,1,0;0.5,0,0;1,0,0]);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08721"/>
            <a:ext cx="7113984" cy="36004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5.6 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图像处理与动画制作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7772400" cy="4419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5.6.1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图像处理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．图像的读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写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要在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中使用不同格式的图像，需要用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函数读取该图像，即将图像文件读入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工作空间。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函数的调用格式与功能为：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filename,fmt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filename,fmt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图像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的显示</a:t>
            </a:r>
            <a:endParaRPr lang="en-US" altLang="zh-CN" sz="2800" b="1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image(x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函数类似的函数是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imagesc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，它的调用格式和功能都与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函数一样，只是图像着色方式不同。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为了保证图像的显示效果，一般还应使用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函数设置图像色图。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设有图像文件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logo.jpg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，在图形窗口显示该图像，程序如下：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('logo.jpg');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读取图像的数据阵和色图阵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image(x)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image off 		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保持宽高比并取消坐标轴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720"/>
            <a:ext cx="8497887" cy="5187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5.6.2   </a:t>
            </a: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动画制作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制作逐帧动画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getframe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函数：可截取一幅画面信息（称为动画中的一帧），一幅画面信息形成一个很大的列向量。显然，保存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幅图面就需一个大矩阵。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moviein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函数：用来建立一个足够大的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列矩阵。该矩阵用来保存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幅画面的数据，以备播放。之所以要事先建立一个大矩阵，是为了提高程序运行速度。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movie(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函数：播放由矩阵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所定义的画面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次，默认时播放一次。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5-38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播放一个直径不断变化的球体。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]=sphere(50);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moviein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(30);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建立一个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列大矩阵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for i=1:30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surf(i*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y,i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*z)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绘制球面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m(:,i)=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getframe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将球面保存到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矩阵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movie(m,10);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以每秒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幅的速度播放球面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18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150937"/>
            <a:ext cx="8229600" cy="4975225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．创建轨迹动画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函数展现质点在二维平面和三维空间的运动轨迹，这种轨迹曲线称为彗星轨迹曲线。函数调用格式为：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290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52735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生成一个三维运动图形轨迹。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x=0:pi/250:10*pi;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z=cos(x);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77496"/>
              </p:ext>
            </p:extLst>
          </p:nvPr>
        </p:nvGraphicFramePr>
        <p:xfrm>
          <a:off x="683568" y="836712"/>
          <a:ext cx="7200800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794"/>
                <a:gridCol w="2242166"/>
                <a:gridCol w="1466031"/>
                <a:gridCol w="2112809"/>
              </a:tblGrid>
              <a:tr h="3298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线型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线型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实线（默认值）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-.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点划线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虚线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--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双划线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88315"/>
              </p:ext>
            </p:extLst>
          </p:nvPr>
        </p:nvGraphicFramePr>
        <p:xfrm>
          <a:off x="683568" y="2060848"/>
          <a:ext cx="7200800" cy="1728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71"/>
                <a:gridCol w="1408540"/>
                <a:gridCol w="1354880"/>
                <a:gridCol w="871953"/>
                <a:gridCol w="1395126"/>
                <a:gridCol w="1307930"/>
              </a:tblGrid>
              <a:tr h="33805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sz="16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选项</a:t>
                      </a:r>
                      <a:endParaRPr lang="zh-CN" sz="16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选项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蓝色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品红色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绿色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黄色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红色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黑色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青色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白色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59671"/>
              </p:ext>
            </p:extLst>
          </p:nvPr>
        </p:nvGraphicFramePr>
        <p:xfrm>
          <a:off x="611560" y="4005064"/>
          <a:ext cx="7344815" cy="216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165"/>
                <a:gridCol w="2278519"/>
                <a:gridCol w="1517065"/>
                <a:gridCol w="2147066"/>
              </a:tblGrid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朝下三角符号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圆圈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朝上三角符号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叉号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 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朝左三角符号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加号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 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朝右三角符号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星号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pentagram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五角星符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square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hexagram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六角星符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diamond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菱形符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20233"/>
            <a:ext cx="8047806" cy="79784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5.7  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交互式绘图工具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44992"/>
            <a:ext cx="8424936" cy="4351338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5.7.1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“绘图”选项卡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的功能区有一个“绘图”选项卡，提供了绘图的基本工具。“绘图”选项卡的工具条中有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个命令组，左边的“所选内容”命令组，用于显示已选中用于绘图的变量；中间的“绘图”命令组，提供了绘制各种图形的命令；右边的 “选项”命令组，用于设置绘图时是否新建图形窗口。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06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6408712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5.7.2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绘图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工具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192688" cy="4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5-3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用不同线型和颜色在同一坐标内绘制曲线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及其包络线。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x=(0:pi/100:2*pi)';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y1=2*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(-0.5*x)*[1,-1];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y2=2*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(-0.5*x).*sin(2*pi*x);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x1=(0:12)/2;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y3=2*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(-0.5*x1).*sin(2*pi*x1);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plot(x,y1,'g:',x,y2,'b--',x1,y3,'rp');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．双纵坐标函数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plotyy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函数是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MATLAB 5.X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新增的函数。它能把函数值具有不同量纲、不同数量级的两个函数绘制在同一坐标中。调用格式为：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plotyy(x1,y1,x2,y2)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x1-y1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对应一条曲线，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x2-y2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对应另一条曲线。横坐标的标度相同，纵坐标有两个，左纵坐标用于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x1-y1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数据对，右纵坐标用于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x2-y2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数据对。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LAB第3版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90232A88-0749-4393-8A6C-FAFC0692805F}" vid="{09180F0F-C03E-4E3B-A7D3-1EE2DDF975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</Template>
  <TotalTime>2718</TotalTime>
  <Words>5149</Words>
  <Application>Microsoft Office PowerPoint</Application>
  <PresentationFormat>全屏显示(4:3)</PresentationFormat>
  <Paragraphs>720</Paragraphs>
  <Slides>71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74" baseType="lpstr">
      <vt:lpstr>MATLAB第3版模板</vt:lpstr>
      <vt:lpstr>公式</vt:lpstr>
      <vt:lpstr>Microsoft 公式 3.0</vt:lpstr>
      <vt:lpstr>PowerPoint 演示文稿</vt:lpstr>
      <vt:lpstr>  5.1   二维图形</vt:lpstr>
      <vt:lpstr> </vt:lpstr>
      <vt:lpstr> </vt:lpstr>
      <vt:lpstr> </vt:lpstr>
      <vt:lpstr> </vt:lpstr>
      <vt:lpstr>PowerPoint 演示文稿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PowerPoint 演示文稿</vt:lpstr>
      <vt:lpstr> 5.2.3  其他特殊二维图形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  三维图形</vt:lpstr>
      <vt:lpstr>PowerPoint 演示文稿</vt:lpstr>
      <vt:lpstr>    5.3.2  三维曲面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5.4  隐函数绘图</vt:lpstr>
      <vt:lpstr>PowerPoint 演示文稿</vt:lpstr>
      <vt:lpstr>PowerPoint 演示文稿</vt:lpstr>
      <vt:lpstr>PowerPoint 演示文稿</vt:lpstr>
      <vt:lpstr>5.4.2  隐函数三维绘图</vt:lpstr>
      <vt:lpstr>PowerPoint 演示文稿</vt:lpstr>
      <vt:lpstr> </vt:lpstr>
      <vt:lpstr>   </vt:lpstr>
      <vt:lpstr> </vt:lpstr>
      <vt:lpstr> </vt:lpstr>
      <vt:lpstr> </vt:lpstr>
      <vt:lpstr> </vt:lpstr>
      <vt:lpstr> </vt:lpstr>
      <vt:lpstr> </vt:lpstr>
      <vt:lpstr>5.6   图像处理与动画制作</vt:lpstr>
      <vt:lpstr>PowerPoint 演示文稿</vt:lpstr>
      <vt:lpstr>  </vt:lpstr>
      <vt:lpstr> </vt:lpstr>
      <vt:lpstr> </vt:lpstr>
      <vt:lpstr> </vt:lpstr>
      <vt:lpstr>5.7  交互式绘图工具</vt:lpstr>
      <vt:lpstr>PowerPoint 演示文稿</vt:lpstr>
    </vt:vector>
  </TitlesOfParts>
  <Company>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MATLAB绘图</dc:title>
  <dc:creator>Caixh</dc:creator>
  <cp:lastModifiedBy>liu</cp:lastModifiedBy>
  <cp:revision>12</cp:revision>
  <dcterms:created xsi:type="dcterms:W3CDTF">2002-03-19T15:41:42Z</dcterms:created>
  <dcterms:modified xsi:type="dcterms:W3CDTF">2017-07-21T01:23:50Z</dcterms:modified>
</cp:coreProperties>
</file>