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311"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9" r:id="rId45"/>
    <p:sldId id="300" r:id="rId46"/>
    <p:sldId id="301" r:id="rId47"/>
    <p:sldId id="302" r:id="rId48"/>
    <p:sldId id="303" r:id="rId49"/>
    <p:sldId id="304" r:id="rId50"/>
    <p:sldId id="305" r:id="rId51"/>
    <p:sldId id="310" r:id="rId52"/>
    <p:sldId id="306" r:id="rId53"/>
    <p:sldId id="307" r:id="rId54"/>
    <p:sldId id="312" r:id="rId55"/>
    <p:sldId id="308" r:id="rId56"/>
  </p:sldIdLst>
  <p:sldSz cx="9144000" cy="6858000" type="screen4x3"/>
  <p:notesSz cx="6858000" cy="9144000"/>
  <p:defaultTextStyle>
    <a:defPPr>
      <a:defRPr lang="zh-CN"/>
    </a:defPPr>
    <a:lvl1pPr algn="l" rtl="0" fontAlgn="base">
      <a:lnSpc>
        <a:spcPct val="90000"/>
      </a:lnSpc>
      <a:spcBef>
        <a:spcPct val="20000"/>
      </a:spcBef>
      <a:spcAft>
        <a:spcPct val="0"/>
      </a:spcAft>
      <a:defRPr sz="2400" kern="1200">
        <a:solidFill>
          <a:srgbClr val="000066"/>
        </a:solidFill>
        <a:latin typeface="Arial" charset="0"/>
        <a:ea typeface="黑体" pitchFamily="2" charset="-122"/>
        <a:cs typeface="+mn-cs"/>
      </a:defRPr>
    </a:lvl1pPr>
    <a:lvl2pPr marL="457200" algn="l" rtl="0" fontAlgn="base">
      <a:lnSpc>
        <a:spcPct val="90000"/>
      </a:lnSpc>
      <a:spcBef>
        <a:spcPct val="20000"/>
      </a:spcBef>
      <a:spcAft>
        <a:spcPct val="0"/>
      </a:spcAft>
      <a:defRPr sz="2400" kern="1200">
        <a:solidFill>
          <a:srgbClr val="000066"/>
        </a:solidFill>
        <a:latin typeface="Arial" charset="0"/>
        <a:ea typeface="黑体" pitchFamily="2" charset="-122"/>
        <a:cs typeface="+mn-cs"/>
      </a:defRPr>
    </a:lvl2pPr>
    <a:lvl3pPr marL="914400" algn="l" rtl="0" fontAlgn="base">
      <a:lnSpc>
        <a:spcPct val="90000"/>
      </a:lnSpc>
      <a:spcBef>
        <a:spcPct val="20000"/>
      </a:spcBef>
      <a:spcAft>
        <a:spcPct val="0"/>
      </a:spcAft>
      <a:defRPr sz="2400" kern="1200">
        <a:solidFill>
          <a:srgbClr val="000066"/>
        </a:solidFill>
        <a:latin typeface="Arial" charset="0"/>
        <a:ea typeface="黑体" pitchFamily="2" charset="-122"/>
        <a:cs typeface="+mn-cs"/>
      </a:defRPr>
    </a:lvl3pPr>
    <a:lvl4pPr marL="1371600" algn="l" rtl="0" fontAlgn="base">
      <a:lnSpc>
        <a:spcPct val="90000"/>
      </a:lnSpc>
      <a:spcBef>
        <a:spcPct val="20000"/>
      </a:spcBef>
      <a:spcAft>
        <a:spcPct val="0"/>
      </a:spcAft>
      <a:defRPr sz="2400" kern="1200">
        <a:solidFill>
          <a:srgbClr val="000066"/>
        </a:solidFill>
        <a:latin typeface="Arial" charset="0"/>
        <a:ea typeface="黑体" pitchFamily="2" charset="-122"/>
        <a:cs typeface="+mn-cs"/>
      </a:defRPr>
    </a:lvl4pPr>
    <a:lvl5pPr marL="1828800" algn="l" rtl="0" fontAlgn="base">
      <a:lnSpc>
        <a:spcPct val="90000"/>
      </a:lnSpc>
      <a:spcBef>
        <a:spcPct val="20000"/>
      </a:spcBef>
      <a:spcAft>
        <a:spcPct val="0"/>
      </a:spcAft>
      <a:defRPr sz="2400" kern="1200">
        <a:solidFill>
          <a:srgbClr val="000066"/>
        </a:solidFill>
        <a:latin typeface="Arial" charset="0"/>
        <a:ea typeface="黑体" pitchFamily="2" charset="-122"/>
        <a:cs typeface="+mn-cs"/>
      </a:defRPr>
    </a:lvl5pPr>
    <a:lvl6pPr marL="2286000" algn="l" defTabSz="914400" rtl="0" eaLnBrk="1" latinLnBrk="0" hangingPunct="1">
      <a:defRPr sz="2400" kern="1200">
        <a:solidFill>
          <a:srgbClr val="000066"/>
        </a:solidFill>
        <a:latin typeface="Arial" charset="0"/>
        <a:ea typeface="黑体" pitchFamily="2" charset="-122"/>
        <a:cs typeface="+mn-cs"/>
      </a:defRPr>
    </a:lvl6pPr>
    <a:lvl7pPr marL="2743200" algn="l" defTabSz="914400" rtl="0" eaLnBrk="1" latinLnBrk="0" hangingPunct="1">
      <a:defRPr sz="2400" kern="1200">
        <a:solidFill>
          <a:srgbClr val="000066"/>
        </a:solidFill>
        <a:latin typeface="Arial" charset="0"/>
        <a:ea typeface="黑体" pitchFamily="2" charset="-122"/>
        <a:cs typeface="+mn-cs"/>
      </a:defRPr>
    </a:lvl7pPr>
    <a:lvl8pPr marL="3200400" algn="l" defTabSz="914400" rtl="0" eaLnBrk="1" latinLnBrk="0" hangingPunct="1">
      <a:defRPr sz="2400" kern="1200">
        <a:solidFill>
          <a:srgbClr val="000066"/>
        </a:solidFill>
        <a:latin typeface="Arial" charset="0"/>
        <a:ea typeface="黑体" pitchFamily="2" charset="-122"/>
        <a:cs typeface="+mn-cs"/>
      </a:defRPr>
    </a:lvl8pPr>
    <a:lvl9pPr marL="3657600" algn="l" defTabSz="914400" rtl="0" eaLnBrk="1" latinLnBrk="0" hangingPunct="1">
      <a:defRPr sz="2400" kern="1200">
        <a:solidFill>
          <a:srgbClr val="000066"/>
        </a:solidFill>
        <a:latin typeface="Arial" charset="0"/>
        <a:ea typeface="黑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9" autoAdjust="0"/>
    <p:restoredTop sz="86370" autoAdjust="0"/>
  </p:normalViewPr>
  <p:slideViewPr>
    <p:cSldViewPr>
      <p:cViewPr>
        <p:scale>
          <a:sx n="70" d="100"/>
          <a:sy n="70" d="100"/>
        </p:scale>
        <p:origin x="-1770" y="-162"/>
      </p:cViewPr>
      <p:guideLst>
        <p:guide orient="horz" pos="2160"/>
        <p:guide pos="2880"/>
      </p:guideLst>
    </p:cSldViewPr>
  </p:slideViewPr>
  <p:outlineViewPr>
    <p:cViewPr>
      <p:scale>
        <a:sx n="33" d="100"/>
        <a:sy n="33" d="100"/>
      </p:scale>
      <p:origin x="0" y="5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3554" name="Picture 2"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0"/>
            <a:ext cx="9174163" cy="6858000"/>
          </a:xfrm>
          <a:prstGeom prst="rect">
            <a:avLst/>
          </a:prstGeom>
          <a:noFill/>
          <a:extLst>
            <a:ext uri="{909E8E84-426E-40DD-AFC4-6F175D3DCCD1}">
              <a14:hiddenFill xmlns:a14="http://schemas.microsoft.com/office/drawing/2010/main">
                <a:solidFill>
                  <a:srgbClr val="FFFFFF"/>
                </a:solidFill>
              </a14:hiddenFill>
            </a:ext>
          </a:extLst>
        </p:spPr>
      </p:pic>
      <p:sp>
        <p:nvSpPr>
          <p:cNvPr id="23555" name="Rectangle 3"/>
          <p:cNvSpPr>
            <a:spLocks noGrp="1" noChangeArrowheads="1"/>
          </p:cNvSpPr>
          <p:nvPr>
            <p:ph type="ctrTitle"/>
          </p:nvPr>
        </p:nvSpPr>
        <p:spPr>
          <a:xfrm>
            <a:off x="684213" y="2492375"/>
            <a:ext cx="7772400" cy="1470025"/>
          </a:xfrm>
        </p:spPr>
        <p:txBody>
          <a:bodyPr/>
          <a:lstStyle>
            <a:lvl1pPr>
              <a:defRPr>
                <a:solidFill>
                  <a:schemeClr val="bg1"/>
                </a:solidFill>
              </a:defRPr>
            </a:lvl1pPr>
          </a:lstStyle>
          <a:p>
            <a:pPr lvl="0"/>
            <a:r>
              <a:rPr lang="zh-CN" altLang="en-US" noProof="0" smtClean="0"/>
              <a:t>单击此处编辑母版标题样式</a:t>
            </a:r>
          </a:p>
        </p:txBody>
      </p:sp>
      <p:sp>
        <p:nvSpPr>
          <p:cNvPr id="23556" name="Rectangle 4"/>
          <p:cNvSpPr>
            <a:spLocks noGrp="1" noChangeArrowheads="1"/>
          </p:cNvSpPr>
          <p:nvPr>
            <p:ph type="subTitle" idx="1"/>
          </p:nvPr>
        </p:nvSpPr>
        <p:spPr>
          <a:xfrm>
            <a:off x="1403350" y="4437063"/>
            <a:ext cx="6408738" cy="936625"/>
          </a:xfrm>
        </p:spPr>
        <p:txBody>
          <a:bodyPr/>
          <a:lstStyle>
            <a:lvl1pPr marL="0" indent="0" algn="ctr">
              <a:buFontTx/>
              <a:buNone/>
              <a:defRPr/>
            </a:lvl1pPr>
          </a:lstStyle>
          <a:p>
            <a:pPr lvl="0"/>
            <a:r>
              <a:rPr lang="zh-CN" altLang="en-US" noProof="0" smtClean="0"/>
              <a:t>单击此处编辑母版副标题样式</a:t>
            </a:r>
          </a:p>
        </p:txBody>
      </p:sp>
      <p:sp>
        <p:nvSpPr>
          <p:cNvPr id="23557" name="Rectangle 5"/>
          <p:cNvSpPr>
            <a:spLocks noGrp="1" noChangeArrowheads="1"/>
          </p:cNvSpPr>
          <p:nvPr>
            <p:ph type="dt" sz="half" idx="2"/>
          </p:nvPr>
        </p:nvSpPr>
        <p:spPr>
          <a:xfrm>
            <a:off x="457200" y="6245225"/>
            <a:ext cx="2133600" cy="476250"/>
          </a:xfrm>
        </p:spPr>
        <p:txBody>
          <a:bodyPr/>
          <a:lstStyle>
            <a:lvl1pPr>
              <a:defRPr/>
            </a:lvl1pPr>
          </a:lstStyle>
          <a:p>
            <a:fld id="{6187A1BD-9377-46DD-920E-E9636F30491B}" type="datetimeFigureOut">
              <a:rPr lang="zh-CN" altLang="en-US"/>
              <a:pPr/>
              <a:t>2017/7/21</a:t>
            </a:fld>
            <a:endParaRPr lang="en-US" altLang="zh-CN"/>
          </a:p>
        </p:txBody>
      </p:sp>
      <p:sp>
        <p:nvSpPr>
          <p:cNvPr id="23558" name="Rectangle 6"/>
          <p:cNvSpPr>
            <a:spLocks noGrp="1" noChangeArrowheads="1"/>
          </p:cNvSpPr>
          <p:nvPr>
            <p:ph type="ftr" sz="quarter" idx="3"/>
          </p:nvPr>
        </p:nvSpPr>
        <p:spPr>
          <a:xfrm>
            <a:off x="3124200" y="6245225"/>
            <a:ext cx="2895600" cy="476250"/>
          </a:xfrm>
        </p:spPr>
        <p:txBody>
          <a:bodyPr/>
          <a:lstStyle>
            <a:lvl1pPr>
              <a:defRPr/>
            </a:lvl1pPr>
          </a:lstStyle>
          <a:p>
            <a:endParaRPr lang="en-US" altLang="zh-CN"/>
          </a:p>
        </p:txBody>
      </p:sp>
      <p:sp>
        <p:nvSpPr>
          <p:cNvPr id="23559" name="Rectangle 7"/>
          <p:cNvSpPr>
            <a:spLocks noGrp="1" noChangeArrowheads="1"/>
          </p:cNvSpPr>
          <p:nvPr>
            <p:ph type="sldNum" sz="quarter" idx="4"/>
          </p:nvPr>
        </p:nvSpPr>
        <p:spPr>
          <a:xfrm>
            <a:off x="6553200" y="6245225"/>
            <a:ext cx="2133600" cy="476250"/>
          </a:xfrm>
        </p:spPr>
        <p:txBody>
          <a:bodyPr/>
          <a:lstStyle>
            <a:lvl1pPr>
              <a:defRPr/>
            </a:lvl1pPr>
          </a:lstStyle>
          <a:p>
            <a:fld id="{F7538BD1-798A-430E-AD03-6678A2BB73ED}"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6948595-5E6B-43BD-AE9F-F6F9BBDCB35E}" type="datetimeFigureOut">
              <a:rPr lang="zh-CN" altLang="en-US"/>
              <a:pPr/>
              <a:t>2017/7/21</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DCDD144-C168-452C-A22B-43605C1976EF}" type="slidenum">
              <a:rPr lang="zh-CN" altLang="en-US"/>
              <a:pPr/>
              <a:t>‹#›</a:t>
            </a:fld>
            <a:endParaRPr lang="en-US" altLang="zh-CN"/>
          </a:p>
        </p:txBody>
      </p:sp>
    </p:spTree>
    <p:extLst>
      <p:ext uri="{BB962C8B-B14F-4D97-AF65-F5344CB8AC3E}">
        <p14:creationId xmlns:p14="http://schemas.microsoft.com/office/powerpoint/2010/main" val="3222720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641EE849-3365-457C-9DF6-0ECCC43C4179}" type="datetimeFigureOut">
              <a:rPr lang="zh-CN" altLang="en-US"/>
              <a:pPr/>
              <a:t>2017/7/21</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5E493BB-CF5E-46B7-9990-BF70856A3DC0}" type="slidenum">
              <a:rPr lang="zh-CN" altLang="en-US"/>
              <a:pPr/>
              <a:t>‹#›</a:t>
            </a:fld>
            <a:endParaRPr lang="en-US" altLang="zh-CN"/>
          </a:p>
        </p:txBody>
      </p:sp>
    </p:spTree>
    <p:extLst>
      <p:ext uri="{BB962C8B-B14F-4D97-AF65-F5344CB8AC3E}">
        <p14:creationId xmlns:p14="http://schemas.microsoft.com/office/powerpoint/2010/main" val="2075440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23850" y="6381750"/>
            <a:ext cx="2133600" cy="476250"/>
          </a:xfrm>
        </p:spPr>
        <p:txBody>
          <a:bodyPr/>
          <a:lstStyle>
            <a:lvl1pPr>
              <a:defRPr/>
            </a:lvl1pPr>
          </a:lstStyle>
          <a:p>
            <a:fld id="{7EB43EE6-8CDB-44FD-878E-3BE0B00EB612}" type="datetimeFigureOut">
              <a:rPr lang="zh-CN" altLang="en-US"/>
              <a:pPr/>
              <a:t>2017/7/21</a:t>
            </a:fld>
            <a:endParaRPr lang="en-US" altLang="zh-CN"/>
          </a:p>
        </p:txBody>
      </p:sp>
      <p:sp>
        <p:nvSpPr>
          <p:cNvPr id="6" name="页脚占位符 5"/>
          <p:cNvSpPr>
            <a:spLocks noGrp="1"/>
          </p:cNvSpPr>
          <p:nvPr>
            <p:ph type="ftr" sz="quarter" idx="11"/>
          </p:nvPr>
        </p:nvSpPr>
        <p:spPr>
          <a:xfrm>
            <a:off x="3059113" y="6381750"/>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16688" y="6381750"/>
            <a:ext cx="2133600" cy="476250"/>
          </a:xfrm>
        </p:spPr>
        <p:txBody>
          <a:bodyPr/>
          <a:lstStyle>
            <a:lvl1pPr>
              <a:defRPr/>
            </a:lvl1pPr>
          </a:lstStyle>
          <a:p>
            <a:fld id="{6E6868B1-37C9-4D41-AA0F-6110941CE9B0}" type="slidenum">
              <a:rPr lang="zh-CN" altLang="en-US"/>
              <a:pPr/>
              <a:t>‹#›</a:t>
            </a:fld>
            <a:endParaRPr lang="en-US" altLang="zh-CN"/>
          </a:p>
        </p:txBody>
      </p:sp>
    </p:spTree>
    <p:extLst>
      <p:ext uri="{BB962C8B-B14F-4D97-AF65-F5344CB8AC3E}">
        <p14:creationId xmlns:p14="http://schemas.microsoft.com/office/powerpoint/2010/main" val="213097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679D94E-3668-4329-8B2D-E3DC11179418}" type="datetimeFigureOut">
              <a:rPr lang="zh-CN" altLang="en-US"/>
              <a:pPr/>
              <a:t>2017/7/21</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047F27B-EF19-480C-BB1E-BA703C151F44}" type="slidenum">
              <a:rPr lang="zh-CN" altLang="en-US"/>
              <a:pPr/>
              <a:t>‹#›</a:t>
            </a:fld>
            <a:endParaRPr lang="en-US" altLang="zh-CN"/>
          </a:p>
        </p:txBody>
      </p:sp>
    </p:spTree>
    <p:extLst>
      <p:ext uri="{BB962C8B-B14F-4D97-AF65-F5344CB8AC3E}">
        <p14:creationId xmlns:p14="http://schemas.microsoft.com/office/powerpoint/2010/main" val="1013261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9D955453-091F-46F3-988F-2922B3581C4B}" type="datetimeFigureOut">
              <a:rPr lang="zh-CN" altLang="en-US"/>
              <a:pPr/>
              <a:t>2017/7/21</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56490C1-8D9A-4D01-8BEA-16FB985076AC}" type="slidenum">
              <a:rPr lang="zh-CN" altLang="en-US"/>
              <a:pPr/>
              <a:t>‹#›</a:t>
            </a:fld>
            <a:endParaRPr lang="en-US" altLang="zh-CN"/>
          </a:p>
        </p:txBody>
      </p:sp>
    </p:spTree>
    <p:extLst>
      <p:ext uri="{BB962C8B-B14F-4D97-AF65-F5344CB8AC3E}">
        <p14:creationId xmlns:p14="http://schemas.microsoft.com/office/powerpoint/2010/main" val="14124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34440248-15AE-44F5-A5A7-E43481A9AE2B}" type="datetimeFigureOut">
              <a:rPr lang="zh-CN" altLang="en-US"/>
              <a:pPr/>
              <a:t>2017/7/21</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721814C-865A-430E-870E-6C469944E454}" type="slidenum">
              <a:rPr lang="zh-CN" altLang="en-US"/>
              <a:pPr/>
              <a:t>‹#›</a:t>
            </a:fld>
            <a:endParaRPr lang="en-US" altLang="zh-CN"/>
          </a:p>
        </p:txBody>
      </p:sp>
    </p:spTree>
    <p:extLst>
      <p:ext uri="{BB962C8B-B14F-4D97-AF65-F5344CB8AC3E}">
        <p14:creationId xmlns:p14="http://schemas.microsoft.com/office/powerpoint/2010/main" val="367193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B93B3F18-26BD-429F-90E1-EA0010FBB76B}" type="datetimeFigureOut">
              <a:rPr lang="zh-CN" altLang="en-US"/>
              <a:pPr/>
              <a:t>2017/7/21</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8DE05C9F-4304-4616-A972-52CFF3CBF64E}" type="slidenum">
              <a:rPr lang="zh-CN" altLang="en-US"/>
              <a:pPr/>
              <a:t>‹#›</a:t>
            </a:fld>
            <a:endParaRPr lang="en-US" altLang="zh-CN"/>
          </a:p>
        </p:txBody>
      </p:sp>
    </p:spTree>
    <p:extLst>
      <p:ext uri="{BB962C8B-B14F-4D97-AF65-F5344CB8AC3E}">
        <p14:creationId xmlns:p14="http://schemas.microsoft.com/office/powerpoint/2010/main" val="3440131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9D7F7BDF-92D3-4022-BBBA-B6F907C43CED}" type="datetimeFigureOut">
              <a:rPr lang="zh-CN" altLang="en-US"/>
              <a:pPr/>
              <a:t>2017/7/21</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9699E42F-37D8-4073-8950-D20AE1588528}" type="slidenum">
              <a:rPr lang="zh-CN" altLang="en-US"/>
              <a:pPr/>
              <a:t>‹#›</a:t>
            </a:fld>
            <a:endParaRPr lang="en-US" altLang="zh-CN"/>
          </a:p>
        </p:txBody>
      </p:sp>
    </p:spTree>
    <p:extLst>
      <p:ext uri="{BB962C8B-B14F-4D97-AF65-F5344CB8AC3E}">
        <p14:creationId xmlns:p14="http://schemas.microsoft.com/office/powerpoint/2010/main" val="382605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1BF684F6-7254-403C-B3A9-C7B5C060ECEB}" type="datetimeFigureOut">
              <a:rPr lang="zh-CN" altLang="en-US"/>
              <a:pPr/>
              <a:t>2017/7/21</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81F552A3-0188-413C-B5E0-5B4C88BB3043}" type="slidenum">
              <a:rPr lang="zh-CN" altLang="en-US"/>
              <a:pPr/>
              <a:t>‹#›</a:t>
            </a:fld>
            <a:endParaRPr lang="en-US" altLang="zh-CN"/>
          </a:p>
        </p:txBody>
      </p:sp>
    </p:spTree>
    <p:extLst>
      <p:ext uri="{BB962C8B-B14F-4D97-AF65-F5344CB8AC3E}">
        <p14:creationId xmlns:p14="http://schemas.microsoft.com/office/powerpoint/2010/main" val="3339964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2F7F3545-CB63-45EB-B0F9-C60D0B70BC2E}" type="datetimeFigureOut">
              <a:rPr lang="zh-CN" altLang="en-US"/>
              <a:pPr/>
              <a:t>2017/7/21</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5643030-63FE-4827-90F2-F9C9CE04A1E7}" type="slidenum">
              <a:rPr lang="zh-CN" altLang="en-US"/>
              <a:pPr/>
              <a:t>‹#›</a:t>
            </a:fld>
            <a:endParaRPr lang="en-US" altLang="zh-CN"/>
          </a:p>
        </p:txBody>
      </p:sp>
    </p:spTree>
    <p:extLst>
      <p:ext uri="{BB962C8B-B14F-4D97-AF65-F5344CB8AC3E}">
        <p14:creationId xmlns:p14="http://schemas.microsoft.com/office/powerpoint/2010/main" val="3717236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6F1DF6B3-D68B-468C-AC96-43C3AE2942E5}" type="datetimeFigureOut">
              <a:rPr lang="zh-CN" altLang="en-US"/>
              <a:pPr/>
              <a:t>2017/7/21</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A96BCF7-D10D-46C4-AD08-B76B08B1A5B0}" type="slidenum">
              <a:rPr lang="zh-CN" altLang="en-US"/>
              <a:pPr/>
              <a:t>‹#›</a:t>
            </a:fld>
            <a:endParaRPr lang="en-US" altLang="zh-CN"/>
          </a:p>
        </p:txBody>
      </p:sp>
    </p:spTree>
    <p:extLst>
      <p:ext uri="{BB962C8B-B14F-4D97-AF65-F5344CB8AC3E}">
        <p14:creationId xmlns:p14="http://schemas.microsoft.com/office/powerpoint/2010/main" val="989106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530" name="Picture 2" descr="图片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2531" name="Rectangle 3"/>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2532" name="Rectangle 4"/>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2533" name="Rectangle 5"/>
          <p:cNvSpPr>
            <a:spLocks noGrp="1" noChangeArrowheads="1"/>
          </p:cNvSpPr>
          <p:nvPr>
            <p:ph type="dt" sz="half" idx="2"/>
          </p:nvPr>
        </p:nvSpPr>
        <p:spPr bwMode="auto">
          <a:xfrm>
            <a:off x="323850" y="63817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defRPr sz="1400">
                <a:solidFill>
                  <a:schemeClr val="tx1"/>
                </a:solidFill>
                <a:ea typeface="宋体" pitchFamily="2" charset="-122"/>
              </a:defRPr>
            </a:lvl1pPr>
          </a:lstStyle>
          <a:p>
            <a:fld id="{9E3B08AE-9D56-45E4-A393-B1413E692AD2}" type="datetimeFigureOut">
              <a:rPr lang="zh-CN" altLang="en-US"/>
              <a:pPr/>
              <a:t>2017/7/21</a:t>
            </a:fld>
            <a:endParaRPr lang="en-US" altLang="zh-CN"/>
          </a:p>
        </p:txBody>
      </p:sp>
      <p:sp>
        <p:nvSpPr>
          <p:cNvPr id="22534" name="Rectangle 6"/>
          <p:cNvSpPr>
            <a:spLocks noGrp="1" noChangeArrowheads="1"/>
          </p:cNvSpPr>
          <p:nvPr>
            <p:ph type="ftr" sz="quarter" idx="3"/>
          </p:nvPr>
        </p:nvSpPr>
        <p:spPr bwMode="auto">
          <a:xfrm>
            <a:off x="3059113" y="638175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400">
                <a:solidFill>
                  <a:schemeClr val="tx1"/>
                </a:solidFill>
                <a:ea typeface="宋体" pitchFamily="2" charset="-122"/>
              </a:defRPr>
            </a:lvl1pPr>
          </a:lstStyle>
          <a:p>
            <a:endParaRPr lang="en-US" altLang="zh-CN"/>
          </a:p>
        </p:txBody>
      </p:sp>
      <p:sp>
        <p:nvSpPr>
          <p:cNvPr id="22535" name="Rectangle 7"/>
          <p:cNvSpPr>
            <a:spLocks noGrp="1" noChangeArrowheads="1"/>
          </p:cNvSpPr>
          <p:nvPr>
            <p:ph type="sldNum" sz="quarter" idx="4"/>
          </p:nvPr>
        </p:nvSpPr>
        <p:spPr bwMode="auto">
          <a:xfrm>
            <a:off x="6516688" y="63817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solidFill>
                  <a:schemeClr val="tx1"/>
                </a:solidFill>
                <a:ea typeface="宋体" pitchFamily="2" charset="-122"/>
              </a:defRPr>
            </a:lvl1pPr>
          </a:lstStyle>
          <a:p>
            <a:fld id="{A0EE2328-7054-4770-9454-C28B48BE4186}"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fontAlgn="base">
        <a:spcBef>
          <a:spcPct val="0"/>
        </a:spcBef>
        <a:spcAft>
          <a:spcPct val="0"/>
        </a:spcAft>
        <a:defRPr sz="4400">
          <a:solidFill>
            <a:srgbClr val="000066"/>
          </a:solidFill>
          <a:latin typeface="+mj-lt"/>
          <a:ea typeface="+mj-ea"/>
          <a:cs typeface="+mj-cs"/>
        </a:defRPr>
      </a:lvl1pPr>
      <a:lvl2pPr algn="ctr" rtl="0" fontAlgn="base">
        <a:spcBef>
          <a:spcPct val="0"/>
        </a:spcBef>
        <a:spcAft>
          <a:spcPct val="0"/>
        </a:spcAft>
        <a:defRPr sz="4400">
          <a:solidFill>
            <a:srgbClr val="000066"/>
          </a:solidFill>
          <a:latin typeface="Arial" charset="0"/>
          <a:ea typeface="黑体" pitchFamily="2" charset="-122"/>
        </a:defRPr>
      </a:lvl2pPr>
      <a:lvl3pPr algn="ctr" rtl="0" fontAlgn="base">
        <a:spcBef>
          <a:spcPct val="0"/>
        </a:spcBef>
        <a:spcAft>
          <a:spcPct val="0"/>
        </a:spcAft>
        <a:defRPr sz="4400">
          <a:solidFill>
            <a:srgbClr val="000066"/>
          </a:solidFill>
          <a:latin typeface="Arial" charset="0"/>
          <a:ea typeface="黑体" pitchFamily="2" charset="-122"/>
        </a:defRPr>
      </a:lvl3pPr>
      <a:lvl4pPr algn="ctr" rtl="0" fontAlgn="base">
        <a:spcBef>
          <a:spcPct val="0"/>
        </a:spcBef>
        <a:spcAft>
          <a:spcPct val="0"/>
        </a:spcAft>
        <a:defRPr sz="4400">
          <a:solidFill>
            <a:srgbClr val="000066"/>
          </a:solidFill>
          <a:latin typeface="Arial" charset="0"/>
          <a:ea typeface="黑体" pitchFamily="2" charset="-122"/>
        </a:defRPr>
      </a:lvl4pPr>
      <a:lvl5pPr algn="ctr" rtl="0" fontAlgn="base">
        <a:spcBef>
          <a:spcPct val="0"/>
        </a:spcBef>
        <a:spcAft>
          <a:spcPct val="0"/>
        </a:spcAft>
        <a:defRPr sz="4400">
          <a:solidFill>
            <a:srgbClr val="000066"/>
          </a:solidFill>
          <a:latin typeface="Arial" charset="0"/>
          <a:ea typeface="黑体" pitchFamily="2" charset="-122"/>
        </a:defRPr>
      </a:lvl5pPr>
      <a:lvl6pPr marL="457200" algn="ctr" rtl="0" fontAlgn="base">
        <a:spcBef>
          <a:spcPct val="0"/>
        </a:spcBef>
        <a:spcAft>
          <a:spcPct val="0"/>
        </a:spcAft>
        <a:defRPr sz="4400">
          <a:solidFill>
            <a:srgbClr val="000066"/>
          </a:solidFill>
          <a:latin typeface="Arial" charset="0"/>
          <a:ea typeface="黑体" pitchFamily="2" charset="-122"/>
        </a:defRPr>
      </a:lvl6pPr>
      <a:lvl7pPr marL="914400" algn="ctr" rtl="0" fontAlgn="base">
        <a:spcBef>
          <a:spcPct val="0"/>
        </a:spcBef>
        <a:spcAft>
          <a:spcPct val="0"/>
        </a:spcAft>
        <a:defRPr sz="4400">
          <a:solidFill>
            <a:srgbClr val="000066"/>
          </a:solidFill>
          <a:latin typeface="Arial" charset="0"/>
          <a:ea typeface="黑体" pitchFamily="2" charset="-122"/>
        </a:defRPr>
      </a:lvl7pPr>
      <a:lvl8pPr marL="1371600" algn="ctr" rtl="0" fontAlgn="base">
        <a:spcBef>
          <a:spcPct val="0"/>
        </a:spcBef>
        <a:spcAft>
          <a:spcPct val="0"/>
        </a:spcAft>
        <a:defRPr sz="4400">
          <a:solidFill>
            <a:srgbClr val="000066"/>
          </a:solidFill>
          <a:latin typeface="Arial" charset="0"/>
          <a:ea typeface="黑体" pitchFamily="2" charset="-122"/>
        </a:defRPr>
      </a:lvl8pPr>
      <a:lvl9pPr marL="1828800" algn="ctr" rtl="0" fontAlgn="base">
        <a:spcBef>
          <a:spcPct val="0"/>
        </a:spcBef>
        <a:spcAft>
          <a:spcPct val="0"/>
        </a:spcAft>
        <a:defRPr sz="4400">
          <a:solidFill>
            <a:srgbClr val="000066"/>
          </a:solidFill>
          <a:latin typeface="Arial" charset="0"/>
          <a:ea typeface="黑体" pitchFamily="2" charset="-122"/>
        </a:defRPr>
      </a:lvl9pPr>
    </p:titleStyle>
    <p:bodyStyle>
      <a:lvl1pPr marL="342900" indent="-342900" algn="l" rtl="0" fontAlgn="base">
        <a:spcBef>
          <a:spcPct val="20000"/>
        </a:spcBef>
        <a:spcAft>
          <a:spcPct val="0"/>
        </a:spcAft>
        <a:buChar char="•"/>
        <a:defRPr sz="3200">
          <a:solidFill>
            <a:srgbClr val="000066"/>
          </a:solidFill>
          <a:latin typeface="+mn-lt"/>
          <a:ea typeface="+mn-ea"/>
          <a:cs typeface="+mn-cs"/>
        </a:defRPr>
      </a:lvl1pPr>
      <a:lvl2pPr marL="742950" indent="-285750" algn="l" rtl="0" fontAlgn="base">
        <a:spcBef>
          <a:spcPct val="20000"/>
        </a:spcBef>
        <a:spcAft>
          <a:spcPct val="0"/>
        </a:spcAft>
        <a:buChar char="–"/>
        <a:defRPr sz="2800">
          <a:solidFill>
            <a:srgbClr val="000066"/>
          </a:solidFill>
          <a:latin typeface="+mn-lt"/>
          <a:ea typeface="+mn-ea"/>
        </a:defRPr>
      </a:lvl2pPr>
      <a:lvl3pPr marL="1143000" indent="-228600" algn="l" rtl="0" fontAlgn="base">
        <a:spcBef>
          <a:spcPct val="20000"/>
        </a:spcBef>
        <a:spcAft>
          <a:spcPct val="0"/>
        </a:spcAft>
        <a:buChar char="•"/>
        <a:defRPr sz="2400">
          <a:solidFill>
            <a:srgbClr val="000066"/>
          </a:solidFill>
          <a:latin typeface="+mn-lt"/>
          <a:ea typeface="+mn-ea"/>
        </a:defRPr>
      </a:lvl3pPr>
      <a:lvl4pPr marL="1600200" indent="-228600" algn="l" rtl="0" fontAlgn="base">
        <a:spcBef>
          <a:spcPct val="20000"/>
        </a:spcBef>
        <a:spcAft>
          <a:spcPct val="0"/>
        </a:spcAft>
        <a:buChar char="–"/>
        <a:defRPr sz="2000">
          <a:solidFill>
            <a:srgbClr val="000066"/>
          </a:solidFill>
          <a:latin typeface="+mn-lt"/>
          <a:ea typeface="+mn-ea"/>
        </a:defRPr>
      </a:lvl4pPr>
      <a:lvl5pPr marL="2057400" indent="-228600" algn="l" rtl="0" fontAlgn="base">
        <a:spcBef>
          <a:spcPct val="20000"/>
        </a:spcBef>
        <a:spcAft>
          <a:spcPct val="0"/>
        </a:spcAft>
        <a:buChar char="»"/>
        <a:defRPr sz="2000">
          <a:solidFill>
            <a:srgbClr val="000066"/>
          </a:solidFill>
          <a:latin typeface="+mn-lt"/>
          <a:ea typeface="+mn-ea"/>
        </a:defRPr>
      </a:lvl5pPr>
      <a:lvl6pPr marL="2514600" indent="-228600" algn="l" rtl="0" fontAlgn="base">
        <a:spcBef>
          <a:spcPct val="20000"/>
        </a:spcBef>
        <a:spcAft>
          <a:spcPct val="0"/>
        </a:spcAft>
        <a:buChar char="»"/>
        <a:defRPr sz="2000">
          <a:solidFill>
            <a:srgbClr val="000066"/>
          </a:solidFill>
          <a:latin typeface="+mn-lt"/>
          <a:ea typeface="+mn-ea"/>
        </a:defRPr>
      </a:lvl6pPr>
      <a:lvl7pPr marL="2971800" indent="-228600" algn="l" rtl="0" fontAlgn="base">
        <a:spcBef>
          <a:spcPct val="20000"/>
        </a:spcBef>
        <a:spcAft>
          <a:spcPct val="0"/>
        </a:spcAft>
        <a:buChar char="»"/>
        <a:defRPr sz="2000">
          <a:solidFill>
            <a:srgbClr val="000066"/>
          </a:solidFill>
          <a:latin typeface="+mn-lt"/>
          <a:ea typeface="+mn-ea"/>
        </a:defRPr>
      </a:lvl7pPr>
      <a:lvl8pPr marL="3429000" indent="-228600" algn="l" rtl="0" fontAlgn="base">
        <a:spcBef>
          <a:spcPct val="20000"/>
        </a:spcBef>
        <a:spcAft>
          <a:spcPct val="0"/>
        </a:spcAft>
        <a:buChar char="»"/>
        <a:defRPr sz="2000">
          <a:solidFill>
            <a:srgbClr val="000066"/>
          </a:solidFill>
          <a:latin typeface="+mn-lt"/>
          <a:ea typeface="+mn-ea"/>
        </a:defRPr>
      </a:lvl8pPr>
      <a:lvl9pPr marL="3886200" indent="-228600" algn="l" rtl="0" fontAlgn="base">
        <a:spcBef>
          <a:spcPct val="20000"/>
        </a:spcBef>
        <a:spcAft>
          <a:spcPct val="0"/>
        </a:spcAft>
        <a:buChar char="»"/>
        <a:defRPr sz="2000">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2.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15.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矩形 6"/>
          <p:cNvSpPr>
            <a:spLocks noChangeArrowheads="1"/>
          </p:cNvSpPr>
          <p:nvPr/>
        </p:nvSpPr>
        <p:spPr bwMode="auto">
          <a:xfrm>
            <a:off x="611560" y="1052736"/>
            <a:ext cx="81724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00000"/>
              </a:lnSpc>
              <a:spcBef>
                <a:spcPct val="0"/>
              </a:spcBef>
              <a:defRPr/>
            </a:pPr>
            <a:r>
              <a:rPr lang="zh-CN" altLang="en-US" sz="3600" b="1" dirty="0">
                <a:latin typeface="Times New Roman" pitchFamily="18" charset="0"/>
                <a:ea typeface="华文新魏" pitchFamily="2" charset="-122"/>
              </a:rPr>
              <a:t>第</a:t>
            </a:r>
            <a:r>
              <a:rPr lang="en-US" altLang="zh-CN" sz="3600" b="1" dirty="0">
                <a:latin typeface="Times New Roman" pitchFamily="18" charset="0"/>
                <a:ea typeface="华文新魏" pitchFamily="2" charset="-122"/>
              </a:rPr>
              <a:t>6</a:t>
            </a:r>
            <a:r>
              <a:rPr lang="zh-CN" altLang="en-US" sz="3600" b="1" dirty="0">
                <a:latin typeface="Times New Roman" pitchFamily="18" charset="0"/>
                <a:ea typeface="华文新魏" pitchFamily="2" charset="-122"/>
              </a:rPr>
              <a:t>章  </a:t>
            </a:r>
            <a:r>
              <a:rPr lang="en-US" altLang="zh-CN" sz="3600" b="1" dirty="0">
                <a:latin typeface="Times New Roman" pitchFamily="18" charset="0"/>
                <a:ea typeface="华文新魏" pitchFamily="2" charset="-122"/>
              </a:rPr>
              <a:t>MATLAB</a:t>
            </a:r>
            <a:r>
              <a:rPr lang="zh-CN" altLang="en-US" sz="3600" b="1" dirty="0">
                <a:latin typeface="Times New Roman" pitchFamily="18" charset="0"/>
                <a:ea typeface="华文新魏" pitchFamily="2" charset="-122"/>
              </a:rPr>
              <a:t>数据分析与多项式计算 </a:t>
            </a:r>
          </a:p>
          <a:p>
            <a:pPr marL="0" lvl="1">
              <a:lnSpc>
                <a:spcPct val="100000"/>
              </a:lnSpc>
              <a:spcBef>
                <a:spcPct val="0"/>
              </a:spcBef>
              <a:defRPr/>
            </a:pPr>
            <a:endParaRPr lang="en-US" altLang="zh-CN" b="1" dirty="0" smtClean="0">
              <a:latin typeface="Times New Roman" pitchFamily="18" charset="0"/>
              <a:ea typeface="华文新魏" pitchFamily="2" charset="-122"/>
            </a:endParaRPr>
          </a:p>
          <a:p>
            <a:pPr marL="0" lvl="1">
              <a:lnSpc>
                <a:spcPct val="100000"/>
              </a:lnSpc>
              <a:spcBef>
                <a:spcPct val="0"/>
              </a:spcBef>
              <a:defRPr/>
            </a:pPr>
            <a:r>
              <a:rPr lang="en-US" altLang="zh-CN" sz="3600" b="1" dirty="0" smtClean="0">
                <a:latin typeface="Times New Roman" pitchFamily="18" charset="0"/>
                <a:ea typeface="华文新魏" pitchFamily="2" charset="-122"/>
              </a:rPr>
              <a:t>6.1  </a:t>
            </a:r>
            <a:r>
              <a:rPr lang="zh-CN" altLang="en-US" sz="3600" b="1" dirty="0">
                <a:latin typeface="Times New Roman" pitchFamily="18" charset="0"/>
                <a:ea typeface="华文新魏" pitchFamily="2" charset="-122"/>
              </a:rPr>
              <a:t>数据统计分析 </a:t>
            </a:r>
          </a:p>
          <a:p>
            <a:pPr marL="0" lvl="1">
              <a:lnSpc>
                <a:spcPct val="100000"/>
              </a:lnSpc>
              <a:spcBef>
                <a:spcPct val="0"/>
              </a:spcBef>
              <a:defRPr/>
            </a:pPr>
            <a:r>
              <a:rPr lang="en-US" altLang="zh-CN" sz="3600" b="1" dirty="0">
                <a:latin typeface="Times New Roman" pitchFamily="18" charset="0"/>
                <a:ea typeface="华文新魏" pitchFamily="2" charset="-122"/>
              </a:rPr>
              <a:t>6.2  </a:t>
            </a:r>
            <a:r>
              <a:rPr lang="zh-CN" altLang="en-US" sz="3600" b="1" dirty="0">
                <a:latin typeface="Times New Roman" pitchFamily="18" charset="0"/>
                <a:ea typeface="华文新魏" pitchFamily="2" charset="-122"/>
              </a:rPr>
              <a:t>多项式计算 </a:t>
            </a:r>
          </a:p>
          <a:p>
            <a:pPr marL="0" lvl="1">
              <a:lnSpc>
                <a:spcPct val="100000"/>
              </a:lnSpc>
              <a:spcBef>
                <a:spcPct val="0"/>
              </a:spcBef>
              <a:defRPr/>
            </a:pPr>
            <a:r>
              <a:rPr lang="en-US" altLang="zh-CN" sz="3600" b="1" dirty="0">
                <a:latin typeface="Times New Roman" pitchFamily="18" charset="0"/>
                <a:ea typeface="华文新魏" pitchFamily="2" charset="-122"/>
              </a:rPr>
              <a:t>6.3  </a:t>
            </a:r>
            <a:r>
              <a:rPr lang="zh-CN" altLang="en-US" sz="3600" b="1" dirty="0">
                <a:latin typeface="Times New Roman" pitchFamily="18" charset="0"/>
                <a:ea typeface="华文新魏" pitchFamily="2" charset="-122"/>
              </a:rPr>
              <a:t>数据插值 </a:t>
            </a:r>
          </a:p>
          <a:p>
            <a:pPr marL="0" lvl="1">
              <a:lnSpc>
                <a:spcPct val="100000"/>
              </a:lnSpc>
              <a:spcBef>
                <a:spcPct val="0"/>
              </a:spcBef>
              <a:defRPr/>
            </a:pPr>
            <a:r>
              <a:rPr lang="en-US" altLang="zh-CN" sz="3600" b="1" dirty="0">
                <a:latin typeface="Times New Roman" pitchFamily="18" charset="0"/>
                <a:ea typeface="华文新魏" pitchFamily="2" charset="-122"/>
              </a:rPr>
              <a:t>6.4  </a:t>
            </a:r>
            <a:r>
              <a:rPr lang="zh-CN" altLang="en-US" sz="3600" b="1" dirty="0">
                <a:latin typeface="Times New Roman" pitchFamily="18" charset="0"/>
                <a:ea typeface="华文新魏" pitchFamily="2" charset="-122"/>
              </a:rPr>
              <a:t>曲线拟合</a:t>
            </a:r>
            <a:r>
              <a:rPr lang="zh-CN" altLang="en-US" sz="3600" dirty="0">
                <a:latin typeface="黑体" pitchFamily="2" charset="-122"/>
              </a:rPr>
              <a:t> </a:t>
            </a:r>
          </a:p>
        </p:txBody>
      </p:sp>
      <p:sp>
        <p:nvSpPr>
          <p:cNvPr id="143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00000"/>
              </a:lnSpc>
              <a:spcBef>
                <a:spcPct val="0"/>
              </a:spcBef>
            </a:pPr>
            <a:endParaRPr lang="zh-CN" altLang="en-US" sz="1800">
              <a:solidFill>
                <a:schemeClr val="tx1"/>
              </a:solidFill>
              <a:latin typeface="Calibri" pitchFamily="34" charset="0"/>
              <a:ea typeface="宋体" pitchFamily="2" charset="-122"/>
            </a:endParaRPr>
          </a:p>
        </p:txBody>
      </p:sp>
      <p:sp>
        <p:nvSpPr>
          <p:cNvPr id="14340"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00000"/>
              </a:lnSpc>
              <a:spcBef>
                <a:spcPct val="0"/>
              </a:spcBef>
            </a:pPr>
            <a:endParaRPr lang="zh-CN" altLang="en-US" sz="1800">
              <a:solidFill>
                <a:schemeClr val="tx1"/>
              </a:solidFill>
              <a:latin typeface="Calibri" pitchFamily="34" charset="0"/>
              <a:ea typeface="宋体" pitchFamily="2" charset="-122"/>
            </a:endParaRPr>
          </a:p>
        </p:txBody>
      </p:sp>
      <p:sp>
        <p:nvSpPr>
          <p:cNvPr id="1434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00000"/>
              </a:lnSpc>
              <a:spcBef>
                <a:spcPct val="0"/>
              </a:spcBef>
            </a:pPr>
            <a:endParaRPr lang="zh-CN" altLang="en-US" sz="1800">
              <a:solidFill>
                <a:schemeClr val="tx1"/>
              </a:solidFill>
              <a:latin typeface="Calibri" pitchFamily="34" charset="0"/>
              <a:ea typeface="宋体" pitchFamily="2" charset="-122"/>
            </a:endParaRPr>
          </a:p>
        </p:txBody>
      </p:sp>
      <p:sp>
        <p:nvSpPr>
          <p:cNvPr id="14343"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468313" y="1052513"/>
            <a:ext cx="8229600" cy="4525962"/>
          </a:xfrm>
        </p:spPr>
        <p:txBody>
          <a:bodyPr/>
          <a:lstStyle/>
          <a:p>
            <a:pPr marL="0" indent="0">
              <a:lnSpc>
                <a:spcPct val="90000"/>
              </a:lnSpc>
              <a:buFontTx/>
              <a:buNone/>
            </a:pPr>
            <a:r>
              <a:rPr lang="zh-CN" altLang="en-US" sz="2800" b="1">
                <a:solidFill>
                  <a:srgbClr val="000066"/>
                </a:solidFill>
                <a:latin typeface="Times New Roman" pitchFamily="18" charset="0"/>
                <a:ea typeface="宋体" pitchFamily="2" charset="-122"/>
                <a:cs typeface="Times New Roman" pitchFamily="18" charset="0"/>
              </a:rPr>
              <a:t>例</a:t>
            </a:r>
            <a:r>
              <a:rPr lang="en-US" altLang="zh-CN" sz="2800" b="1">
                <a:solidFill>
                  <a:srgbClr val="000066"/>
                </a:solidFill>
                <a:latin typeface="Times New Roman" pitchFamily="18" charset="0"/>
                <a:ea typeface="宋体" pitchFamily="2" charset="-122"/>
                <a:cs typeface="Times New Roman" pitchFamily="18" charset="0"/>
              </a:rPr>
              <a:t>6-2  </a:t>
            </a:r>
            <a:r>
              <a:rPr lang="zh-CN" altLang="en-US" sz="2800" b="1">
                <a:solidFill>
                  <a:srgbClr val="000066"/>
                </a:solidFill>
                <a:latin typeface="Times New Roman" pitchFamily="18" charset="0"/>
                <a:ea typeface="宋体" pitchFamily="2" charset="-122"/>
                <a:cs typeface="Times New Roman" pitchFamily="18" charset="0"/>
              </a:rPr>
              <a:t>求矩阵</a:t>
            </a:r>
            <a:r>
              <a:rPr lang="en-US" altLang="zh-CN" sz="2800" b="1">
                <a:solidFill>
                  <a:srgbClr val="000066"/>
                </a:solidFill>
                <a:latin typeface="Times New Roman" pitchFamily="18" charset="0"/>
                <a:ea typeface="宋体" pitchFamily="2" charset="-122"/>
                <a:cs typeface="Times New Roman" pitchFamily="18" charset="0"/>
              </a:rPr>
              <a:t>A</a:t>
            </a:r>
            <a:r>
              <a:rPr lang="zh-CN" altLang="en-US" sz="2800" b="1">
                <a:solidFill>
                  <a:srgbClr val="000066"/>
                </a:solidFill>
                <a:latin typeface="Times New Roman" pitchFamily="18" charset="0"/>
                <a:ea typeface="宋体" pitchFamily="2" charset="-122"/>
                <a:cs typeface="Times New Roman" pitchFamily="18" charset="0"/>
              </a:rPr>
              <a:t>的每行元素之和和全部元素之和。</a:t>
            </a:r>
          </a:p>
          <a:p>
            <a:pPr marL="0" indent="0">
              <a:lnSpc>
                <a:spcPct val="90000"/>
              </a:lnSpc>
              <a:buFontTx/>
              <a:buNone/>
            </a:pPr>
            <a:r>
              <a:rPr lang="zh-CN" altLang="en-US" sz="2800" b="1">
                <a:solidFill>
                  <a:srgbClr val="000066"/>
                </a:solidFill>
                <a:latin typeface="Times New Roman" pitchFamily="18" charset="0"/>
                <a:ea typeface="宋体" pitchFamily="2" charset="-122"/>
                <a:cs typeface="Times New Roman" pitchFamily="18" charset="0"/>
              </a:rPr>
              <a:t>命令如下：</a:t>
            </a:r>
          </a:p>
          <a:p>
            <a:pPr marL="0" indent="0">
              <a:lnSpc>
                <a:spcPct val="90000"/>
              </a:lnSpc>
              <a:buFontTx/>
              <a:buNone/>
            </a:pPr>
            <a:r>
              <a:rPr lang="en-US" altLang="zh-CN" sz="2800" b="1">
                <a:solidFill>
                  <a:srgbClr val="000066"/>
                </a:solidFill>
                <a:latin typeface="Times New Roman" pitchFamily="18" charset="0"/>
                <a:ea typeface="宋体" pitchFamily="2" charset="-122"/>
                <a:cs typeface="Times New Roman" pitchFamily="18" charset="0"/>
              </a:rPr>
              <a:t>&gt;&gt; A=[1,2,3,4;5,6,7,8;9,10,11,12];</a:t>
            </a:r>
          </a:p>
          <a:p>
            <a:pPr marL="0" indent="0">
              <a:lnSpc>
                <a:spcPct val="90000"/>
              </a:lnSpc>
              <a:buFontTx/>
              <a:buNone/>
            </a:pPr>
            <a:r>
              <a:rPr lang="en-US" altLang="zh-CN" sz="2800" b="1">
                <a:solidFill>
                  <a:srgbClr val="000066"/>
                </a:solidFill>
                <a:latin typeface="Times New Roman" pitchFamily="18" charset="0"/>
                <a:ea typeface="宋体" pitchFamily="2" charset="-122"/>
                <a:cs typeface="Times New Roman" pitchFamily="18" charset="0"/>
              </a:rPr>
              <a:t>&gt;&gt; S=sum(A,2)</a:t>
            </a:r>
          </a:p>
          <a:p>
            <a:pPr marL="0" indent="0">
              <a:lnSpc>
                <a:spcPct val="90000"/>
              </a:lnSpc>
              <a:buFontTx/>
              <a:buNone/>
            </a:pPr>
            <a:r>
              <a:rPr lang="en-US" altLang="zh-CN" sz="2800" b="1">
                <a:solidFill>
                  <a:srgbClr val="000066"/>
                </a:solidFill>
                <a:latin typeface="Times New Roman" pitchFamily="18" charset="0"/>
                <a:ea typeface="宋体" pitchFamily="2" charset="-122"/>
                <a:cs typeface="Times New Roman" pitchFamily="18" charset="0"/>
              </a:rPr>
              <a:t>S =</a:t>
            </a:r>
          </a:p>
          <a:p>
            <a:pPr marL="0" indent="0">
              <a:lnSpc>
                <a:spcPct val="90000"/>
              </a:lnSpc>
              <a:buFontTx/>
              <a:buNone/>
            </a:pPr>
            <a:r>
              <a:rPr lang="en-US" altLang="zh-CN" sz="2800" b="1">
                <a:solidFill>
                  <a:srgbClr val="000066"/>
                </a:solidFill>
                <a:latin typeface="Times New Roman" pitchFamily="18" charset="0"/>
                <a:ea typeface="宋体" pitchFamily="2" charset="-122"/>
                <a:cs typeface="Times New Roman" pitchFamily="18" charset="0"/>
              </a:rPr>
              <a:t>    10</a:t>
            </a:r>
          </a:p>
          <a:p>
            <a:pPr marL="0" indent="0">
              <a:lnSpc>
                <a:spcPct val="90000"/>
              </a:lnSpc>
              <a:buFontTx/>
              <a:buNone/>
            </a:pPr>
            <a:r>
              <a:rPr lang="en-US" altLang="zh-CN" sz="2800" b="1">
                <a:solidFill>
                  <a:srgbClr val="000066"/>
                </a:solidFill>
                <a:latin typeface="Times New Roman" pitchFamily="18" charset="0"/>
                <a:ea typeface="宋体" pitchFamily="2" charset="-122"/>
                <a:cs typeface="Times New Roman" pitchFamily="18" charset="0"/>
              </a:rPr>
              <a:t>    26</a:t>
            </a:r>
          </a:p>
          <a:p>
            <a:pPr marL="0" indent="0">
              <a:lnSpc>
                <a:spcPct val="90000"/>
              </a:lnSpc>
              <a:buFontTx/>
              <a:buNone/>
            </a:pPr>
            <a:r>
              <a:rPr lang="en-US" altLang="zh-CN" sz="2800" b="1">
                <a:solidFill>
                  <a:srgbClr val="000066"/>
                </a:solidFill>
                <a:latin typeface="Times New Roman" pitchFamily="18" charset="0"/>
                <a:ea typeface="宋体" pitchFamily="2" charset="-122"/>
                <a:cs typeface="Times New Roman" pitchFamily="18" charset="0"/>
              </a:rPr>
              <a:t>    42</a:t>
            </a:r>
          </a:p>
          <a:p>
            <a:pPr marL="0" indent="0">
              <a:lnSpc>
                <a:spcPct val="90000"/>
              </a:lnSpc>
              <a:buFontTx/>
              <a:buNone/>
            </a:pPr>
            <a:r>
              <a:rPr lang="en-US" altLang="zh-CN" sz="2800" b="1">
                <a:solidFill>
                  <a:srgbClr val="000066"/>
                </a:solidFill>
                <a:latin typeface="Times New Roman" pitchFamily="18" charset="0"/>
                <a:ea typeface="宋体" pitchFamily="2" charset="-122"/>
                <a:cs typeface="Times New Roman" pitchFamily="18" charset="0"/>
              </a:rPr>
              <a:t>&gt;&gt; sum(S)</a:t>
            </a:r>
          </a:p>
          <a:p>
            <a:pPr marL="0" indent="0">
              <a:lnSpc>
                <a:spcPct val="90000"/>
              </a:lnSpc>
              <a:buFontTx/>
              <a:buNone/>
            </a:pPr>
            <a:r>
              <a:rPr lang="en-US" altLang="zh-CN" sz="2800" b="1">
                <a:solidFill>
                  <a:srgbClr val="000066"/>
                </a:solidFill>
                <a:latin typeface="Times New Roman" pitchFamily="18" charset="0"/>
                <a:ea typeface="宋体" pitchFamily="2" charset="-122"/>
                <a:cs typeface="Times New Roman" pitchFamily="18" charset="0"/>
              </a:rPr>
              <a:t>ans =</a:t>
            </a:r>
          </a:p>
          <a:p>
            <a:pPr marL="0" indent="0">
              <a:lnSpc>
                <a:spcPct val="90000"/>
              </a:lnSpc>
              <a:buFontTx/>
              <a:buNone/>
            </a:pPr>
            <a:r>
              <a:rPr lang="en-US" altLang="zh-CN" sz="2800" b="1">
                <a:solidFill>
                  <a:srgbClr val="000066"/>
                </a:solidFill>
                <a:latin typeface="Times New Roman" pitchFamily="18" charset="0"/>
                <a:ea typeface="宋体" pitchFamily="2" charset="-122"/>
                <a:cs typeface="Times New Roman" pitchFamily="18" charset="0"/>
              </a:rPr>
              <a:t>    78</a:t>
            </a:r>
            <a:endParaRPr lang="zh-CN" altLang="en-US" sz="2800" b="1">
              <a:solidFill>
                <a:srgbClr val="000066"/>
              </a:solidFill>
              <a:latin typeface="Times New Roman" pitchFamily="18" charset="0"/>
              <a:ea typeface="宋体" pitchFamily="2" charset="-122"/>
              <a:cs typeface="Times New Roman" pitchFamily="18" charset="0"/>
            </a:endParaRPr>
          </a:p>
        </p:txBody>
      </p:sp>
      <p:sp>
        <p:nvSpPr>
          <p:cNvPr id="30724"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95288" y="404813"/>
            <a:ext cx="8229600" cy="1143000"/>
          </a:xfrm>
        </p:spPr>
        <p:txBody>
          <a:bodyPr/>
          <a:lstStyle/>
          <a:p>
            <a:pPr algn="l">
              <a:buFontTx/>
              <a:buNone/>
            </a:pPr>
            <a:r>
              <a:rPr lang="en-US" altLang="zh-CN" sz="2800" b="1" dirty="0">
                <a:solidFill>
                  <a:srgbClr val="000066"/>
                </a:solidFill>
                <a:latin typeface="Times New Roman" pitchFamily="18" charset="0"/>
                <a:ea typeface="宋体" pitchFamily="2" charset="-122"/>
                <a:cs typeface="Times New Roman" pitchFamily="18" charset="0"/>
              </a:rPr>
              <a:t>6.1.3  </a:t>
            </a:r>
            <a:r>
              <a:rPr lang="zh-CN" altLang="en-US" sz="2800" b="1" dirty="0">
                <a:solidFill>
                  <a:srgbClr val="000066"/>
                </a:solidFill>
                <a:latin typeface="Times New Roman" pitchFamily="18" charset="0"/>
                <a:ea typeface="宋体" pitchFamily="2" charset="-122"/>
                <a:cs typeface="Times New Roman" pitchFamily="18" charset="0"/>
              </a:rPr>
              <a:t>平均值和中值</a:t>
            </a:r>
          </a:p>
        </p:txBody>
      </p:sp>
      <p:sp>
        <p:nvSpPr>
          <p:cNvPr id="31747" name="Rectangle 3"/>
          <p:cNvSpPr>
            <a:spLocks noGrp="1" noChangeArrowheads="1"/>
          </p:cNvSpPr>
          <p:nvPr>
            <p:ph type="body" idx="1"/>
          </p:nvPr>
        </p:nvSpPr>
        <p:spPr>
          <a:xfrm>
            <a:off x="468313" y="1412875"/>
            <a:ext cx="8229600" cy="4525963"/>
          </a:xfrm>
        </p:spPr>
        <p:txBody>
          <a:bodyPr/>
          <a:lstStyle/>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数据序列的平均值指的是算术平均值。</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所谓中值，是指在数据序列中其值的大小恰好处在中间的元素</a:t>
            </a:r>
            <a:r>
              <a:rPr lang="zh-CN" altLang="en-US" sz="2800" b="1" dirty="0" smtClean="0">
                <a:solidFill>
                  <a:srgbClr val="000066"/>
                </a:solidFill>
                <a:latin typeface="Times New Roman" pitchFamily="18" charset="0"/>
                <a:ea typeface="宋体" pitchFamily="2" charset="-122"/>
                <a:cs typeface="Times New Roman" pitchFamily="18" charset="0"/>
              </a:rPr>
              <a:t>。例如</a:t>
            </a:r>
            <a:r>
              <a:rPr lang="zh-CN" altLang="en-US" sz="2800" b="1" dirty="0">
                <a:solidFill>
                  <a:srgbClr val="000066"/>
                </a:solidFill>
                <a:latin typeface="Times New Roman" pitchFamily="18" charset="0"/>
                <a:ea typeface="宋体" pitchFamily="2" charset="-122"/>
                <a:cs typeface="Times New Roman" pitchFamily="18" charset="0"/>
              </a:rPr>
              <a:t>，数据序列</a:t>
            </a:r>
            <a:r>
              <a:rPr lang="en-US" altLang="zh-CN" sz="2800" b="1" dirty="0">
                <a:solidFill>
                  <a:srgbClr val="000066"/>
                </a:solidFill>
                <a:latin typeface="Times New Roman" pitchFamily="18" charset="0"/>
                <a:ea typeface="宋体" pitchFamily="2" charset="-122"/>
                <a:cs typeface="Times New Roman" pitchFamily="18" charset="0"/>
              </a:rPr>
              <a:t>-2</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5</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7</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9</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12</a:t>
            </a:r>
            <a:r>
              <a:rPr lang="zh-CN" altLang="en-US" sz="2800" b="1" dirty="0">
                <a:solidFill>
                  <a:srgbClr val="000066"/>
                </a:solidFill>
                <a:latin typeface="Times New Roman" pitchFamily="18" charset="0"/>
                <a:ea typeface="宋体" pitchFamily="2" charset="-122"/>
                <a:cs typeface="Times New Roman" pitchFamily="18" charset="0"/>
              </a:rPr>
              <a:t>的中值为</a:t>
            </a:r>
            <a:r>
              <a:rPr lang="en-US" altLang="zh-CN" sz="2800" b="1" dirty="0">
                <a:solidFill>
                  <a:srgbClr val="000066"/>
                </a:solidFill>
                <a:latin typeface="Times New Roman" pitchFamily="18" charset="0"/>
                <a:ea typeface="宋体" pitchFamily="2" charset="-122"/>
                <a:cs typeface="Times New Roman" pitchFamily="18" charset="0"/>
              </a:rPr>
              <a:t>7</a:t>
            </a:r>
            <a:r>
              <a:rPr lang="zh-CN" altLang="en-US" sz="2800" b="1" dirty="0">
                <a:solidFill>
                  <a:srgbClr val="000066"/>
                </a:solidFill>
                <a:latin typeface="Times New Roman" pitchFamily="18" charset="0"/>
                <a:ea typeface="宋体" pitchFamily="2" charset="-122"/>
                <a:cs typeface="Times New Roman" pitchFamily="18" charset="0"/>
              </a:rPr>
              <a:t>，即它的大小恰好处于数据序列各个值的中间，这是数据序列为奇数个的情况。如果为偶数个，则中值等于中间的两数之平均值。例如，数据序列</a:t>
            </a:r>
            <a:r>
              <a:rPr lang="en-US" altLang="zh-CN" sz="2800" b="1" dirty="0">
                <a:solidFill>
                  <a:srgbClr val="000066"/>
                </a:solidFill>
                <a:latin typeface="Times New Roman" pitchFamily="18" charset="0"/>
                <a:ea typeface="宋体" pitchFamily="2" charset="-122"/>
                <a:cs typeface="Times New Roman" pitchFamily="18" charset="0"/>
              </a:rPr>
              <a:t>-2</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5</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6</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7</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9</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12</a:t>
            </a:r>
            <a:r>
              <a:rPr lang="zh-CN" altLang="en-US" sz="2800" b="1" dirty="0">
                <a:solidFill>
                  <a:srgbClr val="000066"/>
                </a:solidFill>
                <a:latin typeface="Times New Roman" pitchFamily="18" charset="0"/>
                <a:ea typeface="宋体" pitchFamily="2" charset="-122"/>
                <a:cs typeface="Times New Roman" pitchFamily="18" charset="0"/>
              </a:rPr>
              <a:t>中，处于中间的数是</a:t>
            </a:r>
            <a:r>
              <a:rPr lang="en-US" altLang="zh-CN" sz="2800" b="1" dirty="0">
                <a:solidFill>
                  <a:srgbClr val="000066"/>
                </a:solidFill>
                <a:latin typeface="Times New Roman" pitchFamily="18" charset="0"/>
                <a:ea typeface="宋体" pitchFamily="2" charset="-122"/>
                <a:cs typeface="Times New Roman" pitchFamily="18" charset="0"/>
              </a:rPr>
              <a:t>6</a:t>
            </a:r>
            <a:r>
              <a:rPr lang="zh-CN" altLang="en-US" sz="2800" b="1" dirty="0">
                <a:solidFill>
                  <a:srgbClr val="000066"/>
                </a:solidFill>
                <a:latin typeface="Times New Roman" pitchFamily="18" charset="0"/>
                <a:ea typeface="宋体" pitchFamily="2" charset="-122"/>
                <a:cs typeface="Times New Roman" pitchFamily="18" charset="0"/>
              </a:rPr>
              <a:t>和</a:t>
            </a:r>
            <a:r>
              <a:rPr lang="en-US" altLang="zh-CN" sz="2800" b="1" dirty="0">
                <a:solidFill>
                  <a:srgbClr val="000066"/>
                </a:solidFill>
                <a:latin typeface="Times New Roman" pitchFamily="18" charset="0"/>
                <a:ea typeface="宋体" pitchFamily="2" charset="-122"/>
                <a:cs typeface="Times New Roman" pitchFamily="18" charset="0"/>
              </a:rPr>
              <a:t>7</a:t>
            </a:r>
            <a:r>
              <a:rPr lang="zh-CN" altLang="en-US" sz="2800" b="1" dirty="0">
                <a:solidFill>
                  <a:srgbClr val="000066"/>
                </a:solidFill>
                <a:latin typeface="Times New Roman" pitchFamily="18" charset="0"/>
                <a:ea typeface="宋体" pitchFamily="2" charset="-122"/>
                <a:cs typeface="Times New Roman" pitchFamily="18" charset="0"/>
              </a:rPr>
              <a:t>，故其中值为</a:t>
            </a:r>
            <a:r>
              <a:rPr lang="en-US" altLang="zh-CN" sz="2800" b="1" dirty="0">
                <a:solidFill>
                  <a:srgbClr val="000066"/>
                </a:solidFill>
                <a:latin typeface="Times New Roman" pitchFamily="18" charset="0"/>
                <a:ea typeface="宋体" pitchFamily="2" charset="-122"/>
                <a:cs typeface="Times New Roman" pitchFamily="18" charset="0"/>
              </a:rPr>
              <a:t>6.5</a:t>
            </a:r>
            <a:r>
              <a:rPr lang="zh-CN" altLang="en-US" sz="2800" b="1" dirty="0">
                <a:solidFill>
                  <a:srgbClr val="000066"/>
                </a:solidFill>
                <a:latin typeface="Times New Roman" pitchFamily="18" charset="0"/>
                <a:ea typeface="宋体" pitchFamily="2" charset="-122"/>
                <a:cs typeface="Times New Roman" pitchFamily="18" charset="0"/>
              </a:rPr>
              <a:t>。</a:t>
            </a:r>
          </a:p>
        </p:txBody>
      </p:sp>
      <p:sp>
        <p:nvSpPr>
          <p:cNvPr id="31748"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395288" y="981075"/>
            <a:ext cx="8229600" cy="4525963"/>
          </a:xfrm>
        </p:spPr>
        <p:txBody>
          <a:bodyPr/>
          <a:lstStyle/>
          <a:p>
            <a:pPr marL="0" indent="0">
              <a:lnSpc>
                <a:spcPct val="80000"/>
              </a:lnSpc>
              <a:buFontTx/>
              <a:buNone/>
            </a:pPr>
            <a:r>
              <a:rPr lang="zh-CN" altLang="en-US" sz="2800" b="1">
                <a:solidFill>
                  <a:srgbClr val="000066"/>
                </a:solidFill>
                <a:latin typeface="Times New Roman" pitchFamily="18" charset="0"/>
                <a:ea typeface="宋体" pitchFamily="2" charset="-122"/>
                <a:cs typeface="Times New Roman" pitchFamily="18" charset="0"/>
              </a:rPr>
              <a:t>求矩阵和向量元素的平均值的函数是</a:t>
            </a:r>
            <a:r>
              <a:rPr lang="en-US" altLang="zh-CN" sz="2800" b="1">
                <a:solidFill>
                  <a:srgbClr val="000066"/>
                </a:solidFill>
                <a:latin typeface="Times New Roman" pitchFamily="18" charset="0"/>
                <a:ea typeface="宋体" pitchFamily="2" charset="-122"/>
                <a:cs typeface="Times New Roman" pitchFamily="18" charset="0"/>
              </a:rPr>
              <a:t>mean</a:t>
            </a:r>
            <a:r>
              <a:rPr lang="zh-CN" altLang="en-US" sz="2800" b="1">
                <a:solidFill>
                  <a:srgbClr val="000066"/>
                </a:solidFill>
                <a:latin typeface="Times New Roman" pitchFamily="18" charset="0"/>
                <a:ea typeface="宋体" pitchFamily="2" charset="-122"/>
                <a:cs typeface="Times New Roman" pitchFamily="18" charset="0"/>
              </a:rPr>
              <a:t>。设</a:t>
            </a:r>
            <a:r>
              <a:rPr lang="en-US" altLang="zh-CN" sz="2800" b="1">
                <a:solidFill>
                  <a:srgbClr val="000066"/>
                </a:solidFill>
                <a:latin typeface="Times New Roman" pitchFamily="18" charset="0"/>
                <a:ea typeface="宋体" pitchFamily="2" charset="-122"/>
                <a:cs typeface="Times New Roman" pitchFamily="18" charset="0"/>
              </a:rPr>
              <a:t>X</a:t>
            </a:r>
            <a:r>
              <a:rPr lang="zh-CN" altLang="en-US" sz="2800" b="1">
                <a:solidFill>
                  <a:srgbClr val="000066"/>
                </a:solidFill>
                <a:latin typeface="Times New Roman" pitchFamily="18" charset="0"/>
                <a:ea typeface="宋体" pitchFamily="2" charset="-122"/>
                <a:cs typeface="Times New Roman" pitchFamily="18" charset="0"/>
              </a:rPr>
              <a:t>是一个向量，</a:t>
            </a:r>
            <a:r>
              <a:rPr lang="en-US" altLang="zh-CN" sz="2800" b="1">
                <a:solidFill>
                  <a:srgbClr val="000066"/>
                </a:solidFill>
                <a:latin typeface="Times New Roman" pitchFamily="18" charset="0"/>
                <a:ea typeface="宋体" pitchFamily="2" charset="-122"/>
                <a:cs typeface="Times New Roman" pitchFamily="18" charset="0"/>
              </a:rPr>
              <a:t>A</a:t>
            </a:r>
            <a:r>
              <a:rPr lang="zh-CN" altLang="en-US" sz="2800" b="1">
                <a:solidFill>
                  <a:srgbClr val="000066"/>
                </a:solidFill>
                <a:latin typeface="Times New Roman" pitchFamily="18" charset="0"/>
                <a:ea typeface="宋体" pitchFamily="2" charset="-122"/>
                <a:cs typeface="Times New Roman" pitchFamily="18" charset="0"/>
              </a:rPr>
              <a:t>是一个矩阵，函数的调用格式为：</a:t>
            </a:r>
          </a:p>
          <a:p>
            <a:pPr marL="0" indent="0">
              <a:lnSpc>
                <a:spcPct val="80000"/>
              </a:lnSpc>
              <a:buFontTx/>
              <a:buNone/>
            </a:pPr>
            <a:r>
              <a:rPr lang="zh-CN" altLang="en-US" sz="2800" b="1">
                <a:solidFill>
                  <a:srgbClr val="000066"/>
                </a:solidFill>
                <a:latin typeface="Times New Roman" pitchFamily="18" charset="0"/>
                <a:ea typeface="宋体" pitchFamily="2" charset="-122"/>
                <a:cs typeface="Times New Roman" pitchFamily="18" charset="0"/>
              </a:rPr>
              <a:t>① </a:t>
            </a:r>
            <a:r>
              <a:rPr lang="en-US" altLang="zh-CN" sz="2800" b="1">
                <a:solidFill>
                  <a:srgbClr val="000066"/>
                </a:solidFill>
                <a:latin typeface="Times New Roman" pitchFamily="18" charset="0"/>
                <a:ea typeface="宋体" pitchFamily="2" charset="-122"/>
                <a:cs typeface="Times New Roman" pitchFamily="18" charset="0"/>
              </a:rPr>
              <a:t>mean(X)</a:t>
            </a:r>
            <a:r>
              <a:rPr lang="zh-CN" altLang="en-US" sz="2800" b="1">
                <a:solidFill>
                  <a:srgbClr val="000066"/>
                </a:solidFill>
                <a:latin typeface="Times New Roman" pitchFamily="18" charset="0"/>
                <a:ea typeface="宋体" pitchFamily="2" charset="-122"/>
                <a:cs typeface="Times New Roman" pitchFamily="18" charset="0"/>
              </a:rPr>
              <a:t>：返回向量</a:t>
            </a:r>
            <a:r>
              <a:rPr lang="en-US" altLang="zh-CN" sz="2800" b="1">
                <a:solidFill>
                  <a:srgbClr val="000066"/>
                </a:solidFill>
                <a:latin typeface="Times New Roman" pitchFamily="18" charset="0"/>
                <a:ea typeface="宋体" pitchFamily="2" charset="-122"/>
                <a:cs typeface="Times New Roman" pitchFamily="18" charset="0"/>
              </a:rPr>
              <a:t>X</a:t>
            </a:r>
            <a:r>
              <a:rPr lang="zh-CN" altLang="en-US" sz="2800" b="1">
                <a:solidFill>
                  <a:srgbClr val="000066"/>
                </a:solidFill>
                <a:latin typeface="Times New Roman" pitchFamily="18" charset="0"/>
                <a:ea typeface="宋体" pitchFamily="2" charset="-122"/>
                <a:cs typeface="Times New Roman" pitchFamily="18" charset="0"/>
              </a:rPr>
              <a:t>的算术平均值。</a:t>
            </a:r>
          </a:p>
          <a:p>
            <a:pPr marL="0" indent="0">
              <a:lnSpc>
                <a:spcPct val="80000"/>
              </a:lnSpc>
              <a:buFontTx/>
              <a:buNone/>
            </a:pPr>
            <a:r>
              <a:rPr lang="zh-CN" altLang="en-US" sz="2800" b="1">
                <a:solidFill>
                  <a:srgbClr val="000066"/>
                </a:solidFill>
                <a:latin typeface="Times New Roman" pitchFamily="18" charset="0"/>
                <a:ea typeface="宋体" pitchFamily="2" charset="-122"/>
                <a:cs typeface="Times New Roman" pitchFamily="18" charset="0"/>
              </a:rPr>
              <a:t>② </a:t>
            </a:r>
            <a:r>
              <a:rPr lang="en-US" altLang="zh-CN" sz="2800" b="1">
                <a:solidFill>
                  <a:srgbClr val="000066"/>
                </a:solidFill>
                <a:latin typeface="Times New Roman" pitchFamily="18" charset="0"/>
                <a:ea typeface="宋体" pitchFamily="2" charset="-122"/>
                <a:cs typeface="Times New Roman" pitchFamily="18" charset="0"/>
              </a:rPr>
              <a:t>mean(A)</a:t>
            </a:r>
            <a:r>
              <a:rPr lang="zh-CN" altLang="en-US" sz="2800" b="1">
                <a:solidFill>
                  <a:srgbClr val="000066"/>
                </a:solidFill>
                <a:latin typeface="Times New Roman" pitchFamily="18" charset="0"/>
                <a:ea typeface="宋体" pitchFamily="2" charset="-122"/>
                <a:cs typeface="Times New Roman" pitchFamily="18" charset="0"/>
              </a:rPr>
              <a:t>：返回一个行向量，其第</a:t>
            </a:r>
            <a:r>
              <a:rPr lang="en-US" altLang="zh-CN" sz="2800" b="1">
                <a:solidFill>
                  <a:srgbClr val="000066"/>
                </a:solidFill>
                <a:latin typeface="Times New Roman" pitchFamily="18" charset="0"/>
                <a:ea typeface="宋体" pitchFamily="2" charset="-122"/>
                <a:cs typeface="Times New Roman" pitchFamily="18" charset="0"/>
              </a:rPr>
              <a:t>i</a:t>
            </a:r>
            <a:r>
              <a:rPr lang="zh-CN" altLang="en-US" sz="2800" b="1">
                <a:solidFill>
                  <a:srgbClr val="000066"/>
                </a:solidFill>
                <a:latin typeface="Times New Roman" pitchFamily="18" charset="0"/>
                <a:ea typeface="宋体" pitchFamily="2" charset="-122"/>
                <a:cs typeface="Times New Roman" pitchFamily="18" charset="0"/>
              </a:rPr>
              <a:t>个元素是</a:t>
            </a:r>
            <a:r>
              <a:rPr lang="en-US" altLang="zh-CN" sz="2800" b="1">
                <a:solidFill>
                  <a:srgbClr val="000066"/>
                </a:solidFill>
                <a:latin typeface="Times New Roman" pitchFamily="18" charset="0"/>
                <a:ea typeface="宋体" pitchFamily="2" charset="-122"/>
                <a:cs typeface="Times New Roman" pitchFamily="18" charset="0"/>
              </a:rPr>
              <a:t>A</a:t>
            </a:r>
            <a:r>
              <a:rPr lang="zh-CN" altLang="en-US" sz="2800" b="1">
                <a:solidFill>
                  <a:srgbClr val="000066"/>
                </a:solidFill>
                <a:latin typeface="Times New Roman" pitchFamily="18" charset="0"/>
                <a:ea typeface="宋体" pitchFamily="2" charset="-122"/>
                <a:cs typeface="Times New Roman" pitchFamily="18" charset="0"/>
              </a:rPr>
              <a:t>的第</a:t>
            </a:r>
            <a:r>
              <a:rPr lang="en-US" altLang="zh-CN" sz="2800" b="1">
                <a:solidFill>
                  <a:srgbClr val="000066"/>
                </a:solidFill>
                <a:latin typeface="Times New Roman" pitchFamily="18" charset="0"/>
                <a:ea typeface="宋体" pitchFamily="2" charset="-122"/>
                <a:cs typeface="Times New Roman" pitchFamily="18" charset="0"/>
              </a:rPr>
              <a:t>i</a:t>
            </a:r>
            <a:r>
              <a:rPr lang="zh-CN" altLang="en-US" sz="2800" b="1">
                <a:solidFill>
                  <a:srgbClr val="000066"/>
                </a:solidFill>
                <a:latin typeface="Times New Roman" pitchFamily="18" charset="0"/>
                <a:ea typeface="宋体" pitchFamily="2" charset="-122"/>
                <a:cs typeface="Times New Roman" pitchFamily="18" charset="0"/>
              </a:rPr>
              <a:t>列的算术平均值。</a:t>
            </a:r>
          </a:p>
          <a:p>
            <a:pPr marL="0" indent="0">
              <a:lnSpc>
                <a:spcPct val="80000"/>
              </a:lnSpc>
              <a:buFontTx/>
              <a:buNone/>
            </a:pPr>
            <a:r>
              <a:rPr lang="zh-CN" altLang="en-US" sz="2800" b="1">
                <a:solidFill>
                  <a:srgbClr val="000066"/>
                </a:solidFill>
                <a:latin typeface="Times New Roman" pitchFamily="18" charset="0"/>
                <a:ea typeface="宋体" pitchFamily="2" charset="-122"/>
                <a:cs typeface="Times New Roman" pitchFamily="18" charset="0"/>
              </a:rPr>
              <a:t>③ </a:t>
            </a:r>
            <a:r>
              <a:rPr lang="en-US" altLang="zh-CN" sz="2800" b="1">
                <a:solidFill>
                  <a:srgbClr val="000066"/>
                </a:solidFill>
                <a:latin typeface="Times New Roman" pitchFamily="18" charset="0"/>
                <a:ea typeface="宋体" pitchFamily="2" charset="-122"/>
                <a:cs typeface="Times New Roman" pitchFamily="18" charset="0"/>
              </a:rPr>
              <a:t>mean(A,dim)</a:t>
            </a:r>
            <a:r>
              <a:rPr lang="zh-CN" altLang="en-US" sz="2800" b="1">
                <a:solidFill>
                  <a:srgbClr val="000066"/>
                </a:solidFill>
                <a:latin typeface="Times New Roman" pitchFamily="18" charset="0"/>
                <a:ea typeface="宋体" pitchFamily="2" charset="-122"/>
                <a:cs typeface="Times New Roman" pitchFamily="18" charset="0"/>
              </a:rPr>
              <a:t>：当</a:t>
            </a:r>
            <a:r>
              <a:rPr lang="en-US" altLang="zh-CN" sz="2800" b="1">
                <a:solidFill>
                  <a:srgbClr val="000066"/>
                </a:solidFill>
                <a:latin typeface="Times New Roman" pitchFamily="18" charset="0"/>
                <a:ea typeface="宋体" pitchFamily="2" charset="-122"/>
                <a:cs typeface="Times New Roman" pitchFamily="18" charset="0"/>
              </a:rPr>
              <a:t>dim</a:t>
            </a:r>
            <a:r>
              <a:rPr lang="zh-CN" altLang="en-US" sz="2800" b="1">
                <a:solidFill>
                  <a:srgbClr val="000066"/>
                </a:solidFill>
                <a:latin typeface="Times New Roman" pitchFamily="18" charset="0"/>
                <a:ea typeface="宋体" pitchFamily="2" charset="-122"/>
                <a:cs typeface="Times New Roman" pitchFamily="18" charset="0"/>
              </a:rPr>
              <a:t>为</a:t>
            </a:r>
            <a:r>
              <a:rPr lang="en-US" altLang="zh-CN" sz="2800" b="1">
                <a:solidFill>
                  <a:srgbClr val="000066"/>
                </a:solidFill>
                <a:latin typeface="Times New Roman" pitchFamily="18" charset="0"/>
                <a:ea typeface="宋体" pitchFamily="2" charset="-122"/>
                <a:cs typeface="Times New Roman" pitchFamily="18" charset="0"/>
              </a:rPr>
              <a:t>1</a:t>
            </a:r>
            <a:r>
              <a:rPr lang="zh-CN" altLang="en-US" sz="2800" b="1">
                <a:solidFill>
                  <a:srgbClr val="000066"/>
                </a:solidFill>
                <a:latin typeface="Times New Roman" pitchFamily="18" charset="0"/>
                <a:ea typeface="宋体" pitchFamily="2" charset="-122"/>
                <a:cs typeface="Times New Roman" pitchFamily="18" charset="0"/>
              </a:rPr>
              <a:t>时，该函数等同于</a:t>
            </a:r>
            <a:r>
              <a:rPr lang="en-US" altLang="zh-CN" sz="2800" b="1">
                <a:solidFill>
                  <a:srgbClr val="000066"/>
                </a:solidFill>
                <a:latin typeface="Times New Roman" pitchFamily="18" charset="0"/>
                <a:ea typeface="宋体" pitchFamily="2" charset="-122"/>
                <a:cs typeface="Times New Roman" pitchFamily="18" charset="0"/>
              </a:rPr>
              <a:t>mean(A)</a:t>
            </a:r>
            <a:r>
              <a:rPr lang="zh-CN" altLang="en-US" sz="2800" b="1">
                <a:solidFill>
                  <a:srgbClr val="000066"/>
                </a:solidFill>
                <a:latin typeface="Times New Roman" pitchFamily="18" charset="0"/>
                <a:ea typeface="宋体" pitchFamily="2" charset="-122"/>
                <a:cs typeface="Times New Roman" pitchFamily="18" charset="0"/>
              </a:rPr>
              <a:t>；当</a:t>
            </a:r>
            <a:r>
              <a:rPr lang="en-US" altLang="zh-CN" sz="2800" b="1">
                <a:solidFill>
                  <a:srgbClr val="000066"/>
                </a:solidFill>
                <a:latin typeface="Times New Roman" pitchFamily="18" charset="0"/>
                <a:ea typeface="宋体" pitchFamily="2" charset="-122"/>
                <a:cs typeface="Times New Roman" pitchFamily="18" charset="0"/>
              </a:rPr>
              <a:t>dim</a:t>
            </a:r>
            <a:r>
              <a:rPr lang="zh-CN" altLang="en-US" sz="2800" b="1">
                <a:solidFill>
                  <a:srgbClr val="000066"/>
                </a:solidFill>
                <a:latin typeface="Times New Roman" pitchFamily="18" charset="0"/>
                <a:ea typeface="宋体" pitchFamily="2" charset="-122"/>
                <a:cs typeface="Times New Roman" pitchFamily="18" charset="0"/>
              </a:rPr>
              <a:t>为</a:t>
            </a:r>
            <a:r>
              <a:rPr lang="en-US" altLang="zh-CN" sz="2800" b="1">
                <a:solidFill>
                  <a:srgbClr val="000066"/>
                </a:solidFill>
                <a:latin typeface="Times New Roman" pitchFamily="18" charset="0"/>
                <a:ea typeface="宋体" pitchFamily="2" charset="-122"/>
                <a:cs typeface="Times New Roman" pitchFamily="18" charset="0"/>
              </a:rPr>
              <a:t>2</a:t>
            </a:r>
            <a:r>
              <a:rPr lang="zh-CN" altLang="en-US" sz="2800" b="1">
                <a:solidFill>
                  <a:srgbClr val="000066"/>
                </a:solidFill>
                <a:latin typeface="Times New Roman" pitchFamily="18" charset="0"/>
                <a:ea typeface="宋体" pitchFamily="2" charset="-122"/>
                <a:cs typeface="Times New Roman" pitchFamily="18" charset="0"/>
              </a:rPr>
              <a:t>时，返回一个列向量，其第</a:t>
            </a:r>
            <a:r>
              <a:rPr lang="en-US" altLang="zh-CN" sz="2800" b="1">
                <a:solidFill>
                  <a:srgbClr val="000066"/>
                </a:solidFill>
                <a:latin typeface="Times New Roman" pitchFamily="18" charset="0"/>
                <a:ea typeface="宋体" pitchFamily="2" charset="-122"/>
                <a:cs typeface="Times New Roman" pitchFamily="18" charset="0"/>
              </a:rPr>
              <a:t>i</a:t>
            </a:r>
            <a:r>
              <a:rPr lang="zh-CN" altLang="en-US" sz="2800" b="1">
                <a:solidFill>
                  <a:srgbClr val="000066"/>
                </a:solidFill>
                <a:latin typeface="Times New Roman" pitchFamily="18" charset="0"/>
                <a:ea typeface="宋体" pitchFamily="2" charset="-122"/>
                <a:cs typeface="Times New Roman" pitchFamily="18" charset="0"/>
              </a:rPr>
              <a:t>个元素是</a:t>
            </a:r>
            <a:r>
              <a:rPr lang="en-US" altLang="zh-CN" sz="2800" b="1">
                <a:solidFill>
                  <a:srgbClr val="000066"/>
                </a:solidFill>
                <a:latin typeface="Times New Roman" pitchFamily="18" charset="0"/>
                <a:ea typeface="宋体" pitchFamily="2" charset="-122"/>
                <a:cs typeface="Times New Roman" pitchFamily="18" charset="0"/>
              </a:rPr>
              <a:t>A</a:t>
            </a:r>
            <a:r>
              <a:rPr lang="zh-CN" altLang="en-US" sz="2800" b="1">
                <a:solidFill>
                  <a:srgbClr val="000066"/>
                </a:solidFill>
                <a:latin typeface="Times New Roman" pitchFamily="18" charset="0"/>
                <a:ea typeface="宋体" pitchFamily="2" charset="-122"/>
                <a:cs typeface="Times New Roman" pitchFamily="18" charset="0"/>
              </a:rPr>
              <a:t>的第</a:t>
            </a:r>
            <a:r>
              <a:rPr lang="en-US" altLang="zh-CN" sz="2800" b="1">
                <a:solidFill>
                  <a:srgbClr val="000066"/>
                </a:solidFill>
                <a:latin typeface="Times New Roman" pitchFamily="18" charset="0"/>
                <a:ea typeface="宋体" pitchFamily="2" charset="-122"/>
                <a:cs typeface="Times New Roman" pitchFamily="18" charset="0"/>
              </a:rPr>
              <a:t>i</a:t>
            </a:r>
            <a:r>
              <a:rPr lang="zh-CN" altLang="en-US" sz="2800" b="1">
                <a:solidFill>
                  <a:srgbClr val="000066"/>
                </a:solidFill>
                <a:latin typeface="Times New Roman" pitchFamily="18" charset="0"/>
                <a:ea typeface="宋体" pitchFamily="2" charset="-122"/>
                <a:cs typeface="Times New Roman" pitchFamily="18" charset="0"/>
              </a:rPr>
              <a:t>行的算术平均值。</a:t>
            </a:r>
          </a:p>
          <a:p>
            <a:pPr marL="0" indent="0">
              <a:lnSpc>
                <a:spcPct val="80000"/>
              </a:lnSpc>
              <a:buFontTx/>
              <a:buNone/>
            </a:pPr>
            <a:r>
              <a:rPr lang="zh-CN" altLang="en-US" sz="2800" b="1">
                <a:solidFill>
                  <a:srgbClr val="000066"/>
                </a:solidFill>
                <a:latin typeface="Times New Roman" pitchFamily="18" charset="0"/>
                <a:ea typeface="宋体" pitchFamily="2" charset="-122"/>
                <a:cs typeface="Times New Roman" pitchFamily="18" charset="0"/>
              </a:rPr>
              <a:t>求中值的函数是</a:t>
            </a:r>
            <a:r>
              <a:rPr lang="en-US" altLang="zh-CN" sz="2800" b="1">
                <a:solidFill>
                  <a:srgbClr val="000066"/>
                </a:solidFill>
                <a:latin typeface="Times New Roman" pitchFamily="18" charset="0"/>
                <a:ea typeface="宋体" pitchFamily="2" charset="-122"/>
                <a:cs typeface="Times New Roman" pitchFamily="18" charset="0"/>
              </a:rPr>
              <a:t>median</a:t>
            </a:r>
            <a:r>
              <a:rPr lang="zh-CN" altLang="en-US" sz="2800" b="1">
                <a:solidFill>
                  <a:srgbClr val="000066"/>
                </a:solidFill>
                <a:latin typeface="Times New Roman" pitchFamily="18" charset="0"/>
                <a:ea typeface="宋体" pitchFamily="2" charset="-122"/>
                <a:cs typeface="Times New Roman" pitchFamily="18" charset="0"/>
              </a:rPr>
              <a:t>，其调用方法和</a:t>
            </a:r>
            <a:r>
              <a:rPr lang="en-US" altLang="zh-CN" sz="2800" b="1">
                <a:solidFill>
                  <a:srgbClr val="000066"/>
                </a:solidFill>
                <a:latin typeface="Times New Roman" pitchFamily="18" charset="0"/>
                <a:ea typeface="宋体" pitchFamily="2" charset="-122"/>
                <a:cs typeface="Times New Roman" pitchFamily="18" charset="0"/>
              </a:rPr>
              <a:t>mean</a:t>
            </a:r>
            <a:r>
              <a:rPr lang="zh-CN" altLang="en-US" sz="2800" b="1">
                <a:solidFill>
                  <a:srgbClr val="000066"/>
                </a:solidFill>
                <a:latin typeface="Times New Roman" pitchFamily="18" charset="0"/>
                <a:ea typeface="宋体" pitchFamily="2" charset="-122"/>
                <a:cs typeface="Times New Roman" pitchFamily="18" charset="0"/>
              </a:rPr>
              <a:t>函数相同。</a:t>
            </a:r>
          </a:p>
        </p:txBody>
      </p:sp>
      <p:sp>
        <p:nvSpPr>
          <p:cNvPr id="32772"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468313" y="1125538"/>
            <a:ext cx="8229600" cy="4525962"/>
          </a:xfrm>
        </p:spPr>
        <p:txBody>
          <a:bodyPr/>
          <a:lstStyle/>
          <a:p>
            <a:pPr marL="0" indent="0">
              <a:buFontTx/>
              <a:buNone/>
            </a:pPr>
            <a:r>
              <a:rPr lang="zh-CN" altLang="en-US" sz="2800" b="1">
                <a:solidFill>
                  <a:srgbClr val="000066"/>
                </a:solidFill>
                <a:latin typeface="Times New Roman" pitchFamily="18" charset="0"/>
                <a:ea typeface="宋体" pitchFamily="2" charset="-122"/>
                <a:cs typeface="Times New Roman" pitchFamily="18" charset="0"/>
              </a:rPr>
              <a:t>例如，求向量</a:t>
            </a:r>
            <a:r>
              <a:rPr lang="en-US" altLang="zh-CN" sz="2800" b="1">
                <a:solidFill>
                  <a:srgbClr val="000066"/>
                </a:solidFill>
                <a:latin typeface="Times New Roman" pitchFamily="18" charset="0"/>
                <a:ea typeface="宋体" pitchFamily="2" charset="-122"/>
                <a:cs typeface="Times New Roman" pitchFamily="18" charset="0"/>
              </a:rPr>
              <a:t>x</a:t>
            </a:r>
            <a:r>
              <a:rPr lang="zh-CN" altLang="en-US" sz="2800" b="1">
                <a:solidFill>
                  <a:srgbClr val="000066"/>
                </a:solidFill>
                <a:latin typeface="Times New Roman" pitchFamily="18" charset="0"/>
                <a:ea typeface="宋体" pitchFamily="2" charset="-122"/>
                <a:cs typeface="Times New Roman" pitchFamily="18" charset="0"/>
              </a:rPr>
              <a:t>的平均值，命令如下：</a:t>
            </a:r>
          </a:p>
          <a:p>
            <a:pPr marL="0" indent="0">
              <a:buFontTx/>
              <a:buNone/>
            </a:pPr>
            <a:r>
              <a:rPr lang="en-US" altLang="zh-CN" sz="2800" b="1">
                <a:solidFill>
                  <a:srgbClr val="000066"/>
                </a:solidFill>
                <a:latin typeface="Times New Roman" pitchFamily="18" charset="0"/>
                <a:ea typeface="宋体" pitchFamily="2" charset="-122"/>
                <a:cs typeface="Times New Roman" pitchFamily="18" charset="0"/>
              </a:rPr>
              <a:t>&gt;&gt; x=[9,-2,5,6,7,12];</a:t>
            </a:r>
          </a:p>
          <a:p>
            <a:pPr marL="0" indent="0">
              <a:buFontTx/>
              <a:buNone/>
            </a:pPr>
            <a:r>
              <a:rPr lang="en-US" altLang="zh-CN" sz="2800" b="1">
                <a:solidFill>
                  <a:srgbClr val="000066"/>
                </a:solidFill>
                <a:latin typeface="Times New Roman" pitchFamily="18" charset="0"/>
                <a:ea typeface="宋体" pitchFamily="2" charset="-122"/>
                <a:cs typeface="Times New Roman" pitchFamily="18" charset="0"/>
              </a:rPr>
              <a:t>&gt;&gt; mean(x)</a:t>
            </a:r>
          </a:p>
          <a:p>
            <a:pPr marL="0" indent="0">
              <a:buFontTx/>
              <a:buNone/>
            </a:pPr>
            <a:r>
              <a:rPr lang="en-US" altLang="zh-CN" sz="2800" b="1">
                <a:solidFill>
                  <a:srgbClr val="000066"/>
                </a:solidFill>
                <a:latin typeface="Times New Roman" pitchFamily="18" charset="0"/>
                <a:ea typeface="宋体" pitchFamily="2" charset="-122"/>
                <a:cs typeface="Times New Roman" pitchFamily="18" charset="0"/>
              </a:rPr>
              <a:t>ans =</a:t>
            </a:r>
          </a:p>
          <a:p>
            <a:pPr marL="0" indent="0">
              <a:buFontTx/>
              <a:buNone/>
            </a:pPr>
            <a:r>
              <a:rPr lang="en-US" altLang="zh-CN" sz="2800" b="1">
                <a:solidFill>
                  <a:srgbClr val="000066"/>
                </a:solidFill>
                <a:latin typeface="Times New Roman" pitchFamily="18" charset="0"/>
                <a:ea typeface="宋体" pitchFamily="2" charset="-122"/>
                <a:cs typeface="Times New Roman" pitchFamily="18" charset="0"/>
              </a:rPr>
              <a:t>    6.1667</a:t>
            </a:r>
            <a:endParaRPr lang="zh-CN" altLang="en-US" sz="2800" b="1">
              <a:solidFill>
                <a:srgbClr val="000066"/>
              </a:solidFill>
              <a:latin typeface="Times New Roman" pitchFamily="18" charset="0"/>
              <a:ea typeface="宋体" pitchFamily="2" charset="-122"/>
              <a:cs typeface="Times New Roman" pitchFamily="18" charset="0"/>
            </a:endParaRPr>
          </a:p>
        </p:txBody>
      </p:sp>
      <p:sp>
        <p:nvSpPr>
          <p:cNvPr id="33796"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95288" y="404813"/>
            <a:ext cx="8229600" cy="1143000"/>
          </a:xfrm>
        </p:spPr>
        <p:txBody>
          <a:bodyPr/>
          <a:lstStyle/>
          <a:p>
            <a:pPr algn="l">
              <a:buFontTx/>
              <a:buNone/>
            </a:pPr>
            <a:r>
              <a:rPr lang="en-US" altLang="zh-CN" sz="2800" b="1" dirty="0">
                <a:solidFill>
                  <a:srgbClr val="000066"/>
                </a:solidFill>
                <a:latin typeface="Times New Roman" pitchFamily="18" charset="0"/>
                <a:ea typeface="宋体" pitchFamily="2" charset="-122"/>
                <a:cs typeface="Times New Roman" pitchFamily="18" charset="0"/>
              </a:rPr>
              <a:t>6.1.4  </a:t>
            </a:r>
            <a:r>
              <a:rPr lang="zh-CN" altLang="en-US" sz="2800" b="1" dirty="0">
                <a:solidFill>
                  <a:srgbClr val="000066"/>
                </a:solidFill>
                <a:latin typeface="Times New Roman" pitchFamily="18" charset="0"/>
                <a:ea typeface="宋体" pitchFamily="2" charset="-122"/>
                <a:cs typeface="Times New Roman" pitchFamily="18" charset="0"/>
              </a:rPr>
              <a:t>累加和与累乘积</a:t>
            </a:r>
          </a:p>
        </p:txBody>
      </p:sp>
      <p:sp>
        <p:nvSpPr>
          <p:cNvPr id="34819" name="Rectangle 3"/>
          <p:cNvSpPr>
            <a:spLocks noGrp="1" noChangeArrowheads="1"/>
          </p:cNvSpPr>
          <p:nvPr>
            <p:ph type="body" idx="1"/>
          </p:nvPr>
        </p:nvSpPr>
        <p:spPr>
          <a:xfrm>
            <a:off x="462756" y="1340768"/>
            <a:ext cx="8218488" cy="965200"/>
          </a:xfrm>
        </p:spPr>
        <p:txBody>
          <a:bodyPr/>
          <a:lstStyle/>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设</a:t>
            </a:r>
            <a:r>
              <a:rPr lang="en-US" altLang="zh-CN" sz="2800" b="1" dirty="0">
                <a:solidFill>
                  <a:srgbClr val="000066"/>
                </a:solidFill>
                <a:latin typeface="Times New Roman" pitchFamily="18" charset="0"/>
                <a:ea typeface="宋体" pitchFamily="2" charset="-122"/>
                <a:cs typeface="Times New Roman" pitchFamily="18" charset="0"/>
              </a:rPr>
              <a:t>U=(u</a:t>
            </a:r>
            <a:r>
              <a:rPr lang="en-US" altLang="zh-CN" sz="2800" b="1" baseline="-25000" dirty="0">
                <a:solidFill>
                  <a:srgbClr val="000066"/>
                </a:solidFill>
                <a:latin typeface="Times New Roman" pitchFamily="18" charset="0"/>
                <a:ea typeface="宋体" pitchFamily="2" charset="-122"/>
                <a:cs typeface="Times New Roman" pitchFamily="18" charset="0"/>
              </a:rPr>
              <a:t>1</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u</a:t>
            </a:r>
            <a:r>
              <a:rPr lang="en-US" altLang="zh-CN" sz="2800" b="1" baseline="-25000" dirty="0">
                <a:solidFill>
                  <a:srgbClr val="000066"/>
                </a:solidFill>
                <a:latin typeface="Times New Roman" pitchFamily="18" charset="0"/>
                <a:ea typeface="宋体" pitchFamily="2" charset="-122"/>
                <a:cs typeface="Times New Roman" pitchFamily="18" charset="0"/>
              </a:rPr>
              <a:t>2</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u</a:t>
            </a:r>
            <a:r>
              <a:rPr lang="en-US" altLang="zh-CN" sz="2800" b="1" baseline="-25000" dirty="0">
                <a:solidFill>
                  <a:srgbClr val="000066"/>
                </a:solidFill>
                <a:latin typeface="Times New Roman" pitchFamily="18" charset="0"/>
                <a:ea typeface="宋体" pitchFamily="2" charset="-122"/>
                <a:cs typeface="Times New Roman" pitchFamily="18" charset="0"/>
              </a:rPr>
              <a:t>3</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u</a:t>
            </a:r>
            <a:r>
              <a:rPr lang="en-US" altLang="zh-CN" sz="2800" b="1" baseline="-25000" dirty="0">
                <a:latin typeface="Times New Roman" pitchFamily="18" charset="0"/>
                <a:ea typeface="宋体" pitchFamily="2" charset="-122"/>
                <a:cs typeface="Times New Roman" pitchFamily="18" charset="0"/>
              </a:rPr>
              <a:t>n</a:t>
            </a:r>
            <a:r>
              <a:rPr lang="en-US" altLang="zh-CN" sz="2800" b="1" dirty="0">
                <a:solidFill>
                  <a:srgbClr val="000066"/>
                </a:solidFill>
                <a:latin typeface="Times New Roman" pitchFamily="18" charset="0"/>
                <a:ea typeface="宋体" pitchFamily="2" charset="-122"/>
                <a:cs typeface="Times New Roman" pitchFamily="18" charset="0"/>
              </a:rPr>
              <a:t>)</a:t>
            </a:r>
            <a:r>
              <a:rPr lang="zh-CN" altLang="en-US" sz="2800" b="1" dirty="0">
                <a:solidFill>
                  <a:srgbClr val="000066"/>
                </a:solidFill>
                <a:latin typeface="Times New Roman" pitchFamily="18" charset="0"/>
                <a:ea typeface="宋体" pitchFamily="2" charset="-122"/>
                <a:cs typeface="Times New Roman" pitchFamily="18" charset="0"/>
              </a:rPr>
              <a:t>是一个向量，</a:t>
            </a:r>
            <a:r>
              <a:rPr lang="en-US" altLang="zh-CN" sz="2800" b="1" dirty="0">
                <a:solidFill>
                  <a:srgbClr val="000066"/>
                </a:solidFill>
                <a:latin typeface="Times New Roman" pitchFamily="18" charset="0"/>
                <a:ea typeface="宋体" pitchFamily="2" charset="-122"/>
                <a:cs typeface="Times New Roman" pitchFamily="18" charset="0"/>
              </a:rPr>
              <a:t>V</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W</a:t>
            </a:r>
            <a:r>
              <a:rPr lang="zh-CN" altLang="en-US" sz="2800" b="1" dirty="0">
                <a:solidFill>
                  <a:srgbClr val="000066"/>
                </a:solidFill>
                <a:latin typeface="Times New Roman" pitchFamily="18" charset="0"/>
                <a:ea typeface="宋体" pitchFamily="2" charset="-122"/>
                <a:cs typeface="Times New Roman" pitchFamily="18" charset="0"/>
              </a:rPr>
              <a:t>是与</a:t>
            </a:r>
            <a:r>
              <a:rPr lang="en-US" altLang="zh-CN" sz="2800" b="1" dirty="0">
                <a:solidFill>
                  <a:srgbClr val="000066"/>
                </a:solidFill>
                <a:latin typeface="Times New Roman" pitchFamily="18" charset="0"/>
                <a:ea typeface="宋体" pitchFamily="2" charset="-122"/>
                <a:cs typeface="Times New Roman" pitchFamily="18" charset="0"/>
              </a:rPr>
              <a:t>U</a:t>
            </a:r>
            <a:r>
              <a:rPr lang="zh-CN" altLang="en-US" sz="2800" b="1" dirty="0">
                <a:solidFill>
                  <a:srgbClr val="000066"/>
                </a:solidFill>
                <a:latin typeface="Times New Roman" pitchFamily="18" charset="0"/>
                <a:ea typeface="宋体" pitchFamily="2" charset="-122"/>
                <a:cs typeface="Times New Roman" pitchFamily="18" charset="0"/>
              </a:rPr>
              <a:t>等长的另外两个向量，并且 </a:t>
            </a:r>
          </a:p>
        </p:txBody>
      </p:sp>
      <p:sp>
        <p:nvSpPr>
          <p:cNvPr id="34821" name="Rectangle 5"/>
          <p:cNvSpPr>
            <a:spLocks noChangeArrowheads="1"/>
          </p:cNvSpPr>
          <p:nvPr/>
        </p:nvSpPr>
        <p:spPr bwMode="auto">
          <a:xfrm>
            <a:off x="0" y="3171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4820" name="Object 4"/>
          <p:cNvGraphicFramePr>
            <a:graphicFrameLocks noChangeAspect="1"/>
          </p:cNvGraphicFramePr>
          <p:nvPr>
            <p:extLst>
              <p:ext uri="{D42A27DB-BD31-4B8C-83A1-F6EECF244321}">
                <p14:modId xmlns:p14="http://schemas.microsoft.com/office/powerpoint/2010/main" val="1411005596"/>
              </p:ext>
            </p:extLst>
          </p:nvPr>
        </p:nvGraphicFramePr>
        <p:xfrm>
          <a:off x="2056606" y="2492896"/>
          <a:ext cx="5184775" cy="877887"/>
        </p:xfrm>
        <a:graphic>
          <a:graphicData uri="http://schemas.openxmlformats.org/presentationml/2006/ole">
            <mc:AlternateContent xmlns:mc="http://schemas.openxmlformats.org/markup-compatibility/2006">
              <mc:Choice xmlns:v="urn:schemas-microsoft-com:vml" Requires="v">
                <p:oleObj spid="_x0000_s34852" name="公式" r:id="rId3" imgW="1866090" imgH="444307" progId="Equation.3">
                  <p:embed/>
                </p:oleObj>
              </mc:Choice>
              <mc:Fallback>
                <p:oleObj name="公式" r:id="rId3" imgW="1866090" imgH="44430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6606" y="2492896"/>
                        <a:ext cx="5184775" cy="877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3" name="Rectangle 7"/>
          <p:cNvSpPr>
            <a:spLocks noChangeArrowheads="1"/>
          </p:cNvSpPr>
          <p:nvPr/>
        </p:nvSpPr>
        <p:spPr bwMode="auto">
          <a:xfrm>
            <a:off x="0"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4822" name="Object 6"/>
          <p:cNvGraphicFramePr>
            <a:graphicFrameLocks noChangeAspect="1"/>
          </p:cNvGraphicFramePr>
          <p:nvPr/>
        </p:nvGraphicFramePr>
        <p:xfrm>
          <a:off x="2411413" y="3644900"/>
          <a:ext cx="3529012" cy="741363"/>
        </p:xfrm>
        <a:graphic>
          <a:graphicData uri="http://schemas.openxmlformats.org/presentationml/2006/ole">
            <mc:AlternateContent xmlns:mc="http://schemas.openxmlformats.org/markup-compatibility/2006">
              <mc:Choice xmlns:v="urn:schemas-microsoft-com:vml" Requires="v">
                <p:oleObj spid="_x0000_s34853" name="公式" r:id="rId5" imgW="1701800" imgH="431800" progId="Equation.3">
                  <p:embed/>
                </p:oleObj>
              </mc:Choice>
              <mc:Fallback>
                <p:oleObj name="公式" r:id="rId5" imgW="1701800" imgH="431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3644900"/>
                        <a:ext cx="3529012" cy="741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5" name="Rectangle 9"/>
          <p:cNvSpPr>
            <a:spLocks noChangeArrowheads="1"/>
          </p:cNvSpPr>
          <p:nvPr/>
        </p:nvSpPr>
        <p:spPr bwMode="auto">
          <a:xfrm>
            <a:off x="0" y="3141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4826" name="Rectangle 10"/>
          <p:cNvSpPr>
            <a:spLocks noChangeArrowheads="1"/>
          </p:cNvSpPr>
          <p:nvPr/>
        </p:nvSpPr>
        <p:spPr bwMode="auto">
          <a:xfrm>
            <a:off x="539750" y="4724400"/>
            <a:ext cx="8218488"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sz="2800" b="1" dirty="0">
                <a:latin typeface="Times New Roman" pitchFamily="18" charset="0"/>
                <a:ea typeface="宋体" pitchFamily="2" charset="-122"/>
                <a:cs typeface="Times New Roman" pitchFamily="18" charset="0"/>
              </a:rPr>
              <a:t>称</a:t>
            </a:r>
            <a:r>
              <a:rPr lang="en-US" altLang="zh-CN" sz="2800" b="1" dirty="0">
                <a:latin typeface="Times New Roman" pitchFamily="18" charset="0"/>
                <a:ea typeface="宋体" pitchFamily="2" charset="-122"/>
                <a:cs typeface="Times New Roman" pitchFamily="18" charset="0"/>
              </a:rPr>
              <a:t>V</a:t>
            </a:r>
            <a:r>
              <a:rPr lang="zh-CN" altLang="en-US" sz="2800" b="1" dirty="0">
                <a:latin typeface="Times New Roman" pitchFamily="18" charset="0"/>
                <a:ea typeface="宋体" pitchFamily="2" charset="-122"/>
                <a:cs typeface="Times New Roman" pitchFamily="18" charset="0"/>
              </a:rPr>
              <a:t>为</a:t>
            </a:r>
            <a:r>
              <a:rPr lang="en-US" altLang="zh-CN" sz="2800" b="1" dirty="0">
                <a:latin typeface="Times New Roman" pitchFamily="18" charset="0"/>
                <a:ea typeface="宋体" pitchFamily="2" charset="-122"/>
                <a:cs typeface="Times New Roman" pitchFamily="18" charset="0"/>
              </a:rPr>
              <a:t>U</a:t>
            </a:r>
            <a:r>
              <a:rPr lang="zh-CN" altLang="en-US" sz="2800" b="1" dirty="0">
                <a:latin typeface="Times New Roman" pitchFamily="18" charset="0"/>
                <a:ea typeface="宋体" pitchFamily="2" charset="-122"/>
                <a:cs typeface="Times New Roman" pitchFamily="18" charset="0"/>
              </a:rPr>
              <a:t>的累加和向量，</a:t>
            </a:r>
            <a:r>
              <a:rPr lang="en-US" altLang="zh-CN" sz="2800" b="1" dirty="0">
                <a:latin typeface="Times New Roman" pitchFamily="18" charset="0"/>
                <a:ea typeface="宋体" pitchFamily="2" charset="-122"/>
                <a:cs typeface="Times New Roman" pitchFamily="18" charset="0"/>
              </a:rPr>
              <a:t>W</a:t>
            </a:r>
            <a:r>
              <a:rPr lang="zh-CN" altLang="en-US" sz="2800" b="1" dirty="0">
                <a:latin typeface="Times New Roman" pitchFamily="18" charset="0"/>
                <a:ea typeface="宋体" pitchFamily="2" charset="-122"/>
                <a:cs typeface="Times New Roman" pitchFamily="18" charset="0"/>
              </a:rPr>
              <a:t>为</a:t>
            </a:r>
            <a:r>
              <a:rPr lang="en-US" altLang="zh-CN" sz="2800" b="1" dirty="0">
                <a:latin typeface="Times New Roman" pitchFamily="18" charset="0"/>
                <a:ea typeface="宋体" pitchFamily="2" charset="-122"/>
                <a:cs typeface="Times New Roman" pitchFamily="18" charset="0"/>
              </a:rPr>
              <a:t>U</a:t>
            </a:r>
            <a:r>
              <a:rPr lang="zh-CN" altLang="en-US" sz="2800" b="1" dirty="0">
                <a:latin typeface="Times New Roman" pitchFamily="18" charset="0"/>
                <a:ea typeface="宋体" pitchFamily="2" charset="-122"/>
                <a:cs typeface="Times New Roman" pitchFamily="18" charset="0"/>
              </a:rPr>
              <a:t>的累乘积向量。 </a:t>
            </a:r>
          </a:p>
        </p:txBody>
      </p:sp>
      <p:sp>
        <p:nvSpPr>
          <p:cNvPr id="34827"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323850" y="1052513"/>
            <a:ext cx="8496300" cy="5040312"/>
          </a:xfrm>
        </p:spPr>
        <p:txBody>
          <a:bodyPr/>
          <a:lstStyle/>
          <a:p>
            <a:pPr marL="0" indent="0">
              <a:buFontTx/>
              <a:buNone/>
            </a:pPr>
            <a:r>
              <a:rPr lang="zh-CN" altLang="en-US" sz="2800" b="1">
                <a:solidFill>
                  <a:srgbClr val="000066"/>
                </a:solidFill>
                <a:latin typeface="Times New Roman" pitchFamily="18" charset="0"/>
                <a:ea typeface="宋体" pitchFamily="2" charset="-122"/>
                <a:cs typeface="Times New Roman" pitchFamily="18" charset="0"/>
              </a:rPr>
              <a:t>在</a:t>
            </a:r>
            <a:r>
              <a:rPr lang="en-US" altLang="zh-CN" sz="2800" b="1">
                <a:solidFill>
                  <a:srgbClr val="000066"/>
                </a:solidFill>
                <a:latin typeface="Times New Roman" pitchFamily="18" charset="0"/>
                <a:ea typeface="宋体" pitchFamily="2" charset="-122"/>
                <a:cs typeface="Times New Roman" pitchFamily="18" charset="0"/>
              </a:rPr>
              <a:t>MATLAB</a:t>
            </a:r>
            <a:r>
              <a:rPr lang="zh-CN" altLang="en-US" sz="2800" b="1">
                <a:solidFill>
                  <a:srgbClr val="000066"/>
                </a:solidFill>
                <a:latin typeface="Times New Roman" pitchFamily="18" charset="0"/>
                <a:ea typeface="宋体" pitchFamily="2" charset="-122"/>
                <a:cs typeface="Times New Roman" pitchFamily="18" charset="0"/>
              </a:rPr>
              <a:t>中，使用</a:t>
            </a:r>
            <a:r>
              <a:rPr lang="en-US" altLang="zh-CN" sz="2800" b="1">
                <a:solidFill>
                  <a:srgbClr val="000066"/>
                </a:solidFill>
                <a:latin typeface="Times New Roman" pitchFamily="18" charset="0"/>
                <a:ea typeface="宋体" pitchFamily="2" charset="-122"/>
                <a:cs typeface="Times New Roman" pitchFamily="18" charset="0"/>
              </a:rPr>
              <a:t>cumsum</a:t>
            </a:r>
            <a:r>
              <a:rPr lang="zh-CN" altLang="en-US" sz="2800" b="1">
                <a:solidFill>
                  <a:srgbClr val="000066"/>
                </a:solidFill>
                <a:latin typeface="Times New Roman" pitchFamily="18" charset="0"/>
                <a:ea typeface="宋体" pitchFamily="2" charset="-122"/>
                <a:cs typeface="Times New Roman" pitchFamily="18" charset="0"/>
              </a:rPr>
              <a:t>和</a:t>
            </a:r>
            <a:r>
              <a:rPr lang="en-US" altLang="zh-CN" sz="2800" b="1">
                <a:solidFill>
                  <a:srgbClr val="000066"/>
                </a:solidFill>
                <a:latin typeface="Times New Roman" pitchFamily="18" charset="0"/>
                <a:ea typeface="宋体" pitchFamily="2" charset="-122"/>
                <a:cs typeface="Times New Roman" pitchFamily="18" charset="0"/>
              </a:rPr>
              <a:t>cumprod</a:t>
            </a:r>
            <a:r>
              <a:rPr lang="zh-CN" altLang="en-US" sz="2800" b="1">
                <a:solidFill>
                  <a:srgbClr val="000066"/>
                </a:solidFill>
                <a:latin typeface="Times New Roman" pitchFamily="18" charset="0"/>
                <a:ea typeface="宋体" pitchFamily="2" charset="-122"/>
                <a:cs typeface="Times New Roman" pitchFamily="18" charset="0"/>
              </a:rPr>
              <a:t>函数能方便地求得向量和矩阵元素的累加和与累乘积向量，它们的调用格式相同，其中</a:t>
            </a:r>
            <a:r>
              <a:rPr lang="en-US" altLang="zh-CN" sz="2800" b="1">
                <a:solidFill>
                  <a:srgbClr val="000066"/>
                </a:solidFill>
                <a:latin typeface="Times New Roman" pitchFamily="18" charset="0"/>
                <a:ea typeface="宋体" pitchFamily="2" charset="-122"/>
                <a:cs typeface="Times New Roman" pitchFamily="18" charset="0"/>
              </a:rPr>
              <a:t>cumsum</a:t>
            </a:r>
            <a:r>
              <a:rPr lang="zh-CN" altLang="en-US" sz="2800" b="1">
                <a:solidFill>
                  <a:srgbClr val="000066"/>
                </a:solidFill>
                <a:latin typeface="Times New Roman" pitchFamily="18" charset="0"/>
                <a:ea typeface="宋体" pitchFamily="2" charset="-122"/>
                <a:cs typeface="Times New Roman" pitchFamily="18" charset="0"/>
              </a:rPr>
              <a:t>函数的调用格式为：</a:t>
            </a:r>
          </a:p>
          <a:p>
            <a:pPr marL="0" indent="0">
              <a:buFontTx/>
              <a:buNone/>
            </a:pPr>
            <a:r>
              <a:rPr lang="zh-CN" altLang="en-US" sz="2800" b="1">
                <a:solidFill>
                  <a:srgbClr val="000066"/>
                </a:solidFill>
                <a:latin typeface="Times New Roman" pitchFamily="18" charset="0"/>
                <a:ea typeface="宋体" pitchFamily="2" charset="-122"/>
                <a:cs typeface="Times New Roman" pitchFamily="18" charset="0"/>
              </a:rPr>
              <a:t>① </a:t>
            </a:r>
            <a:r>
              <a:rPr lang="en-US" altLang="zh-CN" sz="2800" b="1">
                <a:solidFill>
                  <a:srgbClr val="000066"/>
                </a:solidFill>
                <a:latin typeface="Times New Roman" pitchFamily="18" charset="0"/>
                <a:ea typeface="宋体" pitchFamily="2" charset="-122"/>
                <a:cs typeface="Times New Roman" pitchFamily="18" charset="0"/>
              </a:rPr>
              <a:t>cumsum(X)</a:t>
            </a:r>
            <a:r>
              <a:rPr lang="zh-CN" altLang="en-US" sz="2800" b="1">
                <a:solidFill>
                  <a:srgbClr val="000066"/>
                </a:solidFill>
                <a:latin typeface="Times New Roman" pitchFamily="18" charset="0"/>
                <a:ea typeface="宋体" pitchFamily="2" charset="-122"/>
                <a:cs typeface="Times New Roman" pitchFamily="18" charset="0"/>
              </a:rPr>
              <a:t>：返回向量</a:t>
            </a:r>
            <a:r>
              <a:rPr lang="en-US" altLang="zh-CN" sz="2800" b="1">
                <a:solidFill>
                  <a:srgbClr val="000066"/>
                </a:solidFill>
                <a:latin typeface="Times New Roman" pitchFamily="18" charset="0"/>
                <a:ea typeface="宋体" pitchFamily="2" charset="-122"/>
                <a:cs typeface="Times New Roman" pitchFamily="18" charset="0"/>
              </a:rPr>
              <a:t>X</a:t>
            </a:r>
            <a:r>
              <a:rPr lang="zh-CN" altLang="en-US" sz="2800" b="1">
                <a:solidFill>
                  <a:srgbClr val="000066"/>
                </a:solidFill>
                <a:latin typeface="Times New Roman" pitchFamily="18" charset="0"/>
                <a:ea typeface="宋体" pitchFamily="2" charset="-122"/>
                <a:cs typeface="Times New Roman" pitchFamily="18" charset="0"/>
              </a:rPr>
              <a:t>累加和向量。</a:t>
            </a:r>
          </a:p>
          <a:p>
            <a:pPr marL="0" indent="0">
              <a:buFontTx/>
              <a:buNone/>
            </a:pPr>
            <a:r>
              <a:rPr lang="zh-CN" altLang="en-US" sz="2800" b="1">
                <a:solidFill>
                  <a:srgbClr val="000066"/>
                </a:solidFill>
                <a:latin typeface="Times New Roman" pitchFamily="18" charset="0"/>
                <a:ea typeface="宋体" pitchFamily="2" charset="-122"/>
                <a:cs typeface="Times New Roman" pitchFamily="18" charset="0"/>
              </a:rPr>
              <a:t>② </a:t>
            </a:r>
            <a:r>
              <a:rPr lang="en-US" altLang="zh-CN" sz="2800" b="1">
                <a:solidFill>
                  <a:srgbClr val="000066"/>
                </a:solidFill>
                <a:latin typeface="Times New Roman" pitchFamily="18" charset="0"/>
                <a:ea typeface="宋体" pitchFamily="2" charset="-122"/>
                <a:cs typeface="Times New Roman" pitchFamily="18" charset="0"/>
              </a:rPr>
              <a:t>cumsum(A)</a:t>
            </a:r>
            <a:r>
              <a:rPr lang="zh-CN" altLang="en-US" sz="2800" b="1">
                <a:solidFill>
                  <a:srgbClr val="000066"/>
                </a:solidFill>
                <a:latin typeface="Times New Roman" pitchFamily="18" charset="0"/>
                <a:ea typeface="宋体" pitchFamily="2" charset="-122"/>
                <a:cs typeface="Times New Roman" pitchFamily="18" charset="0"/>
              </a:rPr>
              <a:t>：返回一个矩阵，其第</a:t>
            </a:r>
            <a:r>
              <a:rPr lang="en-US" altLang="zh-CN" sz="2800" b="1">
                <a:solidFill>
                  <a:srgbClr val="000066"/>
                </a:solidFill>
                <a:latin typeface="Times New Roman" pitchFamily="18" charset="0"/>
                <a:ea typeface="宋体" pitchFamily="2" charset="-122"/>
                <a:cs typeface="Times New Roman" pitchFamily="18" charset="0"/>
              </a:rPr>
              <a:t>i</a:t>
            </a:r>
            <a:r>
              <a:rPr lang="zh-CN" altLang="en-US" sz="2800" b="1">
                <a:solidFill>
                  <a:srgbClr val="000066"/>
                </a:solidFill>
                <a:latin typeface="Times New Roman" pitchFamily="18" charset="0"/>
                <a:ea typeface="宋体" pitchFamily="2" charset="-122"/>
                <a:cs typeface="Times New Roman" pitchFamily="18" charset="0"/>
              </a:rPr>
              <a:t>列是</a:t>
            </a:r>
            <a:r>
              <a:rPr lang="en-US" altLang="zh-CN" sz="2800" b="1">
                <a:solidFill>
                  <a:srgbClr val="000066"/>
                </a:solidFill>
                <a:latin typeface="Times New Roman" pitchFamily="18" charset="0"/>
                <a:ea typeface="宋体" pitchFamily="2" charset="-122"/>
                <a:cs typeface="Times New Roman" pitchFamily="18" charset="0"/>
              </a:rPr>
              <a:t>A</a:t>
            </a:r>
            <a:r>
              <a:rPr lang="zh-CN" altLang="en-US" sz="2800" b="1">
                <a:solidFill>
                  <a:srgbClr val="000066"/>
                </a:solidFill>
                <a:latin typeface="Times New Roman" pitchFamily="18" charset="0"/>
                <a:ea typeface="宋体" pitchFamily="2" charset="-122"/>
                <a:cs typeface="Times New Roman" pitchFamily="18" charset="0"/>
              </a:rPr>
              <a:t>的第</a:t>
            </a:r>
            <a:r>
              <a:rPr lang="en-US" altLang="zh-CN" sz="2800" b="1">
                <a:solidFill>
                  <a:srgbClr val="000066"/>
                </a:solidFill>
                <a:latin typeface="Times New Roman" pitchFamily="18" charset="0"/>
                <a:ea typeface="宋体" pitchFamily="2" charset="-122"/>
                <a:cs typeface="Times New Roman" pitchFamily="18" charset="0"/>
              </a:rPr>
              <a:t>i</a:t>
            </a:r>
            <a:r>
              <a:rPr lang="zh-CN" altLang="en-US" sz="2800" b="1">
                <a:solidFill>
                  <a:srgbClr val="000066"/>
                </a:solidFill>
                <a:latin typeface="Times New Roman" pitchFamily="18" charset="0"/>
                <a:ea typeface="宋体" pitchFamily="2" charset="-122"/>
                <a:cs typeface="Times New Roman" pitchFamily="18" charset="0"/>
              </a:rPr>
              <a:t>列的累加和向量。</a:t>
            </a:r>
          </a:p>
          <a:p>
            <a:pPr marL="0" indent="0">
              <a:buFontTx/>
              <a:buNone/>
            </a:pPr>
            <a:r>
              <a:rPr lang="zh-CN" altLang="en-US" sz="2800" b="1">
                <a:solidFill>
                  <a:srgbClr val="000066"/>
                </a:solidFill>
                <a:latin typeface="Times New Roman" pitchFamily="18" charset="0"/>
                <a:ea typeface="宋体" pitchFamily="2" charset="-122"/>
                <a:cs typeface="Times New Roman" pitchFamily="18" charset="0"/>
              </a:rPr>
              <a:t>③ </a:t>
            </a:r>
            <a:r>
              <a:rPr lang="en-US" altLang="zh-CN" sz="2800" b="1">
                <a:solidFill>
                  <a:srgbClr val="000066"/>
                </a:solidFill>
                <a:latin typeface="Times New Roman" pitchFamily="18" charset="0"/>
                <a:ea typeface="宋体" pitchFamily="2" charset="-122"/>
                <a:cs typeface="Times New Roman" pitchFamily="18" charset="0"/>
              </a:rPr>
              <a:t>cumsum(A,dim)</a:t>
            </a:r>
            <a:r>
              <a:rPr lang="zh-CN" altLang="en-US" sz="2800" b="1">
                <a:solidFill>
                  <a:srgbClr val="000066"/>
                </a:solidFill>
                <a:latin typeface="Times New Roman" pitchFamily="18" charset="0"/>
                <a:ea typeface="宋体" pitchFamily="2" charset="-122"/>
                <a:cs typeface="Times New Roman" pitchFamily="18" charset="0"/>
              </a:rPr>
              <a:t>：当</a:t>
            </a:r>
            <a:r>
              <a:rPr lang="en-US" altLang="zh-CN" sz="2800" b="1">
                <a:solidFill>
                  <a:srgbClr val="000066"/>
                </a:solidFill>
                <a:latin typeface="Times New Roman" pitchFamily="18" charset="0"/>
                <a:ea typeface="宋体" pitchFamily="2" charset="-122"/>
                <a:cs typeface="Times New Roman" pitchFamily="18" charset="0"/>
              </a:rPr>
              <a:t>dim</a:t>
            </a:r>
            <a:r>
              <a:rPr lang="zh-CN" altLang="en-US" sz="2800" b="1">
                <a:solidFill>
                  <a:srgbClr val="000066"/>
                </a:solidFill>
                <a:latin typeface="Times New Roman" pitchFamily="18" charset="0"/>
                <a:ea typeface="宋体" pitchFamily="2" charset="-122"/>
                <a:cs typeface="Times New Roman" pitchFamily="18" charset="0"/>
              </a:rPr>
              <a:t>为</a:t>
            </a:r>
            <a:r>
              <a:rPr lang="en-US" altLang="zh-CN" sz="2800" b="1">
                <a:solidFill>
                  <a:srgbClr val="000066"/>
                </a:solidFill>
                <a:latin typeface="Times New Roman" pitchFamily="18" charset="0"/>
                <a:ea typeface="宋体" pitchFamily="2" charset="-122"/>
                <a:cs typeface="Times New Roman" pitchFamily="18" charset="0"/>
              </a:rPr>
              <a:t>1</a:t>
            </a:r>
            <a:r>
              <a:rPr lang="zh-CN" altLang="en-US" sz="2800" b="1">
                <a:solidFill>
                  <a:srgbClr val="000066"/>
                </a:solidFill>
                <a:latin typeface="Times New Roman" pitchFamily="18" charset="0"/>
                <a:ea typeface="宋体" pitchFamily="2" charset="-122"/>
                <a:cs typeface="Times New Roman" pitchFamily="18" charset="0"/>
              </a:rPr>
              <a:t>时，该函数等同于</a:t>
            </a:r>
            <a:r>
              <a:rPr lang="en-US" altLang="zh-CN" sz="2800" b="1">
                <a:solidFill>
                  <a:srgbClr val="000066"/>
                </a:solidFill>
                <a:latin typeface="Times New Roman" pitchFamily="18" charset="0"/>
                <a:ea typeface="宋体" pitchFamily="2" charset="-122"/>
                <a:cs typeface="Times New Roman" pitchFamily="18" charset="0"/>
              </a:rPr>
              <a:t>cumsum(A)</a:t>
            </a:r>
            <a:r>
              <a:rPr lang="zh-CN" altLang="en-US" sz="2800" b="1">
                <a:solidFill>
                  <a:srgbClr val="000066"/>
                </a:solidFill>
                <a:latin typeface="Times New Roman" pitchFamily="18" charset="0"/>
                <a:ea typeface="宋体" pitchFamily="2" charset="-122"/>
                <a:cs typeface="Times New Roman" pitchFamily="18" charset="0"/>
              </a:rPr>
              <a:t>；当</a:t>
            </a:r>
            <a:r>
              <a:rPr lang="en-US" altLang="zh-CN" sz="2800" b="1">
                <a:solidFill>
                  <a:srgbClr val="000066"/>
                </a:solidFill>
                <a:latin typeface="Times New Roman" pitchFamily="18" charset="0"/>
                <a:ea typeface="宋体" pitchFamily="2" charset="-122"/>
                <a:cs typeface="Times New Roman" pitchFamily="18" charset="0"/>
              </a:rPr>
              <a:t>dim</a:t>
            </a:r>
            <a:r>
              <a:rPr lang="zh-CN" altLang="en-US" sz="2800" b="1">
                <a:solidFill>
                  <a:srgbClr val="000066"/>
                </a:solidFill>
                <a:latin typeface="Times New Roman" pitchFamily="18" charset="0"/>
                <a:ea typeface="宋体" pitchFamily="2" charset="-122"/>
                <a:cs typeface="Times New Roman" pitchFamily="18" charset="0"/>
              </a:rPr>
              <a:t>为</a:t>
            </a:r>
            <a:r>
              <a:rPr lang="en-US" altLang="zh-CN" sz="2800" b="1">
                <a:solidFill>
                  <a:srgbClr val="000066"/>
                </a:solidFill>
                <a:latin typeface="Times New Roman" pitchFamily="18" charset="0"/>
                <a:ea typeface="宋体" pitchFamily="2" charset="-122"/>
                <a:cs typeface="Times New Roman" pitchFamily="18" charset="0"/>
              </a:rPr>
              <a:t>2</a:t>
            </a:r>
            <a:r>
              <a:rPr lang="zh-CN" altLang="en-US" sz="2800" b="1">
                <a:solidFill>
                  <a:srgbClr val="000066"/>
                </a:solidFill>
                <a:latin typeface="Times New Roman" pitchFamily="18" charset="0"/>
                <a:ea typeface="宋体" pitchFamily="2" charset="-122"/>
                <a:cs typeface="Times New Roman" pitchFamily="18" charset="0"/>
              </a:rPr>
              <a:t>时，返回一个矩阵，其第</a:t>
            </a:r>
            <a:r>
              <a:rPr lang="en-US" altLang="zh-CN" sz="2800" b="1">
                <a:solidFill>
                  <a:srgbClr val="000066"/>
                </a:solidFill>
                <a:latin typeface="Times New Roman" pitchFamily="18" charset="0"/>
                <a:ea typeface="宋体" pitchFamily="2" charset="-122"/>
                <a:cs typeface="Times New Roman" pitchFamily="18" charset="0"/>
              </a:rPr>
              <a:t>i</a:t>
            </a:r>
            <a:r>
              <a:rPr lang="zh-CN" altLang="en-US" sz="2800" b="1">
                <a:solidFill>
                  <a:srgbClr val="000066"/>
                </a:solidFill>
                <a:latin typeface="Times New Roman" pitchFamily="18" charset="0"/>
                <a:ea typeface="宋体" pitchFamily="2" charset="-122"/>
                <a:cs typeface="Times New Roman" pitchFamily="18" charset="0"/>
              </a:rPr>
              <a:t>行是</a:t>
            </a:r>
            <a:r>
              <a:rPr lang="en-US" altLang="zh-CN" sz="2800" b="1">
                <a:solidFill>
                  <a:srgbClr val="000066"/>
                </a:solidFill>
                <a:latin typeface="Times New Roman" pitchFamily="18" charset="0"/>
                <a:ea typeface="宋体" pitchFamily="2" charset="-122"/>
                <a:cs typeface="Times New Roman" pitchFamily="18" charset="0"/>
              </a:rPr>
              <a:t>A</a:t>
            </a:r>
            <a:r>
              <a:rPr lang="zh-CN" altLang="en-US" sz="2800" b="1">
                <a:solidFill>
                  <a:srgbClr val="000066"/>
                </a:solidFill>
                <a:latin typeface="Times New Roman" pitchFamily="18" charset="0"/>
                <a:ea typeface="宋体" pitchFamily="2" charset="-122"/>
                <a:cs typeface="Times New Roman" pitchFamily="18" charset="0"/>
              </a:rPr>
              <a:t>的第</a:t>
            </a:r>
            <a:r>
              <a:rPr lang="en-US" altLang="zh-CN" sz="2800" b="1">
                <a:solidFill>
                  <a:srgbClr val="000066"/>
                </a:solidFill>
                <a:latin typeface="Times New Roman" pitchFamily="18" charset="0"/>
                <a:ea typeface="宋体" pitchFamily="2" charset="-122"/>
                <a:cs typeface="Times New Roman" pitchFamily="18" charset="0"/>
              </a:rPr>
              <a:t>i</a:t>
            </a:r>
            <a:r>
              <a:rPr lang="zh-CN" altLang="en-US" sz="2800" b="1">
                <a:solidFill>
                  <a:srgbClr val="000066"/>
                </a:solidFill>
                <a:latin typeface="Times New Roman" pitchFamily="18" charset="0"/>
                <a:ea typeface="宋体" pitchFamily="2" charset="-122"/>
                <a:cs typeface="Times New Roman" pitchFamily="18" charset="0"/>
              </a:rPr>
              <a:t>行的累加和向量。 </a:t>
            </a:r>
          </a:p>
        </p:txBody>
      </p:sp>
      <p:sp>
        <p:nvSpPr>
          <p:cNvPr id="35844"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468313" y="981075"/>
            <a:ext cx="8280400" cy="4895850"/>
          </a:xfrm>
        </p:spPr>
        <p:txBody>
          <a:bodyPr/>
          <a:lstStyle/>
          <a:p>
            <a:pPr marL="0" indent="0">
              <a:buFontTx/>
              <a:buNone/>
            </a:pPr>
            <a:r>
              <a:rPr lang="zh-CN" altLang="en-US" sz="2800" b="1">
                <a:solidFill>
                  <a:srgbClr val="000066"/>
                </a:solidFill>
                <a:latin typeface="Times New Roman" pitchFamily="18" charset="0"/>
                <a:ea typeface="宋体" pitchFamily="2" charset="-122"/>
                <a:cs typeface="Times New Roman" pitchFamily="18" charset="0"/>
              </a:rPr>
              <a:t>例</a:t>
            </a:r>
            <a:r>
              <a:rPr lang="en-US" altLang="zh-CN" sz="2800" b="1">
                <a:solidFill>
                  <a:srgbClr val="000066"/>
                </a:solidFill>
                <a:latin typeface="Times New Roman" pitchFamily="18" charset="0"/>
                <a:ea typeface="宋体" pitchFamily="2" charset="-122"/>
                <a:cs typeface="Times New Roman" pitchFamily="18" charset="0"/>
              </a:rPr>
              <a:t>6-3  </a:t>
            </a:r>
            <a:r>
              <a:rPr lang="zh-CN" altLang="en-US" sz="2800" b="1">
                <a:solidFill>
                  <a:srgbClr val="000066"/>
                </a:solidFill>
                <a:latin typeface="Times New Roman" pitchFamily="18" charset="0"/>
                <a:ea typeface="宋体" pitchFamily="2" charset="-122"/>
                <a:cs typeface="Times New Roman" pitchFamily="18" charset="0"/>
              </a:rPr>
              <a:t>求</a:t>
            </a:r>
            <a:r>
              <a:rPr lang="en-US" altLang="zh-CN" sz="2800" b="1">
                <a:solidFill>
                  <a:srgbClr val="000066"/>
                </a:solidFill>
                <a:latin typeface="Times New Roman" pitchFamily="18" charset="0"/>
                <a:ea typeface="宋体" pitchFamily="2" charset="-122"/>
                <a:cs typeface="Times New Roman" pitchFamily="18" charset="0"/>
              </a:rPr>
              <a:t>s=1</a:t>
            </a:r>
            <a:r>
              <a:rPr lang="zh-CN" altLang="en-US" sz="2800" b="1">
                <a:solidFill>
                  <a:srgbClr val="000066"/>
                </a:solidFill>
                <a:latin typeface="Times New Roman" pitchFamily="18" charset="0"/>
                <a:ea typeface="宋体" pitchFamily="2" charset="-122"/>
                <a:cs typeface="Times New Roman" pitchFamily="18" charset="0"/>
              </a:rPr>
              <a:t>！</a:t>
            </a:r>
            <a:r>
              <a:rPr lang="en-US" altLang="zh-CN" sz="2800" b="1">
                <a:solidFill>
                  <a:srgbClr val="000066"/>
                </a:solidFill>
                <a:latin typeface="Times New Roman" pitchFamily="18" charset="0"/>
                <a:ea typeface="宋体" pitchFamily="2" charset="-122"/>
                <a:cs typeface="Times New Roman" pitchFamily="18" charset="0"/>
              </a:rPr>
              <a:t>+2</a:t>
            </a:r>
            <a:r>
              <a:rPr lang="zh-CN" altLang="en-US" sz="2800" b="1">
                <a:solidFill>
                  <a:srgbClr val="000066"/>
                </a:solidFill>
                <a:latin typeface="Times New Roman" pitchFamily="18" charset="0"/>
                <a:ea typeface="宋体" pitchFamily="2" charset="-122"/>
                <a:cs typeface="Times New Roman" pitchFamily="18" charset="0"/>
              </a:rPr>
              <a:t>！</a:t>
            </a:r>
            <a:r>
              <a:rPr lang="en-US" altLang="zh-CN" sz="2800" b="1">
                <a:solidFill>
                  <a:srgbClr val="000066"/>
                </a:solidFill>
                <a:latin typeface="Times New Roman" pitchFamily="18" charset="0"/>
                <a:ea typeface="宋体" pitchFamily="2" charset="-122"/>
                <a:cs typeface="Times New Roman" pitchFamily="18" charset="0"/>
              </a:rPr>
              <a:t>+…+6</a:t>
            </a:r>
            <a:r>
              <a:rPr lang="zh-CN" altLang="en-US" sz="2800" b="1">
                <a:solidFill>
                  <a:srgbClr val="000066"/>
                </a:solidFill>
                <a:latin typeface="Times New Roman" pitchFamily="18" charset="0"/>
                <a:ea typeface="宋体" pitchFamily="2" charset="-122"/>
                <a:cs typeface="Times New Roman" pitchFamily="18" charset="0"/>
              </a:rPr>
              <a:t>！的值。</a:t>
            </a:r>
          </a:p>
          <a:p>
            <a:pPr marL="0" indent="0">
              <a:buFontTx/>
              <a:buNone/>
            </a:pPr>
            <a:r>
              <a:rPr lang="zh-CN" altLang="en-US" sz="2800" b="1">
                <a:solidFill>
                  <a:srgbClr val="000066"/>
                </a:solidFill>
                <a:latin typeface="Times New Roman" pitchFamily="18" charset="0"/>
                <a:ea typeface="宋体" pitchFamily="2" charset="-122"/>
                <a:cs typeface="Times New Roman" pitchFamily="18" charset="0"/>
              </a:rPr>
              <a:t>命令如下：</a:t>
            </a:r>
            <a:endParaRPr lang="zh-CN" altLang="es-ES" sz="2800" b="1">
              <a:solidFill>
                <a:srgbClr val="000066"/>
              </a:solidFill>
              <a:latin typeface="Times New Roman" pitchFamily="18" charset="0"/>
              <a:ea typeface="宋体" pitchFamily="2" charset="-122"/>
              <a:cs typeface="Times New Roman" pitchFamily="18" charset="0"/>
            </a:endParaRPr>
          </a:p>
          <a:p>
            <a:pPr marL="0" indent="0">
              <a:buFontTx/>
              <a:buNone/>
            </a:pPr>
            <a:r>
              <a:rPr lang="es-ES" altLang="zh-CN" sz="2800" b="1">
                <a:solidFill>
                  <a:srgbClr val="000066"/>
                </a:solidFill>
                <a:latin typeface="Times New Roman" pitchFamily="18" charset="0"/>
                <a:ea typeface="宋体" pitchFamily="2" charset="-122"/>
                <a:cs typeface="Times New Roman" pitchFamily="18" charset="0"/>
              </a:rPr>
              <a:t>&gt;&gt; x=cumprod(1:6)</a:t>
            </a:r>
          </a:p>
          <a:p>
            <a:pPr marL="0" indent="0">
              <a:buFontTx/>
              <a:buNone/>
            </a:pPr>
            <a:r>
              <a:rPr lang="es-ES" altLang="zh-CN" sz="2800" b="1">
                <a:solidFill>
                  <a:srgbClr val="000066"/>
                </a:solidFill>
                <a:latin typeface="Times New Roman" pitchFamily="18" charset="0"/>
                <a:ea typeface="宋体" pitchFamily="2" charset="-122"/>
                <a:cs typeface="Times New Roman" pitchFamily="18" charset="0"/>
              </a:rPr>
              <a:t>x =</a:t>
            </a:r>
          </a:p>
          <a:p>
            <a:pPr marL="0" indent="0">
              <a:buFontTx/>
              <a:buNone/>
            </a:pPr>
            <a:r>
              <a:rPr lang="es-ES" altLang="zh-CN" sz="2800" b="1">
                <a:solidFill>
                  <a:srgbClr val="000066"/>
                </a:solidFill>
                <a:latin typeface="Times New Roman" pitchFamily="18" charset="0"/>
                <a:ea typeface="宋体" pitchFamily="2" charset="-122"/>
                <a:cs typeface="Times New Roman" pitchFamily="18" charset="0"/>
              </a:rPr>
              <a:t>     1     2     6    24   120   720</a:t>
            </a:r>
          </a:p>
          <a:p>
            <a:pPr marL="0" indent="0">
              <a:buFontTx/>
              <a:buNone/>
            </a:pPr>
            <a:r>
              <a:rPr lang="es-ES" altLang="zh-CN" sz="2800" b="1">
                <a:solidFill>
                  <a:srgbClr val="000066"/>
                </a:solidFill>
                <a:latin typeface="Times New Roman" pitchFamily="18" charset="0"/>
                <a:ea typeface="宋体" pitchFamily="2" charset="-122"/>
                <a:cs typeface="Times New Roman" pitchFamily="18" charset="0"/>
              </a:rPr>
              <a:t>&gt;&gt; s=sum(x)</a:t>
            </a:r>
          </a:p>
          <a:p>
            <a:pPr marL="0" indent="0">
              <a:buFontTx/>
              <a:buNone/>
            </a:pPr>
            <a:r>
              <a:rPr lang="es-ES" altLang="zh-CN" sz="2800" b="1">
                <a:solidFill>
                  <a:srgbClr val="000066"/>
                </a:solidFill>
                <a:latin typeface="Times New Roman" pitchFamily="18" charset="0"/>
                <a:ea typeface="宋体" pitchFamily="2" charset="-122"/>
                <a:cs typeface="Times New Roman" pitchFamily="18" charset="0"/>
              </a:rPr>
              <a:t>s =</a:t>
            </a:r>
          </a:p>
          <a:p>
            <a:pPr marL="0" indent="0">
              <a:buFontTx/>
              <a:buNone/>
            </a:pPr>
            <a:r>
              <a:rPr lang="es-ES" altLang="zh-CN" sz="2800" b="1">
                <a:solidFill>
                  <a:srgbClr val="000066"/>
                </a:solidFill>
                <a:latin typeface="Times New Roman" pitchFamily="18" charset="0"/>
                <a:ea typeface="宋体" pitchFamily="2" charset="-122"/>
                <a:cs typeface="Times New Roman" pitchFamily="18" charset="0"/>
              </a:rPr>
              <a:t>   873</a:t>
            </a:r>
            <a:endParaRPr lang="zh-CN" altLang="en-US" sz="2800" b="1">
              <a:solidFill>
                <a:srgbClr val="000066"/>
              </a:solidFill>
              <a:latin typeface="Times New Roman" pitchFamily="18" charset="0"/>
              <a:ea typeface="宋体" pitchFamily="2" charset="-122"/>
              <a:cs typeface="Times New Roman" pitchFamily="18" charset="0"/>
            </a:endParaRPr>
          </a:p>
        </p:txBody>
      </p:sp>
      <p:sp>
        <p:nvSpPr>
          <p:cNvPr id="36868"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68313" y="404813"/>
            <a:ext cx="8229600" cy="1143000"/>
          </a:xfrm>
        </p:spPr>
        <p:txBody>
          <a:bodyPr/>
          <a:lstStyle/>
          <a:p>
            <a:pPr algn="l">
              <a:buFontTx/>
              <a:buNone/>
            </a:pPr>
            <a:r>
              <a:rPr lang="en-US" altLang="zh-CN" sz="2800" b="1" dirty="0">
                <a:solidFill>
                  <a:srgbClr val="000066"/>
                </a:solidFill>
                <a:latin typeface="Times New Roman" pitchFamily="18" charset="0"/>
                <a:ea typeface="宋体" pitchFamily="2" charset="-122"/>
                <a:cs typeface="Times New Roman" pitchFamily="18" charset="0"/>
              </a:rPr>
              <a:t>6.1.5  </a:t>
            </a:r>
            <a:r>
              <a:rPr lang="zh-CN" altLang="en-US" sz="2800" b="1" dirty="0" smtClean="0">
                <a:solidFill>
                  <a:srgbClr val="000066"/>
                </a:solidFill>
                <a:latin typeface="Times New Roman" pitchFamily="18" charset="0"/>
                <a:ea typeface="宋体" pitchFamily="2" charset="-122"/>
                <a:cs typeface="Times New Roman" pitchFamily="18" charset="0"/>
              </a:rPr>
              <a:t>标准差</a:t>
            </a:r>
            <a:r>
              <a:rPr lang="zh-CN" altLang="en-US" sz="2800" b="1" dirty="0">
                <a:solidFill>
                  <a:srgbClr val="000066"/>
                </a:solidFill>
                <a:latin typeface="Times New Roman" pitchFamily="18" charset="0"/>
                <a:ea typeface="宋体" pitchFamily="2" charset="-122"/>
                <a:cs typeface="Times New Roman" pitchFamily="18" charset="0"/>
              </a:rPr>
              <a:t>与相关系数</a:t>
            </a:r>
          </a:p>
        </p:txBody>
      </p:sp>
      <p:sp>
        <p:nvSpPr>
          <p:cNvPr id="37891" name="Rectangle 3"/>
          <p:cNvSpPr>
            <a:spLocks noGrp="1" noChangeArrowheads="1"/>
          </p:cNvSpPr>
          <p:nvPr>
            <p:ph type="body" idx="1"/>
          </p:nvPr>
        </p:nvSpPr>
        <p:spPr>
          <a:xfrm>
            <a:off x="468313" y="1412875"/>
            <a:ext cx="8229600" cy="1368425"/>
          </a:xfrm>
        </p:spPr>
        <p:txBody>
          <a:bodyPr/>
          <a:lstStyle/>
          <a:p>
            <a:pPr marL="0" indent="0">
              <a:buFontTx/>
              <a:buNone/>
            </a:pPr>
            <a:r>
              <a:rPr lang="en-US" altLang="zh-CN" sz="2800" b="1" dirty="0">
                <a:solidFill>
                  <a:srgbClr val="000066"/>
                </a:solidFill>
                <a:latin typeface="Times New Roman" pitchFamily="18" charset="0"/>
                <a:ea typeface="宋体" pitchFamily="2" charset="-122"/>
                <a:cs typeface="Times New Roman" pitchFamily="18" charset="0"/>
              </a:rPr>
              <a:t>1</a:t>
            </a:r>
            <a:r>
              <a:rPr lang="zh-CN" altLang="en-US" sz="2800" b="1" dirty="0">
                <a:solidFill>
                  <a:srgbClr val="000066"/>
                </a:solidFill>
                <a:latin typeface="Times New Roman" pitchFamily="18" charset="0"/>
                <a:ea typeface="宋体" pitchFamily="2" charset="-122"/>
                <a:cs typeface="Times New Roman" pitchFamily="18" charset="0"/>
              </a:rPr>
              <a:t>．求</a:t>
            </a:r>
            <a:r>
              <a:rPr lang="zh-CN" altLang="en-US" sz="2800" b="1" dirty="0" smtClean="0">
                <a:solidFill>
                  <a:srgbClr val="000066"/>
                </a:solidFill>
                <a:latin typeface="Times New Roman" pitchFamily="18" charset="0"/>
                <a:ea typeface="宋体" pitchFamily="2" charset="-122"/>
                <a:cs typeface="Times New Roman" pitchFamily="18" charset="0"/>
              </a:rPr>
              <a:t>标准差</a:t>
            </a:r>
            <a:endParaRPr lang="zh-CN" altLang="en-US" sz="2800" b="1" dirty="0">
              <a:solidFill>
                <a:srgbClr val="000066"/>
              </a:solidFill>
              <a:latin typeface="Times New Roman" pitchFamily="18" charset="0"/>
              <a:ea typeface="宋体" pitchFamily="2" charset="-122"/>
              <a:cs typeface="Times New Roman" pitchFamily="18" charset="0"/>
            </a:endParaRP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对于具有</a:t>
            </a:r>
            <a:r>
              <a:rPr lang="en-US" altLang="zh-CN" sz="2800" b="1" dirty="0">
                <a:solidFill>
                  <a:srgbClr val="000066"/>
                </a:solidFill>
                <a:latin typeface="Times New Roman" pitchFamily="18" charset="0"/>
                <a:ea typeface="宋体" pitchFamily="2" charset="-122"/>
                <a:cs typeface="Times New Roman" pitchFamily="18" charset="0"/>
              </a:rPr>
              <a:t>n</a:t>
            </a:r>
            <a:r>
              <a:rPr lang="zh-CN" altLang="en-US" sz="2800" b="1" dirty="0">
                <a:solidFill>
                  <a:srgbClr val="000066"/>
                </a:solidFill>
                <a:latin typeface="Times New Roman" pitchFamily="18" charset="0"/>
                <a:ea typeface="宋体" pitchFamily="2" charset="-122"/>
                <a:cs typeface="Times New Roman" pitchFamily="18" charset="0"/>
              </a:rPr>
              <a:t>个元素的数据序列</a:t>
            </a:r>
            <a:r>
              <a:rPr lang="en-US" altLang="zh-CN" sz="2800" b="1" dirty="0">
                <a:solidFill>
                  <a:srgbClr val="000066"/>
                </a:solidFill>
                <a:latin typeface="Times New Roman" pitchFamily="18" charset="0"/>
                <a:ea typeface="宋体" pitchFamily="2" charset="-122"/>
                <a:cs typeface="Times New Roman" pitchFamily="18" charset="0"/>
              </a:rPr>
              <a:t>x1</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x2</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x3</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err="1">
                <a:solidFill>
                  <a:srgbClr val="000066"/>
                </a:solidFill>
                <a:latin typeface="Times New Roman" pitchFamily="18" charset="0"/>
                <a:ea typeface="宋体" pitchFamily="2" charset="-122"/>
                <a:cs typeface="Times New Roman" pitchFamily="18" charset="0"/>
              </a:rPr>
              <a:t>xn</a:t>
            </a:r>
            <a:r>
              <a:rPr lang="zh-CN" altLang="en-US" sz="2800" b="1" dirty="0">
                <a:solidFill>
                  <a:srgbClr val="000066"/>
                </a:solidFill>
                <a:latin typeface="Times New Roman" pitchFamily="18" charset="0"/>
                <a:ea typeface="宋体" pitchFamily="2" charset="-122"/>
                <a:cs typeface="Times New Roman" pitchFamily="18" charset="0"/>
              </a:rPr>
              <a:t>，</a:t>
            </a:r>
            <a:r>
              <a:rPr lang="zh-CN" altLang="en-US" sz="2800" b="1" dirty="0" smtClean="0">
                <a:solidFill>
                  <a:srgbClr val="000066"/>
                </a:solidFill>
                <a:latin typeface="Times New Roman" pitchFamily="18" charset="0"/>
                <a:ea typeface="宋体" pitchFamily="2" charset="-122"/>
                <a:cs typeface="Times New Roman" pitchFamily="18" charset="0"/>
              </a:rPr>
              <a:t>标准差</a:t>
            </a:r>
            <a:r>
              <a:rPr lang="zh-CN" altLang="en-US" sz="2800" b="1" dirty="0">
                <a:solidFill>
                  <a:srgbClr val="000066"/>
                </a:solidFill>
                <a:latin typeface="Times New Roman" pitchFamily="18" charset="0"/>
                <a:ea typeface="宋体" pitchFamily="2" charset="-122"/>
                <a:cs typeface="Times New Roman" pitchFamily="18" charset="0"/>
              </a:rPr>
              <a:t>的计算公式如下：</a:t>
            </a:r>
          </a:p>
        </p:txBody>
      </p:sp>
      <p:sp>
        <p:nvSpPr>
          <p:cNvPr id="37893" name="Rectangle 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7892" name="Object 4"/>
          <p:cNvGraphicFramePr>
            <a:graphicFrameLocks noChangeAspect="1"/>
          </p:cNvGraphicFramePr>
          <p:nvPr/>
        </p:nvGraphicFramePr>
        <p:xfrm>
          <a:off x="3059113" y="2852738"/>
          <a:ext cx="2881312" cy="782637"/>
        </p:xfrm>
        <a:graphic>
          <a:graphicData uri="http://schemas.openxmlformats.org/presentationml/2006/ole">
            <mc:AlternateContent xmlns:mc="http://schemas.openxmlformats.org/markup-compatibility/2006">
              <mc:Choice xmlns:v="urn:schemas-microsoft-com:vml" Requires="v">
                <p:oleObj spid="_x0000_s37937" name="公式" r:id="rId3" imgW="1790700" imgH="482600" progId="Equation.3">
                  <p:embed/>
                </p:oleObj>
              </mc:Choice>
              <mc:Fallback>
                <p:oleObj name="公式" r:id="rId3" imgW="1790700" imgH="482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2852738"/>
                        <a:ext cx="2881312" cy="782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5" name="Rectangle 7"/>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7894" name="Object 6"/>
          <p:cNvGraphicFramePr>
            <a:graphicFrameLocks noChangeAspect="1"/>
          </p:cNvGraphicFramePr>
          <p:nvPr/>
        </p:nvGraphicFramePr>
        <p:xfrm>
          <a:off x="3276600" y="3933825"/>
          <a:ext cx="2447925" cy="766763"/>
        </p:xfrm>
        <a:graphic>
          <a:graphicData uri="http://schemas.openxmlformats.org/presentationml/2006/ole">
            <mc:AlternateContent xmlns:mc="http://schemas.openxmlformats.org/markup-compatibility/2006">
              <mc:Choice xmlns:v="urn:schemas-microsoft-com:vml" Requires="v">
                <p:oleObj spid="_x0000_s37938" name="公式" r:id="rId5" imgW="1548728" imgH="482391" progId="Equation.3">
                  <p:embed/>
                </p:oleObj>
              </mc:Choice>
              <mc:Fallback>
                <p:oleObj name="公式" r:id="rId5" imgW="1548728" imgH="482391"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933825"/>
                        <a:ext cx="2447925"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7" name="Rectangle 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7896" name="Object 8"/>
          <p:cNvGraphicFramePr>
            <a:graphicFrameLocks noChangeAspect="1"/>
          </p:cNvGraphicFramePr>
          <p:nvPr/>
        </p:nvGraphicFramePr>
        <p:xfrm>
          <a:off x="4211638" y="5157788"/>
          <a:ext cx="1152525" cy="730250"/>
        </p:xfrm>
        <a:graphic>
          <a:graphicData uri="http://schemas.openxmlformats.org/presentationml/2006/ole">
            <mc:AlternateContent xmlns:mc="http://schemas.openxmlformats.org/markup-compatibility/2006">
              <mc:Choice xmlns:v="urn:schemas-microsoft-com:vml" Requires="v">
                <p:oleObj spid="_x0000_s37939" name="公式" r:id="rId7" imgW="672808" imgH="431613" progId="Equation.3">
                  <p:embed/>
                </p:oleObj>
              </mc:Choice>
              <mc:Fallback>
                <p:oleObj name="公式" r:id="rId7" imgW="672808" imgH="431613"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1638" y="5157788"/>
                        <a:ext cx="1152525"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8" name="Rectangle 10"/>
          <p:cNvSpPr>
            <a:spLocks noChangeArrowheads="1"/>
          </p:cNvSpPr>
          <p:nvPr/>
        </p:nvSpPr>
        <p:spPr bwMode="auto">
          <a:xfrm>
            <a:off x="1476375" y="4005263"/>
            <a:ext cx="1008063"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pPr>
            <a:r>
              <a:rPr lang="zh-CN" altLang="en-US" dirty="0">
                <a:latin typeface="宋体" pitchFamily="2" charset="-122"/>
                <a:ea typeface="宋体" pitchFamily="2" charset="-122"/>
              </a:rPr>
              <a:t>或者</a:t>
            </a:r>
          </a:p>
        </p:txBody>
      </p:sp>
      <p:sp>
        <p:nvSpPr>
          <p:cNvPr id="37899" name="Rectangle 11"/>
          <p:cNvSpPr>
            <a:spLocks noChangeArrowheads="1"/>
          </p:cNvSpPr>
          <p:nvPr/>
        </p:nvSpPr>
        <p:spPr bwMode="auto">
          <a:xfrm>
            <a:off x="1763713" y="5229225"/>
            <a:ext cx="100806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pPr>
            <a:r>
              <a:rPr lang="zh-CN" altLang="en-US" dirty="0">
                <a:latin typeface="宋体" pitchFamily="2" charset="-122"/>
                <a:ea typeface="宋体" pitchFamily="2" charset="-122"/>
              </a:rPr>
              <a:t>其中</a:t>
            </a:r>
          </a:p>
        </p:txBody>
      </p:sp>
      <p:sp>
        <p:nvSpPr>
          <p:cNvPr id="37900"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468313" y="1052513"/>
            <a:ext cx="8229600" cy="4525962"/>
          </a:xfrm>
        </p:spPr>
        <p:txBody>
          <a:bodyPr/>
          <a:lstStyle/>
          <a:p>
            <a:pPr marL="0" indent="0">
              <a:buFontTx/>
              <a:buNone/>
            </a:pPr>
            <a:r>
              <a:rPr lang="en-US" altLang="zh-CN" sz="2800" b="1" dirty="0">
                <a:solidFill>
                  <a:srgbClr val="000066"/>
                </a:solidFill>
                <a:latin typeface="Times New Roman" pitchFamily="18" charset="0"/>
                <a:ea typeface="宋体" pitchFamily="2" charset="-122"/>
                <a:cs typeface="Times New Roman" pitchFamily="18" charset="0"/>
              </a:rPr>
              <a:t>MATLAB</a:t>
            </a:r>
            <a:r>
              <a:rPr lang="zh-CN" altLang="en-US" sz="2800" b="1" dirty="0">
                <a:solidFill>
                  <a:srgbClr val="000066"/>
                </a:solidFill>
                <a:latin typeface="Times New Roman" pitchFamily="18" charset="0"/>
                <a:ea typeface="宋体" pitchFamily="2" charset="-122"/>
                <a:cs typeface="Times New Roman" pitchFamily="18" charset="0"/>
              </a:rPr>
              <a:t>提供了计算数据序列的</a:t>
            </a:r>
            <a:r>
              <a:rPr lang="zh-CN" altLang="en-US" sz="2800" b="1" dirty="0" smtClean="0">
                <a:solidFill>
                  <a:srgbClr val="000066"/>
                </a:solidFill>
                <a:latin typeface="Times New Roman" pitchFamily="18" charset="0"/>
                <a:ea typeface="宋体" pitchFamily="2" charset="-122"/>
                <a:cs typeface="Times New Roman" pitchFamily="18" charset="0"/>
              </a:rPr>
              <a:t>标准差</a:t>
            </a:r>
            <a:r>
              <a:rPr lang="zh-CN" altLang="en-US" sz="2800" b="1" dirty="0">
                <a:solidFill>
                  <a:srgbClr val="000066"/>
                </a:solidFill>
                <a:latin typeface="Times New Roman" pitchFamily="18" charset="0"/>
                <a:ea typeface="宋体" pitchFamily="2" charset="-122"/>
                <a:cs typeface="Times New Roman" pitchFamily="18" charset="0"/>
              </a:rPr>
              <a:t>的函数</a:t>
            </a:r>
            <a:r>
              <a:rPr lang="en-US" altLang="zh-CN" sz="2800" b="1" dirty="0" err="1">
                <a:solidFill>
                  <a:srgbClr val="000066"/>
                </a:solidFill>
                <a:latin typeface="Times New Roman" pitchFamily="18" charset="0"/>
                <a:ea typeface="宋体" pitchFamily="2" charset="-122"/>
                <a:cs typeface="Times New Roman" pitchFamily="18" charset="0"/>
              </a:rPr>
              <a:t>std</a:t>
            </a:r>
            <a:r>
              <a:rPr lang="zh-CN" altLang="en-US" sz="2800" b="1" dirty="0">
                <a:solidFill>
                  <a:srgbClr val="000066"/>
                </a:solidFill>
                <a:latin typeface="Times New Roman" pitchFamily="18" charset="0"/>
                <a:ea typeface="宋体" pitchFamily="2" charset="-122"/>
                <a:cs typeface="Times New Roman" pitchFamily="18" charset="0"/>
              </a:rPr>
              <a:t>。对于向量</a:t>
            </a:r>
            <a:r>
              <a:rPr lang="en-US" altLang="zh-CN" sz="2800" b="1" dirty="0">
                <a:solidFill>
                  <a:srgbClr val="000066"/>
                </a:solidFill>
                <a:latin typeface="Times New Roman" pitchFamily="18" charset="0"/>
                <a:ea typeface="宋体" pitchFamily="2" charset="-122"/>
                <a:cs typeface="Times New Roman" pitchFamily="18" charset="0"/>
              </a:rPr>
              <a:t>X</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err="1">
                <a:solidFill>
                  <a:srgbClr val="000066"/>
                </a:solidFill>
                <a:latin typeface="Times New Roman" pitchFamily="18" charset="0"/>
                <a:ea typeface="宋体" pitchFamily="2" charset="-122"/>
                <a:cs typeface="Times New Roman" pitchFamily="18" charset="0"/>
              </a:rPr>
              <a:t>std</a:t>
            </a:r>
            <a:r>
              <a:rPr lang="en-US" altLang="zh-CN" sz="2800" b="1" dirty="0">
                <a:solidFill>
                  <a:srgbClr val="000066"/>
                </a:solidFill>
                <a:latin typeface="Times New Roman" pitchFamily="18" charset="0"/>
                <a:ea typeface="宋体" pitchFamily="2" charset="-122"/>
                <a:cs typeface="Times New Roman" pitchFamily="18" charset="0"/>
              </a:rPr>
              <a:t>(X)</a:t>
            </a:r>
            <a:r>
              <a:rPr lang="zh-CN" altLang="en-US" sz="2800" b="1" dirty="0">
                <a:solidFill>
                  <a:srgbClr val="000066"/>
                </a:solidFill>
                <a:latin typeface="Times New Roman" pitchFamily="18" charset="0"/>
                <a:ea typeface="宋体" pitchFamily="2" charset="-122"/>
                <a:cs typeface="Times New Roman" pitchFamily="18" charset="0"/>
              </a:rPr>
              <a:t>返回一个</a:t>
            </a:r>
            <a:r>
              <a:rPr lang="zh-CN" altLang="en-US" sz="2800" b="1" dirty="0" smtClean="0">
                <a:solidFill>
                  <a:srgbClr val="000066"/>
                </a:solidFill>
                <a:latin typeface="Times New Roman" pitchFamily="18" charset="0"/>
                <a:ea typeface="宋体" pitchFamily="2" charset="-122"/>
                <a:cs typeface="Times New Roman" pitchFamily="18" charset="0"/>
              </a:rPr>
              <a:t>标准差</a:t>
            </a:r>
            <a:r>
              <a:rPr lang="zh-CN" altLang="en-US" sz="2800" b="1" dirty="0">
                <a:solidFill>
                  <a:srgbClr val="000066"/>
                </a:solidFill>
                <a:latin typeface="Times New Roman" pitchFamily="18" charset="0"/>
                <a:ea typeface="宋体" pitchFamily="2" charset="-122"/>
                <a:cs typeface="Times New Roman" pitchFamily="18" charset="0"/>
              </a:rPr>
              <a:t>。对于矩阵</a:t>
            </a:r>
            <a:r>
              <a:rPr lang="en-US" altLang="zh-CN" sz="2800" b="1" dirty="0">
                <a:solidFill>
                  <a:srgbClr val="000066"/>
                </a:solidFill>
                <a:latin typeface="Times New Roman" pitchFamily="18" charset="0"/>
                <a:ea typeface="宋体" pitchFamily="2" charset="-122"/>
                <a:cs typeface="Times New Roman" pitchFamily="18" charset="0"/>
              </a:rPr>
              <a:t>A</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err="1">
                <a:solidFill>
                  <a:srgbClr val="000066"/>
                </a:solidFill>
                <a:latin typeface="Times New Roman" pitchFamily="18" charset="0"/>
                <a:ea typeface="宋体" pitchFamily="2" charset="-122"/>
                <a:cs typeface="Times New Roman" pitchFamily="18" charset="0"/>
              </a:rPr>
              <a:t>std</a:t>
            </a:r>
            <a:r>
              <a:rPr lang="en-US" altLang="zh-CN" sz="2800" b="1" dirty="0">
                <a:solidFill>
                  <a:srgbClr val="000066"/>
                </a:solidFill>
                <a:latin typeface="Times New Roman" pitchFamily="18" charset="0"/>
                <a:ea typeface="宋体" pitchFamily="2" charset="-122"/>
                <a:cs typeface="Times New Roman" pitchFamily="18" charset="0"/>
              </a:rPr>
              <a:t>(A)</a:t>
            </a:r>
            <a:r>
              <a:rPr lang="zh-CN" altLang="en-US" sz="2800" b="1" dirty="0">
                <a:solidFill>
                  <a:srgbClr val="000066"/>
                </a:solidFill>
                <a:latin typeface="Times New Roman" pitchFamily="18" charset="0"/>
                <a:ea typeface="宋体" pitchFamily="2" charset="-122"/>
                <a:cs typeface="Times New Roman" pitchFamily="18" charset="0"/>
              </a:rPr>
              <a:t>返回一个行向量，它的各个元素便是矩阵</a:t>
            </a:r>
            <a:r>
              <a:rPr lang="en-US" altLang="zh-CN" sz="2800" b="1" dirty="0">
                <a:solidFill>
                  <a:srgbClr val="000066"/>
                </a:solidFill>
                <a:latin typeface="Times New Roman" pitchFamily="18" charset="0"/>
                <a:ea typeface="宋体" pitchFamily="2" charset="-122"/>
                <a:cs typeface="Times New Roman" pitchFamily="18" charset="0"/>
              </a:rPr>
              <a:t>A</a:t>
            </a:r>
            <a:r>
              <a:rPr lang="zh-CN" altLang="en-US" sz="2800" b="1" dirty="0">
                <a:solidFill>
                  <a:srgbClr val="000066"/>
                </a:solidFill>
                <a:latin typeface="Times New Roman" pitchFamily="18" charset="0"/>
                <a:ea typeface="宋体" pitchFamily="2" charset="-122"/>
                <a:cs typeface="Times New Roman" pitchFamily="18" charset="0"/>
              </a:rPr>
              <a:t>各列或各行的标准方差。</a:t>
            </a:r>
            <a:r>
              <a:rPr lang="en-US" altLang="zh-CN" sz="2800" b="1" dirty="0" err="1">
                <a:solidFill>
                  <a:srgbClr val="000066"/>
                </a:solidFill>
                <a:latin typeface="Times New Roman" pitchFamily="18" charset="0"/>
                <a:ea typeface="宋体" pitchFamily="2" charset="-122"/>
                <a:cs typeface="Times New Roman" pitchFamily="18" charset="0"/>
              </a:rPr>
              <a:t>std</a:t>
            </a:r>
            <a:r>
              <a:rPr lang="zh-CN" altLang="en-US" sz="2800" b="1" dirty="0">
                <a:solidFill>
                  <a:srgbClr val="000066"/>
                </a:solidFill>
                <a:latin typeface="Times New Roman" pitchFamily="18" charset="0"/>
                <a:ea typeface="宋体" pitchFamily="2" charset="-122"/>
                <a:cs typeface="Times New Roman" pitchFamily="18" charset="0"/>
              </a:rPr>
              <a:t>函数的一般调用格式为：</a:t>
            </a:r>
          </a:p>
          <a:p>
            <a:pPr marL="0" indent="0">
              <a:buFontTx/>
              <a:buNone/>
            </a:pPr>
            <a:r>
              <a:rPr lang="en-US" altLang="zh-CN" sz="2800" b="1" dirty="0">
                <a:solidFill>
                  <a:srgbClr val="000066"/>
                </a:solidFill>
                <a:latin typeface="Times New Roman" pitchFamily="18" charset="0"/>
                <a:ea typeface="宋体" pitchFamily="2" charset="-122"/>
                <a:cs typeface="Times New Roman" pitchFamily="18" charset="0"/>
              </a:rPr>
              <a:t>Y=</a:t>
            </a:r>
            <a:r>
              <a:rPr lang="en-US" altLang="zh-CN" sz="2800" b="1" dirty="0" err="1">
                <a:solidFill>
                  <a:srgbClr val="000066"/>
                </a:solidFill>
                <a:latin typeface="Times New Roman" pitchFamily="18" charset="0"/>
                <a:ea typeface="宋体" pitchFamily="2" charset="-122"/>
                <a:cs typeface="Times New Roman" pitchFamily="18" charset="0"/>
              </a:rPr>
              <a:t>std</a:t>
            </a:r>
            <a:r>
              <a:rPr lang="en-US" altLang="zh-CN" sz="2800" b="1" dirty="0">
                <a:solidFill>
                  <a:srgbClr val="000066"/>
                </a:solidFill>
                <a:latin typeface="Times New Roman" pitchFamily="18" charset="0"/>
                <a:ea typeface="宋体" pitchFamily="2" charset="-122"/>
                <a:cs typeface="Times New Roman" pitchFamily="18" charset="0"/>
              </a:rPr>
              <a:t>(</a:t>
            </a:r>
            <a:r>
              <a:rPr lang="en-US" altLang="zh-CN" sz="2800" b="1" dirty="0" err="1">
                <a:solidFill>
                  <a:srgbClr val="000066"/>
                </a:solidFill>
                <a:latin typeface="Times New Roman" pitchFamily="18" charset="0"/>
                <a:ea typeface="宋体" pitchFamily="2" charset="-122"/>
                <a:cs typeface="Times New Roman" pitchFamily="18" charset="0"/>
              </a:rPr>
              <a:t>A,flag,dim</a:t>
            </a:r>
            <a:r>
              <a:rPr lang="en-US" altLang="zh-CN" sz="2800" b="1" dirty="0">
                <a:solidFill>
                  <a:srgbClr val="000066"/>
                </a:solidFill>
                <a:latin typeface="Times New Roman" pitchFamily="18" charset="0"/>
                <a:ea typeface="宋体" pitchFamily="2" charset="-122"/>
                <a:cs typeface="Times New Roman" pitchFamily="18" charset="0"/>
              </a:rPr>
              <a:t>)</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其中，</a:t>
            </a:r>
            <a:r>
              <a:rPr lang="en-US" altLang="zh-CN" sz="2800" b="1" dirty="0">
                <a:solidFill>
                  <a:srgbClr val="000066"/>
                </a:solidFill>
                <a:latin typeface="Times New Roman" pitchFamily="18" charset="0"/>
                <a:ea typeface="宋体" pitchFamily="2" charset="-122"/>
                <a:cs typeface="Times New Roman" pitchFamily="18" charset="0"/>
              </a:rPr>
              <a:t>dim</a:t>
            </a:r>
            <a:r>
              <a:rPr lang="zh-CN" altLang="en-US" sz="2800" b="1" dirty="0">
                <a:solidFill>
                  <a:srgbClr val="000066"/>
                </a:solidFill>
                <a:latin typeface="Times New Roman" pitchFamily="18" charset="0"/>
                <a:ea typeface="宋体" pitchFamily="2" charset="-122"/>
                <a:cs typeface="Times New Roman" pitchFamily="18" charset="0"/>
              </a:rPr>
              <a:t>取</a:t>
            </a:r>
            <a:r>
              <a:rPr lang="en-US" altLang="zh-CN" sz="2800" b="1" dirty="0">
                <a:solidFill>
                  <a:srgbClr val="000066"/>
                </a:solidFill>
                <a:latin typeface="Times New Roman" pitchFamily="18" charset="0"/>
                <a:ea typeface="宋体" pitchFamily="2" charset="-122"/>
                <a:cs typeface="Times New Roman" pitchFamily="18" charset="0"/>
              </a:rPr>
              <a:t>1</a:t>
            </a:r>
            <a:r>
              <a:rPr lang="zh-CN" altLang="en-US" sz="2800" b="1" dirty="0">
                <a:solidFill>
                  <a:srgbClr val="000066"/>
                </a:solidFill>
                <a:latin typeface="Times New Roman" pitchFamily="18" charset="0"/>
                <a:ea typeface="宋体" pitchFamily="2" charset="-122"/>
                <a:cs typeface="Times New Roman" pitchFamily="18" charset="0"/>
              </a:rPr>
              <a:t>或</a:t>
            </a:r>
            <a:r>
              <a:rPr lang="en-US" altLang="zh-CN" sz="2800" b="1" dirty="0">
                <a:solidFill>
                  <a:srgbClr val="000066"/>
                </a:solidFill>
                <a:latin typeface="Times New Roman" pitchFamily="18" charset="0"/>
                <a:ea typeface="宋体" pitchFamily="2" charset="-122"/>
                <a:cs typeface="Times New Roman" pitchFamily="18" charset="0"/>
              </a:rPr>
              <a:t>2</a:t>
            </a:r>
            <a:r>
              <a:rPr lang="zh-CN" altLang="en-US" sz="2800" b="1" dirty="0">
                <a:solidFill>
                  <a:srgbClr val="000066"/>
                </a:solidFill>
                <a:latin typeface="Times New Roman" pitchFamily="18" charset="0"/>
                <a:ea typeface="宋体" pitchFamily="2" charset="-122"/>
                <a:cs typeface="Times New Roman" pitchFamily="18" charset="0"/>
              </a:rPr>
              <a:t>。当</a:t>
            </a:r>
            <a:r>
              <a:rPr lang="en-US" altLang="zh-CN" sz="2800" b="1" dirty="0">
                <a:solidFill>
                  <a:srgbClr val="000066"/>
                </a:solidFill>
                <a:latin typeface="Times New Roman" pitchFamily="18" charset="0"/>
                <a:ea typeface="宋体" pitchFamily="2" charset="-122"/>
                <a:cs typeface="Times New Roman" pitchFamily="18" charset="0"/>
              </a:rPr>
              <a:t>dim=1</a:t>
            </a:r>
            <a:r>
              <a:rPr lang="zh-CN" altLang="en-US" sz="2800" b="1" dirty="0">
                <a:solidFill>
                  <a:srgbClr val="000066"/>
                </a:solidFill>
                <a:latin typeface="Times New Roman" pitchFamily="18" charset="0"/>
                <a:ea typeface="宋体" pitchFamily="2" charset="-122"/>
                <a:cs typeface="Times New Roman" pitchFamily="18" charset="0"/>
              </a:rPr>
              <a:t>时，求各列元素的</a:t>
            </a:r>
            <a:r>
              <a:rPr lang="zh-CN" altLang="en-US" sz="2800" b="1" dirty="0" smtClean="0">
                <a:solidFill>
                  <a:srgbClr val="000066"/>
                </a:solidFill>
                <a:latin typeface="Times New Roman" pitchFamily="18" charset="0"/>
                <a:ea typeface="宋体" pitchFamily="2" charset="-122"/>
                <a:cs typeface="Times New Roman" pitchFamily="18" charset="0"/>
              </a:rPr>
              <a:t>标准差</a:t>
            </a:r>
            <a:r>
              <a:rPr lang="zh-CN" altLang="en-US" sz="2800" b="1" dirty="0">
                <a:solidFill>
                  <a:srgbClr val="000066"/>
                </a:solidFill>
                <a:latin typeface="Times New Roman" pitchFamily="18" charset="0"/>
                <a:ea typeface="宋体" pitchFamily="2" charset="-122"/>
                <a:cs typeface="Times New Roman" pitchFamily="18" charset="0"/>
              </a:rPr>
              <a:t>；当</a:t>
            </a:r>
            <a:r>
              <a:rPr lang="en-US" altLang="zh-CN" sz="2800" b="1" dirty="0">
                <a:solidFill>
                  <a:srgbClr val="000066"/>
                </a:solidFill>
                <a:latin typeface="Times New Roman" pitchFamily="18" charset="0"/>
                <a:ea typeface="宋体" pitchFamily="2" charset="-122"/>
                <a:cs typeface="Times New Roman" pitchFamily="18" charset="0"/>
              </a:rPr>
              <a:t>dim=2</a:t>
            </a:r>
            <a:r>
              <a:rPr lang="zh-CN" altLang="en-US" sz="2800" b="1" dirty="0">
                <a:solidFill>
                  <a:srgbClr val="000066"/>
                </a:solidFill>
                <a:latin typeface="Times New Roman" pitchFamily="18" charset="0"/>
                <a:ea typeface="宋体" pitchFamily="2" charset="-122"/>
                <a:cs typeface="Times New Roman" pitchFamily="18" charset="0"/>
              </a:rPr>
              <a:t>时，则求各行元素的</a:t>
            </a:r>
            <a:r>
              <a:rPr lang="zh-CN" altLang="en-US" sz="2800" b="1" dirty="0" smtClean="0">
                <a:solidFill>
                  <a:srgbClr val="000066"/>
                </a:solidFill>
                <a:latin typeface="Times New Roman" pitchFamily="18" charset="0"/>
                <a:ea typeface="宋体" pitchFamily="2" charset="-122"/>
                <a:cs typeface="Times New Roman" pitchFamily="18" charset="0"/>
              </a:rPr>
              <a:t>标准差</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flag</a:t>
            </a:r>
            <a:r>
              <a:rPr lang="zh-CN" altLang="en-US" sz="2800" b="1" dirty="0">
                <a:solidFill>
                  <a:srgbClr val="000066"/>
                </a:solidFill>
                <a:latin typeface="Times New Roman" pitchFamily="18" charset="0"/>
                <a:ea typeface="宋体" pitchFamily="2" charset="-122"/>
                <a:cs typeface="Times New Roman" pitchFamily="18" charset="0"/>
              </a:rPr>
              <a:t>取</a:t>
            </a:r>
            <a:r>
              <a:rPr lang="en-US" altLang="zh-CN" sz="2800" b="1" dirty="0">
                <a:solidFill>
                  <a:srgbClr val="000066"/>
                </a:solidFill>
                <a:latin typeface="Times New Roman" pitchFamily="18" charset="0"/>
                <a:ea typeface="宋体" pitchFamily="2" charset="-122"/>
                <a:cs typeface="Times New Roman" pitchFamily="18" charset="0"/>
              </a:rPr>
              <a:t>0</a:t>
            </a:r>
            <a:r>
              <a:rPr lang="zh-CN" altLang="en-US" sz="2800" b="1" dirty="0">
                <a:solidFill>
                  <a:srgbClr val="000066"/>
                </a:solidFill>
                <a:latin typeface="Times New Roman" pitchFamily="18" charset="0"/>
                <a:ea typeface="宋体" pitchFamily="2" charset="-122"/>
                <a:cs typeface="Times New Roman" pitchFamily="18" charset="0"/>
              </a:rPr>
              <a:t>或</a:t>
            </a:r>
            <a:r>
              <a:rPr lang="en-US" altLang="zh-CN" sz="2800" b="1" dirty="0">
                <a:solidFill>
                  <a:srgbClr val="000066"/>
                </a:solidFill>
                <a:latin typeface="Times New Roman" pitchFamily="18" charset="0"/>
                <a:ea typeface="宋体" pitchFamily="2" charset="-122"/>
                <a:cs typeface="Times New Roman" pitchFamily="18" charset="0"/>
              </a:rPr>
              <a:t>1</a:t>
            </a:r>
            <a:r>
              <a:rPr lang="zh-CN" altLang="en-US" sz="2800" b="1" dirty="0">
                <a:solidFill>
                  <a:srgbClr val="000066"/>
                </a:solidFill>
                <a:latin typeface="Times New Roman" pitchFamily="18" charset="0"/>
                <a:ea typeface="宋体" pitchFamily="2" charset="-122"/>
                <a:cs typeface="Times New Roman" pitchFamily="18" charset="0"/>
              </a:rPr>
              <a:t>，当</a:t>
            </a:r>
            <a:r>
              <a:rPr lang="en-US" altLang="zh-CN" sz="2800" b="1" dirty="0">
                <a:solidFill>
                  <a:srgbClr val="000066"/>
                </a:solidFill>
                <a:latin typeface="Times New Roman" pitchFamily="18" charset="0"/>
                <a:ea typeface="宋体" pitchFamily="2" charset="-122"/>
                <a:cs typeface="Times New Roman" pitchFamily="18" charset="0"/>
              </a:rPr>
              <a:t>flag=0</a:t>
            </a:r>
            <a:r>
              <a:rPr lang="zh-CN" altLang="en-US" sz="2800" b="1" dirty="0">
                <a:solidFill>
                  <a:srgbClr val="000066"/>
                </a:solidFill>
                <a:latin typeface="Times New Roman" pitchFamily="18" charset="0"/>
                <a:ea typeface="宋体" pitchFamily="2" charset="-122"/>
                <a:cs typeface="Times New Roman" pitchFamily="18" charset="0"/>
              </a:rPr>
              <a:t>时，按</a:t>
            </a:r>
            <a:r>
              <a:rPr lang="en-US" altLang="zh-CN" sz="2800" b="1" dirty="0">
                <a:solidFill>
                  <a:srgbClr val="000066"/>
                </a:solidFill>
                <a:latin typeface="Times New Roman" pitchFamily="18" charset="0"/>
                <a:ea typeface="宋体" pitchFamily="2" charset="-122"/>
                <a:cs typeface="Times New Roman" pitchFamily="18" charset="0"/>
              </a:rPr>
              <a:t>S</a:t>
            </a:r>
            <a:r>
              <a:rPr lang="en-US" altLang="zh-CN" sz="2800" b="1" baseline="-25000" dirty="0">
                <a:solidFill>
                  <a:srgbClr val="000066"/>
                </a:solidFill>
                <a:latin typeface="Times New Roman" pitchFamily="18" charset="0"/>
                <a:ea typeface="宋体" pitchFamily="2" charset="-122"/>
                <a:cs typeface="Times New Roman" pitchFamily="18" charset="0"/>
              </a:rPr>
              <a:t>1</a:t>
            </a:r>
            <a:r>
              <a:rPr lang="zh-CN" altLang="en-US" sz="2800" b="1" dirty="0">
                <a:solidFill>
                  <a:srgbClr val="000066"/>
                </a:solidFill>
                <a:latin typeface="Times New Roman" pitchFamily="18" charset="0"/>
                <a:ea typeface="宋体" pitchFamily="2" charset="-122"/>
                <a:cs typeface="Times New Roman" pitchFamily="18" charset="0"/>
              </a:rPr>
              <a:t>所列公式计算</a:t>
            </a:r>
            <a:r>
              <a:rPr lang="zh-CN" altLang="en-US" sz="2800" b="1" dirty="0" smtClean="0">
                <a:solidFill>
                  <a:srgbClr val="000066"/>
                </a:solidFill>
                <a:latin typeface="Times New Roman" pitchFamily="18" charset="0"/>
                <a:ea typeface="宋体" pitchFamily="2" charset="-122"/>
                <a:cs typeface="Times New Roman" pitchFamily="18" charset="0"/>
              </a:rPr>
              <a:t>标准差</a:t>
            </a:r>
            <a:r>
              <a:rPr lang="zh-CN" altLang="en-US" sz="2800" b="1" dirty="0">
                <a:solidFill>
                  <a:srgbClr val="000066"/>
                </a:solidFill>
                <a:latin typeface="Times New Roman" pitchFamily="18" charset="0"/>
                <a:ea typeface="宋体" pitchFamily="2" charset="-122"/>
                <a:cs typeface="Times New Roman" pitchFamily="18" charset="0"/>
              </a:rPr>
              <a:t>；当</a:t>
            </a:r>
            <a:r>
              <a:rPr lang="en-US" altLang="zh-CN" sz="2800" b="1" dirty="0">
                <a:solidFill>
                  <a:srgbClr val="000066"/>
                </a:solidFill>
                <a:latin typeface="Times New Roman" pitchFamily="18" charset="0"/>
                <a:ea typeface="宋体" pitchFamily="2" charset="-122"/>
                <a:cs typeface="Times New Roman" pitchFamily="18" charset="0"/>
              </a:rPr>
              <a:t>flag=1</a:t>
            </a:r>
            <a:r>
              <a:rPr lang="zh-CN" altLang="en-US" sz="2800" b="1" dirty="0">
                <a:solidFill>
                  <a:srgbClr val="000066"/>
                </a:solidFill>
                <a:latin typeface="Times New Roman" pitchFamily="18" charset="0"/>
                <a:ea typeface="宋体" pitchFamily="2" charset="-122"/>
                <a:cs typeface="Times New Roman" pitchFamily="18" charset="0"/>
              </a:rPr>
              <a:t>时，按</a:t>
            </a:r>
            <a:r>
              <a:rPr lang="en-US" altLang="zh-CN" sz="2800" b="1" dirty="0">
                <a:solidFill>
                  <a:srgbClr val="000066"/>
                </a:solidFill>
                <a:latin typeface="Times New Roman" pitchFamily="18" charset="0"/>
                <a:ea typeface="宋体" pitchFamily="2" charset="-122"/>
                <a:cs typeface="Times New Roman" pitchFamily="18" charset="0"/>
              </a:rPr>
              <a:t>S</a:t>
            </a:r>
            <a:r>
              <a:rPr lang="en-US" altLang="zh-CN" sz="2800" b="1" baseline="-25000" dirty="0">
                <a:latin typeface="Times New Roman" pitchFamily="18" charset="0"/>
                <a:ea typeface="宋体" pitchFamily="2" charset="-122"/>
                <a:cs typeface="Times New Roman" pitchFamily="18" charset="0"/>
              </a:rPr>
              <a:t>2</a:t>
            </a:r>
            <a:r>
              <a:rPr lang="zh-CN" altLang="en-US" sz="2800" b="1" dirty="0">
                <a:solidFill>
                  <a:srgbClr val="000066"/>
                </a:solidFill>
                <a:latin typeface="Times New Roman" pitchFamily="18" charset="0"/>
                <a:ea typeface="宋体" pitchFamily="2" charset="-122"/>
                <a:cs typeface="Times New Roman" pitchFamily="18" charset="0"/>
              </a:rPr>
              <a:t>所列公式计算</a:t>
            </a:r>
            <a:r>
              <a:rPr lang="zh-CN" altLang="en-US" sz="2800" b="1" dirty="0" smtClean="0">
                <a:solidFill>
                  <a:srgbClr val="000066"/>
                </a:solidFill>
                <a:latin typeface="Times New Roman" pitchFamily="18" charset="0"/>
                <a:ea typeface="宋体" pitchFamily="2" charset="-122"/>
                <a:cs typeface="Times New Roman" pitchFamily="18" charset="0"/>
              </a:rPr>
              <a:t>标准差</a:t>
            </a:r>
            <a:r>
              <a:rPr lang="zh-CN" altLang="en-US" sz="2800" b="1" dirty="0">
                <a:solidFill>
                  <a:srgbClr val="000066"/>
                </a:solidFill>
                <a:latin typeface="Times New Roman" pitchFamily="18" charset="0"/>
                <a:ea typeface="宋体" pitchFamily="2" charset="-122"/>
                <a:cs typeface="Times New Roman" pitchFamily="18" charset="0"/>
              </a:rPr>
              <a:t>。默认取</a:t>
            </a:r>
            <a:r>
              <a:rPr lang="en-US" altLang="zh-CN" sz="2800" b="1" dirty="0">
                <a:solidFill>
                  <a:srgbClr val="000066"/>
                </a:solidFill>
                <a:latin typeface="Times New Roman" pitchFamily="18" charset="0"/>
                <a:ea typeface="宋体" pitchFamily="2" charset="-122"/>
                <a:cs typeface="Times New Roman" pitchFamily="18" charset="0"/>
              </a:rPr>
              <a:t>flag=0</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dim=1</a:t>
            </a:r>
            <a:r>
              <a:rPr lang="zh-CN" altLang="en-US" sz="2800" b="1" dirty="0">
                <a:solidFill>
                  <a:srgbClr val="000066"/>
                </a:solidFill>
                <a:latin typeface="Times New Roman" pitchFamily="18" charset="0"/>
                <a:ea typeface="宋体" pitchFamily="2" charset="-122"/>
                <a:cs typeface="Times New Roman" pitchFamily="18" charset="0"/>
              </a:rPr>
              <a:t>。 </a:t>
            </a:r>
          </a:p>
        </p:txBody>
      </p:sp>
      <p:sp>
        <p:nvSpPr>
          <p:cNvPr id="38916"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468312" y="1052512"/>
            <a:ext cx="8424167" cy="5256807"/>
          </a:xfrm>
        </p:spPr>
        <p:txBody>
          <a:bodyPr/>
          <a:lstStyle/>
          <a:p>
            <a:pPr marL="0" indent="0">
              <a:lnSpc>
                <a:spcPct val="80000"/>
              </a:lnSpc>
              <a:buFontTx/>
              <a:buNone/>
            </a:pPr>
            <a:r>
              <a:rPr lang="zh-CN" altLang="en-US" sz="2800" b="1" dirty="0">
                <a:solidFill>
                  <a:srgbClr val="000066"/>
                </a:solidFill>
                <a:latin typeface="Times New Roman" pitchFamily="18" charset="0"/>
                <a:ea typeface="宋体" pitchFamily="2" charset="-122"/>
                <a:cs typeface="Times New Roman" pitchFamily="18" charset="0"/>
              </a:rPr>
              <a:t>例</a:t>
            </a:r>
            <a:r>
              <a:rPr lang="en-US" altLang="zh-CN" sz="2800" b="1" dirty="0">
                <a:solidFill>
                  <a:srgbClr val="000066"/>
                </a:solidFill>
                <a:latin typeface="Times New Roman" pitchFamily="18" charset="0"/>
                <a:ea typeface="宋体" pitchFamily="2" charset="-122"/>
                <a:cs typeface="Times New Roman" pitchFamily="18" charset="0"/>
              </a:rPr>
              <a:t>6-4  </a:t>
            </a:r>
            <a:r>
              <a:rPr lang="zh-CN" altLang="en-US" sz="2800" b="1" dirty="0">
                <a:solidFill>
                  <a:srgbClr val="000066"/>
                </a:solidFill>
                <a:latin typeface="Times New Roman" pitchFamily="18" charset="0"/>
                <a:ea typeface="宋体" pitchFamily="2" charset="-122"/>
                <a:cs typeface="Times New Roman" pitchFamily="18" charset="0"/>
              </a:rPr>
              <a:t>对二维矩阵</a:t>
            </a:r>
            <a:r>
              <a:rPr lang="en-US" altLang="zh-CN" sz="2800" b="1" dirty="0">
                <a:solidFill>
                  <a:srgbClr val="000066"/>
                </a:solidFill>
                <a:latin typeface="Times New Roman" pitchFamily="18" charset="0"/>
                <a:ea typeface="宋体" pitchFamily="2" charset="-122"/>
                <a:cs typeface="Times New Roman" pitchFamily="18" charset="0"/>
              </a:rPr>
              <a:t>x</a:t>
            </a:r>
            <a:r>
              <a:rPr lang="zh-CN" altLang="en-US" sz="2800" b="1" dirty="0">
                <a:solidFill>
                  <a:srgbClr val="000066"/>
                </a:solidFill>
                <a:latin typeface="Times New Roman" pitchFamily="18" charset="0"/>
                <a:ea typeface="宋体" pitchFamily="2" charset="-122"/>
                <a:cs typeface="Times New Roman" pitchFamily="18" charset="0"/>
              </a:rPr>
              <a:t>，从不同维方向求出其标准方差。</a:t>
            </a:r>
          </a:p>
          <a:p>
            <a:pPr marL="0" indent="0">
              <a:lnSpc>
                <a:spcPct val="80000"/>
              </a:lnSpc>
              <a:buFontTx/>
              <a:buNone/>
            </a:pPr>
            <a:r>
              <a:rPr lang="en-US" altLang="zh-CN" sz="1800" b="1" dirty="0" smtClean="0">
                <a:solidFill>
                  <a:srgbClr val="000066"/>
                </a:solidFill>
                <a:latin typeface="Times New Roman" pitchFamily="18" charset="0"/>
                <a:ea typeface="宋体" pitchFamily="2" charset="-122"/>
                <a:cs typeface="Times New Roman" pitchFamily="18" charset="0"/>
              </a:rPr>
              <a:t>&gt;&gt; </a:t>
            </a:r>
            <a:r>
              <a:rPr lang="en-US" altLang="zh-CN" sz="1800" b="1" dirty="0">
                <a:solidFill>
                  <a:srgbClr val="000066"/>
                </a:solidFill>
                <a:latin typeface="Times New Roman" pitchFamily="18" charset="0"/>
                <a:ea typeface="宋体" pitchFamily="2" charset="-122"/>
                <a:cs typeface="Times New Roman" pitchFamily="18" charset="0"/>
              </a:rPr>
              <a:t>x=[4,5,6;1,4,8]                %</a:t>
            </a:r>
            <a:r>
              <a:rPr lang="zh-CN" altLang="en-US" sz="1800" b="1" dirty="0">
                <a:solidFill>
                  <a:srgbClr val="000066"/>
                </a:solidFill>
                <a:latin typeface="Times New Roman" pitchFamily="18" charset="0"/>
                <a:ea typeface="宋体" pitchFamily="2" charset="-122"/>
                <a:cs typeface="Times New Roman" pitchFamily="18" charset="0"/>
              </a:rPr>
              <a:t>产生一个二维矩阵</a:t>
            </a:r>
            <a:r>
              <a:rPr lang="en-US" altLang="zh-CN" sz="1800" b="1" dirty="0">
                <a:solidFill>
                  <a:srgbClr val="000066"/>
                </a:solidFill>
                <a:latin typeface="Times New Roman" pitchFamily="18" charset="0"/>
                <a:ea typeface="宋体" pitchFamily="2" charset="-122"/>
                <a:cs typeface="Times New Roman" pitchFamily="18" charset="0"/>
              </a:rPr>
              <a:t>x</a:t>
            </a:r>
          </a:p>
          <a:p>
            <a:pPr marL="0" indent="0">
              <a:lnSpc>
                <a:spcPct val="80000"/>
              </a:lnSpc>
              <a:buFontTx/>
              <a:buNone/>
            </a:pPr>
            <a:r>
              <a:rPr lang="en-US" altLang="zh-CN" sz="1800" b="1" dirty="0">
                <a:solidFill>
                  <a:srgbClr val="000066"/>
                </a:solidFill>
                <a:latin typeface="Times New Roman" pitchFamily="18" charset="0"/>
                <a:ea typeface="宋体" pitchFamily="2" charset="-122"/>
                <a:cs typeface="Times New Roman" pitchFamily="18" charset="0"/>
              </a:rPr>
              <a:t>x =</a:t>
            </a:r>
          </a:p>
          <a:p>
            <a:pPr marL="0" indent="0">
              <a:lnSpc>
                <a:spcPct val="80000"/>
              </a:lnSpc>
              <a:buFontTx/>
              <a:buNone/>
            </a:pPr>
            <a:r>
              <a:rPr lang="en-US" altLang="zh-CN" sz="1800" b="1" dirty="0">
                <a:solidFill>
                  <a:srgbClr val="000066"/>
                </a:solidFill>
                <a:latin typeface="Times New Roman" pitchFamily="18" charset="0"/>
                <a:ea typeface="宋体" pitchFamily="2" charset="-122"/>
                <a:cs typeface="Times New Roman" pitchFamily="18" charset="0"/>
              </a:rPr>
              <a:t>     </a:t>
            </a:r>
            <a:r>
              <a:rPr lang="es-ES" altLang="zh-CN" sz="1800" b="1" dirty="0">
                <a:solidFill>
                  <a:srgbClr val="000066"/>
                </a:solidFill>
                <a:latin typeface="Times New Roman" pitchFamily="18" charset="0"/>
                <a:ea typeface="宋体" pitchFamily="2" charset="-122"/>
                <a:cs typeface="Times New Roman" pitchFamily="18" charset="0"/>
              </a:rPr>
              <a:t>4     5     6</a:t>
            </a:r>
          </a:p>
          <a:p>
            <a:pPr marL="0" indent="0">
              <a:lnSpc>
                <a:spcPct val="80000"/>
              </a:lnSpc>
              <a:buFontTx/>
              <a:buNone/>
            </a:pPr>
            <a:r>
              <a:rPr lang="es-ES" altLang="zh-CN" sz="1800" b="1" dirty="0">
                <a:solidFill>
                  <a:srgbClr val="000066"/>
                </a:solidFill>
                <a:latin typeface="Times New Roman" pitchFamily="18" charset="0"/>
                <a:ea typeface="宋体" pitchFamily="2" charset="-122"/>
                <a:cs typeface="Times New Roman" pitchFamily="18" charset="0"/>
              </a:rPr>
              <a:t>     1     4     8</a:t>
            </a:r>
          </a:p>
          <a:p>
            <a:pPr marL="0" indent="0">
              <a:lnSpc>
                <a:spcPct val="80000"/>
              </a:lnSpc>
              <a:buFontTx/>
              <a:buNone/>
            </a:pPr>
            <a:r>
              <a:rPr lang="es-ES" altLang="zh-CN" sz="1800" b="1" dirty="0">
                <a:solidFill>
                  <a:srgbClr val="000066"/>
                </a:solidFill>
                <a:latin typeface="Times New Roman" pitchFamily="18" charset="0"/>
                <a:ea typeface="宋体" pitchFamily="2" charset="-122"/>
                <a:cs typeface="Times New Roman" pitchFamily="18" charset="0"/>
              </a:rPr>
              <a:t>&gt;&gt; y1=std(x,0,1)</a:t>
            </a:r>
          </a:p>
          <a:p>
            <a:pPr marL="0" indent="0">
              <a:lnSpc>
                <a:spcPct val="80000"/>
              </a:lnSpc>
              <a:buFontTx/>
              <a:buNone/>
            </a:pPr>
            <a:r>
              <a:rPr lang="es-ES" altLang="zh-CN" sz="1800" b="1" dirty="0">
                <a:solidFill>
                  <a:srgbClr val="000066"/>
                </a:solidFill>
                <a:latin typeface="Times New Roman" pitchFamily="18" charset="0"/>
                <a:ea typeface="宋体" pitchFamily="2" charset="-122"/>
                <a:cs typeface="Times New Roman" pitchFamily="18" charset="0"/>
              </a:rPr>
              <a:t>y1 =</a:t>
            </a:r>
          </a:p>
          <a:p>
            <a:pPr marL="0" indent="0">
              <a:lnSpc>
                <a:spcPct val="80000"/>
              </a:lnSpc>
              <a:buFontTx/>
              <a:buNone/>
            </a:pPr>
            <a:r>
              <a:rPr lang="es-ES" altLang="zh-CN" sz="1800" b="1" dirty="0">
                <a:solidFill>
                  <a:srgbClr val="000066"/>
                </a:solidFill>
                <a:latin typeface="Times New Roman" pitchFamily="18" charset="0"/>
                <a:ea typeface="宋体" pitchFamily="2" charset="-122"/>
                <a:cs typeface="Times New Roman" pitchFamily="18" charset="0"/>
              </a:rPr>
              <a:t>    2.1213    0.7071    1.4142</a:t>
            </a:r>
          </a:p>
          <a:p>
            <a:pPr marL="0" indent="0">
              <a:lnSpc>
                <a:spcPct val="80000"/>
              </a:lnSpc>
              <a:buFontTx/>
              <a:buNone/>
            </a:pPr>
            <a:r>
              <a:rPr lang="es-ES" altLang="zh-CN" sz="1800" b="1" dirty="0">
                <a:solidFill>
                  <a:srgbClr val="000066"/>
                </a:solidFill>
                <a:latin typeface="Times New Roman" pitchFamily="18" charset="0"/>
                <a:ea typeface="宋体" pitchFamily="2" charset="-122"/>
                <a:cs typeface="Times New Roman" pitchFamily="18" charset="0"/>
              </a:rPr>
              <a:t>&gt;&gt; y2=std(x,1,1)</a:t>
            </a:r>
            <a:endParaRPr lang="en-US" altLang="zh-CN" sz="1800" b="1" dirty="0">
              <a:solidFill>
                <a:srgbClr val="000066"/>
              </a:solidFill>
              <a:latin typeface="Times New Roman" pitchFamily="18" charset="0"/>
              <a:ea typeface="宋体" pitchFamily="2" charset="-122"/>
              <a:cs typeface="Times New Roman" pitchFamily="18" charset="0"/>
            </a:endParaRPr>
          </a:p>
          <a:p>
            <a:pPr marL="0" indent="0">
              <a:lnSpc>
                <a:spcPct val="80000"/>
              </a:lnSpc>
              <a:buFontTx/>
              <a:buNone/>
            </a:pPr>
            <a:r>
              <a:rPr lang="en-US" altLang="zh-CN" sz="1800" b="1" dirty="0">
                <a:solidFill>
                  <a:srgbClr val="000066"/>
                </a:solidFill>
                <a:latin typeface="Times New Roman" pitchFamily="18" charset="0"/>
                <a:ea typeface="宋体" pitchFamily="2" charset="-122"/>
                <a:cs typeface="Times New Roman" pitchFamily="18" charset="0"/>
              </a:rPr>
              <a:t>y2 =</a:t>
            </a:r>
            <a:endParaRPr lang="es-ES" altLang="zh-CN" sz="1800" b="1" dirty="0">
              <a:solidFill>
                <a:srgbClr val="000066"/>
              </a:solidFill>
              <a:latin typeface="Times New Roman" pitchFamily="18" charset="0"/>
              <a:ea typeface="宋体" pitchFamily="2" charset="-122"/>
              <a:cs typeface="Times New Roman" pitchFamily="18" charset="0"/>
            </a:endParaRPr>
          </a:p>
          <a:p>
            <a:pPr marL="0" indent="0">
              <a:lnSpc>
                <a:spcPct val="80000"/>
              </a:lnSpc>
              <a:buFontTx/>
              <a:buNone/>
            </a:pPr>
            <a:r>
              <a:rPr lang="es-ES" altLang="zh-CN" sz="1800" b="1" dirty="0">
                <a:solidFill>
                  <a:srgbClr val="000066"/>
                </a:solidFill>
                <a:latin typeface="Times New Roman" pitchFamily="18" charset="0"/>
                <a:ea typeface="宋体" pitchFamily="2" charset="-122"/>
                <a:cs typeface="Times New Roman" pitchFamily="18" charset="0"/>
              </a:rPr>
              <a:t>    1.5000    0.5000    1.0000</a:t>
            </a:r>
          </a:p>
          <a:p>
            <a:pPr marL="0" indent="0">
              <a:lnSpc>
                <a:spcPct val="80000"/>
              </a:lnSpc>
              <a:buFontTx/>
              <a:buNone/>
            </a:pPr>
            <a:r>
              <a:rPr lang="es-ES" altLang="zh-CN" sz="1800" b="1" dirty="0">
                <a:solidFill>
                  <a:srgbClr val="000066"/>
                </a:solidFill>
                <a:latin typeface="Times New Roman" pitchFamily="18" charset="0"/>
                <a:ea typeface="宋体" pitchFamily="2" charset="-122"/>
                <a:cs typeface="Times New Roman" pitchFamily="18" charset="0"/>
              </a:rPr>
              <a:t>&gt;&gt; y3=std(x,0,2)</a:t>
            </a:r>
          </a:p>
          <a:p>
            <a:pPr marL="0" indent="0">
              <a:lnSpc>
                <a:spcPct val="80000"/>
              </a:lnSpc>
              <a:buFontTx/>
              <a:buNone/>
            </a:pPr>
            <a:r>
              <a:rPr lang="es-ES" altLang="zh-CN" sz="1800" b="1" dirty="0">
                <a:solidFill>
                  <a:srgbClr val="000066"/>
                </a:solidFill>
                <a:latin typeface="Times New Roman" pitchFamily="18" charset="0"/>
                <a:ea typeface="宋体" pitchFamily="2" charset="-122"/>
                <a:cs typeface="Times New Roman" pitchFamily="18" charset="0"/>
              </a:rPr>
              <a:t>y3 =</a:t>
            </a:r>
          </a:p>
          <a:p>
            <a:pPr marL="0" indent="0">
              <a:lnSpc>
                <a:spcPct val="80000"/>
              </a:lnSpc>
              <a:buFontTx/>
              <a:buNone/>
            </a:pPr>
            <a:r>
              <a:rPr lang="es-ES" altLang="zh-CN" sz="1800" b="1" dirty="0">
                <a:solidFill>
                  <a:srgbClr val="000066"/>
                </a:solidFill>
                <a:latin typeface="Times New Roman" pitchFamily="18" charset="0"/>
                <a:ea typeface="宋体" pitchFamily="2" charset="-122"/>
                <a:cs typeface="Times New Roman" pitchFamily="18" charset="0"/>
              </a:rPr>
              <a:t>    1.0000</a:t>
            </a:r>
          </a:p>
          <a:p>
            <a:pPr marL="0" indent="0">
              <a:lnSpc>
                <a:spcPct val="80000"/>
              </a:lnSpc>
              <a:buFontTx/>
              <a:buNone/>
            </a:pPr>
            <a:r>
              <a:rPr lang="es-ES" altLang="zh-CN" sz="1800" b="1" dirty="0">
                <a:solidFill>
                  <a:srgbClr val="000066"/>
                </a:solidFill>
                <a:latin typeface="Times New Roman" pitchFamily="18" charset="0"/>
                <a:ea typeface="宋体" pitchFamily="2" charset="-122"/>
                <a:cs typeface="Times New Roman" pitchFamily="18" charset="0"/>
              </a:rPr>
              <a:t>    3.5119</a:t>
            </a:r>
          </a:p>
          <a:p>
            <a:pPr marL="0" indent="0">
              <a:lnSpc>
                <a:spcPct val="80000"/>
              </a:lnSpc>
              <a:buFontTx/>
              <a:buNone/>
            </a:pPr>
            <a:r>
              <a:rPr lang="es-ES" altLang="zh-CN" sz="1800" b="1" dirty="0">
                <a:solidFill>
                  <a:srgbClr val="000066"/>
                </a:solidFill>
                <a:latin typeface="Times New Roman" pitchFamily="18" charset="0"/>
                <a:ea typeface="宋体" pitchFamily="2" charset="-122"/>
                <a:cs typeface="Times New Roman" pitchFamily="18" charset="0"/>
              </a:rPr>
              <a:t>&gt;&gt; y4=std(x,1,2)</a:t>
            </a:r>
            <a:endParaRPr lang="en-US" altLang="zh-CN" sz="1800" b="1" dirty="0">
              <a:solidFill>
                <a:srgbClr val="000066"/>
              </a:solidFill>
              <a:latin typeface="Times New Roman" pitchFamily="18" charset="0"/>
              <a:ea typeface="宋体" pitchFamily="2" charset="-122"/>
              <a:cs typeface="Times New Roman" pitchFamily="18" charset="0"/>
            </a:endParaRPr>
          </a:p>
          <a:p>
            <a:pPr marL="0" indent="0">
              <a:lnSpc>
                <a:spcPct val="80000"/>
              </a:lnSpc>
              <a:buFontTx/>
              <a:buNone/>
            </a:pPr>
            <a:r>
              <a:rPr lang="en-US" altLang="zh-CN" sz="1800" b="1" dirty="0">
                <a:solidFill>
                  <a:srgbClr val="000066"/>
                </a:solidFill>
                <a:latin typeface="Times New Roman" pitchFamily="18" charset="0"/>
                <a:ea typeface="宋体" pitchFamily="2" charset="-122"/>
                <a:cs typeface="Times New Roman" pitchFamily="18" charset="0"/>
              </a:rPr>
              <a:t>y4 =</a:t>
            </a:r>
          </a:p>
          <a:p>
            <a:pPr marL="0" indent="0">
              <a:lnSpc>
                <a:spcPct val="80000"/>
              </a:lnSpc>
              <a:buFontTx/>
              <a:buNone/>
            </a:pPr>
            <a:r>
              <a:rPr lang="en-US" altLang="zh-CN" sz="1800" b="1" dirty="0">
                <a:solidFill>
                  <a:srgbClr val="000066"/>
                </a:solidFill>
                <a:latin typeface="Times New Roman" pitchFamily="18" charset="0"/>
                <a:ea typeface="宋体" pitchFamily="2" charset="-122"/>
                <a:cs typeface="Times New Roman" pitchFamily="18" charset="0"/>
              </a:rPr>
              <a:t>    0.8165</a:t>
            </a:r>
          </a:p>
          <a:p>
            <a:pPr marL="0" indent="0">
              <a:lnSpc>
                <a:spcPct val="80000"/>
              </a:lnSpc>
              <a:buFontTx/>
              <a:buNone/>
            </a:pPr>
            <a:r>
              <a:rPr lang="en-US" altLang="zh-CN" sz="1800" b="1" dirty="0">
                <a:solidFill>
                  <a:srgbClr val="000066"/>
                </a:solidFill>
                <a:latin typeface="Times New Roman" pitchFamily="18" charset="0"/>
                <a:ea typeface="宋体" pitchFamily="2" charset="-122"/>
                <a:cs typeface="Times New Roman" pitchFamily="18" charset="0"/>
              </a:rPr>
              <a:t>    2.8674</a:t>
            </a:r>
            <a:endParaRPr lang="zh-CN" altLang="en-US" sz="1800" b="1" dirty="0">
              <a:solidFill>
                <a:srgbClr val="000066"/>
              </a:solidFill>
              <a:latin typeface="Times New Roman" pitchFamily="18" charset="0"/>
              <a:ea typeface="宋体" pitchFamily="2" charset="-122"/>
              <a:cs typeface="Times New Roman" pitchFamily="18" charset="0"/>
            </a:endParaRPr>
          </a:p>
        </p:txBody>
      </p:sp>
      <p:sp>
        <p:nvSpPr>
          <p:cNvPr id="39940"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876" y="-465137"/>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
        <p:nvSpPr>
          <p:cNvPr id="15363" name="矩形 6"/>
          <p:cNvSpPr>
            <a:spLocks noChangeArrowheads="1"/>
          </p:cNvSpPr>
          <p:nvPr/>
        </p:nvSpPr>
        <p:spPr bwMode="auto">
          <a:xfrm>
            <a:off x="684213" y="765175"/>
            <a:ext cx="7416800"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defRPr/>
            </a:pPr>
            <a:r>
              <a:rPr lang="en-US" altLang="zh-CN" sz="3600" b="1" dirty="0">
                <a:latin typeface="Times New Roman" pitchFamily="18" charset="0"/>
                <a:ea typeface="华文新魏" pitchFamily="2" charset="-122"/>
                <a:cs typeface="+mj-cs"/>
              </a:rPr>
              <a:t>6.1  </a:t>
            </a:r>
            <a:r>
              <a:rPr lang="zh-CN" altLang="en-US" sz="3600" b="1" dirty="0">
                <a:latin typeface="Times New Roman" pitchFamily="18" charset="0"/>
                <a:ea typeface="华文新魏" pitchFamily="2" charset="-122"/>
                <a:cs typeface="+mj-cs"/>
              </a:rPr>
              <a:t>数据统计分析</a:t>
            </a:r>
          </a:p>
        </p:txBody>
      </p:sp>
      <p:sp>
        <p:nvSpPr>
          <p:cNvPr id="1536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00000"/>
              </a:lnSpc>
              <a:spcBef>
                <a:spcPct val="0"/>
              </a:spcBef>
            </a:pPr>
            <a:endParaRPr lang="zh-CN" altLang="en-US" sz="1800">
              <a:solidFill>
                <a:schemeClr val="tx1"/>
              </a:solidFill>
              <a:latin typeface="Calibri" pitchFamily="34" charset="0"/>
              <a:ea typeface="宋体" pitchFamily="2" charset="-122"/>
            </a:endParaRPr>
          </a:p>
        </p:txBody>
      </p:sp>
      <p:sp>
        <p:nvSpPr>
          <p:cNvPr id="15365"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00000"/>
              </a:lnSpc>
              <a:spcBef>
                <a:spcPct val="0"/>
              </a:spcBef>
            </a:pPr>
            <a:endParaRPr lang="zh-CN" altLang="en-US" sz="1800">
              <a:solidFill>
                <a:schemeClr val="tx1"/>
              </a:solidFill>
              <a:latin typeface="Calibri" pitchFamily="34" charset="0"/>
              <a:ea typeface="宋体" pitchFamily="2" charset="-122"/>
            </a:endParaRPr>
          </a:p>
        </p:txBody>
      </p:sp>
      <p:sp>
        <p:nvSpPr>
          <p:cNvPr id="1536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00000"/>
              </a:lnSpc>
              <a:spcBef>
                <a:spcPct val="0"/>
              </a:spcBef>
            </a:pPr>
            <a:endParaRPr lang="zh-CN" altLang="en-US" sz="1800">
              <a:solidFill>
                <a:schemeClr val="tx1"/>
              </a:solidFill>
              <a:latin typeface="Calibri" pitchFamily="34" charset="0"/>
              <a:ea typeface="宋体" pitchFamily="2" charset="-122"/>
            </a:endParaRPr>
          </a:p>
        </p:txBody>
      </p:sp>
      <p:sp>
        <p:nvSpPr>
          <p:cNvPr id="15368" name="矩形 6"/>
          <p:cNvSpPr>
            <a:spLocks noChangeArrowheads="1"/>
          </p:cNvSpPr>
          <p:nvPr/>
        </p:nvSpPr>
        <p:spPr bwMode="auto">
          <a:xfrm>
            <a:off x="611981" y="1556793"/>
            <a:ext cx="7920037"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spcBef>
                <a:spcPts val="1000"/>
              </a:spcBef>
            </a:pPr>
            <a:r>
              <a:rPr lang="zh-CN" altLang="en-US" sz="2800" b="1" dirty="0">
                <a:latin typeface="Times New Roman" pitchFamily="18" charset="0"/>
                <a:ea typeface="宋体" pitchFamily="2" charset="-122"/>
                <a:cs typeface="Times New Roman" pitchFamily="18" charset="0"/>
              </a:rPr>
              <a:t>在实际应用中，经常需要对各种数据进行统计处理，以便为科学决策提供依据。这些统计处理包括求数据序列的最大值和最小值、和与积、平均值和中值、累加和与累乘积、标准方差和相关系数、排序等，</a:t>
            </a:r>
            <a:r>
              <a:rPr lang="en-US" altLang="zh-CN" sz="2800" b="1" dirty="0">
                <a:latin typeface="Times New Roman" pitchFamily="18" charset="0"/>
                <a:ea typeface="宋体" pitchFamily="2" charset="-122"/>
                <a:cs typeface="Times New Roman" pitchFamily="18" charset="0"/>
              </a:rPr>
              <a:t>MATLAB</a:t>
            </a:r>
            <a:r>
              <a:rPr lang="zh-CN" altLang="en-US" sz="2800" b="1" dirty="0">
                <a:latin typeface="Times New Roman" pitchFamily="18" charset="0"/>
                <a:ea typeface="宋体" pitchFamily="2" charset="-122"/>
                <a:cs typeface="Times New Roman" pitchFamily="18" charset="0"/>
              </a:rPr>
              <a:t>提供了相关的函数来实现。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a:xfrm>
            <a:off x="468313" y="1052513"/>
            <a:ext cx="7991475" cy="1584325"/>
          </a:xfrm>
        </p:spPr>
        <p:txBody>
          <a:bodyPr/>
          <a:lstStyle/>
          <a:p>
            <a:pPr marL="0" indent="0">
              <a:buFontTx/>
              <a:buNone/>
            </a:pPr>
            <a:r>
              <a:rPr lang="en-US" altLang="zh-CN" sz="2800" b="1" dirty="0">
                <a:solidFill>
                  <a:srgbClr val="000066"/>
                </a:solidFill>
                <a:latin typeface="Times New Roman" pitchFamily="18" charset="0"/>
                <a:ea typeface="宋体" pitchFamily="2" charset="-122"/>
                <a:cs typeface="Times New Roman" pitchFamily="18" charset="0"/>
              </a:rPr>
              <a:t>2</a:t>
            </a:r>
            <a:r>
              <a:rPr lang="zh-CN" altLang="en-US" sz="2800" b="1" dirty="0">
                <a:solidFill>
                  <a:srgbClr val="000066"/>
                </a:solidFill>
                <a:latin typeface="Times New Roman" pitchFamily="18" charset="0"/>
                <a:ea typeface="宋体" pitchFamily="2" charset="-122"/>
                <a:cs typeface="Times New Roman" pitchFamily="18" charset="0"/>
              </a:rPr>
              <a:t>．相关系数</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对于两组数据序列</a:t>
            </a:r>
            <a:r>
              <a:rPr lang="en-US" altLang="zh-CN" sz="2800" b="1" dirty="0">
                <a:solidFill>
                  <a:srgbClr val="000066"/>
                </a:solidFill>
                <a:latin typeface="Times New Roman" pitchFamily="18" charset="0"/>
                <a:ea typeface="宋体" pitchFamily="2" charset="-122"/>
                <a:cs typeface="Times New Roman" pitchFamily="18" charset="0"/>
              </a:rPr>
              <a:t>xi</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err="1">
                <a:solidFill>
                  <a:srgbClr val="000066"/>
                </a:solidFill>
                <a:latin typeface="Times New Roman" pitchFamily="18" charset="0"/>
                <a:ea typeface="宋体" pitchFamily="2" charset="-122"/>
                <a:cs typeface="Times New Roman" pitchFamily="18" charset="0"/>
              </a:rPr>
              <a:t>yi</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i=1</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2</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n</a:t>
            </a:r>
            <a:r>
              <a:rPr lang="zh-CN" altLang="en-US" sz="2800" b="1" dirty="0">
                <a:solidFill>
                  <a:srgbClr val="000066"/>
                </a:solidFill>
                <a:latin typeface="Times New Roman" pitchFamily="18" charset="0"/>
                <a:ea typeface="宋体" pitchFamily="2" charset="-122"/>
                <a:cs typeface="Times New Roman" pitchFamily="18" charset="0"/>
              </a:rPr>
              <a:t>），可以由下式计算出两组数据的相关系数：</a:t>
            </a:r>
          </a:p>
        </p:txBody>
      </p:sp>
      <p:sp>
        <p:nvSpPr>
          <p:cNvPr id="40965" name="Rectangle 5"/>
          <p:cNvSpPr>
            <a:spLocks noChangeArrowheads="1"/>
          </p:cNvSpPr>
          <p:nvPr/>
        </p:nvSpPr>
        <p:spPr bwMode="auto">
          <a:xfrm>
            <a:off x="0" y="3067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0964" name="Object 4"/>
          <p:cNvGraphicFramePr>
            <a:graphicFrameLocks noChangeAspect="1"/>
          </p:cNvGraphicFramePr>
          <p:nvPr/>
        </p:nvGraphicFramePr>
        <p:xfrm>
          <a:off x="2484438" y="2565400"/>
          <a:ext cx="3382962" cy="1112838"/>
        </p:xfrm>
        <a:graphic>
          <a:graphicData uri="http://schemas.openxmlformats.org/presentationml/2006/ole">
            <mc:AlternateContent xmlns:mc="http://schemas.openxmlformats.org/markup-compatibility/2006">
              <mc:Choice xmlns:v="urn:schemas-microsoft-com:vml" Requires="v">
                <p:oleObj spid="_x0000_s40980" name="公式" r:id="rId3" imgW="2197100" imgH="723900" progId="Equation.3">
                  <p:embed/>
                </p:oleObj>
              </mc:Choice>
              <mc:Fallback>
                <p:oleObj name="公式" r:id="rId3" imgW="2197100" imgH="723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565400"/>
                        <a:ext cx="3382962" cy="1112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7"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468313" y="1052513"/>
            <a:ext cx="8229600" cy="4525962"/>
          </a:xfrm>
        </p:spPr>
        <p:txBody>
          <a:bodyPr/>
          <a:lstStyle/>
          <a:p>
            <a:pPr marL="0" indent="0">
              <a:buFontTx/>
              <a:buNone/>
            </a:pPr>
            <a:r>
              <a:rPr lang="zh-CN" altLang="en-US" sz="2800" b="1">
                <a:solidFill>
                  <a:srgbClr val="000066"/>
                </a:solidFill>
                <a:latin typeface="Times New Roman" pitchFamily="18" charset="0"/>
                <a:ea typeface="宋体" pitchFamily="2" charset="-122"/>
                <a:cs typeface="Times New Roman" pitchFamily="18" charset="0"/>
              </a:rPr>
              <a:t>① </a:t>
            </a:r>
            <a:r>
              <a:rPr lang="en-US" altLang="zh-CN" sz="2800" b="1">
                <a:solidFill>
                  <a:srgbClr val="000066"/>
                </a:solidFill>
                <a:latin typeface="Times New Roman" pitchFamily="18" charset="0"/>
                <a:ea typeface="宋体" pitchFamily="2" charset="-122"/>
                <a:cs typeface="Times New Roman" pitchFamily="18" charset="0"/>
              </a:rPr>
              <a:t>corrcoef(X,Y)</a:t>
            </a:r>
            <a:r>
              <a:rPr lang="zh-CN" altLang="en-US" sz="2800" b="1">
                <a:solidFill>
                  <a:srgbClr val="000066"/>
                </a:solidFill>
                <a:latin typeface="Times New Roman" pitchFamily="18" charset="0"/>
                <a:ea typeface="宋体" pitchFamily="2" charset="-122"/>
                <a:cs typeface="Times New Roman" pitchFamily="18" charset="0"/>
              </a:rPr>
              <a:t>：其中，</a:t>
            </a:r>
            <a:r>
              <a:rPr lang="en-US" altLang="zh-CN" sz="2800" b="1">
                <a:solidFill>
                  <a:srgbClr val="000066"/>
                </a:solidFill>
                <a:latin typeface="Times New Roman" pitchFamily="18" charset="0"/>
                <a:ea typeface="宋体" pitchFamily="2" charset="-122"/>
                <a:cs typeface="Times New Roman" pitchFamily="18" charset="0"/>
              </a:rPr>
              <a:t>X</a:t>
            </a:r>
            <a:r>
              <a:rPr lang="zh-CN" altLang="en-US" sz="2800" b="1">
                <a:solidFill>
                  <a:srgbClr val="000066"/>
                </a:solidFill>
                <a:latin typeface="Times New Roman" pitchFamily="18" charset="0"/>
                <a:ea typeface="宋体" pitchFamily="2" charset="-122"/>
                <a:cs typeface="Times New Roman" pitchFamily="18" charset="0"/>
              </a:rPr>
              <a:t>、</a:t>
            </a:r>
            <a:r>
              <a:rPr lang="en-US" altLang="zh-CN" sz="2800" b="1">
                <a:solidFill>
                  <a:srgbClr val="000066"/>
                </a:solidFill>
                <a:latin typeface="Times New Roman" pitchFamily="18" charset="0"/>
                <a:ea typeface="宋体" pitchFamily="2" charset="-122"/>
                <a:cs typeface="Times New Roman" pitchFamily="18" charset="0"/>
              </a:rPr>
              <a:t>Y</a:t>
            </a:r>
            <a:r>
              <a:rPr lang="zh-CN" altLang="en-US" sz="2800" b="1">
                <a:solidFill>
                  <a:srgbClr val="000066"/>
                </a:solidFill>
                <a:latin typeface="Times New Roman" pitchFamily="18" charset="0"/>
                <a:ea typeface="宋体" pitchFamily="2" charset="-122"/>
                <a:cs typeface="Times New Roman" pitchFamily="18" charset="0"/>
              </a:rPr>
              <a:t>是向量。</a:t>
            </a:r>
            <a:r>
              <a:rPr lang="en-US" altLang="zh-CN" sz="2800" b="1">
                <a:solidFill>
                  <a:srgbClr val="000066"/>
                </a:solidFill>
                <a:latin typeface="Times New Roman" pitchFamily="18" charset="0"/>
                <a:ea typeface="宋体" pitchFamily="2" charset="-122"/>
                <a:cs typeface="Times New Roman" pitchFamily="18" charset="0"/>
              </a:rPr>
              <a:t>corrcoef(X,Y)</a:t>
            </a:r>
            <a:r>
              <a:rPr lang="zh-CN" altLang="en-US" sz="2800" b="1">
                <a:solidFill>
                  <a:srgbClr val="000066"/>
                </a:solidFill>
                <a:latin typeface="Times New Roman" pitchFamily="18" charset="0"/>
                <a:ea typeface="宋体" pitchFamily="2" charset="-122"/>
                <a:cs typeface="Times New Roman" pitchFamily="18" charset="0"/>
              </a:rPr>
              <a:t>返回序列</a:t>
            </a:r>
            <a:r>
              <a:rPr lang="en-US" altLang="zh-CN" sz="2800" b="1">
                <a:solidFill>
                  <a:srgbClr val="000066"/>
                </a:solidFill>
                <a:latin typeface="Times New Roman" pitchFamily="18" charset="0"/>
                <a:ea typeface="宋体" pitchFamily="2" charset="-122"/>
                <a:cs typeface="Times New Roman" pitchFamily="18" charset="0"/>
              </a:rPr>
              <a:t>X</a:t>
            </a:r>
            <a:r>
              <a:rPr lang="zh-CN" altLang="en-US" sz="2800" b="1">
                <a:solidFill>
                  <a:srgbClr val="000066"/>
                </a:solidFill>
                <a:latin typeface="Times New Roman" pitchFamily="18" charset="0"/>
                <a:ea typeface="宋体" pitchFamily="2" charset="-122"/>
                <a:cs typeface="Times New Roman" pitchFamily="18" charset="0"/>
              </a:rPr>
              <a:t>和序列</a:t>
            </a:r>
            <a:r>
              <a:rPr lang="en-US" altLang="zh-CN" sz="2800" b="1">
                <a:solidFill>
                  <a:srgbClr val="000066"/>
                </a:solidFill>
                <a:latin typeface="Times New Roman" pitchFamily="18" charset="0"/>
                <a:ea typeface="宋体" pitchFamily="2" charset="-122"/>
                <a:cs typeface="Times New Roman" pitchFamily="18" charset="0"/>
              </a:rPr>
              <a:t>Y</a:t>
            </a:r>
            <a:r>
              <a:rPr lang="zh-CN" altLang="en-US" sz="2800" b="1">
                <a:solidFill>
                  <a:srgbClr val="000066"/>
                </a:solidFill>
                <a:latin typeface="Times New Roman" pitchFamily="18" charset="0"/>
                <a:ea typeface="宋体" pitchFamily="2" charset="-122"/>
                <a:cs typeface="Times New Roman" pitchFamily="18" charset="0"/>
              </a:rPr>
              <a:t>的相关系数，得到的结果是一个</a:t>
            </a:r>
            <a:r>
              <a:rPr lang="en-US" altLang="zh-CN" sz="2800" b="1">
                <a:solidFill>
                  <a:srgbClr val="000066"/>
                </a:solidFill>
                <a:latin typeface="Times New Roman" pitchFamily="18" charset="0"/>
                <a:ea typeface="宋体" pitchFamily="2" charset="-122"/>
                <a:cs typeface="Times New Roman" pitchFamily="18" charset="0"/>
              </a:rPr>
              <a:t>2×2</a:t>
            </a:r>
            <a:r>
              <a:rPr lang="zh-CN" altLang="en-US" sz="2800" b="1">
                <a:solidFill>
                  <a:srgbClr val="000066"/>
                </a:solidFill>
                <a:latin typeface="Times New Roman" pitchFamily="18" charset="0"/>
                <a:ea typeface="宋体" pitchFamily="2" charset="-122"/>
                <a:cs typeface="Times New Roman" pitchFamily="18" charset="0"/>
              </a:rPr>
              <a:t>矩阵，其中对角线上的元素分别表示</a:t>
            </a:r>
            <a:r>
              <a:rPr lang="en-US" altLang="zh-CN" sz="2800" b="1">
                <a:solidFill>
                  <a:srgbClr val="000066"/>
                </a:solidFill>
                <a:latin typeface="Times New Roman" pitchFamily="18" charset="0"/>
                <a:ea typeface="宋体" pitchFamily="2" charset="-122"/>
                <a:cs typeface="Times New Roman" pitchFamily="18" charset="0"/>
              </a:rPr>
              <a:t>X</a:t>
            </a:r>
            <a:r>
              <a:rPr lang="zh-CN" altLang="en-US" sz="2800" b="1">
                <a:solidFill>
                  <a:srgbClr val="000066"/>
                </a:solidFill>
                <a:latin typeface="Times New Roman" pitchFamily="18" charset="0"/>
                <a:ea typeface="宋体" pitchFamily="2" charset="-122"/>
                <a:cs typeface="Times New Roman" pitchFamily="18" charset="0"/>
              </a:rPr>
              <a:t>和</a:t>
            </a:r>
            <a:r>
              <a:rPr lang="en-US" altLang="zh-CN" sz="2800" b="1">
                <a:solidFill>
                  <a:srgbClr val="000066"/>
                </a:solidFill>
                <a:latin typeface="Times New Roman" pitchFamily="18" charset="0"/>
                <a:ea typeface="宋体" pitchFamily="2" charset="-122"/>
                <a:cs typeface="Times New Roman" pitchFamily="18" charset="0"/>
              </a:rPr>
              <a:t>Y</a:t>
            </a:r>
            <a:r>
              <a:rPr lang="zh-CN" altLang="en-US" sz="2800" b="1">
                <a:solidFill>
                  <a:srgbClr val="000066"/>
                </a:solidFill>
                <a:latin typeface="Times New Roman" pitchFamily="18" charset="0"/>
                <a:ea typeface="宋体" pitchFamily="2" charset="-122"/>
                <a:cs typeface="Times New Roman" pitchFamily="18" charset="0"/>
              </a:rPr>
              <a:t>的自相关系数，非对角线上的元素分别表示</a:t>
            </a:r>
            <a:r>
              <a:rPr lang="en-US" altLang="zh-CN" sz="2800" b="1">
                <a:solidFill>
                  <a:srgbClr val="000066"/>
                </a:solidFill>
                <a:latin typeface="Times New Roman" pitchFamily="18" charset="0"/>
                <a:ea typeface="宋体" pitchFamily="2" charset="-122"/>
                <a:cs typeface="Times New Roman" pitchFamily="18" charset="0"/>
              </a:rPr>
              <a:t>X</a:t>
            </a:r>
            <a:r>
              <a:rPr lang="zh-CN" altLang="en-US" sz="2800" b="1">
                <a:solidFill>
                  <a:srgbClr val="000066"/>
                </a:solidFill>
                <a:latin typeface="Times New Roman" pitchFamily="18" charset="0"/>
                <a:ea typeface="宋体" pitchFamily="2" charset="-122"/>
                <a:cs typeface="Times New Roman" pitchFamily="18" charset="0"/>
              </a:rPr>
              <a:t>与</a:t>
            </a:r>
            <a:r>
              <a:rPr lang="en-US" altLang="zh-CN" sz="2800" b="1">
                <a:solidFill>
                  <a:srgbClr val="000066"/>
                </a:solidFill>
                <a:latin typeface="Times New Roman" pitchFamily="18" charset="0"/>
                <a:ea typeface="宋体" pitchFamily="2" charset="-122"/>
                <a:cs typeface="Times New Roman" pitchFamily="18" charset="0"/>
              </a:rPr>
              <a:t>Y</a:t>
            </a:r>
            <a:r>
              <a:rPr lang="zh-CN" altLang="en-US" sz="2800" b="1">
                <a:solidFill>
                  <a:srgbClr val="000066"/>
                </a:solidFill>
                <a:latin typeface="Times New Roman" pitchFamily="18" charset="0"/>
                <a:ea typeface="宋体" pitchFamily="2" charset="-122"/>
                <a:cs typeface="Times New Roman" pitchFamily="18" charset="0"/>
              </a:rPr>
              <a:t>的相关系数和</a:t>
            </a:r>
            <a:r>
              <a:rPr lang="en-US" altLang="zh-CN" sz="2800" b="1">
                <a:solidFill>
                  <a:srgbClr val="000066"/>
                </a:solidFill>
                <a:latin typeface="Times New Roman" pitchFamily="18" charset="0"/>
                <a:ea typeface="宋体" pitchFamily="2" charset="-122"/>
                <a:cs typeface="Times New Roman" pitchFamily="18" charset="0"/>
              </a:rPr>
              <a:t>Y</a:t>
            </a:r>
            <a:r>
              <a:rPr lang="zh-CN" altLang="en-US" sz="2800" b="1">
                <a:solidFill>
                  <a:srgbClr val="000066"/>
                </a:solidFill>
                <a:latin typeface="Times New Roman" pitchFamily="18" charset="0"/>
                <a:ea typeface="宋体" pitchFamily="2" charset="-122"/>
                <a:cs typeface="Times New Roman" pitchFamily="18" charset="0"/>
              </a:rPr>
              <a:t>与</a:t>
            </a:r>
            <a:r>
              <a:rPr lang="en-US" altLang="zh-CN" sz="2800" b="1">
                <a:solidFill>
                  <a:srgbClr val="000066"/>
                </a:solidFill>
                <a:latin typeface="Times New Roman" pitchFamily="18" charset="0"/>
                <a:ea typeface="宋体" pitchFamily="2" charset="-122"/>
                <a:cs typeface="Times New Roman" pitchFamily="18" charset="0"/>
              </a:rPr>
              <a:t>X</a:t>
            </a:r>
            <a:r>
              <a:rPr lang="zh-CN" altLang="en-US" sz="2800" b="1">
                <a:solidFill>
                  <a:srgbClr val="000066"/>
                </a:solidFill>
                <a:latin typeface="Times New Roman" pitchFamily="18" charset="0"/>
                <a:ea typeface="宋体" pitchFamily="2" charset="-122"/>
                <a:cs typeface="Times New Roman" pitchFamily="18" charset="0"/>
              </a:rPr>
              <a:t>的相关系数，两个是相等的。</a:t>
            </a:r>
            <a:r>
              <a:rPr lang="en-US" altLang="zh-CN" sz="2800" b="1">
                <a:solidFill>
                  <a:srgbClr val="000066"/>
                </a:solidFill>
                <a:latin typeface="Times New Roman" pitchFamily="18" charset="0"/>
                <a:ea typeface="宋体" pitchFamily="2" charset="-122"/>
                <a:cs typeface="Times New Roman" pitchFamily="18" charset="0"/>
              </a:rPr>
              <a:t>corrcoef(X,Y)</a:t>
            </a:r>
            <a:r>
              <a:rPr lang="zh-CN" altLang="en-US" sz="2800" b="1">
                <a:solidFill>
                  <a:srgbClr val="000066"/>
                </a:solidFill>
                <a:latin typeface="Times New Roman" pitchFamily="18" charset="0"/>
                <a:ea typeface="宋体" pitchFamily="2" charset="-122"/>
                <a:cs typeface="Times New Roman" pitchFamily="18" charset="0"/>
              </a:rPr>
              <a:t>与</a:t>
            </a:r>
            <a:r>
              <a:rPr lang="en-US" altLang="zh-CN" sz="2800" b="1">
                <a:solidFill>
                  <a:srgbClr val="000066"/>
                </a:solidFill>
                <a:latin typeface="Times New Roman" pitchFamily="18" charset="0"/>
                <a:ea typeface="宋体" pitchFamily="2" charset="-122"/>
                <a:cs typeface="Times New Roman" pitchFamily="18" charset="0"/>
              </a:rPr>
              <a:t>corrcoef([X,Y])</a:t>
            </a:r>
            <a:r>
              <a:rPr lang="zh-CN" altLang="en-US" sz="2800" b="1">
                <a:solidFill>
                  <a:srgbClr val="000066"/>
                </a:solidFill>
                <a:latin typeface="Times New Roman" pitchFamily="18" charset="0"/>
                <a:ea typeface="宋体" pitchFamily="2" charset="-122"/>
                <a:cs typeface="Times New Roman" pitchFamily="18" charset="0"/>
              </a:rPr>
              <a:t>等价。</a:t>
            </a:r>
          </a:p>
          <a:p>
            <a:pPr marL="0" indent="0">
              <a:buFontTx/>
              <a:buNone/>
            </a:pPr>
            <a:r>
              <a:rPr lang="zh-CN" altLang="en-US" sz="2800" b="1">
                <a:solidFill>
                  <a:srgbClr val="000066"/>
                </a:solidFill>
                <a:latin typeface="Times New Roman" pitchFamily="18" charset="0"/>
                <a:ea typeface="宋体" pitchFamily="2" charset="-122"/>
                <a:cs typeface="Times New Roman" pitchFamily="18" charset="0"/>
              </a:rPr>
              <a:t>② </a:t>
            </a:r>
            <a:r>
              <a:rPr lang="en-US" altLang="zh-CN" sz="2800" b="1">
                <a:solidFill>
                  <a:srgbClr val="000066"/>
                </a:solidFill>
                <a:latin typeface="Times New Roman" pitchFamily="18" charset="0"/>
                <a:ea typeface="宋体" pitchFamily="2" charset="-122"/>
                <a:cs typeface="Times New Roman" pitchFamily="18" charset="0"/>
              </a:rPr>
              <a:t>corrcoef(X)</a:t>
            </a:r>
            <a:r>
              <a:rPr lang="zh-CN" altLang="en-US" sz="2800" b="1">
                <a:solidFill>
                  <a:srgbClr val="000066"/>
                </a:solidFill>
                <a:latin typeface="Times New Roman" pitchFamily="18" charset="0"/>
                <a:ea typeface="宋体" pitchFamily="2" charset="-122"/>
                <a:cs typeface="Times New Roman" pitchFamily="18" charset="0"/>
              </a:rPr>
              <a:t>：对于一般的矩阵</a:t>
            </a:r>
            <a:r>
              <a:rPr lang="en-US" altLang="zh-CN" sz="2800" b="1">
                <a:solidFill>
                  <a:srgbClr val="000066"/>
                </a:solidFill>
                <a:latin typeface="Times New Roman" pitchFamily="18" charset="0"/>
                <a:ea typeface="宋体" pitchFamily="2" charset="-122"/>
                <a:cs typeface="Times New Roman" pitchFamily="18" charset="0"/>
              </a:rPr>
              <a:t>X</a:t>
            </a:r>
            <a:r>
              <a:rPr lang="zh-CN" altLang="en-US" sz="2800" b="1">
                <a:solidFill>
                  <a:srgbClr val="000066"/>
                </a:solidFill>
                <a:latin typeface="Times New Roman" pitchFamily="18" charset="0"/>
                <a:ea typeface="宋体" pitchFamily="2" charset="-122"/>
                <a:cs typeface="Times New Roman" pitchFamily="18" charset="0"/>
              </a:rPr>
              <a:t>，</a:t>
            </a:r>
            <a:r>
              <a:rPr lang="en-US" altLang="zh-CN" sz="2800" b="1">
                <a:solidFill>
                  <a:srgbClr val="000066"/>
                </a:solidFill>
                <a:latin typeface="Times New Roman" pitchFamily="18" charset="0"/>
                <a:ea typeface="宋体" pitchFamily="2" charset="-122"/>
                <a:cs typeface="Times New Roman" pitchFamily="18" charset="0"/>
              </a:rPr>
              <a:t>corrcoef(X)</a:t>
            </a:r>
            <a:r>
              <a:rPr lang="zh-CN" altLang="en-US" sz="2800" b="1">
                <a:solidFill>
                  <a:srgbClr val="000066"/>
                </a:solidFill>
                <a:latin typeface="Times New Roman" pitchFamily="18" charset="0"/>
                <a:ea typeface="宋体" pitchFamily="2" charset="-122"/>
                <a:cs typeface="Times New Roman" pitchFamily="18" charset="0"/>
              </a:rPr>
              <a:t>返回从矩阵</a:t>
            </a:r>
            <a:r>
              <a:rPr lang="en-US" altLang="zh-CN" sz="2800" b="1">
                <a:solidFill>
                  <a:srgbClr val="000066"/>
                </a:solidFill>
                <a:latin typeface="Times New Roman" pitchFamily="18" charset="0"/>
                <a:ea typeface="宋体" pitchFamily="2" charset="-122"/>
                <a:cs typeface="Times New Roman" pitchFamily="18" charset="0"/>
              </a:rPr>
              <a:t>X</a:t>
            </a:r>
            <a:r>
              <a:rPr lang="zh-CN" altLang="en-US" sz="2800" b="1">
                <a:solidFill>
                  <a:srgbClr val="000066"/>
                </a:solidFill>
                <a:latin typeface="Times New Roman" pitchFamily="18" charset="0"/>
                <a:ea typeface="宋体" pitchFamily="2" charset="-122"/>
                <a:cs typeface="Times New Roman" pitchFamily="18" charset="0"/>
              </a:rPr>
              <a:t>形成的一个相关系数矩阵。此相关系数矩阵的大小与矩阵</a:t>
            </a:r>
            <a:r>
              <a:rPr lang="en-US" altLang="zh-CN" sz="2800" b="1">
                <a:solidFill>
                  <a:srgbClr val="000066"/>
                </a:solidFill>
                <a:latin typeface="Times New Roman" pitchFamily="18" charset="0"/>
                <a:ea typeface="宋体" pitchFamily="2" charset="-122"/>
                <a:cs typeface="Times New Roman" pitchFamily="18" charset="0"/>
              </a:rPr>
              <a:t>X</a:t>
            </a:r>
            <a:r>
              <a:rPr lang="zh-CN" altLang="en-US" sz="2800" b="1">
                <a:solidFill>
                  <a:srgbClr val="000066"/>
                </a:solidFill>
                <a:latin typeface="Times New Roman" pitchFamily="18" charset="0"/>
                <a:ea typeface="宋体" pitchFamily="2" charset="-122"/>
                <a:cs typeface="Times New Roman" pitchFamily="18" charset="0"/>
              </a:rPr>
              <a:t>一样。系数矩阵中第</a:t>
            </a:r>
            <a:r>
              <a:rPr lang="en-US" altLang="zh-CN" sz="2800" b="1">
                <a:solidFill>
                  <a:srgbClr val="000066"/>
                </a:solidFill>
                <a:latin typeface="Times New Roman" pitchFamily="18" charset="0"/>
                <a:ea typeface="宋体" pitchFamily="2" charset="-122"/>
                <a:cs typeface="Times New Roman" pitchFamily="18" charset="0"/>
              </a:rPr>
              <a:t>i</a:t>
            </a:r>
            <a:r>
              <a:rPr lang="zh-CN" altLang="en-US" sz="2800" b="1">
                <a:solidFill>
                  <a:srgbClr val="000066"/>
                </a:solidFill>
                <a:latin typeface="Times New Roman" pitchFamily="18" charset="0"/>
                <a:ea typeface="宋体" pitchFamily="2" charset="-122"/>
                <a:cs typeface="Times New Roman" pitchFamily="18" charset="0"/>
              </a:rPr>
              <a:t>行第</a:t>
            </a:r>
            <a:r>
              <a:rPr lang="en-US" altLang="zh-CN" sz="2800" b="1">
                <a:solidFill>
                  <a:srgbClr val="000066"/>
                </a:solidFill>
                <a:latin typeface="Times New Roman" pitchFamily="18" charset="0"/>
                <a:ea typeface="宋体" pitchFamily="2" charset="-122"/>
                <a:cs typeface="Times New Roman" pitchFamily="18" charset="0"/>
              </a:rPr>
              <a:t>j</a:t>
            </a:r>
            <a:r>
              <a:rPr lang="zh-CN" altLang="en-US" sz="2800" b="1">
                <a:solidFill>
                  <a:srgbClr val="000066"/>
                </a:solidFill>
                <a:latin typeface="Times New Roman" pitchFamily="18" charset="0"/>
                <a:ea typeface="宋体" pitchFamily="2" charset="-122"/>
                <a:cs typeface="Times New Roman" pitchFamily="18" charset="0"/>
              </a:rPr>
              <a:t>列的元素代表原矩阵</a:t>
            </a:r>
            <a:r>
              <a:rPr lang="en-US" altLang="zh-CN" sz="2800" b="1">
                <a:solidFill>
                  <a:srgbClr val="000066"/>
                </a:solidFill>
                <a:latin typeface="Times New Roman" pitchFamily="18" charset="0"/>
                <a:ea typeface="宋体" pitchFamily="2" charset="-122"/>
                <a:cs typeface="Times New Roman" pitchFamily="18" charset="0"/>
              </a:rPr>
              <a:t>X</a:t>
            </a:r>
            <a:r>
              <a:rPr lang="zh-CN" altLang="en-US" sz="2800" b="1">
                <a:solidFill>
                  <a:srgbClr val="000066"/>
                </a:solidFill>
                <a:latin typeface="Times New Roman" pitchFamily="18" charset="0"/>
                <a:ea typeface="宋体" pitchFamily="2" charset="-122"/>
                <a:cs typeface="Times New Roman" pitchFamily="18" charset="0"/>
              </a:rPr>
              <a:t>中第</a:t>
            </a:r>
            <a:r>
              <a:rPr lang="en-US" altLang="zh-CN" sz="2800" b="1">
                <a:solidFill>
                  <a:srgbClr val="000066"/>
                </a:solidFill>
                <a:latin typeface="Times New Roman" pitchFamily="18" charset="0"/>
                <a:ea typeface="宋体" pitchFamily="2" charset="-122"/>
                <a:cs typeface="Times New Roman" pitchFamily="18" charset="0"/>
              </a:rPr>
              <a:t>i</a:t>
            </a:r>
            <a:r>
              <a:rPr lang="zh-CN" altLang="en-US" sz="2800" b="1">
                <a:solidFill>
                  <a:srgbClr val="000066"/>
                </a:solidFill>
                <a:latin typeface="Times New Roman" pitchFamily="18" charset="0"/>
                <a:ea typeface="宋体" pitchFamily="2" charset="-122"/>
                <a:cs typeface="Times New Roman" pitchFamily="18" charset="0"/>
              </a:rPr>
              <a:t>个列向量和第</a:t>
            </a:r>
            <a:r>
              <a:rPr lang="en-US" altLang="zh-CN" sz="2800" b="1">
                <a:solidFill>
                  <a:srgbClr val="000066"/>
                </a:solidFill>
                <a:latin typeface="Times New Roman" pitchFamily="18" charset="0"/>
                <a:ea typeface="宋体" pitchFamily="2" charset="-122"/>
                <a:cs typeface="Times New Roman" pitchFamily="18" charset="0"/>
              </a:rPr>
              <a:t>j</a:t>
            </a:r>
            <a:r>
              <a:rPr lang="zh-CN" altLang="en-US" sz="2800" b="1">
                <a:solidFill>
                  <a:srgbClr val="000066"/>
                </a:solidFill>
                <a:latin typeface="Times New Roman" pitchFamily="18" charset="0"/>
                <a:ea typeface="宋体" pitchFamily="2" charset="-122"/>
                <a:cs typeface="Times New Roman" pitchFamily="18" charset="0"/>
              </a:rPr>
              <a:t>个列向量的相关系数。 </a:t>
            </a:r>
          </a:p>
          <a:p>
            <a:pPr marL="0" indent="0">
              <a:lnSpc>
                <a:spcPct val="90000"/>
              </a:lnSpc>
              <a:buFontTx/>
              <a:buNone/>
            </a:pPr>
            <a:endParaRPr lang="zh-CN" altLang="en-US" sz="2800" b="1">
              <a:solidFill>
                <a:srgbClr val="000066"/>
              </a:solidFill>
              <a:latin typeface="Times New Roman" pitchFamily="18" charset="0"/>
              <a:ea typeface="宋体" pitchFamily="2" charset="-122"/>
              <a:cs typeface="Times New Roman" pitchFamily="18" charset="0"/>
            </a:endParaRPr>
          </a:p>
        </p:txBody>
      </p:sp>
      <p:sp>
        <p:nvSpPr>
          <p:cNvPr id="41988"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457200" y="981074"/>
            <a:ext cx="8363272" cy="5328245"/>
          </a:xfrm>
        </p:spPr>
        <p:txBody>
          <a:bodyPr/>
          <a:lstStyle/>
          <a:p>
            <a:pPr marL="0" indent="0">
              <a:lnSpc>
                <a:spcPct val="80000"/>
              </a:lnSpc>
              <a:buFontTx/>
              <a:buNone/>
            </a:pPr>
            <a:r>
              <a:rPr lang="zh-CN" altLang="en-US" sz="2800" b="1" dirty="0">
                <a:solidFill>
                  <a:srgbClr val="000066"/>
                </a:solidFill>
                <a:latin typeface="Times New Roman" pitchFamily="18" charset="0"/>
                <a:ea typeface="宋体" pitchFamily="2" charset="-122"/>
                <a:cs typeface="Times New Roman" pitchFamily="18" charset="0"/>
              </a:rPr>
              <a:t>例</a:t>
            </a:r>
            <a:r>
              <a:rPr lang="en-US" altLang="zh-CN" sz="2800" b="1" dirty="0">
                <a:solidFill>
                  <a:srgbClr val="000066"/>
                </a:solidFill>
                <a:latin typeface="Times New Roman" pitchFamily="18" charset="0"/>
                <a:ea typeface="宋体" pitchFamily="2" charset="-122"/>
                <a:cs typeface="Times New Roman" pitchFamily="18" charset="0"/>
              </a:rPr>
              <a:t>6-5  </a:t>
            </a:r>
            <a:r>
              <a:rPr lang="zh-CN" altLang="en-US" sz="2800" b="1" dirty="0">
                <a:solidFill>
                  <a:srgbClr val="000066"/>
                </a:solidFill>
                <a:latin typeface="Times New Roman" pitchFamily="18" charset="0"/>
                <a:ea typeface="宋体" pitchFamily="2" charset="-122"/>
                <a:cs typeface="Times New Roman" pitchFamily="18" charset="0"/>
              </a:rPr>
              <a:t>生成满足正态分布的</a:t>
            </a:r>
            <a:r>
              <a:rPr lang="en-US" altLang="zh-CN" sz="2800" b="1" dirty="0">
                <a:solidFill>
                  <a:srgbClr val="000066"/>
                </a:solidFill>
                <a:latin typeface="Times New Roman" pitchFamily="18" charset="0"/>
                <a:ea typeface="宋体" pitchFamily="2" charset="-122"/>
                <a:cs typeface="Times New Roman" pitchFamily="18" charset="0"/>
              </a:rPr>
              <a:t>10000×5</a:t>
            </a:r>
            <a:r>
              <a:rPr lang="zh-CN" altLang="en-US" sz="2800" b="1" dirty="0">
                <a:solidFill>
                  <a:srgbClr val="000066"/>
                </a:solidFill>
                <a:latin typeface="Times New Roman" pitchFamily="18" charset="0"/>
                <a:ea typeface="宋体" pitchFamily="2" charset="-122"/>
                <a:cs typeface="Times New Roman" pitchFamily="18" charset="0"/>
              </a:rPr>
              <a:t>随机矩阵，然后求各列元素的均值和标准方差，再求这</a:t>
            </a:r>
            <a:r>
              <a:rPr lang="en-US" altLang="zh-CN" sz="2800" b="1" dirty="0">
                <a:solidFill>
                  <a:srgbClr val="000066"/>
                </a:solidFill>
                <a:latin typeface="Times New Roman" pitchFamily="18" charset="0"/>
                <a:ea typeface="宋体" pitchFamily="2" charset="-122"/>
                <a:cs typeface="Times New Roman" pitchFamily="18" charset="0"/>
              </a:rPr>
              <a:t>5</a:t>
            </a:r>
            <a:r>
              <a:rPr lang="zh-CN" altLang="en-US" sz="2800" b="1" dirty="0">
                <a:solidFill>
                  <a:srgbClr val="000066"/>
                </a:solidFill>
                <a:latin typeface="Times New Roman" pitchFamily="18" charset="0"/>
                <a:ea typeface="宋体" pitchFamily="2" charset="-122"/>
                <a:cs typeface="Times New Roman" pitchFamily="18" charset="0"/>
              </a:rPr>
              <a:t>列随机数据的相关系数矩阵。</a:t>
            </a:r>
          </a:p>
          <a:p>
            <a:pPr marL="0" indent="0">
              <a:lnSpc>
                <a:spcPct val="80000"/>
              </a:lnSpc>
              <a:buFontTx/>
              <a:buNone/>
            </a:pPr>
            <a:r>
              <a:rPr lang="en-US" altLang="zh-CN" sz="1600" b="1" dirty="0" smtClean="0">
                <a:solidFill>
                  <a:srgbClr val="000066"/>
                </a:solidFill>
                <a:latin typeface="Times New Roman" pitchFamily="18" charset="0"/>
                <a:ea typeface="宋体" pitchFamily="2" charset="-122"/>
                <a:cs typeface="Times New Roman" pitchFamily="18" charset="0"/>
              </a:rPr>
              <a:t>&gt;&gt; </a:t>
            </a:r>
            <a:r>
              <a:rPr lang="en-US" altLang="zh-CN" sz="1600" b="1" dirty="0">
                <a:solidFill>
                  <a:srgbClr val="000066"/>
                </a:solidFill>
                <a:latin typeface="Times New Roman" pitchFamily="18" charset="0"/>
                <a:ea typeface="宋体" pitchFamily="2" charset="-122"/>
                <a:cs typeface="Times New Roman" pitchFamily="18" charset="0"/>
              </a:rPr>
              <a:t>X=</a:t>
            </a:r>
            <a:r>
              <a:rPr lang="en-US" altLang="zh-CN" sz="1600" b="1" dirty="0" err="1">
                <a:solidFill>
                  <a:srgbClr val="000066"/>
                </a:solidFill>
                <a:latin typeface="Times New Roman" pitchFamily="18" charset="0"/>
                <a:ea typeface="宋体" pitchFamily="2" charset="-122"/>
                <a:cs typeface="Times New Roman" pitchFamily="18" charset="0"/>
              </a:rPr>
              <a:t>randn</a:t>
            </a:r>
            <a:r>
              <a:rPr lang="en-US" altLang="zh-CN" sz="1600" b="1" dirty="0">
                <a:solidFill>
                  <a:srgbClr val="000066"/>
                </a:solidFill>
                <a:latin typeface="Times New Roman" pitchFamily="18" charset="0"/>
                <a:ea typeface="宋体" pitchFamily="2" charset="-122"/>
                <a:cs typeface="Times New Roman" pitchFamily="18" charset="0"/>
              </a:rPr>
              <a:t>(10000,5);</a:t>
            </a:r>
          </a:p>
          <a:p>
            <a:pPr marL="0" indent="0">
              <a:lnSpc>
                <a:spcPct val="80000"/>
              </a:lnSpc>
              <a:buFontTx/>
              <a:buNone/>
            </a:pPr>
            <a:r>
              <a:rPr lang="en-US" altLang="zh-CN" sz="1600" b="1" dirty="0">
                <a:solidFill>
                  <a:srgbClr val="000066"/>
                </a:solidFill>
                <a:latin typeface="Times New Roman" pitchFamily="18" charset="0"/>
                <a:ea typeface="宋体" pitchFamily="2" charset="-122"/>
                <a:cs typeface="Times New Roman" pitchFamily="18" charset="0"/>
              </a:rPr>
              <a:t>&gt;&gt; M=mean(X)</a:t>
            </a:r>
          </a:p>
          <a:p>
            <a:pPr marL="0" indent="0">
              <a:lnSpc>
                <a:spcPct val="80000"/>
              </a:lnSpc>
              <a:buFontTx/>
              <a:buNone/>
            </a:pPr>
            <a:r>
              <a:rPr lang="en-US" altLang="zh-CN" sz="1600" b="1" dirty="0">
                <a:solidFill>
                  <a:srgbClr val="000066"/>
                </a:solidFill>
                <a:latin typeface="Times New Roman" pitchFamily="18" charset="0"/>
                <a:ea typeface="宋体" pitchFamily="2" charset="-122"/>
                <a:cs typeface="Times New Roman" pitchFamily="18" charset="0"/>
              </a:rPr>
              <a:t>M =</a:t>
            </a:r>
          </a:p>
          <a:p>
            <a:pPr marL="0" indent="0">
              <a:lnSpc>
                <a:spcPct val="80000"/>
              </a:lnSpc>
              <a:buFontTx/>
              <a:buNone/>
            </a:pPr>
            <a:r>
              <a:rPr lang="en-US" altLang="zh-CN" sz="1600" b="1" dirty="0">
                <a:solidFill>
                  <a:srgbClr val="000066"/>
                </a:solidFill>
                <a:latin typeface="Times New Roman" pitchFamily="18" charset="0"/>
                <a:ea typeface="宋体" pitchFamily="2" charset="-122"/>
                <a:cs typeface="Times New Roman" pitchFamily="18" charset="0"/>
              </a:rPr>
              <a:t>    0.0059   -0.0005   -0.0036   -0.0036   -0.0104</a:t>
            </a:r>
          </a:p>
          <a:p>
            <a:pPr marL="0" indent="0">
              <a:lnSpc>
                <a:spcPct val="80000"/>
              </a:lnSpc>
              <a:buFontTx/>
              <a:buNone/>
            </a:pPr>
            <a:r>
              <a:rPr lang="en-US" altLang="zh-CN" sz="1600" b="1" dirty="0">
                <a:solidFill>
                  <a:srgbClr val="000066"/>
                </a:solidFill>
                <a:latin typeface="Times New Roman" pitchFamily="18" charset="0"/>
                <a:ea typeface="宋体" pitchFamily="2" charset="-122"/>
                <a:cs typeface="Times New Roman" pitchFamily="18" charset="0"/>
              </a:rPr>
              <a:t>&gt;&gt; D=</a:t>
            </a:r>
            <a:r>
              <a:rPr lang="en-US" altLang="zh-CN" sz="1600" b="1" dirty="0" err="1">
                <a:solidFill>
                  <a:srgbClr val="000066"/>
                </a:solidFill>
                <a:latin typeface="Times New Roman" pitchFamily="18" charset="0"/>
                <a:ea typeface="宋体" pitchFamily="2" charset="-122"/>
                <a:cs typeface="Times New Roman" pitchFamily="18" charset="0"/>
              </a:rPr>
              <a:t>std</a:t>
            </a:r>
            <a:r>
              <a:rPr lang="en-US" altLang="zh-CN" sz="1600" b="1" dirty="0">
                <a:solidFill>
                  <a:srgbClr val="000066"/>
                </a:solidFill>
                <a:latin typeface="Times New Roman" pitchFamily="18" charset="0"/>
                <a:ea typeface="宋体" pitchFamily="2" charset="-122"/>
                <a:cs typeface="Times New Roman" pitchFamily="18" charset="0"/>
              </a:rPr>
              <a:t>(X)</a:t>
            </a:r>
          </a:p>
          <a:p>
            <a:pPr marL="0" indent="0">
              <a:lnSpc>
                <a:spcPct val="80000"/>
              </a:lnSpc>
              <a:buFontTx/>
              <a:buNone/>
            </a:pPr>
            <a:r>
              <a:rPr lang="en-US" altLang="zh-CN" sz="1600" b="1" dirty="0">
                <a:solidFill>
                  <a:srgbClr val="000066"/>
                </a:solidFill>
                <a:latin typeface="Times New Roman" pitchFamily="18" charset="0"/>
                <a:ea typeface="宋体" pitchFamily="2" charset="-122"/>
                <a:cs typeface="Times New Roman" pitchFamily="18" charset="0"/>
              </a:rPr>
              <a:t>D =</a:t>
            </a:r>
          </a:p>
          <a:p>
            <a:pPr marL="0" indent="0">
              <a:lnSpc>
                <a:spcPct val="80000"/>
              </a:lnSpc>
              <a:buFontTx/>
              <a:buNone/>
            </a:pPr>
            <a:r>
              <a:rPr lang="en-US" altLang="zh-CN" sz="1600" b="1" dirty="0">
                <a:solidFill>
                  <a:srgbClr val="000066"/>
                </a:solidFill>
                <a:latin typeface="Times New Roman" pitchFamily="18" charset="0"/>
                <a:ea typeface="宋体" pitchFamily="2" charset="-122"/>
                <a:cs typeface="Times New Roman" pitchFamily="18" charset="0"/>
              </a:rPr>
              <a:t>    0.9879    0.9984    0.9926    0.9894    1.0131</a:t>
            </a:r>
          </a:p>
          <a:p>
            <a:pPr marL="0" indent="0">
              <a:lnSpc>
                <a:spcPct val="80000"/>
              </a:lnSpc>
              <a:buFontTx/>
              <a:buNone/>
            </a:pPr>
            <a:r>
              <a:rPr lang="en-US" altLang="zh-CN" sz="1600" b="1" dirty="0">
                <a:solidFill>
                  <a:srgbClr val="000066"/>
                </a:solidFill>
                <a:latin typeface="Times New Roman" pitchFamily="18" charset="0"/>
                <a:ea typeface="宋体" pitchFamily="2" charset="-122"/>
                <a:cs typeface="Times New Roman" pitchFamily="18" charset="0"/>
              </a:rPr>
              <a:t>&gt;&gt; R=</a:t>
            </a:r>
            <a:r>
              <a:rPr lang="en-US" altLang="zh-CN" sz="1600" b="1" dirty="0" err="1">
                <a:solidFill>
                  <a:srgbClr val="000066"/>
                </a:solidFill>
                <a:latin typeface="Times New Roman" pitchFamily="18" charset="0"/>
                <a:ea typeface="宋体" pitchFamily="2" charset="-122"/>
                <a:cs typeface="Times New Roman" pitchFamily="18" charset="0"/>
              </a:rPr>
              <a:t>corrcoef</a:t>
            </a:r>
            <a:r>
              <a:rPr lang="en-US" altLang="zh-CN" sz="1600" b="1" dirty="0">
                <a:solidFill>
                  <a:srgbClr val="000066"/>
                </a:solidFill>
                <a:latin typeface="Times New Roman" pitchFamily="18" charset="0"/>
                <a:ea typeface="宋体" pitchFamily="2" charset="-122"/>
                <a:cs typeface="Times New Roman" pitchFamily="18" charset="0"/>
              </a:rPr>
              <a:t>(X)</a:t>
            </a:r>
          </a:p>
          <a:p>
            <a:pPr marL="0" indent="0">
              <a:lnSpc>
                <a:spcPct val="80000"/>
              </a:lnSpc>
              <a:buFontTx/>
              <a:buNone/>
            </a:pPr>
            <a:r>
              <a:rPr lang="en-US" altLang="zh-CN" sz="1600" b="1" dirty="0">
                <a:solidFill>
                  <a:srgbClr val="000066"/>
                </a:solidFill>
                <a:latin typeface="Times New Roman" pitchFamily="18" charset="0"/>
                <a:ea typeface="宋体" pitchFamily="2" charset="-122"/>
                <a:cs typeface="Times New Roman" pitchFamily="18" charset="0"/>
              </a:rPr>
              <a:t>R =</a:t>
            </a:r>
          </a:p>
          <a:p>
            <a:pPr marL="0" indent="0">
              <a:lnSpc>
                <a:spcPct val="80000"/>
              </a:lnSpc>
              <a:buFontTx/>
              <a:buNone/>
            </a:pPr>
            <a:r>
              <a:rPr lang="en-US" altLang="zh-CN" sz="1600" b="1" dirty="0">
                <a:solidFill>
                  <a:srgbClr val="000066"/>
                </a:solidFill>
                <a:latin typeface="Times New Roman" pitchFamily="18" charset="0"/>
                <a:ea typeface="宋体" pitchFamily="2" charset="-122"/>
                <a:cs typeface="Times New Roman" pitchFamily="18" charset="0"/>
              </a:rPr>
              <a:t>    1.0000    0.0115   -0.0013    0.0154    0.0042</a:t>
            </a:r>
          </a:p>
          <a:p>
            <a:pPr marL="0" indent="0">
              <a:lnSpc>
                <a:spcPct val="80000"/>
              </a:lnSpc>
              <a:buFontTx/>
              <a:buNone/>
            </a:pPr>
            <a:r>
              <a:rPr lang="en-US" altLang="zh-CN" sz="1600" b="1" dirty="0">
                <a:solidFill>
                  <a:srgbClr val="000066"/>
                </a:solidFill>
                <a:latin typeface="Times New Roman" pitchFamily="18" charset="0"/>
                <a:ea typeface="宋体" pitchFamily="2" charset="-122"/>
                <a:cs typeface="Times New Roman" pitchFamily="18" charset="0"/>
              </a:rPr>
              <a:t>    0.0115    1.0000    0.0025   -0.0109   -0.0066</a:t>
            </a:r>
          </a:p>
          <a:p>
            <a:pPr marL="0" indent="0">
              <a:lnSpc>
                <a:spcPct val="80000"/>
              </a:lnSpc>
              <a:buFontTx/>
              <a:buNone/>
            </a:pPr>
            <a:r>
              <a:rPr lang="en-US" altLang="zh-CN" sz="1600" b="1" dirty="0">
                <a:solidFill>
                  <a:srgbClr val="000066"/>
                </a:solidFill>
                <a:latin typeface="Times New Roman" pitchFamily="18" charset="0"/>
                <a:ea typeface="宋体" pitchFamily="2" charset="-122"/>
                <a:cs typeface="Times New Roman" pitchFamily="18" charset="0"/>
              </a:rPr>
              <a:t>   -0.0013    0.0025    1.0000   -0.0159   -0.0057</a:t>
            </a:r>
          </a:p>
          <a:p>
            <a:pPr marL="0" indent="0">
              <a:lnSpc>
                <a:spcPct val="80000"/>
              </a:lnSpc>
              <a:buFontTx/>
              <a:buNone/>
            </a:pPr>
            <a:r>
              <a:rPr lang="en-US" altLang="zh-CN" sz="1600" b="1" dirty="0">
                <a:solidFill>
                  <a:srgbClr val="000066"/>
                </a:solidFill>
                <a:latin typeface="Times New Roman" pitchFamily="18" charset="0"/>
                <a:ea typeface="宋体" pitchFamily="2" charset="-122"/>
                <a:cs typeface="Times New Roman" pitchFamily="18" charset="0"/>
              </a:rPr>
              <a:t>    0.0154   -0.0109   -0.0159    1.0000    0.0035</a:t>
            </a:r>
          </a:p>
          <a:p>
            <a:pPr marL="0" indent="0">
              <a:lnSpc>
                <a:spcPct val="80000"/>
              </a:lnSpc>
              <a:buFontTx/>
              <a:buNone/>
            </a:pPr>
            <a:r>
              <a:rPr lang="en-US" altLang="zh-CN" sz="1600" b="1" dirty="0">
                <a:solidFill>
                  <a:srgbClr val="000066"/>
                </a:solidFill>
                <a:latin typeface="Times New Roman" pitchFamily="18" charset="0"/>
                <a:ea typeface="宋体" pitchFamily="2" charset="-122"/>
                <a:cs typeface="Times New Roman" pitchFamily="18" charset="0"/>
              </a:rPr>
              <a:t>    0.0042   -0.0066   -0.0057    0.0035    1.0000</a:t>
            </a:r>
          </a:p>
          <a:p>
            <a:pPr marL="0" indent="0">
              <a:lnSpc>
                <a:spcPct val="80000"/>
              </a:lnSpc>
              <a:buFontTx/>
              <a:buNone/>
            </a:pPr>
            <a:r>
              <a:rPr lang="en-US" altLang="zh-CN" sz="1600" b="1" dirty="0">
                <a:solidFill>
                  <a:srgbClr val="000066"/>
                </a:solidFill>
                <a:latin typeface="Times New Roman" pitchFamily="18" charset="0"/>
                <a:ea typeface="宋体" pitchFamily="2" charset="-122"/>
                <a:cs typeface="Times New Roman" pitchFamily="18" charset="0"/>
              </a:rPr>
              <a:t>&gt;&gt; R=</a:t>
            </a:r>
            <a:r>
              <a:rPr lang="en-US" altLang="zh-CN" sz="1600" b="1" dirty="0" err="1">
                <a:solidFill>
                  <a:srgbClr val="000066"/>
                </a:solidFill>
                <a:latin typeface="Times New Roman" pitchFamily="18" charset="0"/>
                <a:ea typeface="宋体" pitchFamily="2" charset="-122"/>
                <a:cs typeface="Times New Roman" pitchFamily="18" charset="0"/>
              </a:rPr>
              <a:t>corrcoef</a:t>
            </a:r>
            <a:r>
              <a:rPr lang="en-US" altLang="zh-CN" sz="1600" b="1" dirty="0">
                <a:solidFill>
                  <a:srgbClr val="000066"/>
                </a:solidFill>
                <a:latin typeface="Times New Roman" pitchFamily="18" charset="0"/>
                <a:ea typeface="宋体" pitchFamily="2" charset="-122"/>
                <a:cs typeface="Times New Roman" pitchFamily="18" charset="0"/>
              </a:rPr>
              <a:t>(X(:,1),X(:,2))  %X</a:t>
            </a:r>
            <a:r>
              <a:rPr lang="zh-CN" altLang="en-US" sz="1600" b="1" dirty="0">
                <a:solidFill>
                  <a:srgbClr val="000066"/>
                </a:solidFill>
                <a:latin typeface="Times New Roman" pitchFamily="18" charset="0"/>
                <a:ea typeface="宋体" pitchFamily="2" charset="-122"/>
                <a:cs typeface="Times New Roman" pitchFamily="18" charset="0"/>
              </a:rPr>
              <a:t>前两列的相关系数</a:t>
            </a:r>
          </a:p>
          <a:p>
            <a:pPr marL="0" indent="0">
              <a:lnSpc>
                <a:spcPct val="80000"/>
              </a:lnSpc>
              <a:buFontTx/>
              <a:buNone/>
            </a:pPr>
            <a:r>
              <a:rPr lang="en-US" altLang="zh-CN" sz="1600" b="1" dirty="0">
                <a:solidFill>
                  <a:srgbClr val="000066"/>
                </a:solidFill>
                <a:latin typeface="Times New Roman" pitchFamily="18" charset="0"/>
                <a:ea typeface="宋体" pitchFamily="2" charset="-122"/>
                <a:cs typeface="Times New Roman" pitchFamily="18" charset="0"/>
              </a:rPr>
              <a:t>R =</a:t>
            </a:r>
          </a:p>
          <a:p>
            <a:pPr marL="0" indent="0">
              <a:lnSpc>
                <a:spcPct val="80000"/>
              </a:lnSpc>
              <a:buFontTx/>
              <a:buNone/>
            </a:pPr>
            <a:r>
              <a:rPr lang="en-US" altLang="zh-CN" sz="1600" b="1" dirty="0">
                <a:solidFill>
                  <a:srgbClr val="000066"/>
                </a:solidFill>
                <a:latin typeface="Times New Roman" pitchFamily="18" charset="0"/>
                <a:ea typeface="宋体" pitchFamily="2" charset="-122"/>
                <a:cs typeface="Times New Roman" pitchFamily="18" charset="0"/>
              </a:rPr>
              <a:t>    1.0000    0.0115</a:t>
            </a:r>
          </a:p>
          <a:p>
            <a:pPr marL="0" indent="0">
              <a:lnSpc>
                <a:spcPct val="80000"/>
              </a:lnSpc>
              <a:buFontTx/>
              <a:buNone/>
            </a:pPr>
            <a:r>
              <a:rPr lang="en-US" altLang="zh-CN" sz="1600" b="1" dirty="0">
                <a:solidFill>
                  <a:srgbClr val="000066"/>
                </a:solidFill>
                <a:latin typeface="Times New Roman" pitchFamily="18" charset="0"/>
                <a:ea typeface="宋体" pitchFamily="2" charset="-122"/>
                <a:cs typeface="Times New Roman" pitchFamily="18" charset="0"/>
              </a:rPr>
              <a:t>    0.0115    </a:t>
            </a:r>
            <a:r>
              <a:rPr lang="en-US" altLang="zh-CN" sz="1600" b="1" dirty="0" smtClean="0">
                <a:solidFill>
                  <a:srgbClr val="000066"/>
                </a:solidFill>
                <a:latin typeface="Times New Roman" pitchFamily="18" charset="0"/>
                <a:ea typeface="宋体" pitchFamily="2" charset="-122"/>
                <a:cs typeface="Times New Roman" pitchFamily="18" charset="0"/>
              </a:rPr>
              <a:t>1.0000</a:t>
            </a:r>
            <a:endParaRPr lang="en-US" altLang="zh-CN" sz="1600" b="1" dirty="0">
              <a:solidFill>
                <a:srgbClr val="000066"/>
              </a:solidFill>
              <a:latin typeface="Times New Roman" pitchFamily="18" charset="0"/>
              <a:ea typeface="宋体" pitchFamily="2" charset="-122"/>
              <a:cs typeface="Times New Roman" pitchFamily="18" charset="0"/>
            </a:endParaRPr>
          </a:p>
        </p:txBody>
      </p:sp>
      <p:sp>
        <p:nvSpPr>
          <p:cNvPr id="43012"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68313" y="404813"/>
            <a:ext cx="8229600" cy="1143000"/>
          </a:xfrm>
        </p:spPr>
        <p:txBody>
          <a:bodyPr/>
          <a:lstStyle/>
          <a:p>
            <a:pPr algn="l">
              <a:buFontTx/>
              <a:buNone/>
            </a:pPr>
            <a:r>
              <a:rPr lang="en-US" altLang="zh-CN" sz="2800" b="1" dirty="0">
                <a:solidFill>
                  <a:srgbClr val="000066"/>
                </a:solidFill>
                <a:latin typeface="Times New Roman" pitchFamily="18" charset="0"/>
                <a:ea typeface="宋体" pitchFamily="2" charset="-122"/>
                <a:cs typeface="Times New Roman" pitchFamily="18" charset="0"/>
              </a:rPr>
              <a:t>6.1.6  </a:t>
            </a:r>
            <a:r>
              <a:rPr lang="zh-CN" altLang="en-US" sz="2800" b="1" dirty="0">
                <a:solidFill>
                  <a:srgbClr val="000066"/>
                </a:solidFill>
                <a:latin typeface="Times New Roman" pitchFamily="18" charset="0"/>
                <a:ea typeface="宋体" pitchFamily="2" charset="-122"/>
                <a:cs typeface="Times New Roman" pitchFamily="18" charset="0"/>
              </a:rPr>
              <a:t>排序</a:t>
            </a:r>
          </a:p>
        </p:txBody>
      </p:sp>
      <p:sp>
        <p:nvSpPr>
          <p:cNvPr id="44035" name="Rectangle 3"/>
          <p:cNvSpPr>
            <a:spLocks noGrp="1" noChangeArrowheads="1"/>
          </p:cNvSpPr>
          <p:nvPr>
            <p:ph type="body" idx="1"/>
          </p:nvPr>
        </p:nvSpPr>
        <p:spPr>
          <a:xfrm>
            <a:off x="467544" y="1268760"/>
            <a:ext cx="8496944" cy="5040560"/>
          </a:xfrm>
        </p:spPr>
        <p:txBody>
          <a:bodyPr/>
          <a:lstStyle/>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对向量元素进行排序是一个经常性的操作，</a:t>
            </a:r>
            <a:r>
              <a:rPr lang="en-US" altLang="zh-CN" sz="2800" b="1" dirty="0">
                <a:solidFill>
                  <a:srgbClr val="000066"/>
                </a:solidFill>
                <a:latin typeface="Times New Roman" pitchFamily="18" charset="0"/>
                <a:ea typeface="宋体" pitchFamily="2" charset="-122"/>
                <a:cs typeface="Times New Roman" pitchFamily="18" charset="0"/>
              </a:rPr>
              <a:t>MATLAB</a:t>
            </a:r>
            <a:r>
              <a:rPr lang="zh-CN" altLang="en-US" sz="2800" b="1" dirty="0">
                <a:solidFill>
                  <a:srgbClr val="000066"/>
                </a:solidFill>
                <a:latin typeface="Times New Roman" pitchFamily="18" charset="0"/>
                <a:ea typeface="宋体" pitchFamily="2" charset="-122"/>
                <a:cs typeface="Times New Roman" pitchFamily="18" charset="0"/>
              </a:rPr>
              <a:t>中对向量</a:t>
            </a:r>
            <a:r>
              <a:rPr lang="en-US" altLang="zh-CN" sz="2800" b="1" dirty="0">
                <a:solidFill>
                  <a:srgbClr val="000066"/>
                </a:solidFill>
                <a:latin typeface="Times New Roman" pitchFamily="18" charset="0"/>
                <a:ea typeface="宋体" pitchFamily="2" charset="-122"/>
                <a:cs typeface="Times New Roman" pitchFamily="18" charset="0"/>
              </a:rPr>
              <a:t>X</a:t>
            </a:r>
            <a:r>
              <a:rPr lang="zh-CN" altLang="en-US" sz="2800" b="1" dirty="0">
                <a:solidFill>
                  <a:srgbClr val="000066"/>
                </a:solidFill>
                <a:latin typeface="Times New Roman" pitchFamily="18" charset="0"/>
                <a:ea typeface="宋体" pitchFamily="2" charset="-122"/>
                <a:cs typeface="Times New Roman" pitchFamily="18" charset="0"/>
              </a:rPr>
              <a:t>进行排序的函数是</a:t>
            </a:r>
            <a:r>
              <a:rPr lang="en-US" altLang="zh-CN" sz="2800" b="1" dirty="0">
                <a:solidFill>
                  <a:srgbClr val="000066"/>
                </a:solidFill>
                <a:latin typeface="Times New Roman" pitchFamily="18" charset="0"/>
                <a:ea typeface="宋体" pitchFamily="2" charset="-122"/>
                <a:cs typeface="Times New Roman" pitchFamily="18" charset="0"/>
              </a:rPr>
              <a:t>sort(X)</a:t>
            </a:r>
            <a:r>
              <a:rPr lang="zh-CN" altLang="en-US" sz="2800" b="1" dirty="0">
                <a:solidFill>
                  <a:srgbClr val="000066"/>
                </a:solidFill>
                <a:latin typeface="Times New Roman" pitchFamily="18" charset="0"/>
                <a:ea typeface="宋体" pitchFamily="2" charset="-122"/>
                <a:cs typeface="Times New Roman" pitchFamily="18" charset="0"/>
              </a:rPr>
              <a:t>，函数返回一个对</a:t>
            </a:r>
            <a:r>
              <a:rPr lang="en-US" altLang="zh-CN" sz="2800" b="1" dirty="0">
                <a:solidFill>
                  <a:srgbClr val="000066"/>
                </a:solidFill>
                <a:latin typeface="Times New Roman" pitchFamily="18" charset="0"/>
                <a:ea typeface="宋体" pitchFamily="2" charset="-122"/>
                <a:cs typeface="Times New Roman" pitchFamily="18" charset="0"/>
              </a:rPr>
              <a:t>X</a:t>
            </a:r>
            <a:r>
              <a:rPr lang="zh-CN" altLang="en-US" sz="2800" b="1" dirty="0">
                <a:solidFill>
                  <a:srgbClr val="000066"/>
                </a:solidFill>
                <a:latin typeface="Times New Roman" pitchFamily="18" charset="0"/>
                <a:ea typeface="宋体" pitchFamily="2" charset="-122"/>
                <a:cs typeface="Times New Roman" pitchFamily="18" charset="0"/>
              </a:rPr>
              <a:t>中的元素按升序排列的向量。</a:t>
            </a:r>
          </a:p>
          <a:p>
            <a:pPr marL="0" indent="0">
              <a:buFontTx/>
              <a:buNone/>
            </a:pPr>
            <a:r>
              <a:rPr lang="en-US" altLang="zh-CN" sz="2800" b="1" dirty="0">
                <a:solidFill>
                  <a:srgbClr val="000066"/>
                </a:solidFill>
                <a:latin typeface="Times New Roman" pitchFamily="18" charset="0"/>
                <a:ea typeface="宋体" pitchFamily="2" charset="-122"/>
                <a:cs typeface="Times New Roman" pitchFamily="18" charset="0"/>
              </a:rPr>
              <a:t>sort</a:t>
            </a:r>
            <a:r>
              <a:rPr lang="zh-CN" altLang="en-US" sz="2800" b="1" dirty="0">
                <a:solidFill>
                  <a:srgbClr val="000066"/>
                </a:solidFill>
                <a:latin typeface="Times New Roman" pitchFamily="18" charset="0"/>
                <a:ea typeface="宋体" pitchFamily="2" charset="-122"/>
                <a:cs typeface="Times New Roman" pitchFamily="18" charset="0"/>
              </a:rPr>
              <a:t>函数也可以对矩阵</a:t>
            </a:r>
            <a:r>
              <a:rPr lang="en-US" altLang="zh-CN" sz="2800" b="1" dirty="0">
                <a:solidFill>
                  <a:srgbClr val="000066"/>
                </a:solidFill>
                <a:latin typeface="Times New Roman" pitchFamily="18" charset="0"/>
                <a:ea typeface="宋体" pitchFamily="2" charset="-122"/>
                <a:cs typeface="Times New Roman" pitchFamily="18" charset="0"/>
              </a:rPr>
              <a:t>A</a:t>
            </a:r>
            <a:r>
              <a:rPr lang="zh-CN" altLang="en-US" sz="2800" b="1" dirty="0">
                <a:solidFill>
                  <a:srgbClr val="000066"/>
                </a:solidFill>
                <a:latin typeface="Times New Roman" pitchFamily="18" charset="0"/>
                <a:ea typeface="宋体" pitchFamily="2" charset="-122"/>
                <a:cs typeface="Times New Roman" pitchFamily="18" charset="0"/>
              </a:rPr>
              <a:t>的各列或各行重新排序，其调用格式为：</a:t>
            </a:r>
            <a:endParaRPr lang="zh-CN" altLang="fr-FR" sz="2800" b="1" dirty="0">
              <a:solidFill>
                <a:srgbClr val="000066"/>
              </a:solidFill>
              <a:latin typeface="Times New Roman" pitchFamily="18" charset="0"/>
              <a:ea typeface="宋体" pitchFamily="2" charset="-122"/>
              <a:cs typeface="Times New Roman" pitchFamily="18" charset="0"/>
            </a:endParaRPr>
          </a:p>
          <a:p>
            <a:pPr marL="0" indent="0">
              <a:buFontTx/>
              <a:buNone/>
            </a:pPr>
            <a:r>
              <a:rPr lang="fr-FR" altLang="zh-CN" sz="2800" b="1" dirty="0">
                <a:solidFill>
                  <a:srgbClr val="000066"/>
                </a:solidFill>
                <a:latin typeface="Times New Roman" pitchFamily="18" charset="0"/>
                <a:ea typeface="宋体" pitchFamily="2" charset="-122"/>
                <a:cs typeface="Times New Roman" pitchFamily="18" charset="0"/>
              </a:rPr>
              <a:t>[Y,I]=sort(A,dim,mode)</a:t>
            </a:r>
          </a:p>
          <a:p>
            <a:pPr marL="0" indent="0">
              <a:buFontTx/>
              <a:buNone/>
            </a:pPr>
            <a:r>
              <a:rPr lang="zh-CN" altLang="fr-FR" sz="2800" b="1" dirty="0">
                <a:solidFill>
                  <a:srgbClr val="000066"/>
                </a:solidFill>
                <a:latin typeface="Times New Roman" pitchFamily="18" charset="0"/>
                <a:ea typeface="宋体" pitchFamily="2" charset="-122"/>
                <a:cs typeface="Times New Roman" pitchFamily="18" charset="0"/>
              </a:rPr>
              <a:t>其中，</a:t>
            </a:r>
            <a:r>
              <a:rPr lang="en-US" altLang="zh-CN" sz="2800" b="1" dirty="0">
                <a:solidFill>
                  <a:srgbClr val="000066"/>
                </a:solidFill>
                <a:latin typeface="Times New Roman" pitchFamily="18" charset="0"/>
                <a:ea typeface="宋体" pitchFamily="2" charset="-122"/>
                <a:cs typeface="Times New Roman" pitchFamily="18" charset="0"/>
              </a:rPr>
              <a:t>Y</a:t>
            </a:r>
            <a:r>
              <a:rPr lang="zh-CN" altLang="en-US" sz="2800" b="1" dirty="0">
                <a:solidFill>
                  <a:srgbClr val="000066"/>
                </a:solidFill>
                <a:latin typeface="Times New Roman" pitchFamily="18" charset="0"/>
                <a:ea typeface="宋体" pitchFamily="2" charset="-122"/>
                <a:cs typeface="Times New Roman" pitchFamily="18" charset="0"/>
              </a:rPr>
              <a:t>是排序后的矩阵，而</a:t>
            </a:r>
            <a:r>
              <a:rPr lang="en-US" altLang="zh-CN" sz="2800" b="1" dirty="0">
                <a:solidFill>
                  <a:srgbClr val="000066"/>
                </a:solidFill>
                <a:latin typeface="Times New Roman" pitchFamily="18" charset="0"/>
                <a:ea typeface="宋体" pitchFamily="2" charset="-122"/>
                <a:cs typeface="Times New Roman" pitchFamily="18" charset="0"/>
              </a:rPr>
              <a:t>I</a:t>
            </a:r>
            <a:r>
              <a:rPr lang="zh-CN" altLang="en-US" sz="2800" b="1" dirty="0">
                <a:solidFill>
                  <a:srgbClr val="000066"/>
                </a:solidFill>
                <a:latin typeface="Times New Roman" pitchFamily="18" charset="0"/>
                <a:ea typeface="宋体" pitchFamily="2" charset="-122"/>
                <a:cs typeface="Times New Roman" pitchFamily="18" charset="0"/>
              </a:rPr>
              <a:t>记录</a:t>
            </a:r>
            <a:r>
              <a:rPr lang="en-US" altLang="zh-CN" sz="2800" b="1" dirty="0">
                <a:solidFill>
                  <a:srgbClr val="000066"/>
                </a:solidFill>
                <a:latin typeface="Times New Roman" pitchFamily="18" charset="0"/>
                <a:ea typeface="宋体" pitchFamily="2" charset="-122"/>
                <a:cs typeface="Times New Roman" pitchFamily="18" charset="0"/>
              </a:rPr>
              <a:t>Y</a:t>
            </a:r>
            <a:r>
              <a:rPr lang="zh-CN" altLang="en-US" sz="2800" b="1" dirty="0">
                <a:solidFill>
                  <a:srgbClr val="000066"/>
                </a:solidFill>
                <a:latin typeface="Times New Roman" pitchFamily="18" charset="0"/>
                <a:ea typeface="宋体" pitchFamily="2" charset="-122"/>
                <a:cs typeface="Times New Roman" pitchFamily="18" charset="0"/>
              </a:rPr>
              <a:t>中的元素在</a:t>
            </a:r>
            <a:r>
              <a:rPr lang="en-US" altLang="zh-CN" sz="2800" b="1" dirty="0">
                <a:solidFill>
                  <a:srgbClr val="000066"/>
                </a:solidFill>
                <a:latin typeface="Times New Roman" pitchFamily="18" charset="0"/>
                <a:ea typeface="宋体" pitchFamily="2" charset="-122"/>
                <a:cs typeface="Times New Roman" pitchFamily="18" charset="0"/>
              </a:rPr>
              <a:t>A</a:t>
            </a:r>
            <a:r>
              <a:rPr lang="zh-CN" altLang="en-US" sz="2800" b="1" dirty="0">
                <a:solidFill>
                  <a:srgbClr val="000066"/>
                </a:solidFill>
                <a:latin typeface="Times New Roman" pitchFamily="18" charset="0"/>
                <a:ea typeface="宋体" pitchFamily="2" charset="-122"/>
                <a:cs typeface="Times New Roman" pitchFamily="18" charset="0"/>
              </a:rPr>
              <a:t>中的位置。</a:t>
            </a:r>
            <a:r>
              <a:rPr lang="en-US" altLang="zh-CN" sz="2800" b="1" dirty="0">
                <a:solidFill>
                  <a:srgbClr val="000066"/>
                </a:solidFill>
                <a:latin typeface="Times New Roman" pitchFamily="18" charset="0"/>
                <a:ea typeface="宋体" pitchFamily="2" charset="-122"/>
                <a:cs typeface="Times New Roman" pitchFamily="18" charset="0"/>
              </a:rPr>
              <a:t>dim</a:t>
            </a:r>
            <a:r>
              <a:rPr lang="zh-CN" altLang="en-US" sz="2800" b="1" dirty="0">
                <a:solidFill>
                  <a:srgbClr val="000066"/>
                </a:solidFill>
                <a:latin typeface="Times New Roman" pitchFamily="18" charset="0"/>
                <a:ea typeface="宋体" pitchFamily="2" charset="-122"/>
                <a:cs typeface="Times New Roman" pitchFamily="18" charset="0"/>
              </a:rPr>
              <a:t>指明对</a:t>
            </a:r>
            <a:r>
              <a:rPr lang="en-US" altLang="zh-CN" sz="2800" b="1" dirty="0">
                <a:solidFill>
                  <a:srgbClr val="000066"/>
                </a:solidFill>
                <a:latin typeface="Times New Roman" pitchFamily="18" charset="0"/>
                <a:ea typeface="宋体" pitchFamily="2" charset="-122"/>
                <a:cs typeface="Times New Roman" pitchFamily="18" charset="0"/>
              </a:rPr>
              <a:t>A</a:t>
            </a:r>
            <a:r>
              <a:rPr lang="zh-CN" altLang="en-US" sz="2800" b="1" dirty="0">
                <a:solidFill>
                  <a:srgbClr val="000066"/>
                </a:solidFill>
                <a:latin typeface="Times New Roman" pitchFamily="18" charset="0"/>
                <a:ea typeface="宋体" pitchFamily="2" charset="-122"/>
                <a:cs typeface="Times New Roman" pitchFamily="18" charset="0"/>
              </a:rPr>
              <a:t>的列还是行进行排序，若</a:t>
            </a:r>
            <a:r>
              <a:rPr lang="en-US" altLang="zh-CN" sz="2800" b="1" dirty="0">
                <a:solidFill>
                  <a:srgbClr val="000066"/>
                </a:solidFill>
                <a:latin typeface="Times New Roman" pitchFamily="18" charset="0"/>
                <a:ea typeface="宋体" pitchFamily="2" charset="-122"/>
                <a:cs typeface="Times New Roman" pitchFamily="18" charset="0"/>
              </a:rPr>
              <a:t>dim=1</a:t>
            </a:r>
            <a:r>
              <a:rPr lang="zh-CN" altLang="en-US" sz="2800" b="1" dirty="0">
                <a:solidFill>
                  <a:srgbClr val="000066"/>
                </a:solidFill>
                <a:latin typeface="Times New Roman" pitchFamily="18" charset="0"/>
                <a:ea typeface="宋体" pitchFamily="2" charset="-122"/>
                <a:cs typeface="Times New Roman" pitchFamily="18" charset="0"/>
              </a:rPr>
              <a:t>，则按列排；若</a:t>
            </a:r>
            <a:r>
              <a:rPr lang="en-US" altLang="zh-CN" sz="2800" b="1" dirty="0">
                <a:solidFill>
                  <a:srgbClr val="000066"/>
                </a:solidFill>
                <a:latin typeface="Times New Roman" pitchFamily="18" charset="0"/>
                <a:ea typeface="宋体" pitchFamily="2" charset="-122"/>
                <a:cs typeface="Times New Roman" pitchFamily="18" charset="0"/>
              </a:rPr>
              <a:t>dim=2</a:t>
            </a:r>
            <a:r>
              <a:rPr lang="zh-CN" altLang="en-US" sz="2800" b="1" dirty="0">
                <a:solidFill>
                  <a:srgbClr val="000066"/>
                </a:solidFill>
                <a:latin typeface="Times New Roman" pitchFamily="18" charset="0"/>
                <a:ea typeface="宋体" pitchFamily="2" charset="-122"/>
                <a:cs typeface="Times New Roman" pitchFamily="18" charset="0"/>
              </a:rPr>
              <a:t>，则按行排。</a:t>
            </a:r>
            <a:r>
              <a:rPr lang="en-US" altLang="zh-CN" sz="2800" b="1" dirty="0">
                <a:solidFill>
                  <a:srgbClr val="000066"/>
                </a:solidFill>
                <a:latin typeface="Times New Roman" pitchFamily="18" charset="0"/>
                <a:ea typeface="宋体" pitchFamily="2" charset="-122"/>
                <a:cs typeface="Times New Roman" pitchFamily="18" charset="0"/>
              </a:rPr>
              <a:t>dim</a:t>
            </a:r>
            <a:r>
              <a:rPr lang="zh-CN" altLang="en-US" sz="2800" b="1" dirty="0">
                <a:solidFill>
                  <a:srgbClr val="000066"/>
                </a:solidFill>
                <a:latin typeface="Times New Roman" pitchFamily="18" charset="0"/>
                <a:ea typeface="宋体" pitchFamily="2" charset="-122"/>
                <a:cs typeface="Times New Roman" pitchFamily="18" charset="0"/>
              </a:rPr>
              <a:t>默认取</a:t>
            </a:r>
            <a:r>
              <a:rPr lang="en-US" altLang="zh-CN" sz="2800" b="1" dirty="0">
                <a:solidFill>
                  <a:srgbClr val="000066"/>
                </a:solidFill>
                <a:latin typeface="Times New Roman" pitchFamily="18" charset="0"/>
                <a:ea typeface="宋体" pitchFamily="2" charset="-122"/>
                <a:cs typeface="Times New Roman" pitchFamily="18" charset="0"/>
              </a:rPr>
              <a:t>1</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mode</a:t>
            </a:r>
            <a:r>
              <a:rPr lang="zh-CN" altLang="en-US" sz="2800" b="1" dirty="0">
                <a:solidFill>
                  <a:srgbClr val="000066"/>
                </a:solidFill>
                <a:latin typeface="Times New Roman" pitchFamily="18" charset="0"/>
                <a:ea typeface="宋体" pitchFamily="2" charset="-122"/>
                <a:cs typeface="Times New Roman" pitchFamily="18" charset="0"/>
              </a:rPr>
              <a:t>指明按升序还是按降序排序，</a:t>
            </a:r>
            <a:r>
              <a:rPr lang="en-US" altLang="zh-CN" sz="2800" b="1" dirty="0">
                <a:solidFill>
                  <a:srgbClr val="000066"/>
                </a:solidFill>
                <a:latin typeface="Times New Roman" pitchFamily="18" charset="0"/>
                <a:ea typeface="宋体" pitchFamily="2" charset="-122"/>
                <a:cs typeface="Times New Roman" pitchFamily="18" charset="0"/>
              </a:rPr>
              <a:t>'ascend'</a:t>
            </a:r>
            <a:r>
              <a:rPr lang="zh-CN" altLang="en-US" sz="2800" b="1" dirty="0">
                <a:solidFill>
                  <a:srgbClr val="000066"/>
                </a:solidFill>
                <a:latin typeface="Times New Roman" pitchFamily="18" charset="0"/>
                <a:ea typeface="宋体" pitchFamily="2" charset="-122"/>
                <a:cs typeface="Times New Roman" pitchFamily="18" charset="0"/>
              </a:rPr>
              <a:t>按升序，</a:t>
            </a:r>
            <a:r>
              <a:rPr lang="en-US" altLang="zh-CN" sz="2800" b="1" dirty="0">
                <a:solidFill>
                  <a:srgbClr val="000066"/>
                </a:solidFill>
                <a:latin typeface="Times New Roman" pitchFamily="18" charset="0"/>
                <a:ea typeface="宋体" pitchFamily="2" charset="-122"/>
                <a:cs typeface="Times New Roman" pitchFamily="18" charset="0"/>
              </a:rPr>
              <a:t>'descend'</a:t>
            </a:r>
            <a:r>
              <a:rPr lang="zh-CN" altLang="en-US" sz="2800" b="1" dirty="0">
                <a:solidFill>
                  <a:srgbClr val="000066"/>
                </a:solidFill>
                <a:latin typeface="Times New Roman" pitchFamily="18" charset="0"/>
                <a:ea typeface="宋体" pitchFamily="2" charset="-122"/>
                <a:cs typeface="Times New Roman" pitchFamily="18" charset="0"/>
              </a:rPr>
              <a:t>按降序。</a:t>
            </a:r>
            <a:r>
              <a:rPr lang="en-US" altLang="zh-CN" sz="2800" b="1" dirty="0">
                <a:solidFill>
                  <a:srgbClr val="000066"/>
                </a:solidFill>
                <a:latin typeface="Times New Roman" pitchFamily="18" charset="0"/>
                <a:ea typeface="宋体" pitchFamily="2" charset="-122"/>
                <a:cs typeface="Times New Roman" pitchFamily="18" charset="0"/>
              </a:rPr>
              <a:t>mode</a:t>
            </a:r>
            <a:r>
              <a:rPr lang="zh-CN" altLang="en-US" sz="2800" b="1" dirty="0">
                <a:solidFill>
                  <a:srgbClr val="000066"/>
                </a:solidFill>
                <a:latin typeface="Times New Roman" pitchFamily="18" charset="0"/>
                <a:ea typeface="宋体" pitchFamily="2" charset="-122"/>
                <a:cs typeface="Times New Roman" pitchFamily="18" charset="0"/>
              </a:rPr>
              <a:t>默认取</a:t>
            </a:r>
            <a:r>
              <a:rPr lang="en-US" altLang="zh-CN" sz="2800" b="1" dirty="0">
                <a:solidFill>
                  <a:srgbClr val="000066"/>
                </a:solidFill>
                <a:latin typeface="Times New Roman" pitchFamily="18" charset="0"/>
                <a:ea typeface="宋体" pitchFamily="2" charset="-122"/>
                <a:cs typeface="Times New Roman" pitchFamily="18" charset="0"/>
              </a:rPr>
              <a:t>'ascend'</a:t>
            </a:r>
            <a:r>
              <a:rPr lang="zh-CN" altLang="en-US" sz="2800" b="1" dirty="0">
                <a:solidFill>
                  <a:srgbClr val="000066"/>
                </a:solidFill>
                <a:latin typeface="Times New Roman" pitchFamily="18" charset="0"/>
                <a:ea typeface="宋体" pitchFamily="2" charset="-122"/>
                <a:cs typeface="Times New Roman" pitchFamily="18" charset="0"/>
              </a:rPr>
              <a:t>。</a:t>
            </a:r>
          </a:p>
        </p:txBody>
      </p:sp>
      <p:sp>
        <p:nvSpPr>
          <p:cNvPr id="44036"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a:xfrm>
            <a:off x="468313" y="1125538"/>
            <a:ext cx="7848600" cy="647700"/>
          </a:xfrm>
        </p:spPr>
        <p:txBody>
          <a:bodyPr/>
          <a:lstStyle/>
          <a:p>
            <a:pPr marL="0" indent="0">
              <a:buFontTx/>
              <a:buNone/>
            </a:pPr>
            <a:r>
              <a:rPr lang="zh-CN" altLang="en-US" sz="2800" b="1">
                <a:solidFill>
                  <a:srgbClr val="000066"/>
                </a:solidFill>
                <a:latin typeface="Times New Roman" pitchFamily="18" charset="0"/>
                <a:ea typeface="宋体" pitchFamily="2" charset="-122"/>
                <a:cs typeface="Times New Roman" pitchFamily="18" charset="0"/>
              </a:rPr>
              <a:t>例</a:t>
            </a:r>
            <a:r>
              <a:rPr lang="en-US" altLang="zh-CN" sz="2800" b="1">
                <a:solidFill>
                  <a:srgbClr val="000066"/>
                </a:solidFill>
                <a:latin typeface="Times New Roman" pitchFamily="18" charset="0"/>
                <a:ea typeface="宋体" pitchFamily="2" charset="-122"/>
                <a:cs typeface="Times New Roman" pitchFamily="18" charset="0"/>
              </a:rPr>
              <a:t>6-6  </a:t>
            </a:r>
            <a:r>
              <a:rPr lang="zh-CN" altLang="en-US" sz="2800" b="1">
                <a:solidFill>
                  <a:srgbClr val="000066"/>
                </a:solidFill>
                <a:latin typeface="Times New Roman" pitchFamily="18" charset="0"/>
                <a:ea typeface="宋体" pitchFamily="2" charset="-122"/>
                <a:cs typeface="Times New Roman" pitchFamily="18" charset="0"/>
              </a:rPr>
              <a:t>对下列矩阵做各种排序。</a:t>
            </a:r>
          </a:p>
        </p:txBody>
      </p:sp>
      <p:sp>
        <p:nvSpPr>
          <p:cNvPr id="45061" name="Rectangle 5"/>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5060" name="Object 4"/>
          <p:cNvGraphicFramePr>
            <a:graphicFrameLocks noChangeAspect="1"/>
          </p:cNvGraphicFramePr>
          <p:nvPr>
            <p:extLst>
              <p:ext uri="{D42A27DB-BD31-4B8C-83A1-F6EECF244321}">
                <p14:modId xmlns:p14="http://schemas.microsoft.com/office/powerpoint/2010/main" val="2382366332"/>
              </p:ext>
            </p:extLst>
          </p:nvPr>
        </p:nvGraphicFramePr>
        <p:xfrm>
          <a:off x="3715322" y="1628800"/>
          <a:ext cx="2001015" cy="1109910"/>
        </p:xfrm>
        <a:graphic>
          <a:graphicData uri="http://schemas.openxmlformats.org/presentationml/2006/ole">
            <mc:AlternateContent xmlns:mc="http://schemas.openxmlformats.org/markup-compatibility/2006">
              <mc:Choice xmlns:v="urn:schemas-microsoft-com:vml" Requires="v">
                <p:oleObj spid="_x0000_s45076" name="公式" r:id="rId3" imgW="1282700" imgH="711200" progId="Equation.3">
                  <p:embed/>
                </p:oleObj>
              </mc:Choice>
              <mc:Fallback>
                <p:oleObj name="公式" r:id="rId3" imgW="1282700" imgH="71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5322" y="1628800"/>
                        <a:ext cx="2001015" cy="1109910"/>
                      </a:xfrm>
                      <a:prstGeom prst="rect">
                        <a:avLst/>
                      </a:prstGeom>
                      <a:noFill/>
                      <a:extLst/>
                    </p:spPr>
                  </p:pic>
                </p:oleObj>
              </mc:Fallback>
            </mc:AlternateContent>
          </a:graphicData>
        </a:graphic>
      </p:graphicFrame>
      <p:sp>
        <p:nvSpPr>
          <p:cNvPr id="45062" name="Rectangle 6"/>
          <p:cNvSpPr>
            <a:spLocks noChangeArrowheads="1"/>
          </p:cNvSpPr>
          <p:nvPr/>
        </p:nvSpPr>
        <p:spPr bwMode="auto">
          <a:xfrm>
            <a:off x="611188" y="2492374"/>
            <a:ext cx="8209284" cy="3600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sz="2800" b="1" dirty="0">
                <a:latin typeface="Times New Roman" pitchFamily="18" charset="0"/>
                <a:ea typeface="宋体" pitchFamily="2" charset="-122"/>
                <a:cs typeface="Times New Roman" pitchFamily="18" charset="0"/>
              </a:rPr>
              <a:t>命令如下：</a:t>
            </a:r>
          </a:p>
          <a:p>
            <a:pPr>
              <a:lnSpc>
                <a:spcPct val="100000"/>
              </a:lnSpc>
            </a:pPr>
            <a:r>
              <a:rPr lang="en-US" altLang="zh-CN" sz="2800" b="1" dirty="0">
                <a:latin typeface="Times New Roman" pitchFamily="18" charset="0"/>
                <a:ea typeface="宋体" pitchFamily="2" charset="-122"/>
                <a:cs typeface="Times New Roman" pitchFamily="18" charset="0"/>
              </a:rPr>
              <a:t>&gt;&gt; A=[1,-8,5;4,12,6;13,7,-13];</a:t>
            </a:r>
          </a:p>
          <a:p>
            <a:pPr>
              <a:lnSpc>
                <a:spcPct val="100000"/>
              </a:lnSpc>
            </a:pPr>
            <a:r>
              <a:rPr lang="en-US" altLang="zh-CN" sz="2800" b="1" dirty="0">
                <a:latin typeface="Times New Roman" pitchFamily="18" charset="0"/>
                <a:ea typeface="宋体" pitchFamily="2" charset="-122"/>
                <a:cs typeface="Times New Roman" pitchFamily="18" charset="0"/>
              </a:rPr>
              <a:t>&gt;&gt; sort(A)                	%</a:t>
            </a:r>
            <a:r>
              <a:rPr lang="zh-CN" altLang="en-US" sz="2800" b="1" dirty="0">
                <a:latin typeface="Times New Roman" pitchFamily="18" charset="0"/>
                <a:ea typeface="宋体" pitchFamily="2" charset="-122"/>
                <a:cs typeface="Times New Roman" pitchFamily="18" charset="0"/>
              </a:rPr>
              <a:t>对</a:t>
            </a:r>
            <a:r>
              <a:rPr lang="en-US" altLang="zh-CN" sz="2800" b="1" dirty="0">
                <a:latin typeface="Times New Roman" pitchFamily="18" charset="0"/>
                <a:ea typeface="宋体" pitchFamily="2" charset="-122"/>
                <a:cs typeface="Times New Roman" pitchFamily="18" charset="0"/>
              </a:rPr>
              <a:t>A</a:t>
            </a:r>
            <a:r>
              <a:rPr lang="zh-CN" altLang="en-US" sz="2800" b="1" dirty="0">
                <a:latin typeface="Times New Roman" pitchFamily="18" charset="0"/>
                <a:ea typeface="宋体" pitchFamily="2" charset="-122"/>
                <a:cs typeface="Times New Roman" pitchFamily="18" charset="0"/>
              </a:rPr>
              <a:t>的每列按升序排序</a:t>
            </a:r>
          </a:p>
          <a:p>
            <a:pPr>
              <a:lnSpc>
                <a:spcPct val="100000"/>
              </a:lnSpc>
            </a:pPr>
            <a:r>
              <a:rPr lang="en-US" altLang="zh-CN" sz="2800" b="1" dirty="0">
                <a:latin typeface="Times New Roman" pitchFamily="18" charset="0"/>
                <a:ea typeface="宋体" pitchFamily="2" charset="-122"/>
                <a:cs typeface="Times New Roman" pitchFamily="18" charset="0"/>
              </a:rPr>
              <a:t>&gt;&gt; sort(A,2,'descend')            %</a:t>
            </a:r>
            <a:r>
              <a:rPr lang="zh-CN" altLang="en-US" sz="2800" b="1" dirty="0">
                <a:latin typeface="Times New Roman" pitchFamily="18" charset="0"/>
                <a:ea typeface="宋体" pitchFamily="2" charset="-122"/>
                <a:cs typeface="Times New Roman" pitchFamily="18" charset="0"/>
              </a:rPr>
              <a:t>对</a:t>
            </a:r>
            <a:r>
              <a:rPr lang="en-US" altLang="zh-CN" sz="2800" b="1" dirty="0">
                <a:latin typeface="Times New Roman" pitchFamily="18" charset="0"/>
                <a:ea typeface="宋体" pitchFamily="2" charset="-122"/>
                <a:cs typeface="Times New Roman" pitchFamily="18" charset="0"/>
              </a:rPr>
              <a:t>A</a:t>
            </a:r>
            <a:r>
              <a:rPr lang="zh-CN" altLang="en-US" sz="2800" b="1" dirty="0">
                <a:latin typeface="Times New Roman" pitchFamily="18" charset="0"/>
                <a:ea typeface="宋体" pitchFamily="2" charset="-122"/>
                <a:cs typeface="Times New Roman" pitchFamily="18" charset="0"/>
              </a:rPr>
              <a:t>的每行按降序排序</a:t>
            </a:r>
          </a:p>
          <a:p>
            <a:pPr>
              <a:lnSpc>
                <a:spcPct val="100000"/>
              </a:lnSpc>
            </a:pPr>
            <a:r>
              <a:rPr lang="en-US" altLang="zh-CN" sz="2800" b="1" dirty="0">
                <a:latin typeface="Times New Roman" pitchFamily="18" charset="0"/>
                <a:ea typeface="宋体" pitchFamily="2" charset="-122"/>
                <a:cs typeface="Times New Roman" pitchFamily="18" charset="0"/>
              </a:rPr>
              <a:t>&gt;&gt; [X,I]=sort(A)          	%</a:t>
            </a:r>
            <a:r>
              <a:rPr lang="zh-CN" altLang="en-US" sz="2800" b="1" dirty="0">
                <a:latin typeface="Times New Roman" pitchFamily="18" charset="0"/>
                <a:ea typeface="宋体" pitchFamily="2" charset="-122"/>
                <a:cs typeface="Times New Roman" pitchFamily="18" charset="0"/>
              </a:rPr>
              <a:t>对</a:t>
            </a:r>
            <a:r>
              <a:rPr lang="en-US" altLang="zh-CN" sz="2800" b="1" dirty="0">
                <a:latin typeface="Times New Roman" pitchFamily="18" charset="0"/>
                <a:ea typeface="宋体" pitchFamily="2" charset="-122"/>
                <a:cs typeface="Times New Roman" pitchFamily="18" charset="0"/>
              </a:rPr>
              <a:t>A</a:t>
            </a:r>
            <a:r>
              <a:rPr lang="zh-CN" altLang="en-US" sz="2800" b="1" dirty="0">
                <a:latin typeface="Times New Roman" pitchFamily="18" charset="0"/>
                <a:ea typeface="宋体" pitchFamily="2" charset="-122"/>
                <a:cs typeface="Times New Roman" pitchFamily="18" charset="0"/>
              </a:rPr>
              <a:t>按列排序，并将每个元素所在行号送矩阵</a:t>
            </a:r>
            <a:r>
              <a:rPr lang="en-US" altLang="zh-CN" sz="2800" b="1" dirty="0">
                <a:latin typeface="Times New Roman" pitchFamily="18" charset="0"/>
                <a:ea typeface="宋体" pitchFamily="2" charset="-122"/>
                <a:cs typeface="Times New Roman" pitchFamily="18" charset="0"/>
              </a:rPr>
              <a:t>I</a:t>
            </a:r>
          </a:p>
        </p:txBody>
      </p:sp>
      <p:sp>
        <p:nvSpPr>
          <p:cNvPr id="45063"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95536" y="609459"/>
            <a:ext cx="8229600" cy="1143000"/>
          </a:xfrm>
        </p:spPr>
        <p:txBody>
          <a:bodyPr/>
          <a:lstStyle/>
          <a:p>
            <a:pPr algn="l">
              <a:lnSpc>
                <a:spcPct val="90000"/>
              </a:lnSpc>
              <a:buFontTx/>
              <a:buNone/>
              <a:defRPr/>
            </a:pPr>
            <a:r>
              <a:rPr lang="en-US" altLang="zh-CN" sz="3600" b="1" kern="1200" dirty="0">
                <a:solidFill>
                  <a:srgbClr val="000066"/>
                </a:solidFill>
                <a:latin typeface="Times New Roman" pitchFamily="18" charset="0"/>
                <a:ea typeface="宋体" pitchFamily="2" charset="-122"/>
                <a:cs typeface="Times New Roman" pitchFamily="18" charset="0"/>
              </a:rPr>
              <a:t>6.2  </a:t>
            </a:r>
            <a:r>
              <a:rPr lang="zh-CN" altLang="en-US" sz="3600" b="1" kern="1200" dirty="0">
                <a:solidFill>
                  <a:srgbClr val="000066"/>
                </a:solidFill>
                <a:latin typeface="华文新魏" pitchFamily="2" charset="-122"/>
                <a:ea typeface="华文新魏" pitchFamily="2" charset="-122"/>
                <a:cs typeface="Times New Roman" pitchFamily="18" charset="0"/>
              </a:rPr>
              <a:t>多项式计算</a:t>
            </a:r>
          </a:p>
        </p:txBody>
      </p:sp>
      <p:sp>
        <p:nvSpPr>
          <p:cNvPr id="46083" name="Rectangle 3"/>
          <p:cNvSpPr>
            <a:spLocks noGrp="1" noChangeArrowheads="1"/>
          </p:cNvSpPr>
          <p:nvPr>
            <p:ph type="body" idx="1"/>
          </p:nvPr>
        </p:nvSpPr>
        <p:spPr>
          <a:xfrm>
            <a:off x="395536" y="1556792"/>
            <a:ext cx="8229600" cy="4525963"/>
          </a:xfrm>
        </p:spPr>
        <p:txBody>
          <a:bodyPr/>
          <a:lstStyle/>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在</a:t>
            </a:r>
            <a:r>
              <a:rPr lang="en-US" altLang="zh-CN" sz="2800" b="1" dirty="0">
                <a:solidFill>
                  <a:srgbClr val="000066"/>
                </a:solidFill>
                <a:latin typeface="Times New Roman" pitchFamily="18" charset="0"/>
                <a:ea typeface="宋体" pitchFamily="2" charset="-122"/>
                <a:cs typeface="Times New Roman" pitchFamily="18" charset="0"/>
              </a:rPr>
              <a:t>MATLAB</a:t>
            </a:r>
            <a:r>
              <a:rPr lang="zh-CN" altLang="en-US" sz="2800" b="1" dirty="0">
                <a:solidFill>
                  <a:srgbClr val="000066"/>
                </a:solidFill>
                <a:latin typeface="Times New Roman" pitchFamily="18" charset="0"/>
                <a:ea typeface="宋体" pitchFamily="2" charset="-122"/>
                <a:cs typeface="Times New Roman" pitchFamily="18" charset="0"/>
              </a:rPr>
              <a:t>中，</a:t>
            </a:r>
            <a:r>
              <a:rPr lang="en-US" altLang="zh-CN" sz="2800" b="1" dirty="0">
                <a:solidFill>
                  <a:srgbClr val="000066"/>
                </a:solidFill>
                <a:latin typeface="Times New Roman" pitchFamily="18" charset="0"/>
                <a:ea typeface="宋体" pitchFamily="2" charset="-122"/>
                <a:cs typeface="Times New Roman" pitchFamily="18" charset="0"/>
              </a:rPr>
              <a:t>n</a:t>
            </a:r>
            <a:r>
              <a:rPr lang="zh-CN" altLang="en-US" sz="2800" b="1" dirty="0">
                <a:solidFill>
                  <a:srgbClr val="000066"/>
                </a:solidFill>
                <a:latin typeface="Times New Roman" pitchFamily="18" charset="0"/>
                <a:ea typeface="宋体" pitchFamily="2" charset="-122"/>
                <a:cs typeface="Times New Roman" pitchFamily="18" charset="0"/>
              </a:rPr>
              <a:t>次多项式用一个长度为</a:t>
            </a:r>
            <a:r>
              <a:rPr lang="en-US" altLang="zh-CN" sz="2800" b="1" dirty="0">
                <a:solidFill>
                  <a:srgbClr val="000066"/>
                </a:solidFill>
                <a:latin typeface="Times New Roman" pitchFamily="18" charset="0"/>
                <a:ea typeface="宋体" pitchFamily="2" charset="-122"/>
                <a:cs typeface="Times New Roman" pitchFamily="18" charset="0"/>
              </a:rPr>
              <a:t>n+1</a:t>
            </a:r>
            <a:r>
              <a:rPr lang="zh-CN" altLang="en-US" sz="2800" b="1" dirty="0">
                <a:solidFill>
                  <a:srgbClr val="000066"/>
                </a:solidFill>
                <a:latin typeface="Times New Roman" pitchFamily="18" charset="0"/>
                <a:ea typeface="宋体" pitchFamily="2" charset="-122"/>
                <a:cs typeface="Times New Roman" pitchFamily="18" charset="0"/>
              </a:rPr>
              <a:t>的行向量表示，缺少的幂次项系数为</a:t>
            </a:r>
            <a:r>
              <a:rPr lang="en-US" altLang="zh-CN" sz="2800" b="1" dirty="0">
                <a:solidFill>
                  <a:srgbClr val="000066"/>
                </a:solidFill>
                <a:latin typeface="Times New Roman" pitchFamily="18" charset="0"/>
                <a:ea typeface="宋体" pitchFamily="2" charset="-122"/>
                <a:cs typeface="Times New Roman" pitchFamily="18" charset="0"/>
              </a:rPr>
              <a:t>0</a:t>
            </a:r>
            <a:r>
              <a:rPr lang="zh-CN" altLang="en-US" sz="2800" b="1" dirty="0">
                <a:solidFill>
                  <a:srgbClr val="000066"/>
                </a:solidFill>
                <a:latin typeface="Times New Roman" pitchFamily="18" charset="0"/>
                <a:ea typeface="宋体" pitchFamily="2" charset="-122"/>
                <a:cs typeface="Times New Roman" pitchFamily="18" charset="0"/>
              </a:rPr>
              <a:t>。如果</a:t>
            </a:r>
            <a:r>
              <a:rPr lang="en-US" altLang="zh-CN" sz="2800" b="1" dirty="0">
                <a:solidFill>
                  <a:srgbClr val="000066"/>
                </a:solidFill>
                <a:latin typeface="Times New Roman" pitchFamily="18" charset="0"/>
                <a:ea typeface="宋体" pitchFamily="2" charset="-122"/>
                <a:cs typeface="Times New Roman" pitchFamily="18" charset="0"/>
              </a:rPr>
              <a:t>n</a:t>
            </a:r>
            <a:r>
              <a:rPr lang="zh-CN" altLang="en-US" sz="2800" b="1" dirty="0">
                <a:solidFill>
                  <a:srgbClr val="000066"/>
                </a:solidFill>
                <a:latin typeface="Times New Roman" pitchFamily="18" charset="0"/>
                <a:ea typeface="宋体" pitchFamily="2" charset="-122"/>
                <a:cs typeface="Times New Roman" pitchFamily="18" charset="0"/>
              </a:rPr>
              <a:t>次多项式表示为：</a:t>
            </a:r>
          </a:p>
          <a:p>
            <a:pPr marL="0" indent="0">
              <a:buFontTx/>
              <a:buNone/>
            </a:pPr>
            <a:r>
              <a:rPr lang="en-US" altLang="zh-CN" sz="2800" b="1" dirty="0">
                <a:solidFill>
                  <a:srgbClr val="000066"/>
                </a:solidFill>
                <a:latin typeface="Times New Roman" pitchFamily="18" charset="0"/>
                <a:ea typeface="宋体" pitchFamily="2" charset="-122"/>
                <a:cs typeface="Times New Roman" pitchFamily="18" charset="0"/>
              </a:rPr>
              <a:t>P(x)=a</a:t>
            </a:r>
            <a:r>
              <a:rPr lang="en-US" altLang="zh-CN" sz="2800" b="1" baseline="-25000" dirty="0">
                <a:solidFill>
                  <a:srgbClr val="000066"/>
                </a:solidFill>
                <a:latin typeface="Times New Roman" pitchFamily="18" charset="0"/>
                <a:ea typeface="宋体" pitchFamily="2" charset="-122"/>
                <a:cs typeface="Times New Roman" pitchFamily="18" charset="0"/>
              </a:rPr>
              <a:t>n</a:t>
            </a:r>
            <a:r>
              <a:rPr lang="en-US" altLang="zh-CN" sz="2800" b="1" dirty="0">
                <a:solidFill>
                  <a:srgbClr val="000066"/>
                </a:solidFill>
                <a:latin typeface="Times New Roman" pitchFamily="18" charset="0"/>
                <a:ea typeface="宋体" pitchFamily="2" charset="-122"/>
                <a:cs typeface="Times New Roman" pitchFamily="18" charset="0"/>
              </a:rPr>
              <a:t>x</a:t>
            </a:r>
            <a:r>
              <a:rPr lang="en-US" altLang="zh-CN" sz="2800" b="1" baseline="30000" dirty="0">
                <a:solidFill>
                  <a:srgbClr val="000066"/>
                </a:solidFill>
                <a:latin typeface="Times New Roman" pitchFamily="18" charset="0"/>
                <a:ea typeface="宋体" pitchFamily="2" charset="-122"/>
                <a:cs typeface="Times New Roman" pitchFamily="18" charset="0"/>
              </a:rPr>
              <a:t>n</a:t>
            </a:r>
            <a:r>
              <a:rPr lang="en-US" altLang="zh-CN" sz="2800" b="1" dirty="0">
                <a:solidFill>
                  <a:srgbClr val="000066"/>
                </a:solidFill>
                <a:latin typeface="Times New Roman" pitchFamily="18" charset="0"/>
                <a:ea typeface="宋体" pitchFamily="2" charset="-122"/>
                <a:cs typeface="Times New Roman" pitchFamily="18" charset="0"/>
              </a:rPr>
              <a:t>+a</a:t>
            </a:r>
            <a:r>
              <a:rPr lang="en-US" altLang="zh-CN" sz="2800" b="1" baseline="-25000" dirty="0">
                <a:solidFill>
                  <a:srgbClr val="000066"/>
                </a:solidFill>
                <a:latin typeface="Times New Roman" pitchFamily="18" charset="0"/>
                <a:ea typeface="宋体" pitchFamily="2" charset="-122"/>
                <a:cs typeface="Times New Roman" pitchFamily="18" charset="0"/>
              </a:rPr>
              <a:t>n-1</a:t>
            </a:r>
            <a:r>
              <a:rPr lang="en-US" altLang="zh-CN" sz="2800" b="1" dirty="0">
                <a:solidFill>
                  <a:srgbClr val="000066"/>
                </a:solidFill>
                <a:latin typeface="Times New Roman" pitchFamily="18" charset="0"/>
                <a:ea typeface="宋体" pitchFamily="2" charset="-122"/>
                <a:cs typeface="Times New Roman" pitchFamily="18" charset="0"/>
              </a:rPr>
              <a:t>x</a:t>
            </a:r>
            <a:r>
              <a:rPr lang="en-US" altLang="zh-CN" sz="2800" b="1" baseline="30000" dirty="0">
                <a:latin typeface="Times New Roman" pitchFamily="18" charset="0"/>
                <a:ea typeface="宋体" pitchFamily="2" charset="-122"/>
                <a:cs typeface="Times New Roman" pitchFamily="18" charset="0"/>
              </a:rPr>
              <a:t>n-1</a:t>
            </a:r>
            <a:r>
              <a:rPr lang="en-US" altLang="zh-CN" sz="2800" b="1" dirty="0">
                <a:solidFill>
                  <a:srgbClr val="000066"/>
                </a:solidFill>
                <a:latin typeface="Times New Roman" pitchFamily="18" charset="0"/>
                <a:ea typeface="宋体" pitchFamily="2" charset="-122"/>
                <a:cs typeface="Times New Roman" pitchFamily="18" charset="0"/>
              </a:rPr>
              <a:t>+a</a:t>
            </a:r>
            <a:r>
              <a:rPr lang="en-US" altLang="zh-CN" sz="2800" b="1" baseline="-25000" dirty="0">
                <a:solidFill>
                  <a:srgbClr val="000066"/>
                </a:solidFill>
                <a:latin typeface="Times New Roman" pitchFamily="18" charset="0"/>
                <a:ea typeface="宋体" pitchFamily="2" charset="-122"/>
                <a:cs typeface="Times New Roman" pitchFamily="18" charset="0"/>
              </a:rPr>
              <a:t>n-2</a:t>
            </a:r>
            <a:r>
              <a:rPr lang="en-US" altLang="zh-CN" sz="2800" b="1" dirty="0">
                <a:solidFill>
                  <a:srgbClr val="000066"/>
                </a:solidFill>
                <a:latin typeface="Times New Roman" pitchFamily="18" charset="0"/>
                <a:ea typeface="宋体" pitchFamily="2" charset="-122"/>
                <a:cs typeface="Times New Roman" pitchFamily="18" charset="0"/>
              </a:rPr>
              <a:t>x</a:t>
            </a:r>
            <a:r>
              <a:rPr lang="en-US" altLang="zh-CN" sz="2800" b="1" baseline="30000" dirty="0">
                <a:latin typeface="Times New Roman" pitchFamily="18" charset="0"/>
                <a:ea typeface="宋体" pitchFamily="2" charset="-122"/>
                <a:cs typeface="Times New Roman" pitchFamily="18" charset="0"/>
              </a:rPr>
              <a:t>n-2</a:t>
            </a:r>
            <a:r>
              <a:rPr lang="en-US" altLang="zh-CN" sz="2800" b="1" dirty="0">
                <a:solidFill>
                  <a:srgbClr val="000066"/>
                </a:solidFill>
                <a:latin typeface="Times New Roman" pitchFamily="18" charset="0"/>
                <a:ea typeface="宋体" pitchFamily="2" charset="-122"/>
                <a:cs typeface="Times New Roman" pitchFamily="18" charset="0"/>
              </a:rPr>
              <a:t>+…+a</a:t>
            </a:r>
            <a:r>
              <a:rPr lang="en-US" altLang="zh-CN" sz="2800" b="1" baseline="-25000" dirty="0">
                <a:solidFill>
                  <a:srgbClr val="000066"/>
                </a:solidFill>
                <a:latin typeface="Times New Roman" pitchFamily="18" charset="0"/>
                <a:ea typeface="宋体" pitchFamily="2" charset="-122"/>
                <a:cs typeface="Times New Roman" pitchFamily="18" charset="0"/>
              </a:rPr>
              <a:t>1</a:t>
            </a:r>
            <a:r>
              <a:rPr lang="en-US" altLang="zh-CN" sz="2800" b="1" dirty="0">
                <a:solidFill>
                  <a:srgbClr val="000066"/>
                </a:solidFill>
                <a:latin typeface="Times New Roman" pitchFamily="18" charset="0"/>
                <a:ea typeface="宋体" pitchFamily="2" charset="-122"/>
                <a:cs typeface="Times New Roman" pitchFamily="18" charset="0"/>
              </a:rPr>
              <a:t>x+a</a:t>
            </a:r>
            <a:r>
              <a:rPr lang="en-US" altLang="zh-CN" sz="2800" b="1" baseline="-25000" dirty="0">
                <a:solidFill>
                  <a:srgbClr val="000066"/>
                </a:solidFill>
                <a:latin typeface="Times New Roman" pitchFamily="18" charset="0"/>
                <a:ea typeface="宋体" pitchFamily="2" charset="-122"/>
                <a:cs typeface="Times New Roman" pitchFamily="18" charset="0"/>
              </a:rPr>
              <a:t>0</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则在</a:t>
            </a:r>
            <a:r>
              <a:rPr lang="en-US" altLang="zh-CN" sz="2800" b="1" dirty="0">
                <a:solidFill>
                  <a:srgbClr val="000066"/>
                </a:solidFill>
                <a:latin typeface="Times New Roman" pitchFamily="18" charset="0"/>
                <a:ea typeface="宋体" pitchFamily="2" charset="-122"/>
                <a:cs typeface="Times New Roman" pitchFamily="18" charset="0"/>
              </a:rPr>
              <a:t>MATLAB</a:t>
            </a:r>
            <a:r>
              <a:rPr lang="zh-CN" altLang="en-US" sz="2800" b="1" dirty="0">
                <a:solidFill>
                  <a:srgbClr val="000066"/>
                </a:solidFill>
                <a:latin typeface="Times New Roman" pitchFamily="18" charset="0"/>
                <a:ea typeface="宋体" pitchFamily="2" charset="-122"/>
                <a:cs typeface="Times New Roman" pitchFamily="18" charset="0"/>
              </a:rPr>
              <a:t>中，</a:t>
            </a:r>
            <a:r>
              <a:rPr lang="en-US" altLang="zh-CN" sz="2800" b="1" dirty="0">
                <a:solidFill>
                  <a:srgbClr val="000066"/>
                </a:solidFill>
                <a:latin typeface="Times New Roman" pitchFamily="18" charset="0"/>
                <a:ea typeface="宋体" pitchFamily="2" charset="-122"/>
                <a:cs typeface="Times New Roman" pitchFamily="18" charset="0"/>
              </a:rPr>
              <a:t>P(x)</a:t>
            </a:r>
            <a:r>
              <a:rPr lang="zh-CN" altLang="en-US" sz="2800" b="1" dirty="0">
                <a:solidFill>
                  <a:srgbClr val="000066"/>
                </a:solidFill>
                <a:latin typeface="Times New Roman" pitchFamily="18" charset="0"/>
                <a:ea typeface="宋体" pitchFamily="2" charset="-122"/>
                <a:cs typeface="Times New Roman" pitchFamily="18" charset="0"/>
              </a:rPr>
              <a:t>表达为向量形式：</a:t>
            </a:r>
            <a:r>
              <a:rPr lang="en-US" altLang="zh-CN" sz="2800" b="1" dirty="0">
                <a:solidFill>
                  <a:srgbClr val="000066"/>
                </a:solidFill>
                <a:latin typeface="Times New Roman" pitchFamily="18" charset="0"/>
                <a:ea typeface="宋体" pitchFamily="2" charset="-122"/>
                <a:cs typeface="Times New Roman" pitchFamily="18" charset="0"/>
              </a:rPr>
              <a:t>[a</a:t>
            </a:r>
            <a:r>
              <a:rPr lang="en-US" altLang="zh-CN" sz="2800" b="1" baseline="-25000" dirty="0">
                <a:solidFill>
                  <a:srgbClr val="000066"/>
                </a:solidFill>
                <a:latin typeface="Times New Roman" pitchFamily="18" charset="0"/>
                <a:ea typeface="宋体" pitchFamily="2" charset="-122"/>
                <a:cs typeface="Times New Roman" pitchFamily="18" charset="0"/>
              </a:rPr>
              <a:t>n</a:t>
            </a:r>
            <a:r>
              <a:rPr lang="en-US" altLang="zh-CN" sz="2800" b="1" dirty="0">
                <a:solidFill>
                  <a:srgbClr val="000066"/>
                </a:solidFill>
                <a:latin typeface="Times New Roman" pitchFamily="18" charset="0"/>
                <a:ea typeface="宋体" pitchFamily="2" charset="-122"/>
                <a:cs typeface="Times New Roman" pitchFamily="18" charset="0"/>
              </a:rPr>
              <a:t>,a</a:t>
            </a:r>
            <a:r>
              <a:rPr lang="en-US" altLang="zh-CN" sz="2800" b="1" baseline="-25000" dirty="0">
                <a:solidFill>
                  <a:srgbClr val="000066"/>
                </a:solidFill>
                <a:latin typeface="Times New Roman" pitchFamily="18" charset="0"/>
                <a:ea typeface="宋体" pitchFamily="2" charset="-122"/>
                <a:cs typeface="Times New Roman" pitchFamily="18" charset="0"/>
              </a:rPr>
              <a:t>n</a:t>
            </a:r>
            <a:r>
              <a:rPr lang="en-US" altLang="zh-CN" sz="2800" b="1" baseline="-25000" dirty="0">
                <a:solidFill>
                  <a:srgbClr val="000066"/>
                </a:solidFill>
                <a:latin typeface="Times New Roman" pitchFamily="18" charset="0"/>
                <a:ea typeface="宋体" pitchFamily="2" charset="-122"/>
                <a:cs typeface="Times New Roman" pitchFamily="18" charset="0"/>
                <a:sym typeface="Symbol" pitchFamily="18" charset="2"/>
              </a:rPr>
              <a:t></a:t>
            </a:r>
            <a:r>
              <a:rPr lang="en-US" altLang="zh-CN" sz="2800" b="1" baseline="-25000" dirty="0">
                <a:solidFill>
                  <a:srgbClr val="000066"/>
                </a:solidFill>
                <a:latin typeface="Times New Roman" pitchFamily="18" charset="0"/>
                <a:ea typeface="宋体" pitchFamily="2" charset="-122"/>
                <a:cs typeface="Times New Roman" pitchFamily="18" charset="0"/>
              </a:rPr>
              <a:t>1</a:t>
            </a:r>
            <a:r>
              <a:rPr lang="en-US" altLang="zh-CN" sz="2800" b="1" dirty="0">
                <a:solidFill>
                  <a:srgbClr val="000066"/>
                </a:solidFill>
                <a:latin typeface="Times New Roman" pitchFamily="18" charset="0"/>
                <a:ea typeface="宋体" pitchFamily="2" charset="-122"/>
                <a:cs typeface="Times New Roman" pitchFamily="18" charset="0"/>
              </a:rPr>
              <a:t>,a</a:t>
            </a:r>
            <a:r>
              <a:rPr lang="en-US" altLang="zh-CN" sz="2800" b="1" baseline="-25000" dirty="0">
                <a:solidFill>
                  <a:srgbClr val="000066"/>
                </a:solidFill>
                <a:latin typeface="Times New Roman" pitchFamily="18" charset="0"/>
                <a:ea typeface="宋体" pitchFamily="2" charset="-122"/>
                <a:cs typeface="Times New Roman" pitchFamily="18" charset="0"/>
              </a:rPr>
              <a:t>n</a:t>
            </a:r>
            <a:r>
              <a:rPr lang="en-US" altLang="zh-CN" sz="2800" b="1" baseline="-25000" dirty="0">
                <a:solidFill>
                  <a:srgbClr val="000066"/>
                </a:solidFill>
                <a:latin typeface="Times New Roman" pitchFamily="18" charset="0"/>
                <a:ea typeface="宋体" pitchFamily="2" charset="-122"/>
                <a:cs typeface="Times New Roman" pitchFamily="18" charset="0"/>
                <a:sym typeface="Symbol" pitchFamily="18" charset="2"/>
              </a:rPr>
              <a:t></a:t>
            </a:r>
            <a:r>
              <a:rPr lang="en-US" altLang="zh-CN" sz="2800" b="1" baseline="-25000" dirty="0">
                <a:solidFill>
                  <a:srgbClr val="000066"/>
                </a:solidFill>
                <a:latin typeface="Times New Roman" pitchFamily="18" charset="0"/>
                <a:ea typeface="宋体" pitchFamily="2" charset="-122"/>
                <a:cs typeface="Times New Roman" pitchFamily="18" charset="0"/>
              </a:rPr>
              <a:t>2</a:t>
            </a:r>
            <a:r>
              <a:rPr lang="en-US" altLang="zh-CN" sz="2800" b="1" dirty="0">
                <a:solidFill>
                  <a:srgbClr val="000066"/>
                </a:solidFill>
                <a:latin typeface="Times New Roman" pitchFamily="18" charset="0"/>
                <a:ea typeface="宋体" pitchFamily="2" charset="-122"/>
                <a:cs typeface="Times New Roman" pitchFamily="18" charset="0"/>
              </a:rPr>
              <a:t>,…,a</a:t>
            </a:r>
            <a:r>
              <a:rPr lang="en-US" altLang="zh-CN" sz="2800" b="1" baseline="-25000" dirty="0">
                <a:solidFill>
                  <a:srgbClr val="000066"/>
                </a:solidFill>
                <a:latin typeface="Times New Roman" pitchFamily="18" charset="0"/>
                <a:ea typeface="宋体" pitchFamily="2" charset="-122"/>
                <a:cs typeface="Times New Roman" pitchFamily="18" charset="0"/>
              </a:rPr>
              <a:t>1</a:t>
            </a:r>
            <a:r>
              <a:rPr lang="en-US" altLang="zh-CN" sz="2800" b="1" dirty="0">
                <a:solidFill>
                  <a:srgbClr val="000066"/>
                </a:solidFill>
                <a:latin typeface="Times New Roman" pitchFamily="18" charset="0"/>
                <a:ea typeface="宋体" pitchFamily="2" charset="-122"/>
                <a:cs typeface="Times New Roman" pitchFamily="18" charset="0"/>
              </a:rPr>
              <a:t>,a</a:t>
            </a:r>
            <a:r>
              <a:rPr lang="en-US" altLang="zh-CN" sz="2800" b="1" baseline="-25000" dirty="0">
                <a:solidFill>
                  <a:srgbClr val="000066"/>
                </a:solidFill>
                <a:latin typeface="Times New Roman" pitchFamily="18" charset="0"/>
                <a:ea typeface="宋体" pitchFamily="2" charset="-122"/>
                <a:cs typeface="Times New Roman" pitchFamily="18" charset="0"/>
              </a:rPr>
              <a:t>0</a:t>
            </a:r>
            <a:r>
              <a:rPr lang="en-US" altLang="zh-CN" sz="2800" b="1" dirty="0">
                <a:solidFill>
                  <a:srgbClr val="000066"/>
                </a:solidFill>
                <a:latin typeface="Times New Roman" pitchFamily="18" charset="0"/>
                <a:ea typeface="宋体" pitchFamily="2" charset="-122"/>
                <a:cs typeface="Times New Roman" pitchFamily="18" charset="0"/>
              </a:rPr>
              <a:t>]</a:t>
            </a:r>
            <a:r>
              <a:rPr lang="zh-CN" altLang="en-US" sz="2800" b="1" dirty="0">
                <a:solidFill>
                  <a:srgbClr val="000066"/>
                </a:solidFill>
                <a:latin typeface="Times New Roman" pitchFamily="18" charset="0"/>
                <a:ea typeface="宋体" pitchFamily="2" charset="-122"/>
                <a:cs typeface="Times New Roman" pitchFamily="18" charset="0"/>
              </a:rPr>
              <a:t>。</a:t>
            </a:r>
          </a:p>
        </p:txBody>
      </p:sp>
      <p:sp>
        <p:nvSpPr>
          <p:cNvPr id="46084"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67544" y="558280"/>
            <a:ext cx="8229600" cy="1143000"/>
          </a:xfrm>
        </p:spPr>
        <p:txBody>
          <a:bodyPr/>
          <a:lstStyle/>
          <a:p>
            <a:pPr algn="l">
              <a:buFontTx/>
              <a:buNone/>
            </a:pPr>
            <a:r>
              <a:rPr lang="en-US" altLang="zh-CN" sz="2800" b="1" dirty="0">
                <a:solidFill>
                  <a:srgbClr val="000066"/>
                </a:solidFill>
                <a:latin typeface="Times New Roman" pitchFamily="18" charset="0"/>
                <a:ea typeface="宋体" pitchFamily="2" charset="-122"/>
                <a:cs typeface="Times New Roman" pitchFamily="18" charset="0"/>
              </a:rPr>
              <a:t>6.2.1  </a:t>
            </a:r>
            <a:r>
              <a:rPr lang="zh-CN" altLang="en-US" sz="2800" b="1" dirty="0">
                <a:solidFill>
                  <a:srgbClr val="000066"/>
                </a:solidFill>
                <a:latin typeface="Times New Roman" pitchFamily="18" charset="0"/>
                <a:ea typeface="宋体" pitchFamily="2" charset="-122"/>
                <a:cs typeface="Times New Roman" pitchFamily="18" charset="0"/>
              </a:rPr>
              <a:t>多项式的四则运算</a:t>
            </a:r>
          </a:p>
        </p:txBody>
      </p:sp>
      <p:sp>
        <p:nvSpPr>
          <p:cNvPr id="47107" name="Rectangle 3"/>
          <p:cNvSpPr>
            <a:spLocks noGrp="1" noChangeArrowheads="1"/>
          </p:cNvSpPr>
          <p:nvPr>
            <p:ph type="body" idx="1"/>
          </p:nvPr>
        </p:nvSpPr>
        <p:spPr>
          <a:xfrm>
            <a:off x="468313" y="1412875"/>
            <a:ext cx="8229600" cy="4525963"/>
          </a:xfrm>
        </p:spPr>
        <p:txBody>
          <a:bodyPr/>
          <a:lstStyle/>
          <a:p>
            <a:pPr marL="0" indent="0">
              <a:buFontTx/>
              <a:buNone/>
            </a:pPr>
            <a:r>
              <a:rPr lang="en-US" altLang="zh-CN" sz="2800" b="1">
                <a:solidFill>
                  <a:srgbClr val="000066"/>
                </a:solidFill>
                <a:latin typeface="Times New Roman" pitchFamily="18" charset="0"/>
                <a:ea typeface="宋体" pitchFamily="2" charset="-122"/>
                <a:cs typeface="Times New Roman" pitchFamily="18" charset="0"/>
              </a:rPr>
              <a:t>1</a:t>
            </a:r>
            <a:r>
              <a:rPr lang="zh-CN" altLang="en-US" sz="2800" b="1">
                <a:solidFill>
                  <a:srgbClr val="000066"/>
                </a:solidFill>
                <a:latin typeface="Times New Roman" pitchFamily="18" charset="0"/>
                <a:ea typeface="宋体" pitchFamily="2" charset="-122"/>
                <a:cs typeface="Times New Roman" pitchFamily="18" charset="0"/>
              </a:rPr>
              <a:t>．多项式的加减运算</a:t>
            </a:r>
          </a:p>
          <a:p>
            <a:pPr marL="0" indent="0">
              <a:buFontTx/>
              <a:buNone/>
            </a:pPr>
            <a:r>
              <a:rPr lang="en-US" altLang="zh-CN" sz="2800" b="1">
                <a:solidFill>
                  <a:srgbClr val="000066"/>
                </a:solidFill>
                <a:latin typeface="Times New Roman" pitchFamily="18" charset="0"/>
                <a:ea typeface="宋体" pitchFamily="2" charset="-122"/>
                <a:cs typeface="Times New Roman" pitchFamily="18" charset="0"/>
              </a:rPr>
              <a:t>MATLAB</a:t>
            </a:r>
            <a:r>
              <a:rPr lang="zh-CN" altLang="en-US" sz="2800" b="1">
                <a:solidFill>
                  <a:srgbClr val="000066"/>
                </a:solidFill>
                <a:latin typeface="Times New Roman" pitchFamily="18" charset="0"/>
                <a:ea typeface="宋体" pitchFamily="2" charset="-122"/>
                <a:cs typeface="Times New Roman" pitchFamily="18" charset="0"/>
              </a:rPr>
              <a:t>没有提供专门进行多项式加减运算的函数。</a:t>
            </a:r>
          </a:p>
          <a:p>
            <a:pPr marL="0" indent="0">
              <a:buFontTx/>
              <a:buNone/>
            </a:pPr>
            <a:r>
              <a:rPr lang="zh-CN" altLang="en-US" sz="2800" b="1">
                <a:solidFill>
                  <a:srgbClr val="000066"/>
                </a:solidFill>
                <a:latin typeface="Times New Roman" pitchFamily="18" charset="0"/>
                <a:ea typeface="宋体" pitchFamily="2" charset="-122"/>
                <a:cs typeface="Times New Roman" pitchFamily="18" charset="0"/>
              </a:rPr>
              <a:t>事实上，多项式的加减运算就是其所对应的系数向量的加减运算。对于次数相同的两个多项式，可直接对多项式系数向量进行加减运算。</a:t>
            </a:r>
          </a:p>
          <a:p>
            <a:pPr marL="0" indent="0">
              <a:buFontTx/>
              <a:buNone/>
            </a:pPr>
            <a:r>
              <a:rPr lang="zh-CN" altLang="en-US" sz="2800" b="1">
                <a:solidFill>
                  <a:srgbClr val="000066"/>
                </a:solidFill>
                <a:latin typeface="Times New Roman" pitchFamily="18" charset="0"/>
                <a:ea typeface="宋体" pitchFamily="2" charset="-122"/>
                <a:cs typeface="Times New Roman" pitchFamily="18" charset="0"/>
              </a:rPr>
              <a:t>如果多项式的次数不同，则应该把低次的多项式系数不足的高次项用</a:t>
            </a:r>
            <a:r>
              <a:rPr lang="en-US" altLang="zh-CN" sz="2800" b="1">
                <a:solidFill>
                  <a:srgbClr val="000066"/>
                </a:solidFill>
                <a:latin typeface="Times New Roman" pitchFamily="18" charset="0"/>
                <a:ea typeface="宋体" pitchFamily="2" charset="-122"/>
                <a:cs typeface="Times New Roman" pitchFamily="18" charset="0"/>
              </a:rPr>
              <a:t>0</a:t>
            </a:r>
            <a:r>
              <a:rPr lang="zh-CN" altLang="en-US" sz="2800" b="1">
                <a:solidFill>
                  <a:srgbClr val="000066"/>
                </a:solidFill>
                <a:latin typeface="Times New Roman" pitchFamily="18" charset="0"/>
                <a:ea typeface="宋体" pitchFamily="2" charset="-122"/>
                <a:cs typeface="Times New Roman" pitchFamily="18" charset="0"/>
              </a:rPr>
              <a:t>补足，使同式中的各多项式具有相同的次数。 </a:t>
            </a:r>
          </a:p>
        </p:txBody>
      </p:sp>
      <p:sp>
        <p:nvSpPr>
          <p:cNvPr id="47108"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323850" y="1125538"/>
            <a:ext cx="8229600" cy="4525962"/>
          </a:xfrm>
        </p:spPr>
        <p:txBody>
          <a:bodyPr/>
          <a:lstStyle/>
          <a:p>
            <a:pPr marL="0" indent="0">
              <a:buFontTx/>
              <a:buNone/>
            </a:pPr>
            <a:r>
              <a:rPr lang="zh-CN" altLang="en-US" sz="2800" b="1">
                <a:solidFill>
                  <a:srgbClr val="000066"/>
                </a:solidFill>
                <a:latin typeface="Times New Roman" pitchFamily="18" charset="0"/>
                <a:ea typeface="宋体" pitchFamily="2" charset="-122"/>
                <a:cs typeface="Times New Roman" pitchFamily="18" charset="0"/>
              </a:rPr>
              <a:t>例如，计算</a:t>
            </a:r>
            <a:r>
              <a:rPr lang="en-US" altLang="zh-CN" sz="2800" b="1">
                <a:solidFill>
                  <a:srgbClr val="000066"/>
                </a:solidFill>
                <a:latin typeface="Times New Roman" pitchFamily="18" charset="0"/>
                <a:ea typeface="宋体" pitchFamily="2" charset="-122"/>
                <a:cs typeface="Times New Roman" pitchFamily="18" charset="0"/>
              </a:rPr>
              <a:t>(x</a:t>
            </a:r>
            <a:r>
              <a:rPr lang="en-US" altLang="zh-CN" sz="2800" b="1" baseline="30000">
                <a:solidFill>
                  <a:srgbClr val="000066"/>
                </a:solidFill>
                <a:latin typeface="Times New Roman" pitchFamily="18" charset="0"/>
                <a:ea typeface="宋体" pitchFamily="2" charset="-122"/>
                <a:cs typeface="Times New Roman" pitchFamily="18" charset="0"/>
              </a:rPr>
              <a:t>3</a:t>
            </a:r>
            <a:r>
              <a:rPr lang="en-US" altLang="zh-CN" sz="2800" b="1">
                <a:solidFill>
                  <a:srgbClr val="000066"/>
                </a:solidFill>
                <a:latin typeface="Times New Roman" pitchFamily="18" charset="0"/>
                <a:ea typeface="宋体" pitchFamily="2" charset="-122"/>
                <a:cs typeface="Times New Roman" pitchFamily="18" charset="0"/>
              </a:rPr>
              <a:t>-2x</a:t>
            </a:r>
            <a:r>
              <a:rPr lang="en-US" altLang="zh-CN" sz="2800" b="1" baseline="30000">
                <a:solidFill>
                  <a:srgbClr val="000066"/>
                </a:solidFill>
                <a:latin typeface="Times New Roman" pitchFamily="18" charset="0"/>
                <a:ea typeface="宋体" pitchFamily="2" charset="-122"/>
                <a:cs typeface="Times New Roman" pitchFamily="18" charset="0"/>
              </a:rPr>
              <a:t>2</a:t>
            </a:r>
            <a:r>
              <a:rPr lang="en-US" altLang="zh-CN" sz="2800" b="1">
                <a:solidFill>
                  <a:srgbClr val="000066"/>
                </a:solidFill>
                <a:latin typeface="Times New Roman" pitchFamily="18" charset="0"/>
                <a:ea typeface="宋体" pitchFamily="2" charset="-122"/>
                <a:cs typeface="Times New Roman" pitchFamily="18" charset="0"/>
              </a:rPr>
              <a:t>+5x+3)+(6x-1)</a:t>
            </a:r>
            <a:r>
              <a:rPr lang="zh-CN" altLang="en-US" sz="2800" b="1">
                <a:solidFill>
                  <a:srgbClr val="000066"/>
                </a:solidFill>
                <a:latin typeface="Times New Roman" pitchFamily="18" charset="0"/>
                <a:ea typeface="宋体" pitchFamily="2" charset="-122"/>
                <a:cs typeface="Times New Roman" pitchFamily="18" charset="0"/>
              </a:rPr>
              <a:t>，对于和式的后一个多项式</a:t>
            </a:r>
            <a:r>
              <a:rPr lang="en-US" altLang="zh-CN" sz="2800" b="1">
                <a:solidFill>
                  <a:srgbClr val="000066"/>
                </a:solidFill>
                <a:latin typeface="Times New Roman" pitchFamily="18" charset="0"/>
                <a:ea typeface="宋体" pitchFamily="2" charset="-122"/>
                <a:cs typeface="Times New Roman" pitchFamily="18" charset="0"/>
              </a:rPr>
              <a:t>6x-1</a:t>
            </a:r>
            <a:r>
              <a:rPr lang="zh-CN" altLang="en-US" sz="2800" b="1">
                <a:solidFill>
                  <a:srgbClr val="000066"/>
                </a:solidFill>
                <a:latin typeface="Times New Roman" pitchFamily="18" charset="0"/>
                <a:ea typeface="宋体" pitchFamily="2" charset="-122"/>
                <a:cs typeface="Times New Roman" pitchFamily="18" charset="0"/>
              </a:rPr>
              <a:t>，它仅为</a:t>
            </a:r>
            <a:r>
              <a:rPr lang="en-US" altLang="zh-CN" sz="2800" b="1">
                <a:solidFill>
                  <a:srgbClr val="000066"/>
                </a:solidFill>
                <a:latin typeface="Times New Roman" pitchFamily="18" charset="0"/>
                <a:ea typeface="宋体" pitchFamily="2" charset="-122"/>
                <a:cs typeface="Times New Roman" pitchFamily="18" charset="0"/>
              </a:rPr>
              <a:t>1</a:t>
            </a:r>
            <a:r>
              <a:rPr lang="zh-CN" altLang="en-US" sz="2800" b="1">
                <a:solidFill>
                  <a:srgbClr val="000066"/>
                </a:solidFill>
                <a:latin typeface="Times New Roman" pitchFamily="18" charset="0"/>
                <a:ea typeface="宋体" pitchFamily="2" charset="-122"/>
                <a:cs typeface="Times New Roman" pitchFamily="18" charset="0"/>
              </a:rPr>
              <a:t>次多项式，而前面的是</a:t>
            </a:r>
            <a:r>
              <a:rPr lang="en-US" altLang="zh-CN" sz="2800" b="1">
                <a:solidFill>
                  <a:srgbClr val="000066"/>
                </a:solidFill>
                <a:latin typeface="Times New Roman" pitchFamily="18" charset="0"/>
                <a:ea typeface="宋体" pitchFamily="2" charset="-122"/>
                <a:cs typeface="Times New Roman" pitchFamily="18" charset="0"/>
              </a:rPr>
              <a:t>3</a:t>
            </a:r>
            <a:r>
              <a:rPr lang="zh-CN" altLang="en-US" sz="2800" b="1">
                <a:solidFill>
                  <a:srgbClr val="000066"/>
                </a:solidFill>
                <a:latin typeface="Times New Roman" pitchFamily="18" charset="0"/>
                <a:ea typeface="宋体" pitchFamily="2" charset="-122"/>
                <a:cs typeface="Times New Roman" pitchFamily="18" charset="0"/>
              </a:rPr>
              <a:t>次。为确保两者次数相同，应把后者的系数向量处理成</a:t>
            </a:r>
            <a:r>
              <a:rPr lang="en-US" altLang="zh-CN" sz="2800" b="1">
                <a:solidFill>
                  <a:srgbClr val="000066"/>
                </a:solidFill>
                <a:latin typeface="Times New Roman" pitchFamily="18" charset="0"/>
                <a:ea typeface="宋体" pitchFamily="2" charset="-122"/>
                <a:cs typeface="Times New Roman" pitchFamily="18" charset="0"/>
              </a:rPr>
              <a:t>[0,0,6,-1]</a:t>
            </a:r>
            <a:r>
              <a:rPr lang="zh-CN" altLang="en-US" sz="2800" b="1">
                <a:solidFill>
                  <a:srgbClr val="000066"/>
                </a:solidFill>
                <a:latin typeface="Times New Roman" pitchFamily="18" charset="0"/>
                <a:ea typeface="宋体" pitchFamily="2" charset="-122"/>
                <a:cs typeface="Times New Roman" pitchFamily="18" charset="0"/>
              </a:rPr>
              <a:t>。命令如下：</a:t>
            </a:r>
          </a:p>
          <a:p>
            <a:pPr marL="0" indent="0">
              <a:buFontTx/>
              <a:buNone/>
            </a:pPr>
            <a:r>
              <a:rPr lang="en-US" altLang="zh-CN" sz="2800" b="1">
                <a:solidFill>
                  <a:srgbClr val="000066"/>
                </a:solidFill>
                <a:latin typeface="Times New Roman" pitchFamily="18" charset="0"/>
                <a:ea typeface="宋体" pitchFamily="2" charset="-122"/>
                <a:cs typeface="Times New Roman" pitchFamily="18" charset="0"/>
              </a:rPr>
              <a:t>&gt;&gt; a=[1,-2,5,3];</a:t>
            </a:r>
          </a:p>
          <a:p>
            <a:pPr marL="0" indent="0">
              <a:buFontTx/>
              <a:buNone/>
            </a:pPr>
            <a:r>
              <a:rPr lang="en-US" altLang="zh-CN" sz="2800" b="1">
                <a:solidFill>
                  <a:srgbClr val="000066"/>
                </a:solidFill>
                <a:latin typeface="Times New Roman" pitchFamily="18" charset="0"/>
                <a:ea typeface="宋体" pitchFamily="2" charset="-122"/>
                <a:cs typeface="Times New Roman" pitchFamily="18" charset="0"/>
              </a:rPr>
              <a:t>&gt;&gt; b=[0,0,6,-1];</a:t>
            </a:r>
          </a:p>
          <a:p>
            <a:pPr marL="0" indent="0">
              <a:buFontTx/>
              <a:buNone/>
            </a:pPr>
            <a:r>
              <a:rPr lang="en-US" altLang="zh-CN" sz="2800" b="1">
                <a:solidFill>
                  <a:srgbClr val="000066"/>
                </a:solidFill>
                <a:latin typeface="Times New Roman" pitchFamily="18" charset="0"/>
                <a:ea typeface="宋体" pitchFamily="2" charset="-122"/>
                <a:cs typeface="Times New Roman" pitchFamily="18" charset="0"/>
              </a:rPr>
              <a:t>&gt;&gt; c=a+b</a:t>
            </a:r>
          </a:p>
          <a:p>
            <a:pPr marL="0" indent="0">
              <a:buFontTx/>
              <a:buNone/>
            </a:pPr>
            <a:r>
              <a:rPr lang="en-US" altLang="zh-CN" sz="2800" b="1">
                <a:solidFill>
                  <a:srgbClr val="000066"/>
                </a:solidFill>
                <a:latin typeface="Times New Roman" pitchFamily="18" charset="0"/>
                <a:ea typeface="宋体" pitchFamily="2" charset="-122"/>
                <a:cs typeface="Times New Roman" pitchFamily="18" charset="0"/>
              </a:rPr>
              <a:t>c =</a:t>
            </a:r>
          </a:p>
          <a:p>
            <a:pPr marL="0" indent="0">
              <a:buFontTx/>
              <a:buNone/>
            </a:pPr>
            <a:r>
              <a:rPr lang="en-US" altLang="zh-CN" sz="2800" b="1">
                <a:solidFill>
                  <a:srgbClr val="000066"/>
                </a:solidFill>
                <a:latin typeface="Times New Roman" pitchFamily="18" charset="0"/>
                <a:ea typeface="宋体" pitchFamily="2" charset="-122"/>
                <a:cs typeface="Times New Roman" pitchFamily="18" charset="0"/>
              </a:rPr>
              <a:t>     1    -2    11     2</a:t>
            </a:r>
            <a:endParaRPr lang="zh-CN" altLang="en-US" sz="2800" b="1">
              <a:solidFill>
                <a:srgbClr val="000066"/>
              </a:solidFill>
              <a:latin typeface="Times New Roman" pitchFamily="18" charset="0"/>
              <a:ea typeface="宋体" pitchFamily="2" charset="-122"/>
              <a:cs typeface="Times New Roman" pitchFamily="18" charset="0"/>
            </a:endParaRPr>
          </a:p>
        </p:txBody>
      </p:sp>
      <p:sp>
        <p:nvSpPr>
          <p:cNvPr id="48132"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467544" y="836712"/>
            <a:ext cx="8352159" cy="5544616"/>
          </a:xfrm>
        </p:spPr>
        <p:txBody>
          <a:bodyPr/>
          <a:lstStyle/>
          <a:p>
            <a:pPr marL="0" indent="0">
              <a:buFontTx/>
              <a:buNone/>
            </a:pPr>
            <a:r>
              <a:rPr lang="en-US" altLang="zh-CN" sz="2800" b="1" dirty="0">
                <a:solidFill>
                  <a:srgbClr val="000066"/>
                </a:solidFill>
                <a:latin typeface="Times New Roman" pitchFamily="18" charset="0"/>
                <a:ea typeface="宋体" pitchFamily="2" charset="-122"/>
                <a:cs typeface="Times New Roman" pitchFamily="18" charset="0"/>
              </a:rPr>
              <a:t>2</a:t>
            </a:r>
            <a:r>
              <a:rPr lang="zh-CN" altLang="en-US" sz="2800" b="1" dirty="0">
                <a:solidFill>
                  <a:srgbClr val="000066"/>
                </a:solidFill>
                <a:latin typeface="Times New Roman" pitchFamily="18" charset="0"/>
                <a:ea typeface="宋体" pitchFamily="2" charset="-122"/>
                <a:cs typeface="Times New Roman" pitchFamily="18" charset="0"/>
              </a:rPr>
              <a:t>．多项式乘法运算</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函数</a:t>
            </a:r>
            <a:r>
              <a:rPr lang="en-US" altLang="zh-CN" sz="2800" b="1" dirty="0" err="1">
                <a:solidFill>
                  <a:srgbClr val="000066"/>
                </a:solidFill>
                <a:latin typeface="Times New Roman" pitchFamily="18" charset="0"/>
                <a:ea typeface="宋体" pitchFamily="2" charset="-122"/>
                <a:cs typeface="Times New Roman" pitchFamily="18" charset="0"/>
              </a:rPr>
              <a:t>conv</a:t>
            </a:r>
            <a:r>
              <a:rPr lang="en-US" altLang="zh-CN" sz="2800" b="1" dirty="0">
                <a:solidFill>
                  <a:srgbClr val="000066"/>
                </a:solidFill>
                <a:latin typeface="Times New Roman" pitchFamily="18" charset="0"/>
                <a:ea typeface="宋体" pitchFamily="2" charset="-122"/>
                <a:cs typeface="Times New Roman" pitchFamily="18" charset="0"/>
              </a:rPr>
              <a:t>(P1,P2)</a:t>
            </a:r>
            <a:r>
              <a:rPr lang="zh-CN" altLang="en-US" sz="2800" b="1" dirty="0">
                <a:solidFill>
                  <a:srgbClr val="000066"/>
                </a:solidFill>
                <a:latin typeface="Times New Roman" pitchFamily="18" charset="0"/>
                <a:ea typeface="宋体" pitchFamily="2" charset="-122"/>
                <a:cs typeface="Times New Roman" pitchFamily="18" charset="0"/>
              </a:rPr>
              <a:t>用于求多项式</a:t>
            </a:r>
            <a:r>
              <a:rPr lang="en-US" altLang="zh-CN" sz="2800" b="1" dirty="0">
                <a:solidFill>
                  <a:srgbClr val="000066"/>
                </a:solidFill>
                <a:latin typeface="Times New Roman" pitchFamily="18" charset="0"/>
                <a:ea typeface="宋体" pitchFamily="2" charset="-122"/>
                <a:cs typeface="Times New Roman" pitchFamily="18" charset="0"/>
              </a:rPr>
              <a:t>P1</a:t>
            </a:r>
            <a:r>
              <a:rPr lang="zh-CN" altLang="en-US" sz="2800" b="1" dirty="0">
                <a:solidFill>
                  <a:srgbClr val="000066"/>
                </a:solidFill>
                <a:latin typeface="Times New Roman" pitchFamily="18" charset="0"/>
                <a:ea typeface="宋体" pitchFamily="2" charset="-122"/>
                <a:cs typeface="Times New Roman" pitchFamily="18" charset="0"/>
              </a:rPr>
              <a:t>和</a:t>
            </a:r>
            <a:r>
              <a:rPr lang="en-US" altLang="zh-CN" sz="2800" b="1" dirty="0">
                <a:solidFill>
                  <a:srgbClr val="000066"/>
                </a:solidFill>
                <a:latin typeface="Times New Roman" pitchFamily="18" charset="0"/>
                <a:ea typeface="宋体" pitchFamily="2" charset="-122"/>
                <a:cs typeface="Times New Roman" pitchFamily="18" charset="0"/>
              </a:rPr>
              <a:t>P2</a:t>
            </a:r>
            <a:r>
              <a:rPr lang="zh-CN" altLang="en-US" sz="2800" b="1" dirty="0">
                <a:solidFill>
                  <a:srgbClr val="000066"/>
                </a:solidFill>
                <a:latin typeface="Times New Roman" pitchFamily="18" charset="0"/>
                <a:ea typeface="宋体" pitchFamily="2" charset="-122"/>
                <a:cs typeface="Times New Roman" pitchFamily="18" charset="0"/>
              </a:rPr>
              <a:t>的乘积。其中，</a:t>
            </a:r>
            <a:r>
              <a:rPr lang="en-US" altLang="zh-CN" sz="2800" b="1" dirty="0">
                <a:solidFill>
                  <a:srgbClr val="000066"/>
                </a:solidFill>
                <a:latin typeface="Times New Roman" pitchFamily="18" charset="0"/>
                <a:ea typeface="宋体" pitchFamily="2" charset="-122"/>
                <a:cs typeface="Times New Roman" pitchFamily="18" charset="0"/>
              </a:rPr>
              <a:t>P1</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P2</a:t>
            </a:r>
            <a:r>
              <a:rPr lang="zh-CN" altLang="en-US" sz="2800" b="1" dirty="0">
                <a:solidFill>
                  <a:srgbClr val="000066"/>
                </a:solidFill>
                <a:latin typeface="Times New Roman" pitchFamily="18" charset="0"/>
                <a:ea typeface="宋体" pitchFamily="2" charset="-122"/>
                <a:cs typeface="Times New Roman" pitchFamily="18" charset="0"/>
              </a:rPr>
              <a:t>是两个多项式系数向量。</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例</a:t>
            </a:r>
            <a:r>
              <a:rPr lang="en-US" altLang="zh-CN" sz="2800" b="1" dirty="0">
                <a:solidFill>
                  <a:srgbClr val="000066"/>
                </a:solidFill>
                <a:latin typeface="Times New Roman" pitchFamily="18" charset="0"/>
                <a:ea typeface="宋体" pitchFamily="2" charset="-122"/>
                <a:cs typeface="Times New Roman" pitchFamily="18" charset="0"/>
              </a:rPr>
              <a:t>6-7  </a:t>
            </a:r>
            <a:r>
              <a:rPr lang="zh-CN" altLang="en-US" sz="2800" b="1" dirty="0">
                <a:solidFill>
                  <a:srgbClr val="000066"/>
                </a:solidFill>
                <a:latin typeface="Times New Roman" pitchFamily="18" charset="0"/>
                <a:ea typeface="宋体" pitchFamily="2" charset="-122"/>
                <a:cs typeface="Times New Roman" pitchFamily="18" charset="0"/>
              </a:rPr>
              <a:t>求多项式</a:t>
            </a:r>
            <a:r>
              <a:rPr lang="en-US" altLang="zh-CN" sz="2800" b="1" dirty="0">
                <a:solidFill>
                  <a:srgbClr val="000066"/>
                </a:solidFill>
                <a:latin typeface="Times New Roman" pitchFamily="18" charset="0"/>
                <a:ea typeface="宋体" pitchFamily="2" charset="-122"/>
                <a:cs typeface="Times New Roman" pitchFamily="18" charset="0"/>
              </a:rPr>
              <a:t>x</a:t>
            </a:r>
            <a:r>
              <a:rPr lang="en-US" altLang="zh-CN" sz="2800" b="1" baseline="30000" dirty="0">
                <a:solidFill>
                  <a:srgbClr val="000066"/>
                </a:solidFill>
                <a:latin typeface="Times New Roman" pitchFamily="18" charset="0"/>
                <a:ea typeface="宋体" pitchFamily="2" charset="-122"/>
                <a:cs typeface="Times New Roman" pitchFamily="18" charset="0"/>
              </a:rPr>
              <a:t>4</a:t>
            </a:r>
            <a:r>
              <a:rPr lang="en-US" altLang="zh-CN" sz="2800" b="1" dirty="0">
                <a:solidFill>
                  <a:srgbClr val="000066"/>
                </a:solidFill>
                <a:latin typeface="Times New Roman" pitchFamily="18" charset="0"/>
                <a:ea typeface="宋体" pitchFamily="2" charset="-122"/>
                <a:cs typeface="Times New Roman" pitchFamily="18" charset="0"/>
              </a:rPr>
              <a:t>+8x</a:t>
            </a:r>
            <a:r>
              <a:rPr lang="en-US" altLang="zh-CN" sz="2800" b="1" baseline="30000" dirty="0">
                <a:solidFill>
                  <a:srgbClr val="000066"/>
                </a:solidFill>
                <a:latin typeface="Times New Roman" pitchFamily="18" charset="0"/>
                <a:ea typeface="宋体" pitchFamily="2" charset="-122"/>
                <a:cs typeface="Times New Roman" pitchFamily="18" charset="0"/>
              </a:rPr>
              <a:t>3</a:t>
            </a:r>
            <a:r>
              <a:rPr lang="en-US" altLang="zh-CN" sz="2800" b="1" dirty="0">
                <a:solidFill>
                  <a:srgbClr val="000066"/>
                </a:solidFill>
                <a:latin typeface="Times New Roman" pitchFamily="18" charset="0"/>
                <a:ea typeface="宋体" pitchFamily="2" charset="-122"/>
                <a:cs typeface="Times New Roman" pitchFamily="18" charset="0"/>
              </a:rPr>
              <a:t>-10</a:t>
            </a:r>
            <a:r>
              <a:rPr lang="zh-CN" altLang="en-US" sz="2800" b="1" dirty="0">
                <a:solidFill>
                  <a:srgbClr val="000066"/>
                </a:solidFill>
                <a:latin typeface="Times New Roman" pitchFamily="18" charset="0"/>
                <a:ea typeface="宋体" pitchFamily="2" charset="-122"/>
                <a:cs typeface="Times New Roman" pitchFamily="18" charset="0"/>
              </a:rPr>
              <a:t>与多项式</a:t>
            </a:r>
            <a:r>
              <a:rPr lang="en-US" altLang="zh-CN" sz="2800" b="1" dirty="0">
                <a:solidFill>
                  <a:srgbClr val="000066"/>
                </a:solidFill>
                <a:latin typeface="Times New Roman" pitchFamily="18" charset="0"/>
                <a:ea typeface="宋体" pitchFamily="2" charset="-122"/>
                <a:cs typeface="Times New Roman" pitchFamily="18" charset="0"/>
              </a:rPr>
              <a:t>2x</a:t>
            </a:r>
            <a:r>
              <a:rPr lang="en-US" altLang="zh-CN" sz="2800" b="1" baseline="30000" dirty="0">
                <a:solidFill>
                  <a:srgbClr val="000066"/>
                </a:solidFill>
                <a:latin typeface="Times New Roman" pitchFamily="18" charset="0"/>
                <a:ea typeface="宋体" pitchFamily="2" charset="-122"/>
                <a:cs typeface="Times New Roman" pitchFamily="18" charset="0"/>
              </a:rPr>
              <a:t>2</a:t>
            </a:r>
            <a:r>
              <a:rPr lang="en-US" altLang="zh-CN" sz="2800" b="1" dirty="0">
                <a:solidFill>
                  <a:srgbClr val="000066"/>
                </a:solidFill>
                <a:latin typeface="Times New Roman" pitchFamily="18" charset="0"/>
                <a:ea typeface="宋体" pitchFamily="2" charset="-122"/>
                <a:cs typeface="Times New Roman" pitchFamily="18" charset="0"/>
              </a:rPr>
              <a:t>-x+3</a:t>
            </a:r>
            <a:r>
              <a:rPr lang="zh-CN" altLang="en-US" sz="2800" b="1" dirty="0">
                <a:solidFill>
                  <a:srgbClr val="000066"/>
                </a:solidFill>
                <a:latin typeface="Times New Roman" pitchFamily="18" charset="0"/>
                <a:ea typeface="宋体" pitchFamily="2" charset="-122"/>
                <a:cs typeface="Times New Roman" pitchFamily="18" charset="0"/>
              </a:rPr>
              <a:t>的乘积。</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命令如下</a:t>
            </a:r>
            <a:r>
              <a:rPr lang="zh-CN" altLang="pt-BR" sz="2800" b="1" dirty="0">
                <a:solidFill>
                  <a:srgbClr val="000066"/>
                </a:solidFill>
                <a:latin typeface="Times New Roman" pitchFamily="18" charset="0"/>
                <a:ea typeface="宋体" pitchFamily="2" charset="-122"/>
                <a:cs typeface="Times New Roman" pitchFamily="18" charset="0"/>
              </a:rPr>
              <a:t>：</a:t>
            </a:r>
          </a:p>
          <a:p>
            <a:pPr marL="0" indent="0">
              <a:buFontTx/>
              <a:buNone/>
            </a:pPr>
            <a:r>
              <a:rPr lang="pt-BR" altLang="zh-CN" sz="2400" b="1" dirty="0">
                <a:solidFill>
                  <a:srgbClr val="000066"/>
                </a:solidFill>
                <a:latin typeface="Times New Roman" pitchFamily="18" charset="0"/>
                <a:ea typeface="宋体" pitchFamily="2" charset="-122"/>
                <a:cs typeface="Times New Roman" pitchFamily="18" charset="0"/>
              </a:rPr>
              <a:t>&gt;&gt; A=[1,8,0,0,-10];</a:t>
            </a:r>
          </a:p>
          <a:p>
            <a:pPr marL="0" indent="0">
              <a:buFontTx/>
              <a:buNone/>
            </a:pPr>
            <a:r>
              <a:rPr lang="pt-BR" altLang="zh-CN" sz="2400" b="1" dirty="0">
                <a:solidFill>
                  <a:srgbClr val="000066"/>
                </a:solidFill>
                <a:latin typeface="Times New Roman" pitchFamily="18" charset="0"/>
                <a:ea typeface="宋体" pitchFamily="2" charset="-122"/>
                <a:cs typeface="Times New Roman" pitchFamily="18" charset="0"/>
              </a:rPr>
              <a:t>&gt;&gt; B=[2,-1,3];</a:t>
            </a:r>
          </a:p>
          <a:p>
            <a:pPr marL="0" indent="0">
              <a:buFontTx/>
              <a:buNone/>
            </a:pPr>
            <a:r>
              <a:rPr lang="pt-BR" altLang="zh-CN" sz="2400" b="1" dirty="0">
                <a:solidFill>
                  <a:srgbClr val="000066"/>
                </a:solidFill>
                <a:latin typeface="Times New Roman" pitchFamily="18" charset="0"/>
                <a:ea typeface="宋体" pitchFamily="2" charset="-122"/>
                <a:cs typeface="Times New Roman" pitchFamily="18" charset="0"/>
              </a:rPr>
              <a:t>&gt;&gt; C=conv(A,B)</a:t>
            </a:r>
          </a:p>
          <a:p>
            <a:pPr marL="0" indent="0">
              <a:buFontTx/>
              <a:buNone/>
            </a:pPr>
            <a:r>
              <a:rPr lang="pt-BR" altLang="zh-CN" sz="2400" b="1" dirty="0">
                <a:solidFill>
                  <a:srgbClr val="000066"/>
                </a:solidFill>
                <a:latin typeface="Times New Roman" pitchFamily="18" charset="0"/>
                <a:ea typeface="宋体" pitchFamily="2" charset="-122"/>
                <a:cs typeface="Times New Roman" pitchFamily="18" charset="0"/>
              </a:rPr>
              <a:t>C =</a:t>
            </a:r>
          </a:p>
          <a:p>
            <a:pPr marL="0" indent="0">
              <a:buFontTx/>
              <a:buNone/>
            </a:pPr>
            <a:r>
              <a:rPr lang="pt-BR" altLang="zh-CN" sz="2400" b="1" dirty="0">
                <a:solidFill>
                  <a:srgbClr val="000066"/>
                </a:solidFill>
                <a:latin typeface="Times New Roman" pitchFamily="18" charset="0"/>
                <a:ea typeface="宋体" pitchFamily="2" charset="-122"/>
                <a:cs typeface="Times New Roman" pitchFamily="18" charset="0"/>
              </a:rPr>
              <a:t>     </a:t>
            </a:r>
            <a:r>
              <a:rPr lang="en-US" altLang="zh-CN" sz="2400" b="1" dirty="0">
                <a:solidFill>
                  <a:srgbClr val="000066"/>
                </a:solidFill>
                <a:latin typeface="Times New Roman" pitchFamily="18" charset="0"/>
                <a:ea typeface="宋体" pitchFamily="2" charset="-122"/>
                <a:cs typeface="Times New Roman" pitchFamily="18" charset="0"/>
              </a:rPr>
              <a:t>2    15    -5    24   -20    10   -30</a:t>
            </a:r>
          </a:p>
          <a:p>
            <a:pPr marL="0" indent="0">
              <a:buFontTx/>
              <a:buNone/>
            </a:pPr>
            <a:r>
              <a:rPr lang="zh-CN" altLang="en-US" sz="2800" b="1" dirty="0" smtClean="0">
                <a:solidFill>
                  <a:srgbClr val="000066"/>
                </a:solidFill>
                <a:latin typeface="Times New Roman" pitchFamily="18" charset="0"/>
                <a:ea typeface="宋体" pitchFamily="2" charset="-122"/>
                <a:cs typeface="Times New Roman" pitchFamily="18" charset="0"/>
              </a:rPr>
              <a:t>执行结果得</a:t>
            </a:r>
            <a:r>
              <a:rPr lang="zh-CN" altLang="en-US" sz="2800" b="1" dirty="0">
                <a:latin typeface="Times New Roman" pitchFamily="18" charset="0"/>
                <a:ea typeface="宋体" pitchFamily="2" charset="-122"/>
                <a:cs typeface="Times New Roman" pitchFamily="18" charset="0"/>
              </a:rPr>
              <a:t>到</a:t>
            </a:r>
            <a:r>
              <a:rPr lang="zh-CN" altLang="en-US" sz="2800" b="1" dirty="0" smtClean="0">
                <a:solidFill>
                  <a:srgbClr val="000066"/>
                </a:solidFill>
                <a:latin typeface="Times New Roman" pitchFamily="18" charset="0"/>
                <a:ea typeface="宋体" pitchFamily="2" charset="-122"/>
                <a:cs typeface="Times New Roman" pitchFamily="18" charset="0"/>
              </a:rPr>
              <a:t>一</a:t>
            </a:r>
            <a:r>
              <a:rPr lang="zh-CN" altLang="en-US" sz="2800" b="1" dirty="0">
                <a:solidFill>
                  <a:srgbClr val="000066"/>
                </a:solidFill>
                <a:latin typeface="Times New Roman" pitchFamily="18" charset="0"/>
                <a:ea typeface="宋体" pitchFamily="2" charset="-122"/>
                <a:cs typeface="Times New Roman" pitchFamily="18" charset="0"/>
              </a:rPr>
              <a:t>个</a:t>
            </a:r>
            <a:r>
              <a:rPr lang="en-US" altLang="zh-CN" sz="2800" b="1" dirty="0">
                <a:solidFill>
                  <a:srgbClr val="000066"/>
                </a:solidFill>
                <a:latin typeface="Times New Roman" pitchFamily="18" charset="0"/>
                <a:ea typeface="宋体" pitchFamily="2" charset="-122"/>
                <a:cs typeface="Times New Roman" pitchFamily="18" charset="0"/>
              </a:rPr>
              <a:t>6</a:t>
            </a:r>
            <a:r>
              <a:rPr lang="zh-CN" altLang="en-US" sz="2800" b="1" dirty="0">
                <a:solidFill>
                  <a:srgbClr val="000066"/>
                </a:solidFill>
                <a:latin typeface="Times New Roman" pitchFamily="18" charset="0"/>
                <a:ea typeface="宋体" pitchFamily="2" charset="-122"/>
                <a:cs typeface="Times New Roman" pitchFamily="18" charset="0"/>
              </a:rPr>
              <a:t>次多项式</a:t>
            </a:r>
            <a:r>
              <a:rPr lang="zh-CN" altLang="en-US" sz="2800" b="1" dirty="0" smtClean="0">
                <a:solidFill>
                  <a:srgbClr val="000066"/>
                </a:solidFill>
                <a:latin typeface="Times New Roman" pitchFamily="18" charset="0"/>
                <a:ea typeface="宋体" pitchFamily="2" charset="-122"/>
                <a:cs typeface="Times New Roman" pitchFamily="18" charset="0"/>
              </a:rPr>
              <a:t>：</a:t>
            </a:r>
            <a:endParaRPr lang="en-US" altLang="zh-CN" sz="2800" b="1" dirty="0" smtClean="0">
              <a:solidFill>
                <a:srgbClr val="000066"/>
              </a:solidFill>
              <a:latin typeface="Times New Roman" pitchFamily="18" charset="0"/>
              <a:ea typeface="宋体" pitchFamily="2" charset="-122"/>
              <a:cs typeface="Times New Roman" pitchFamily="18" charset="0"/>
            </a:endParaRPr>
          </a:p>
          <a:p>
            <a:pPr marL="0" indent="0">
              <a:buFontTx/>
              <a:buNone/>
            </a:pPr>
            <a:r>
              <a:rPr lang="en-US" altLang="zh-CN" sz="2400" b="1" dirty="0" smtClean="0">
                <a:solidFill>
                  <a:srgbClr val="000066"/>
                </a:solidFill>
                <a:latin typeface="Times New Roman" pitchFamily="18" charset="0"/>
                <a:ea typeface="宋体" pitchFamily="2" charset="-122"/>
                <a:cs typeface="Times New Roman" pitchFamily="18" charset="0"/>
              </a:rPr>
              <a:t>2x</a:t>
            </a:r>
            <a:r>
              <a:rPr lang="en-US" altLang="zh-CN" sz="2400" b="1" baseline="30000" dirty="0" smtClean="0">
                <a:solidFill>
                  <a:srgbClr val="000066"/>
                </a:solidFill>
                <a:latin typeface="Times New Roman" pitchFamily="18" charset="0"/>
                <a:ea typeface="宋体" pitchFamily="2" charset="-122"/>
                <a:cs typeface="Times New Roman" pitchFamily="18" charset="0"/>
              </a:rPr>
              <a:t>6</a:t>
            </a:r>
            <a:r>
              <a:rPr lang="en-US" altLang="zh-CN" sz="2400" b="1" dirty="0" smtClean="0">
                <a:solidFill>
                  <a:srgbClr val="000066"/>
                </a:solidFill>
                <a:latin typeface="Times New Roman" pitchFamily="18" charset="0"/>
                <a:ea typeface="宋体" pitchFamily="2" charset="-122"/>
                <a:cs typeface="Times New Roman" pitchFamily="18" charset="0"/>
              </a:rPr>
              <a:t>+15x</a:t>
            </a:r>
            <a:r>
              <a:rPr lang="en-US" altLang="zh-CN" sz="2400" b="1" baseline="30000" dirty="0" smtClean="0">
                <a:solidFill>
                  <a:srgbClr val="000066"/>
                </a:solidFill>
                <a:latin typeface="Times New Roman" pitchFamily="18" charset="0"/>
                <a:ea typeface="宋体" pitchFamily="2" charset="-122"/>
                <a:cs typeface="Times New Roman" pitchFamily="18" charset="0"/>
              </a:rPr>
              <a:t>5</a:t>
            </a:r>
            <a:r>
              <a:rPr lang="en-US" altLang="zh-CN" sz="2400" b="1" dirty="0" smtClean="0">
                <a:solidFill>
                  <a:srgbClr val="000066"/>
                </a:solidFill>
                <a:latin typeface="Times New Roman" pitchFamily="18" charset="0"/>
                <a:ea typeface="宋体" pitchFamily="2" charset="-122"/>
                <a:cs typeface="Times New Roman" pitchFamily="18" charset="0"/>
              </a:rPr>
              <a:t>-5x</a:t>
            </a:r>
            <a:r>
              <a:rPr lang="en-US" altLang="zh-CN" sz="2400" b="1" baseline="30000" dirty="0" smtClean="0">
                <a:solidFill>
                  <a:srgbClr val="000066"/>
                </a:solidFill>
                <a:latin typeface="Times New Roman" pitchFamily="18" charset="0"/>
                <a:ea typeface="宋体" pitchFamily="2" charset="-122"/>
                <a:cs typeface="Times New Roman" pitchFamily="18" charset="0"/>
              </a:rPr>
              <a:t>4</a:t>
            </a:r>
            <a:r>
              <a:rPr lang="en-US" altLang="zh-CN" sz="2400" b="1" dirty="0" smtClean="0">
                <a:solidFill>
                  <a:srgbClr val="000066"/>
                </a:solidFill>
                <a:latin typeface="Times New Roman" pitchFamily="18" charset="0"/>
                <a:ea typeface="宋体" pitchFamily="2" charset="-122"/>
                <a:cs typeface="Times New Roman" pitchFamily="18" charset="0"/>
              </a:rPr>
              <a:t>+24x</a:t>
            </a:r>
            <a:r>
              <a:rPr lang="en-US" altLang="zh-CN" sz="2400" b="1" baseline="30000" dirty="0" smtClean="0">
                <a:solidFill>
                  <a:srgbClr val="000066"/>
                </a:solidFill>
                <a:latin typeface="Times New Roman" pitchFamily="18" charset="0"/>
                <a:ea typeface="宋体" pitchFamily="2" charset="-122"/>
                <a:cs typeface="Times New Roman" pitchFamily="18" charset="0"/>
              </a:rPr>
              <a:t>3</a:t>
            </a:r>
            <a:r>
              <a:rPr lang="en-US" altLang="zh-CN" sz="2400" b="1" dirty="0" smtClean="0">
                <a:solidFill>
                  <a:srgbClr val="000066"/>
                </a:solidFill>
                <a:latin typeface="Times New Roman" pitchFamily="18" charset="0"/>
                <a:ea typeface="宋体" pitchFamily="2" charset="-122"/>
                <a:cs typeface="Times New Roman" pitchFamily="18" charset="0"/>
              </a:rPr>
              <a:t>-20x</a:t>
            </a:r>
            <a:r>
              <a:rPr lang="en-US" altLang="zh-CN" sz="2400" b="1" baseline="30000" dirty="0" smtClean="0">
                <a:solidFill>
                  <a:srgbClr val="000066"/>
                </a:solidFill>
                <a:latin typeface="Times New Roman" pitchFamily="18" charset="0"/>
                <a:ea typeface="宋体" pitchFamily="2" charset="-122"/>
                <a:cs typeface="Times New Roman" pitchFamily="18" charset="0"/>
              </a:rPr>
              <a:t>2</a:t>
            </a:r>
            <a:r>
              <a:rPr lang="en-US" altLang="zh-CN" sz="2400" b="1" dirty="0" smtClean="0">
                <a:solidFill>
                  <a:srgbClr val="000066"/>
                </a:solidFill>
                <a:latin typeface="Times New Roman" pitchFamily="18" charset="0"/>
                <a:ea typeface="宋体" pitchFamily="2" charset="-122"/>
                <a:cs typeface="Times New Roman" pitchFamily="18" charset="0"/>
              </a:rPr>
              <a:t>+10x-30</a:t>
            </a:r>
            <a:endParaRPr lang="zh-CN" altLang="en-US" sz="2400" b="1" dirty="0">
              <a:solidFill>
                <a:srgbClr val="000066"/>
              </a:solidFill>
              <a:latin typeface="Times New Roman" pitchFamily="18" charset="0"/>
              <a:ea typeface="宋体" pitchFamily="2" charset="-122"/>
              <a:cs typeface="Times New Roman" pitchFamily="18" charset="0"/>
            </a:endParaRPr>
          </a:p>
        </p:txBody>
      </p:sp>
      <p:sp>
        <p:nvSpPr>
          <p:cNvPr id="49156"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a:xfrm>
            <a:off x="395288" y="908050"/>
            <a:ext cx="8497192" cy="4525963"/>
          </a:xfrm>
        </p:spPr>
        <p:txBody>
          <a:bodyPr/>
          <a:lstStyle/>
          <a:p>
            <a:pPr marL="0" indent="0">
              <a:buFontTx/>
              <a:buNone/>
            </a:pPr>
            <a:r>
              <a:rPr lang="en-US" altLang="zh-CN" sz="2800" b="1" dirty="0">
                <a:solidFill>
                  <a:srgbClr val="000066"/>
                </a:solidFill>
                <a:latin typeface="Times New Roman" pitchFamily="18" charset="0"/>
                <a:ea typeface="宋体" pitchFamily="2" charset="-122"/>
                <a:cs typeface="Times New Roman" pitchFamily="18" charset="0"/>
              </a:rPr>
              <a:t>3</a:t>
            </a:r>
            <a:r>
              <a:rPr lang="zh-CN" altLang="en-US" sz="2800" b="1" dirty="0">
                <a:solidFill>
                  <a:srgbClr val="000066"/>
                </a:solidFill>
                <a:latin typeface="Times New Roman" pitchFamily="18" charset="0"/>
                <a:ea typeface="宋体" pitchFamily="2" charset="-122"/>
                <a:cs typeface="Times New Roman" pitchFamily="18" charset="0"/>
              </a:rPr>
              <a:t>．多项式除法</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函数</a:t>
            </a:r>
            <a:r>
              <a:rPr lang="en-US" altLang="zh-CN" sz="2800" b="1" dirty="0">
                <a:solidFill>
                  <a:srgbClr val="000066"/>
                </a:solidFill>
                <a:latin typeface="Times New Roman" pitchFamily="18" charset="0"/>
                <a:ea typeface="宋体" pitchFamily="2" charset="-122"/>
                <a:cs typeface="Times New Roman" pitchFamily="18" charset="0"/>
              </a:rPr>
              <a:t>[</a:t>
            </a:r>
            <a:r>
              <a:rPr lang="en-US" altLang="zh-CN" sz="2800" b="1" dirty="0" err="1">
                <a:solidFill>
                  <a:srgbClr val="000066"/>
                </a:solidFill>
                <a:latin typeface="Times New Roman" pitchFamily="18" charset="0"/>
                <a:ea typeface="宋体" pitchFamily="2" charset="-122"/>
                <a:cs typeface="Times New Roman" pitchFamily="18" charset="0"/>
              </a:rPr>
              <a:t>Q,r</a:t>
            </a:r>
            <a:r>
              <a:rPr lang="en-US" altLang="zh-CN" sz="2800" b="1" dirty="0">
                <a:solidFill>
                  <a:srgbClr val="000066"/>
                </a:solidFill>
                <a:latin typeface="Times New Roman" pitchFamily="18" charset="0"/>
                <a:ea typeface="宋体" pitchFamily="2" charset="-122"/>
                <a:cs typeface="Times New Roman" pitchFamily="18" charset="0"/>
              </a:rPr>
              <a:t>]=</a:t>
            </a:r>
            <a:r>
              <a:rPr lang="en-US" altLang="zh-CN" sz="2800" b="1" dirty="0" err="1">
                <a:solidFill>
                  <a:srgbClr val="000066"/>
                </a:solidFill>
                <a:latin typeface="Times New Roman" pitchFamily="18" charset="0"/>
                <a:ea typeface="宋体" pitchFamily="2" charset="-122"/>
                <a:cs typeface="Times New Roman" pitchFamily="18" charset="0"/>
              </a:rPr>
              <a:t>deconv</a:t>
            </a:r>
            <a:r>
              <a:rPr lang="en-US" altLang="zh-CN" sz="2800" b="1" dirty="0">
                <a:solidFill>
                  <a:srgbClr val="000066"/>
                </a:solidFill>
                <a:latin typeface="Times New Roman" pitchFamily="18" charset="0"/>
                <a:ea typeface="宋体" pitchFamily="2" charset="-122"/>
                <a:cs typeface="Times New Roman" pitchFamily="18" charset="0"/>
              </a:rPr>
              <a:t>(P1,P2)</a:t>
            </a:r>
            <a:r>
              <a:rPr lang="zh-CN" altLang="en-US" sz="2800" b="1" dirty="0">
                <a:solidFill>
                  <a:srgbClr val="000066"/>
                </a:solidFill>
                <a:latin typeface="Times New Roman" pitchFamily="18" charset="0"/>
                <a:ea typeface="宋体" pitchFamily="2" charset="-122"/>
                <a:cs typeface="Times New Roman" pitchFamily="18" charset="0"/>
              </a:rPr>
              <a:t>用于对多项式</a:t>
            </a:r>
            <a:r>
              <a:rPr lang="en-US" altLang="zh-CN" sz="2800" b="1" dirty="0">
                <a:solidFill>
                  <a:srgbClr val="000066"/>
                </a:solidFill>
                <a:latin typeface="Times New Roman" pitchFamily="18" charset="0"/>
                <a:ea typeface="宋体" pitchFamily="2" charset="-122"/>
                <a:cs typeface="Times New Roman" pitchFamily="18" charset="0"/>
              </a:rPr>
              <a:t>P1</a:t>
            </a:r>
            <a:r>
              <a:rPr lang="zh-CN" altLang="en-US" sz="2800" b="1" dirty="0">
                <a:solidFill>
                  <a:srgbClr val="000066"/>
                </a:solidFill>
                <a:latin typeface="Times New Roman" pitchFamily="18" charset="0"/>
                <a:ea typeface="宋体" pitchFamily="2" charset="-122"/>
                <a:cs typeface="Times New Roman" pitchFamily="18" charset="0"/>
              </a:rPr>
              <a:t>和</a:t>
            </a:r>
            <a:r>
              <a:rPr lang="en-US" altLang="zh-CN" sz="2800" b="1" dirty="0">
                <a:solidFill>
                  <a:srgbClr val="000066"/>
                </a:solidFill>
                <a:latin typeface="Times New Roman" pitchFamily="18" charset="0"/>
                <a:ea typeface="宋体" pitchFamily="2" charset="-122"/>
                <a:cs typeface="Times New Roman" pitchFamily="18" charset="0"/>
              </a:rPr>
              <a:t>P2</a:t>
            </a:r>
            <a:r>
              <a:rPr lang="zh-CN" altLang="en-US" sz="2800" b="1" dirty="0">
                <a:solidFill>
                  <a:srgbClr val="000066"/>
                </a:solidFill>
                <a:latin typeface="Times New Roman" pitchFamily="18" charset="0"/>
                <a:ea typeface="宋体" pitchFamily="2" charset="-122"/>
                <a:cs typeface="Times New Roman" pitchFamily="18" charset="0"/>
              </a:rPr>
              <a:t>作除法运算。其中，</a:t>
            </a:r>
            <a:r>
              <a:rPr lang="en-US" altLang="zh-CN" sz="2800" b="1" dirty="0">
                <a:solidFill>
                  <a:srgbClr val="000066"/>
                </a:solidFill>
                <a:latin typeface="Times New Roman" pitchFamily="18" charset="0"/>
                <a:ea typeface="宋体" pitchFamily="2" charset="-122"/>
                <a:cs typeface="Times New Roman" pitchFamily="18" charset="0"/>
              </a:rPr>
              <a:t>Q</a:t>
            </a:r>
            <a:r>
              <a:rPr lang="zh-CN" altLang="en-US" sz="2800" b="1" dirty="0">
                <a:solidFill>
                  <a:srgbClr val="000066"/>
                </a:solidFill>
                <a:latin typeface="Times New Roman" pitchFamily="18" charset="0"/>
                <a:ea typeface="宋体" pitchFamily="2" charset="-122"/>
                <a:cs typeface="Times New Roman" pitchFamily="18" charset="0"/>
              </a:rPr>
              <a:t>返回多项式</a:t>
            </a:r>
            <a:r>
              <a:rPr lang="en-US" altLang="zh-CN" sz="2800" b="1" dirty="0">
                <a:solidFill>
                  <a:srgbClr val="000066"/>
                </a:solidFill>
                <a:latin typeface="Times New Roman" pitchFamily="18" charset="0"/>
                <a:ea typeface="宋体" pitchFamily="2" charset="-122"/>
                <a:cs typeface="Times New Roman" pitchFamily="18" charset="0"/>
              </a:rPr>
              <a:t>P1</a:t>
            </a:r>
            <a:r>
              <a:rPr lang="zh-CN" altLang="en-US" sz="2800" b="1" dirty="0">
                <a:solidFill>
                  <a:srgbClr val="000066"/>
                </a:solidFill>
                <a:latin typeface="Times New Roman" pitchFamily="18" charset="0"/>
                <a:ea typeface="宋体" pitchFamily="2" charset="-122"/>
                <a:cs typeface="Times New Roman" pitchFamily="18" charset="0"/>
              </a:rPr>
              <a:t>除以</a:t>
            </a:r>
            <a:r>
              <a:rPr lang="en-US" altLang="zh-CN" sz="2800" b="1" dirty="0">
                <a:solidFill>
                  <a:srgbClr val="000066"/>
                </a:solidFill>
                <a:latin typeface="Times New Roman" pitchFamily="18" charset="0"/>
                <a:ea typeface="宋体" pitchFamily="2" charset="-122"/>
                <a:cs typeface="Times New Roman" pitchFamily="18" charset="0"/>
              </a:rPr>
              <a:t>P2</a:t>
            </a:r>
            <a:r>
              <a:rPr lang="zh-CN" altLang="en-US" sz="2800" b="1" dirty="0">
                <a:solidFill>
                  <a:srgbClr val="000066"/>
                </a:solidFill>
                <a:latin typeface="Times New Roman" pitchFamily="18" charset="0"/>
                <a:ea typeface="宋体" pitchFamily="2" charset="-122"/>
                <a:cs typeface="Times New Roman" pitchFamily="18" charset="0"/>
              </a:rPr>
              <a:t>的商式，</a:t>
            </a:r>
            <a:r>
              <a:rPr lang="en-US" altLang="zh-CN" sz="2800" b="1" dirty="0">
                <a:solidFill>
                  <a:srgbClr val="000066"/>
                </a:solidFill>
                <a:latin typeface="Times New Roman" pitchFamily="18" charset="0"/>
                <a:ea typeface="宋体" pitchFamily="2" charset="-122"/>
                <a:cs typeface="Times New Roman" pitchFamily="18" charset="0"/>
              </a:rPr>
              <a:t>r</a:t>
            </a:r>
            <a:r>
              <a:rPr lang="zh-CN" altLang="en-US" sz="2800" b="1" dirty="0">
                <a:solidFill>
                  <a:srgbClr val="000066"/>
                </a:solidFill>
                <a:latin typeface="Times New Roman" pitchFamily="18" charset="0"/>
                <a:ea typeface="宋体" pitchFamily="2" charset="-122"/>
                <a:cs typeface="Times New Roman" pitchFamily="18" charset="0"/>
              </a:rPr>
              <a:t>返回</a:t>
            </a:r>
            <a:r>
              <a:rPr lang="en-US" altLang="zh-CN" sz="2800" b="1" dirty="0">
                <a:solidFill>
                  <a:srgbClr val="000066"/>
                </a:solidFill>
                <a:latin typeface="Times New Roman" pitchFamily="18" charset="0"/>
                <a:ea typeface="宋体" pitchFamily="2" charset="-122"/>
                <a:cs typeface="Times New Roman" pitchFamily="18" charset="0"/>
              </a:rPr>
              <a:t>P1</a:t>
            </a:r>
            <a:r>
              <a:rPr lang="zh-CN" altLang="en-US" sz="2800" b="1" dirty="0">
                <a:solidFill>
                  <a:srgbClr val="000066"/>
                </a:solidFill>
                <a:latin typeface="Times New Roman" pitchFamily="18" charset="0"/>
                <a:ea typeface="宋体" pitchFamily="2" charset="-122"/>
                <a:cs typeface="Times New Roman" pitchFamily="18" charset="0"/>
              </a:rPr>
              <a:t>除以</a:t>
            </a:r>
            <a:r>
              <a:rPr lang="en-US" altLang="zh-CN" sz="2800" b="1" dirty="0">
                <a:solidFill>
                  <a:srgbClr val="000066"/>
                </a:solidFill>
                <a:latin typeface="Times New Roman" pitchFamily="18" charset="0"/>
                <a:ea typeface="宋体" pitchFamily="2" charset="-122"/>
                <a:cs typeface="Times New Roman" pitchFamily="18" charset="0"/>
              </a:rPr>
              <a:t>P2</a:t>
            </a:r>
            <a:r>
              <a:rPr lang="zh-CN" altLang="en-US" sz="2800" b="1" dirty="0">
                <a:solidFill>
                  <a:srgbClr val="000066"/>
                </a:solidFill>
                <a:latin typeface="Times New Roman" pitchFamily="18" charset="0"/>
                <a:ea typeface="宋体" pitchFamily="2" charset="-122"/>
                <a:cs typeface="Times New Roman" pitchFamily="18" charset="0"/>
              </a:rPr>
              <a:t>的余式。这里，</a:t>
            </a:r>
            <a:r>
              <a:rPr lang="en-US" altLang="zh-CN" sz="2800" b="1" dirty="0">
                <a:solidFill>
                  <a:srgbClr val="000066"/>
                </a:solidFill>
                <a:latin typeface="Times New Roman" pitchFamily="18" charset="0"/>
                <a:ea typeface="宋体" pitchFamily="2" charset="-122"/>
                <a:cs typeface="Times New Roman" pitchFamily="18" charset="0"/>
              </a:rPr>
              <a:t>Q</a:t>
            </a:r>
            <a:r>
              <a:rPr lang="zh-CN" altLang="en-US" sz="2800" b="1" dirty="0">
                <a:solidFill>
                  <a:srgbClr val="000066"/>
                </a:solidFill>
                <a:latin typeface="Times New Roman" pitchFamily="18" charset="0"/>
                <a:ea typeface="宋体" pitchFamily="2" charset="-122"/>
                <a:cs typeface="Times New Roman" pitchFamily="18" charset="0"/>
              </a:rPr>
              <a:t>和</a:t>
            </a:r>
            <a:r>
              <a:rPr lang="en-US" altLang="zh-CN" sz="2800" b="1" dirty="0">
                <a:solidFill>
                  <a:srgbClr val="000066"/>
                </a:solidFill>
                <a:latin typeface="Times New Roman" pitchFamily="18" charset="0"/>
                <a:ea typeface="宋体" pitchFamily="2" charset="-122"/>
                <a:cs typeface="Times New Roman" pitchFamily="18" charset="0"/>
              </a:rPr>
              <a:t>r</a:t>
            </a:r>
            <a:r>
              <a:rPr lang="zh-CN" altLang="en-US" sz="2800" b="1" dirty="0">
                <a:solidFill>
                  <a:srgbClr val="000066"/>
                </a:solidFill>
                <a:latin typeface="Times New Roman" pitchFamily="18" charset="0"/>
                <a:ea typeface="宋体" pitchFamily="2" charset="-122"/>
                <a:cs typeface="Times New Roman" pitchFamily="18" charset="0"/>
              </a:rPr>
              <a:t>仍是多项式系数向量。</a:t>
            </a:r>
          </a:p>
          <a:p>
            <a:pPr marL="0" indent="0">
              <a:buFontTx/>
              <a:buNone/>
            </a:pPr>
            <a:r>
              <a:rPr lang="en-US" altLang="zh-CN" sz="2800" b="1" dirty="0" err="1">
                <a:solidFill>
                  <a:srgbClr val="000066"/>
                </a:solidFill>
                <a:latin typeface="Times New Roman" pitchFamily="18" charset="0"/>
                <a:ea typeface="宋体" pitchFamily="2" charset="-122"/>
                <a:cs typeface="Times New Roman" pitchFamily="18" charset="0"/>
              </a:rPr>
              <a:t>deconv</a:t>
            </a:r>
            <a:r>
              <a:rPr lang="zh-CN" altLang="en-US" sz="2800" b="1" dirty="0">
                <a:solidFill>
                  <a:srgbClr val="000066"/>
                </a:solidFill>
                <a:latin typeface="Times New Roman" pitchFamily="18" charset="0"/>
                <a:ea typeface="宋体" pitchFamily="2" charset="-122"/>
                <a:cs typeface="Times New Roman" pitchFamily="18" charset="0"/>
              </a:rPr>
              <a:t>是</a:t>
            </a:r>
            <a:r>
              <a:rPr lang="en-US" altLang="zh-CN" sz="2800" b="1" dirty="0" err="1">
                <a:solidFill>
                  <a:srgbClr val="000066"/>
                </a:solidFill>
                <a:latin typeface="Times New Roman" pitchFamily="18" charset="0"/>
                <a:ea typeface="宋体" pitchFamily="2" charset="-122"/>
                <a:cs typeface="Times New Roman" pitchFamily="18" charset="0"/>
              </a:rPr>
              <a:t>conv</a:t>
            </a:r>
            <a:r>
              <a:rPr lang="zh-CN" altLang="en-US" sz="2800" b="1" dirty="0">
                <a:solidFill>
                  <a:srgbClr val="000066"/>
                </a:solidFill>
                <a:latin typeface="Times New Roman" pitchFamily="18" charset="0"/>
                <a:ea typeface="宋体" pitchFamily="2" charset="-122"/>
                <a:cs typeface="Times New Roman" pitchFamily="18" charset="0"/>
              </a:rPr>
              <a:t>的逆函数，即有</a:t>
            </a:r>
            <a:r>
              <a:rPr lang="en-US" altLang="zh-CN" sz="2800" b="1" dirty="0">
                <a:solidFill>
                  <a:srgbClr val="000066"/>
                </a:solidFill>
                <a:latin typeface="Times New Roman" pitchFamily="18" charset="0"/>
                <a:ea typeface="宋体" pitchFamily="2" charset="-122"/>
                <a:cs typeface="Times New Roman" pitchFamily="18" charset="0"/>
              </a:rPr>
              <a:t>P1=</a:t>
            </a:r>
            <a:r>
              <a:rPr lang="en-US" altLang="zh-CN" sz="2800" b="1" dirty="0" err="1">
                <a:solidFill>
                  <a:srgbClr val="000066"/>
                </a:solidFill>
                <a:latin typeface="Times New Roman" pitchFamily="18" charset="0"/>
                <a:ea typeface="宋体" pitchFamily="2" charset="-122"/>
                <a:cs typeface="Times New Roman" pitchFamily="18" charset="0"/>
              </a:rPr>
              <a:t>conv</a:t>
            </a:r>
            <a:r>
              <a:rPr lang="en-US" altLang="zh-CN" sz="2800" b="1" dirty="0">
                <a:solidFill>
                  <a:srgbClr val="000066"/>
                </a:solidFill>
                <a:latin typeface="Times New Roman" pitchFamily="18" charset="0"/>
                <a:ea typeface="宋体" pitchFamily="2" charset="-122"/>
                <a:cs typeface="Times New Roman" pitchFamily="18" charset="0"/>
              </a:rPr>
              <a:t>(P2,Q)+r</a:t>
            </a:r>
            <a:r>
              <a:rPr lang="zh-CN" altLang="en-US" sz="2800" b="1" dirty="0" smtClean="0">
                <a:solidFill>
                  <a:srgbClr val="000066"/>
                </a:solidFill>
                <a:latin typeface="Times New Roman" pitchFamily="18" charset="0"/>
                <a:ea typeface="宋体" pitchFamily="2" charset="-122"/>
                <a:cs typeface="Times New Roman" pitchFamily="18" charset="0"/>
              </a:rPr>
              <a:t>。</a:t>
            </a:r>
            <a:endParaRPr lang="zh-CN" altLang="en-US" sz="2800" b="1" dirty="0">
              <a:solidFill>
                <a:srgbClr val="000066"/>
              </a:solidFill>
              <a:latin typeface="Times New Roman" pitchFamily="18" charset="0"/>
              <a:ea typeface="宋体" pitchFamily="2" charset="-122"/>
              <a:cs typeface="Times New Roman" pitchFamily="18" charset="0"/>
            </a:endParaRPr>
          </a:p>
        </p:txBody>
      </p:sp>
      <p:sp>
        <p:nvSpPr>
          <p:cNvPr id="50180"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矩形 6"/>
          <p:cNvSpPr>
            <a:spLocks noChangeArrowheads="1"/>
          </p:cNvSpPr>
          <p:nvPr/>
        </p:nvSpPr>
        <p:spPr bwMode="auto">
          <a:xfrm>
            <a:off x="684213" y="836613"/>
            <a:ext cx="755967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28600" indent="-228600">
              <a:spcBef>
                <a:spcPts val="1000"/>
              </a:spcBef>
            </a:pPr>
            <a:r>
              <a:rPr lang="en-US" altLang="zh-CN" sz="2800" b="1" dirty="0">
                <a:latin typeface="Times New Roman" pitchFamily="18" charset="0"/>
                <a:ea typeface="宋体" pitchFamily="2" charset="-122"/>
                <a:cs typeface="Times New Roman" pitchFamily="18" charset="0"/>
              </a:rPr>
              <a:t>6.1.1  </a:t>
            </a:r>
            <a:r>
              <a:rPr lang="en-US" altLang="en-US" sz="2800" b="1" dirty="0" err="1">
                <a:latin typeface="Times New Roman" pitchFamily="18" charset="0"/>
                <a:ea typeface="宋体" pitchFamily="2" charset="-122"/>
                <a:cs typeface="Times New Roman" pitchFamily="18" charset="0"/>
              </a:rPr>
              <a:t>最大值和最小值</a:t>
            </a:r>
            <a:endParaRPr lang="zh-CN" altLang="en-US" sz="2800" b="1" dirty="0">
              <a:latin typeface="Times New Roman" pitchFamily="18" charset="0"/>
              <a:ea typeface="宋体" pitchFamily="2" charset="-122"/>
              <a:cs typeface="Times New Roman" pitchFamily="18" charset="0"/>
            </a:endParaRPr>
          </a:p>
        </p:txBody>
      </p:sp>
      <p:sp>
        <p:nvSpPr>
          <p:cNvPr id="1638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00000"/>
              </a:lnSpc>
              <a:spcBef>
                <a:spcPct val="0"/>
              </a:spcBef>
            </a:pPr>
            <a:endParaRPr lang="zh-CN" altLang="en-US" sz="1800">
              <a:solidFill>
                <a:schemeClr val="tx1"/>
              </a:solidFill>
              <a:latin typeface="Calibri" pitchFamily="34" charset="0"/>
              <a:ea typeface="宋体" pitchFamily="2" charset="-122"/>
            </a:endParaRPr>
          </a:p>
        </p:txBody>
      </p:sp>
      <p:sp>
        <p:nvSpPr>
          <p:cNvPr id="16389"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00000"/>
              </a:lnSpc>
              <a:spcBef>
                <a:spcPct val="0"/>
              </a:spcBef>
            </a:pPr>
            <a:endParaRPr lang="zh-CN" altLang="en-US" sz="1800">
              <a:solidFill>
                <a:schemeClr val="tx1"/>
              </a:solidFill>
              <a:latin typeface="Calibri" pitchFamily="34" charset="0"/>
              <a:ea typeface="宋体" pitchFamily="2" charset="-122"/>
            </a:endParaRPr>
          </a:p>
        </p:txBody>
      </p:sp>
      <p:sp>
        <p:nvSpPr>
          <p:cNvPr id="1639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00000"/>
              </a:lnSpc>
              <a:spcBef>
                <a:spcPct val="0"/>
              </a:spcBef>
            </a:pPr>
            <a:endParaRPr lang="zh-CN" altLang="en-US" sz="1800">
              <a:solidFill>
                <a:schemeClr val="tx1"/>
              </a:solidFill>
              <a:latin typeface="Calibri" pitchFamily="34" charset="0"/>
              <a:ea typeface="宋体" pitchFamily="2" charset="-122"/>
            </a:endParaRPr>
          </a:p>
        </p:txBody>
      </p:sp>
      <p:sp>
        <p:nvSpPr>
          <p:cNvPr id="16393"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
        <p:nvSpPr>
          <p:cNvPr id="16394" name="矩形 6"/>
          <p:cNvSpPr>
            <a:spLocks noChangeArrowheads="1"/>
          </p:cNvSpPr>
          <p:nvPr/>
        </p:nvSpPr>
        <p:spPr bwMode="auto">
          <a:xfrm>
            <a:off x="684213" y="1470884"/>
            <a:ext cx="8137525" cy="4334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28600" indent="-228600">
              <a:spcBef>
                <a:spcPts val="1000"/>
              </a:spcBef>
            </a:pPr>
            <a:r>
              <a:rPr lang="en-US" altLang="zh-CN" sz="2800" b="1" dirty="0" err="1">
                <a:latin typeface="Times New Roman" pitchFamily="18" charset="0"/>
                <a:ea typeface="宋体" pitchFamily="2" charset="-122"/>
                <a:cs typeface="Times New Roman" pitchFamily="18" charset="0"/>
              </a:rPr>
              <a:t>MATLAB提供了求数据序列最大值的函数max和求最小值的函数min，它们的调用格式和操作过程类似</a:t>
            </a:r>
            <a:r>
              <a:rPr lang="en-US" altLang="zh-CN" sz="2800" b="1" dirty="0">
                <a:latin typeface="Times New Roman" pitchFamily="18" charset="0"/>
                <a:ea typeface="宋体" pitchFamily="2" charset="-122"/>
                <a:cs typeface="Times New Roman" pitchFamily="18" charset="0"/>
              </a:rPr>
              <a:t>。</a:t>
            </a:r>
          </a:p>
          <a:p>
            <a:pPr marL="228600" indent="-228600">
              <a:spcBef>
                <a:spcPts val="1000"/>
              </a:spcBef>
            </a:pPr>
            <a:r>
              <a:rPr lang="en-US" altLang="zh-CN" sz="2800" b="1" dirty="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．求向量的最大值和最小值</a:t>
            </a:r>
          </a:p>
          <a:p>
            <a:pPr marL="228600" indent="-228600">
              <a:spcBef>
                <a:spcPts val="1000"/>
              </a:spcBef>
            </a:pPr>
            <a:r>
              <a:rPr lang="zh-CN" altLang="en-US" sz="2800" b="1" dirty="0">
                <a:latin typeface="Times New Roman" pitchFamily="18" charset="0"/>
                <a:ea typeface="宋体" pitchFamily="2" charset="-122"/>
                <a:cs typeface="Times New Roman" pitchFamily="18" charset="0"/>
              </a:rPr>
              <a:t>求向量</a:t>
            </a:r>
            <a:r>
              <a:rPr lang="en-US" altLang="zh-CN" sz="2800" b="1" dirty="0">
                <a:latin typeface="Times New Roman" pitchFamily="18" charset="0"/>
                <a:ea typeface="宋体" pitchFamily="2" charset="-122"/>
                <a:cs typeface="Times New Roman" pitchFamily="18" charset="0"/>
              </a:rPr>
              <a:t>X</a:t>
            </a:r>
            <a:r>
              <a:rPr lang="zh-CN" altLang="en-US" sz="2800" b="1" dirty="0">
                <a:latin typeface="Times New Roman" pitchFamily="18" charset="0"/>
                <a:ea typeface="宋体" pitchFamily="2" charset="-122"/>
                <a:cs typeface="Times New Roman" pitchFamily="18" charset="0"/>
              </a:rPr>
              <a:t>的最大值的函数有两种调用格式，分别是：</a:t>
            </a:r>
          </a:p>
          <a:p>
            <a:pPr marL="228600" indent="-228600">
              <a:spcBef>
                <a:spcPts val="1000"/>
              </a:spcBef>
            </a:pPr>
            <a:r>
              <a:rPr lang="zh-CN" altLang="en-US" b="1" dirty="0">
                <a:latin typeface="Times New Roman" pitchFamily="18" charset="0"/>
                <a:ea typeface="宋体" pitchFamily="2" charset="-122"/>
                <a:cs typeface="Times New Roman" pitchFamily="18" charset="0"/>
              </a:rPr>
              <a:t>① </a:t>
            </a:r>
            <a:r>
              <a:rPr lang="en-US" altLang="zh-CN" b="1" dirty="0">
                <a:latin typeface="Times New Roman" pitchFamily="18" charset="0"/>
                <a:ea typeface="宋体" pitchFamily="2" charset="-122"/>
                <a:cs typeface="Times New Roman" pitchFamily="18" charset="0"/>
              </a:rPr>
              <a:t>y=max(X)</a:t>
            </a:r>
            <a:r>
              <a:rPr lang="zh-CN" altLang="en-US" b="1" dirty="0">
                <a:latin typeface="Times New Roman" pitchFamily="18" charset="0"/>
                <a:ea typeface="宋体" pitchFamily="2" charset="-122"/>
                <a:cs typeface="Times New Roman" pitchFamily="18" charset="0"/>
              </a:rPr>
              <a:t>：返回向量</a:t>
            </a:r>
            <a:r>
              <a:rPr lang="en-US" altLang="zh-CN" b="1" dirty="0">
                <a:latin typeface="Times New Roman" pitchFamily="18" charset="0"/>
                <a:ea typeface="宋体" pitchFamily="2" charset="-122"/>
                <a:cs typeface="Times New Roman" pitchFamily="18" charset="0"/>
              </a:rPr>
              <a:t>X</a:t>
            </a:r>
            <a:r>
              <a:rPr lang="zh-CN" altLang="en-US" b="1" dirty="0">
                <a:latin typeface="Times New Roman" pitchFamily="18" charset="0"/>
                <a:ea typeface="宋体" pitchFamily="2" charset="-122"/>
                <a:cs typeface="Times New Roman" pitchFamily="18" charset="0"/>
              </a:rPr>
              <a:t>的最大值，并存入</a:t>
            </a:r>
            <a:r>
              <a:rPr lang="en-US" altLang="zh-CN" b="1" dirty="0">
                <a:latin typeface="Times New Roman" pitchFamily="18" charset="0"/>
                <a:ea typeface="宋体" pitchFamily="2" charset="-122"/>
                <a:cs typeface="Times New Roman" pitchFamily="18" charset="0"/>
              </a:rPr>
              <a:t>y</a:t>
            </a:r>
            <a:r>
              <a:rPr lang="zh-CN" altLang="en-US" b="1" dirty="0">
                <a:latin typeface="Times New Roman" pitchFamily="18" charset="0"/>
                <a:ea typeface="宋体" pitchFamily="2" charset="-122"/>
                <a:cs typeface="Times New Roman" pitchFamily="18" charset="0"/>
              </a:rPr>
              <a:t>。如果</a:t>
            </a:r>
            <a:r>
              <a:rPr lang="en-US" altLang="zh-CN" b="1" dirty="0">
                <a:latin typeface="Times New Roman" pitchFamily="18" charset="0"/>
                <a:ea typeface="宋体" pitchFamily="2" charset="-122"/>
                <a:cs typeface="Times New Roman" pitchFamily="18" charset="0"/>
              </a:rPr>
              <a:t>X</a:t>
            </a:r>
            <a:r>
              <a:rPr lang="zh-CN" altLang="en-US" b="1" dirty="0">
                <a:latin typeface="Times New Roman" pitchFamily="18" charset="0"/>
                <a:ea typeface="宋体" pitchFamily="2" charset="-122"/>
                <a:cs typeface="Times New Roman" pitchFamily="18" charset="0"/>
              </a:rPr>
              <a:t>中包含复数元素，则按模取最大值。</a:t>
            </a:r>
          </a:p>
          <a:p>
            <a:pPr marL="228600" indent="-228600">
              <a:spcBef>
                <a:spcPts val="1000"/>
              </a:spcBef>
            </a:pPr>
            <a:r>
              <a:rPr lang="zh-CN" altLang="en-US" b="1" dirty="0">
                <a:latin typeface="Times New Roman" pitchFamily="18" charset="0"/>
                <a:ea typeface="宋体" pitchFamily="2" charset="-122"/>
                <a:cs typeface="Times New Roman" pitchFamily="18" charset="0"/>
              </a:rPr>
              <a:t>② </a:t>
            </a:r>
            <a:r>
              <a:rPr lang="en-US" altLang="zh-CN" b="1" dirty="0">
                <a:latin typeface="Times New Roman" pitchFamily="18" charset="0"/>
                <a:ea typeface="宋体" pitchFamily="2" charset="-122"/>
                <a:cs typeface="Times New Roman" pitchFamily="18" charset="0"/>
              </a:rPr>
              <a:t>[</a:t>
            </a:r>
            <a:r>
              <a:rPr lang="en-US" altLang="zh-CN" b="1" dirty="0" err="1">
                <a:latin typeface="Times New Roman" pitchFamily="18" charset="0"/>
                <a:ea typeface="宋体" pitchFamily="2" charset="-122"/>
                <a:cs typeface="Times New Roman" pitchFamily="18" charset="0"/>
              </a:rPr>
              <a:t>y,k</a:t>
            </a:r>
            <a:r>
              <a:rPr lang="en-US" altLang="zh-CN" b="1" dirty="0">
                <a:latin typeface="Times New Roman" pitchFamily="18" charset="0"/>
                <a:ea typeface="宋体" pitchFamily="2" charset="-122"/>
                <a:cs typeface="Times New Roman" pitchFamily="18" charset="0"/>
              </a:rPr>
              <a:t>]=max(X)</a:t>
            </a:r>
            <a:r>
              <a:rPr lang="zh-CN" altLang="en-US" b="1" dirty="0">
                <a:latin typeface="Times New Roman" pitchFamily="18" charset="0"/>
                <a:ea typeface="宋体" pitchFamily="2" charset="-122"/>
                <a:cs typeface="Times New Roman" pitchFamily="18" charset="0"/>
              </a:rPr>
              <a:t>：返回向量</a:t>
            </a:r>
            <a:r>
              <a:rPr lang="en-US" altLang="zh-CN" b="1" dirty="0">
                <a:latin typeface="Times New Roman" pitchFamily="18" charset="0"/>
                <a:ea typeface="宋体" pitchFamily="2" charset="-122"/>
                <a:cs typeface="Times New Roman" pitchFamily="18" charset="0"/>
              </a:rPr>
              <a:t>X</a:t>
            </a:r>
            <a:r>
              <a:rPr lang="zh-CN" altLang="en-US" b="1" dirty="0">
                <a:latin typeface="Times New Roman" pitchFamily="18" charset="0"/>
                <a:ea typeface="宋体" pitchFamily="2" charset="-122"/>
                <a:cs typeface="Times New Roman" pitchFamily="18" charset="0"/>
              </a:rPr>
              <a:t>的最大值，并存入</a:t>
            </a:r>
            <a:r>
              <a:rPr lang="en-US" altLang="zh-CN" b="1" dirty="0">
                <a:latin typeface="Times New Roman" pitchFamily="18" charset="0"/>
                <a:ea typeface="宋体" pitchFamily="2" charset="-122"/>
                <a:cs typeface="Times New Roman" pitchFamily="18" charset="0"/>
              </a:rPr>
              <a:t>y</a:t>
            </a:r>
            <a:r>
              <a:rPr lang="zh-CN" altLang="en-US" b="1" dirty="0">
                <a:latin typeface="Times New Roman" pitchFamily="18" charset="0"/>
                <a:ea typeface="宋体" pitchFamily="2" charset="-122"/>
                <a:cs typeface="Times New Roman" pitchFamily="18" charset="0"/>
              </a:rPr>
              <a:t>，最大值的序号存入</a:t>
            </a:r>
            <a:r>
              <a:rPr lang="en-US" altLang="zh-CN" b="1" dirty="0">
                <a:latin typeface="Times New Roman" pitchFamily="18" charset="0"/>
                <a:ea typeface="宋体" pitchFamily="2" charset="-122"/>
                <a:cs typeface="Times New Roman" pitchFamily="18" charset="0"/>
              </a:rPr>
              <a:t>k</a:t>
            </a:r>
            <a:r>
              <a:rPr lang="zh-CN" altLang="en-US" b="1" dirty="0">
                <a:latin typeface="Times New Roman" pitchFamily="18" charset="0"/>
                <a:ea typeface="宋体" pitchFamily="2" charset="-122"/>
                <a:cs typeface="Times New Roman" pitchFamily="18" charset="0"/>
              </a:rPr>
              <a:t>。如果</a:t>
            </a:r>
            <a:r>
              <a:rPr lang="en-US" altLang="zh-CN" b="1" dirty="0">
                <a:latin typeface="Times New Roman" pitchFamily="18" charset="0"/>
                <a:ea typeface="宋体" pitchFamily="2" charset="-122"/>
                <a:cs typeface="Times New Roman" pitchFamily="18" charset="0"/>
              </a:rPr>
              <a:t>X</a:t>
            </a:r>
            <a:r>
              <a:rPr lang="zh-CN" altLang="en-US" b="1" dirty="0">
                <a:latin typeface="Times New Roman" pitchFamily="18" charset="0"/>
                <a:ea typeface="宋体" pitchFamily="2" charset="-122"/>
                <a:cs typeface="Times New Roman" pitchFamily="18" charset="0"/>
              </a:rPr>
              <a:t>中包含复数元素，则按模取最大值。</a:t>
            </a:r>
          </a:p>
          <a:p>
            <a:pPr marL="228600" indent="-228600">
              <a:spcBef>
                <a:spcPts val="1000"/>
              </a:spcBef>
            </a:pPr>
            <a:r>
              <a:rPr lang="zh-CN" altLang="en-US" b="1" dirty="0">
                <a:latin typeface="Times New Roman" pitchFamily="18" charset="0"/>
                <a:ea typeface="宋体" pitchFamily="2" charset="-122"/>
                <a:cs typeface="Times New Roman" pitchFamily="18" charset="0"/>
              </a:rPr>
              <a:t>求向量</a:t>
            </a:r>
            <a:r>
              <a:rPr lang="en-US" altLang="zh-CN" b="1" dirty="0">
                <a:latin typeface="Times New Roman" pitchFamily="18" charset="0"/>
                <a:ea typeface="宋体" pitchFamily="2" charset="-122"/>
                <a:cs typeface="Times New Roman" pitchFamily="18" charset="0"/>
              </a:rPr>
              <a:t>X</a:t>
            </a:r>
            <a:r>
              <a:rPr lang="zh-CN" altLang="en-US" b="1" dirty="0">
                <a:latin typeface="Times New Roman" pitchFamily="18" charset="0"/>
                <a:ea typeface="宋体" pitchFamily="2" charset="-122"/>
                <a:cs typeface="Times New Roman" pitchFamily="18" charset="0"/>
              </a:rPr>
              <a:t>的最小值的函数是</a:t>
            </a:r>
            <a:r>
              <a:rPr lang="en-US" altLang="zh-CN" b="1" dirty="0">
                <a:latin typeface="Times New Roman" pitchFamily="18" charset="0"/>
                <a:ea typeface="宋体" pitchFamily="2" charset="-122"/>
                <a:cs typeface="Times New Roman" pitchFamily="18" charset="0"/>
              </a:rPr>
              <a:t>min(X)</a:t>
            </a:r>
            <a:r>
              <a:rPr lang="zh-CN" altLang="en-US" b="1" dirty="0">
                <a:latin typeface="Times New Roman" pitchFamily="18" charset="0"/>
                <a:ea typeface="宋体" pitchFamily="2" charset="-122"/>
                <a:cs typeface="Times New Roman" pitchFamily="18" charset="0"/>
              </a:rPr>
              <a:t>，用法和</a:t>
            </a:r>
            <a:r>
              <a:rPr lang="en-US" altLang="zh-CN" b="1" dirty="0">
                <a:latin typeface="Times New Roman" pitchFamily="18" charset="0"/>
                <a:ea typeface="宋体" pitchFamily="2" charset="-122"/>
                <a:cs typeface="Times New Roman" pitchFamily="18" charset="0"/>
              </a:rPr>
              <a:t>max(X)</a:t>
            </a:r>
            <a:r>
              <a:rPr lang="zh-CN" altLang="en-US" b="1" dirty="0">
                <a:latin typeface="Times New Roman" pitchFamily="18" charset="0"/>
                <a:ea typeface="宋体" pitchFamily="2" charset="-122"/>
                <a:cs typeface="Times New Roman" pitchFamily="18" charset="0"/>
              </a:rPr>
              <a:t>相同。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a:xfrm>
            <a:off x="395288" y="908050"/>
            <a:ext cx="8497192" cy="4525963"/>
          </a:xfrm>
        </p:spPr>
        <p:txBody>
          <a:bodyPr/>
          <a:lstStyle/>
          <a:p>
            <a:pPr marL="0" indent="0">
              <a:buFontTx/>
              <a:buNone/>
            </a:pPr>
            <a:r>
              <a:rPr lang="zh-CN" altLang="en-US" sz="2800" b="1" dirty="0" smtClean="0">
                <a:solidFill>
                  <a:srgbClr val="000066"/>
                </a:solidFill>
                <a:latin typeface="Times New Roman" pitchFamily="18" charset="0"/>
                <a:ea typeface="宋体" pitchFamily="2" charset="-122"/>
                <a:cs typeface="Times New Roman" pitchFamily="18" charset="0"/>
              </a:rPr>
              <a:t>例</a:t>
            </a:r>
            <a:r>
              <a:rPr lang="en-US" altLang="zh-CN" sz="2800" b="1" dirty="0">
                <a:solidFill>
                  <a:srgbClr val="000066"/>
                </a:solidFill>
                <a:latin typeface="Times New Roman" pitchFamily="18" charset="0"/>
                <a:ea typeface="宋体" pitchFamily="2" charset="-122"/>
                <a:cs typeface="Times New Roman" pitchFamily="18" charset="0"/>
              </a:rPr>
              <a:t>6-8  </a:t>
            </a:r>
            <a:r>
              <a:rPr lang="zh-CN" altLang="en-US" sz="2800" b="1" dirty="0">
                <a:solidFill>
                  <a:srgbClr val="000066"/>
                </a:solidFill>
                <a:latin typeface="Times New Roman" pitchFamily="18" charset="0"/>
                <a:ea typeface="宋体" pitchFamily="2" charset="-122"/>
                <a:cs typeface="Times New Roman" pitchFamily="18" charset="0"/>
              </a:rPr>
              <a:t>求多项式</a:t>
            </a:r>
            <a:r>
              <a:rPr lang="en-US" altLang="zh-CN" sz="2800" b="1" dirty="0">
                <a:solidFill>
                  <a:srgbClr val="000066"/>
                </a:solidFill>
                <a:latin typeface="Times New Roman" pitchFamily="18" charset="0"/>
                <a:ea typeface="宋体" pitchFamily="2" charset="-122"/>
                <a:cs typeface="Times New Roman" pitchFamily="18" charset="0"/>
              </a:rPr>
              <a:t>x</a:t>
            </a:r>
            <a:r>
              <a:rPr lang="en-US" altLang="zh-CN" sz="2800" b="1" baseline="30000" dirty="0">
                <a:solidFill>
                  <a:srgbClr val="000066"/>
                </a:solidFill>
                <a:latin typeface="Times New Roman" pitchFamily="18" charset="0"/>
                <a:ea typeface="宋体" pitchFamily="2" charset="-122"/>
                <a:cs typeface="Times New Roman" pitchFamily="18" charset="0"/>
              </a:rPr>
              <a:t>4</a:t>
            </a:r>
            <a:r>
              <a:rPr lang="en-US" altLang="zh-CN" sz="2800" b="1" dirty="0">
                <a:solidFill>
                  <a:srgbClr val="000066"/>
                </a:solidFill>
                <a:latin typeface="Times New Roman" pitchFamily="18" charset="0"/>
                <a:ea typeface="宋体" pitchFamily="2" charset="-122"/>
                <a:cs typeface="Times New Roman" pitchFamily="18" charset="0"/>
              </a:rPr>
              <a:t>+8x</a:t>
            </a:r>
            <a:r>
              <a:rPr lang="en-US" altLang="zh-CN" sz="2800" b="1" baseline="30000" dirty="0">
                <a:solidFill>
                  <a:srgbClr val="000066"/>
                </a:solidFill>
                <a:latin typeface="Times New Roman" pitchFamily="18" charset="0"/>
                <a:ea typeface="宋体" pitchFamily="2" charset="-122"/>
                <a:cs typeface="Times New Roman" pitchFamily="18" charset="0"/>
              </a:rPr>
              <a:t>3</a:t>
            </a:r>
            <a:r>
              <a:rPr lang="en-US" altLang="zh-CN" sz="2800" b="1" dirty="0">
                <a:solidFill>
                  <a:srgbClr val="000066"/>
                </a:solidFill>
                <a:latin typeface="Times New Roman" pitchFamily="18" charset="0"/>
                <a:ea typeface="宋体" pitchFamily="2" charset="-122"/>
                <a:cs typeface="Times New Roman" pitchFamily="18" charset="0"/>
              </a:rPr>
              <a:t>-10</a:t>
            </a:r>
            <a:r>
              <a:rPr lang="zh-CN" altLang="en-US" sz="2800" b="1" dirty="0">
                <a:solidFill>
                  <a:srgbClr val="000066"/>
                </a:solidFill>
                <a:latin typeface="Times New Roman" pitchFamily="18" charset="0"/>
                <a:ea typeface="宋体" pitchFamily="2" charset="-122"/>
                <a:cs typeface="Times New Roman" pitchFamily="18" charset="0"/>
              </a:rPr>
              <a:t>除以多项式</a:t>
            </a:r>
            <a:r>
              <a:rPr lang="en-US" altLang="zh-CN" sz="2800" b="1" dirty="0">
                <a:solidFill>
                  <a:srgbClr val="000066"/>
                </a:solidFill>
                <a:latin typeface="Times New Roman" pitchFamily="18" charset="0"/>
                <a:ea typeface="宋体" pitchFamily="2" charset="-122"/>
                <a:cs typeface="Times New Roman" pitchFamily="18" charset="0"/>
              </a:rPr>
              <a:t>2x</a:t>
            </a:r>
            <a:r>
              <a:rPr lang="en-US" altLang="zh-CN" sz="2800" b="1" baseline="30000" dirty="0">
                <a:solidFill>
                  <a:srgbClr val="000066"/>
                </a:solidFill>
                <a:latin typeface="Times New Roman" pitchFamily="18" charset="0"/>
                <a:ea typeface="宋体" pitchFamily="2" charset="-122"/>
                <a:cs typeface="Times New Roman" pitchFamily="18" charset="0"/>
              </a:rPr>
              <a:t>2</a:t>
            </a:r>
            <a:r>
              <a:rPr lang="en-US" altLang="zh-CN" sz="2800" b="1" dirty="0">
                <a:solidFill>
                  <a:srgbClr val="000066"/>
                </a:solidFill>
                <a:latin typeface="Times New Roman" pitchFamily="18" charset="0"/>
                <a:ea typeface="宋体" pitchFamily="2" charset="-122"/>
                <a:cs typeface="Times New Roman" pitchFamily="18" charset="0"/>
              </a:rPr>
              <a:t>-x+3</a:t>
            </a:r>
            <a:r>
              <a:rPr lang="zh-CN" altLang="en-US" sz="2800" b="1" dirty="0">
                <a:solidFill>
                  <a:srgbClr val="000066"/>
                </a:solidFill>
                <a:latin typeface="Times New Roman" pitchFamily="18" charset="0"/>
                <a:ea typeface="宋体" pitchFamily="2" charset="-122"/>
                <a:cs typeface="Times New Roman" pitchFamily="18" charset="0"/>
              </a:rPr>
              <a:t>的结果。</a:t>
            </a:r>
          </a:p>
          <a:p>
            <a:pPr marL="0" indent="0">
              <a:buFontTx/>
              <a:buNone/>
            </a:pPr>
            <a:r>
              <a:rPr lang="pt-BR" altLang="zh-CN" sz="2800" b="1" dirty="0" smtClean="0">
                <a:solidFill>
                  <a:srgbClr val="000066"/>
                </a:solidFill>
                <a:latin typeface="Times New Roman" pitchFamily="18" charset="0"/>
                <a:ea typeface="宋体" pitchFamily="2" charset="-122"/>
                <a:cs typeface="Times New Roman" pitchFamily="18" charset="0"/>
              </a:rPr>
              <a:t>&gt;&gt; </a:t>
            </a:r>
            <a:r>
              <a:rPr lang="pt-BR" altLang="zh-CN" sz="2800" b="1" dirty="0">
                <a:solidFill>
                  <a:srgbClr val="000066"/>
                </a:solidFill>
                <a:latin typeface="Times New Roman" pitchFamily="18" charset="0"/>
                <a:ea typeface="宋体" pitchFamily="2" charset="-122"/>
                <a:cs typeface="Times New Roman" pitchFamily="18" charset="0"/>
              </a:rPr>
              <a:t>A=[1,8,0,0,-10];</a:t>
            </a:r>
          </a:p>
          <a:p>
            <a:pPr marL="0" indent="0">
              <a:buFontTx/>
              <a:buNone/>
            </a:pPr>
            <a:r>
              <a:rPr lang="pt-BR" altLang="zh-CN" sz="2800" b="1" dirty="0">
                <a:solidFill>
                  <a:srgbClr val="000066"/>
                </a:solidFill>
                <a:latin typeface="Times New Roman" pitchFamily="18" charset="0"/>
                <a:ea typeface="宋体" pitchFamily="2" charset="-122"/>
                <a:cs typeface="Times New Roman" pitchFamily="18" charset="0"/>
              </a:rPr>
              <a:t>&gt;&gt; B=[2,-1,3];</a:t>
            </a:r>
          </a:p>
          <a:p>
            <a:pPr marL="0" indent="0">
              <a:buFontTx/>
              <a:buNone/>
            </a:pPr>
            <a:r>
              <a:rPr lang="pt-BR" altLang="zh-CN" sz="2800" b="1" dirty="0">
                <a:solidFill>
                  <a:srgbClr val="000066"/>
                </a:solidFill>
                <a:latin typeface="Times New Roman" pitchFamily="18" charset="0"/>
                <a:ea typeface="宋体" pitchFamily="2" charset="-122"/>
                <a:cs typeface="Times New Roman" pitchFamily="18" charset="0"/>
              </a:rPr>
              <a:t>&gt;&gt; [P,r]=deconv(A,B)</a:t>
            </a:r>
            <a:endParaRPr lang="en-US" altLang="zh-CN" sz="2800" b="1" dirty="0">
              <a:solidFill>
                <a:srgbClr val="000066"/>
              </a:solidFill>
              <a:latin typeface="Times New Roman" pitchFamily="18" charset="0"/>
              <a:ea typeface="宋体" pitchFamily="2" charset="-122"/>
              <a:cs typeface="Times New Roman" pitchFamily="18" charset="0"/>
            </a:endParaRPr>
          </a:p>
          <a:p>
            <a:pPr marL="0" indent="0">
              <a:buFontTx/>
              <a:buNone/>
            </a:pPr>
            <a:r>
              <a:rPr lang="en-US" altLang="zh-CN" sz="2800" b="1" dirty="0">
                <a:solidFill>
                  <a:srgbClr val="000066"/>
                </a:solidFill>
                <a:latin typeface="Times New Roman" pitchFamily="18" charset="0"/>
                <a:ea typeface="宋体" pitchFamily="2" charset="-122"/>
                <a:cs typeface="Times New Roman" pitchFamily="18" charset="0"/>
              </a:rPr>
              <a:t>P =</a:t>
            </a:r>
          </a:p>
          <a:p>
            <a:pPr marL="0" indent="0">
              <a:buFontTx/>
              <a:buNone/>
            </a:pPr>
            <a:r>
              <a:rPr lang="en-US" altLang="zh-CN" sz="2800" b="1" dirty="0">
                <a:solidFill>
                  <a:srgbClr val="000066"/>
                </a:solidFill>
                <a:latin typeface="Times New Roman" pitchFamily="18" charset="0"/>
                <a:ea typeface="宋体" pitchFamily="2" charset="-122"/>
                <a:cs typeface="Times New Roman" pitchFamily="18" charset="0"/>
              </a:rPr>
              <a:t>    0.5000    4.2500    1.3750</a:t>
            </a:r>
          </a:p>
          <a:p>
            <a:pPr marL="0" indent="0">
              <a:buFontTx/>
              <a:buNone/>
            </a:pPr>
            <a:r>
              <a:rPr lang="en-US" altLang="zh-CN" sz="2800" b="1" dirty="0">
                <a:solidFill>
                  <a:srgbClr val="000066"/>
                </a:solidFill>
                <a:latin typeface="Times New Roman" pitchFamily="18" charset="0"/>
                <a:ea typeface="宋体" pitchFamily="2" charset="-122"/>
                <a:cs typeface="Times New Roman" pitchFamily="18" charset="0"/>
              </a:rPr>
              <a:t>r =</a:t>
            </a:r>
          </a:p>
          <a:p>
            <a:pPr marL="0" indent="0">
              <a:buFontTx/>
              <a:buNone/>
            </a:pPr>
            <a:r>
              <a:rPr lang="en-US" altLang="zh-CN" sz="2800" b="1" dirty="0">
                <a:solidFill>
                  <a:srgbClr val="000066"/>
                </a:solidFill>
                <a:latin typeface="Times New Roman" pitchFamily="18" charset="0"/>
                <a:ea typeface="宋体" pitchFamily="2" charset="-122"/>
                <a:cs typeface="Times New Roman" pitchFamily="18" charset="0"/>
              </a:rPr>
              <a:t>         0         0         0  -11.3750  -14.1250</a:t>
            </a:r>
            <a:endParaRPr lang="zh-CN" altLang="en-US" sz="2800" b="1" dirty="0">
              <a:solidFill>
                <a:srgbClr val="000066"/>
              </a:solidFill>
              <a:latin typeface="Times New Roman" pitchFamily="18" charset="0"/>
              <a:ea typeface="宋体" pitchFamily="2" charset="-122"/>
              <a:cs typeface="Times New Roman" pitchFamily="18" charset="0"/>
            </a:endParaRPr>
          </a:p>
        </p:txBody>
      </p:sp>
      <p:sp>
        <p:nvSpPr>
          <p:cNvPr id="50180"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extLst>
      <p:ext uri="{BB962C8B-B14F-4D97-AF65-F5344CB8AC3E}">
        <p14:creationId xmlns:p14="http://schemas.microsoft.com/office/powerpoint/2010/main" val="29550790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539552" y="525149"/>
            <a:ext cx="8229600" cy="1143000"/>
          </a:xfrm>
        </p:spPr>
        <p:txBody>
          <a:bodyPr/>
          <a:lstStyle/>
          <a:p>
            <a:pPr algn="l">
              <a:buFontTx/>
              <a:buNone/>
            </a:pPr>
            <a:r>
              <a:rPr lang="en-US" altLang="zh-CN" sz="2800" b="1" dirty="0">
                <a:solidFill>
                  <a:srgbClr val="000066"/>
                </a:solidFill>
                <a:latin typeface="Times New Roman" pitchFamily="18" charset="0"/>
                <a:ea typeface="宋体" pitchFamily="2" charset="-122"/>
                <a:cs typeface="Times New Roman" pitchFamily="18" charset="0"/>
              </a:rPr>
              <a:t>6.2.2  </a:t>
            </a:r>
            <a:r>
              <a:rPr lang="zh-CN" altLang="en-US" sz="2800" b="1" dirty="0">
                <a:solidFill>
                  <a:srgbClr val="000066"/>
                </a:solidFill>
                <a:latin typeface="Times New Roman" pitchFamily="18" charset="0"/>
                <a:ea typeface="宋体" pitchFamily="2" charset="-122"/>
                <a:cs typeface="Times New Roman" pitchFamily="18" charset="0"/>
              </a:rPr>
              <a:t>多项式的导函数</a:t>
            </a:r>
          </a:p>
        </p:txBody>
      </p:sp>
      <p:sp>
        <p:nvSpPr>
          <p:cNvPr id="51203" name="Rectangle 3"/>
          <p:cNvSpPr>
            <a:spLocks noGrp="1" noChangeArrowheads="1"/>
          </p:cNvSpPr>
          <p:nvPr>
            <p:ph type="body" idx="1"/>
          </p:nvPr>
        </p:nvSpPr>
        <p:spPr>
          <a:xfrm>
            <a:off x="539552" y="1412776"/>
            <a:ext cx="8229600" cy="4525962"/>
          </a:xfrm>
        </p:spPr>
        <p:txBody>
          <a:bodyPr/>
          <a:lstStyle/>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求多项式的导函数用</a:t>
            </a:r>
            <a:r>
              <a:rPr lang="en-US" altLang="zh-CN" sz="2800" b="1" dirty="0" err="1">
                <a:solidFill>
                  <a:srgbClr val="000066"/>
                </a:solidFill>
                <a:latin typeface="Times New Roman" pitchFamily="18" charset="0"/>
                <a:ea typeface="宋体" pitchFamily="2" charset="-122"/>
                <a:cs typeface="Times New Roman" pitchFamily="18" charset="0"/>
              </a:rPr>
              <a:t>polyder</a:t>
            </a:r>
            <a:r>
              <a:rPr lang="zh-CN" altLang="en-US" sz="2800" b="1" dirty="0">
                <a:solidFill>
                  <a:srgbClr val="000066"/>
                </a:solidFill>
                <a:latin typeface="Times New Roman" pitchFamily="18" charset="0"/>
                <a:ea typeface="宋体" pitchFamily="2" charset="-122"/>
                <a:cs typeface="Times New Roman" pitchFamily="18" charset="0"/>
              </a:rPr>
              <a:t>函数，其调用格式如下。</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① </a:t>
            </a:r>
            <a:r>
              <a:rPr lang="en-US" altLang="zh-CN" sz="2800" b="1" dirty="0">
                <a:solidFill>
                  <a:srgbClr val="000066"/>
                </a:solidFill>
                <a:latin typeface="Times New Roman" pitchFamily="18" charset="0"/>
                <a:ea typeface="宋体" pitchFamily="2" charset="-122"/>
                <a:cs typeface="Times New Roman" pitchFamily="18" charset="0"/>
              </a:rPr>
              <a:t>p=</a:t>
            </a:r>
            <a:r>
              <a:rPr lang="en-US" altLang="zh-CN" sz="2800" b="1" dirty="0" err="1">
                <a:solidFill>
                  <a:srgbClr val="000066"/>
                </a:solidFill>
                <a:latin typeface="Times New Roman" pitchFamily="18" charset="0"/>
                <a:ea typeface="宋体" pitchFamily="2" charset="-122"/>
                <a:cs typeface="Times New Roman" pitchFamily="18" charset="0"/>
              </a:rPr>
              <a:t>polyder</a:t>
            </a:r>
            <a:r>
              <a:rPr lang="en-US" altLang="zh-CN" sz="2800" b="1" dirty="0">
                <a:solidFill>
                  <a:srgbClr val="000066"/>
                </a:solidFill>
                <a:latin typeface="Times New Roman" pitchFamily="18" charset="0"/>
                <a:ea typeface="宋体" pitchFamily="2" charset="-122"/>
                <a:cs typeface="Times New Roman" pitchFamily="18" charset="0"/>
              </a:rPr>
              <a:t>(P)</a:t>
            </a:r>
            <a:r>
              <a:rPr lang="zh-CN" altLang="en-US" sz="2800" b="1" dirty="0">
                <a:solidFill>
                  <a:srgbClr val="000066"/>
                </a:solidFill>
                <a:latin typeface="Times New Roman" pitchFamily="18" charset="0"/>
                <a:ea typeface="宋体" pitchFamily="2" charset="-122"/>
                <a:cs typeface="Times New Roman" pitchFamily="18" charset="0"/>
              </a:rPr>
              <a:t>：求多项式</a:t>
            </a:r>
            <a:r>
              <a:rPr lang="en-US" altLang="zh-CN" sz="2800" b="1" dirty="0">
                <a:solidFill>
                  <a:srgbClr val="000066"/>
                </a:solidFill>
                <a:latin typeface="Times New Roman" pitchFamily="18" charset="0"/>
                <a:ea typeface="宋体" pitchFamily="2" charset="-122"/>
                <a:cs typeface="Times New Roman" pitchFamily="18" charset="0"/>
              </a:rPr>
              <a:t>P</a:t>
            </a:r>
            <a:r>
              <a:rPr lang="zh-CN" altLang="en-US" sz="2800" b="1" dirty="0">
                <a:solidFill>
                  <a:srgbClr val="000066"/>
                </a:solidFill>
                <a:latin typeface="Times New Roman" pitchFamily="18" charset="0"/>
                <a:ea typeface="宋体" pitchFamily="2" charset="-122"/>
                <a:cs typeface="Times New Roman" pitchFamily="18" charset="0"/>
              </a:rPr>
              <a:t>的导函数。</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② </a:t>
            </a:r>
            <a:r>
              <a:rPr lang="en-US" altLang="zh-CN" sz="2800" b="1" dirty="0">
                <a:solidFill>
                  <a:srgbClr val="000066"/>
                </a:solidFill>
                <a:latin typeface="Times New Roman" pitchFamily="18" charset="0"/>
                <a:ea typeface="宋体" pitchFamily="2" charset="-122"/>
                <a:cs typeface="Times New Roman" pitchFamily="18" charset="0"/>
              </a:rPr>
              <a:t>p=</a:t>
            </a:r>
            <a:r>
              <a:rPr lang="en-US" altLang="zh-CN" sz="2800" b="1" dirty="0" err="1">
                <a:solidFill>
                  <a:srgbClr val="000066"/>
                </a:solidFill>
                <a:latin typeface="Times New Roman" pitchFamily="18" charset="0"/>
                <a:ea typeface="宋体" pitchFamily="2" charset="-122"/>
                <a:cs typeface="Times New Roman" pitchFamily="18" charset="0"/>
              </a:rPr>
              <a:t>polyder</a:t>
            </a:r>
            <a:r>
              <a:rPr lang="en-US" altLang="zh-CN" sz="2800" b="1" dirty="0">
                <a:solidFill>
                  <a:srgbClr val="000066"/>
                </a:solidFill>
                <a:latin typeface="Times New Roman" pitchFamily="18" charset="0"/>
                <a:ea typeface="宋体" pitchFamily="2" charset="-122"/>
                <a:cs typeface="Times New Roman" pitchFamily="18" charset="0"/>
              </a:rPr>
              <a:t>(P,Q)</a:t>
            </a:r>
            <a:r>
              <a:rPr lang="zh-CN" altLang="en-US" sz="2800" b="1" dirty="0">
                <a:solidFill>
                  <a:srgbClr val="000066"/>
                </a:solidFill>
                <a:latin typeface="Times New Roman" pitchFamily="18" charset="0"/>
                <a:ea typeface="宋体" pitchFamily="2" charset="-122"/>
                <a:cs typeface="Times New Roman" pitchFamily="18" charset="0"/>
              </a:rPr>
              <a:t>：求</a:t>
            </a:r>
            <a:r>
              <a:rPr lang="en-US" altLang="zh-CN" sz="2800" b="1" dirty="0">
                <a:solidFill>
                  <a:srgbClr val="000066"/>
                </a:solidFill>
                <a:latin typeface="Times New Roman" pitchFamily="18" charset="0"/>
                <a:ea typeface="宋体" pitchFamily="2" charset="-122"/>
                <a:cs typeface="Times New Roman" pitchFamily="18" charset="0"/>
              </a:rPr>
              <a:t>P·Q</a:t>
            </a:r>
            <a:r>
              <a:rPr lang="zh-CN" altLang="en-US" sz="2800" b="1" dirty="0">
                <a:solidFill>
                  <a:srgbClr val="000066"/>
                </a:solidFill>
                <a:latin typeface="Times New Roman" pitchFamily="18" charset="0"/>
                <a:ea typeface="宋体" pitchFamily="2" charset="-122"/>
                <a:cs typeface="Times New Roman" pitchFamily="18" charset="0"/>
              </a:rPr>
              <a:t>的导函数。</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③ </a:t>
            </a:r>
            <a:r>
              <a:rPr lang="en-US" altLang="zh-CN" sz="2800" b="1" dirty="0">
                <a:solidFill>
                  <a:srgbClr val="000066"/>
                </a:solidFill>
                <a:latin typeface="Times New Roman" pitchFamily="18" charset="0"/>
                <a:ea typeface="宋体" pitchFamily="2" charset="-122"/>
                <a:cs typeface="Times New Roman" pitchFamily="18" charset="0"/>
              </a:rPr>
              <a:t>[</a:t>
            </a:r>
            <a:r>
              <a:rPr lang="en-US" altLang="zh-CN" sz="2800" b="1" dirty="0" err="1">
                <a:solidFill>
                  <a:srgbClr val="000066"/>
                </a:solidFill>
                <a:latin typeface="Times New Roman" pitchFamily="18" charset="0"/>
                <a:ea typeface="宋体" pitchFamily="2" charset="-122"/>
                <a:cs typeface="Times New Roman" pitchFamily="18" charset="0"/>
              </a:rPr>
              <a:t>p,q</a:t>
            </a:r>
            <a:r>
              <a:rPr lang="en-US" altLang="zh-CN" sz="2800" b="1" dirty="0">
                <a:solidFill>
                  <a:srgbClr val="000066"/>
                </a:solidFill>
                <a:latin typeface="Times New Roman" pitchFamily="18" charset="0"/>
                <a:ea typeface="宋体" pitchFamily="2" charset="-122"/>
                <a:cs typeface="Times New Roman" pitchFamily="18" charset="0"/>
              </a:rPr>
              <a:t>]=</a:t>
            </a:r>
            <a:r>
              <a:rPr lang="en-US" altLang="zh-CN" sz="2800" b="1" dirty="0" err="1">
                <a:solidFill>
                  <a:srgbClr val="000066"/>
                </a:solidFill>
                <a:latin typeface="Times New Roman" pitchFamily="18" charset="0"/>
                <a:ea typeface="宋体" pitchFamily="2" charset="-122"/>
                <a:cs typeface="Times New Roman" pitchFamily="18" charset="0"/>
              </a:rPr>
              <a:t>polyder</a:t>
            </a:r>
            <a:r>
              <a:rPr lang="en-US" altLang="zh-CN" sz="2800" b="1" dirty="0">
                <a:solidFill>
                  <a:srgbClr val="000066"/>
                </a:solidFill>
                <a:latin typeface="Times New Roman" pitchFamily="18" charset="0"/>
                <a:ea typeface="宋体" pitchFamily="2" charset="-122"/>
                <a:cs typeface="Times New Roman" pitchFamily="18" charset="0"/>
              </a:rPr>
              <a:t>(P,Q)</a:t>
            </a:r>
            <a:r>
              <a:rPr lang="zh-CN" altLang="en-US" sz="2800" b="1" dirty="0">
                <a:solidFill>
                  <a:srgbClr val="000066"/>
                </a:solidFill>
                <a:latin typeface="Times New Roman" pitchFamily="18" charset="0"/>
                <a:ea typeface="宋体" pitchFamily="2" charset="-122"/>
                <a:cs typeface="Times New Roman" pitchFamily="18" charset="0"/>
              </a:rPr>
              <a:t>：求</a:t>
            </a:r>
            <a:r>
              <a:rPr lang="en-US" altLang="zh-CN" sz="2800" b="1" dirty="0">
                <a:solidFill>
                  <a:srgbClr val="000066"/>
                </a:solidFill>
                <a:latin typeface="Times New Roman" pitchFamily="18" charset="0"/>
                <a:ea typeface="宋体" pitchFamily="2" charset="-122"/>
                <a:cs typeface="Times New Roman" pitchFamily="18" charset="0"/>
              </a:rPr>
              <a:t>P/Q</a:t>
            </a:r>
            <a:r>
              <a:rPr lang="zh-CN" altLang="en-US" sz="2800" b="1" dirty="0">
                <a:solidFill>
                  <a:srgbClr val="000066"/>
                </a:solidFill>
                <a:latin typeface="Times New Roman" pitchFamily="18" charset="0"/>
                <a:ea typeface="宋体" pitchFamily="2" charset="-122"/>
                <a:cs typeface="Times New Roman" pitchFamily="18" charset="0"/>
              </a:rPr>
              <a:t>的导函数，导函数的分子存入</a:t>
            </a:r>
            <a:r>
              <a:rPr lang="en-US" altLang="zh-CN" sz="2800" b="1" dirty="0">
                <a:solidFill>
                  <a:srgbClr val="000066"/>
                </a:solidFill>
                <a:latin typeface="Times New Roman" pitchFamily="18" charset="0"/>
                <a:ea typeface="宋体" pitchFamily="2" charset="-122"/>
                <a:cs typeface="Times New Roman" pitchFamily="18" charset="0"/>
              </a:rPr>
              <a:t>p</a:t>
            </a:r>
            <a:r>
              <a:rPr lang="zh-CN" altLang="en-US" sz="2800" b="1" dirty="0">
                <a:solidFill>
                  <a:srgbClr val="000066"/>
                </a:solidFill>
                <a:latin typeface="Times New Roman" pitchFamily="18" charset="0"/>
                <a:ea typeface="宋体" pitchFamily="2" charset="-122"/>
                <a:cs typeface="Times New Roman" pitchFamily="18" charset="0"/>
              </a:rPr>
              <a:t>，分母存入</a:t>
            </a:r>
            <a:r>
              <a:rPr lang="en-US" altLang="zh-CN" sz="2800" b="1" dirty="0">
                <a:solidFill>
                  <a:srgbClr val="000066"/>
                </a:solidFill>
                <a:latin typeface="Times New Roman" pitchFamily="18" charset="0"/>
                <a:ea typeface="宋体" pitchFamily="2" charset="-122"/>
                <a:cs typeface="Times New Roman" pitchFamily="18" charset="0"/>
              </a:rPr>
              <a:t>q</a:t>
            </a:r>
            <a:r>
              <a:rPr lang="zh-CN" altLang="en-US" sz="2800" b="1" dirty="0">
                <a:solidFill>
                  <a:srgbClr val="000066"/>
                </a:solidFill>
                <a:latin typeface="Times New Roman" pitchFamily="18" charset="0"/>
                <a:ea typeface="宋体" pitchFamily="2" charset="-122"/>
                <a:cs typeface="Times New Roman" pitchFamily="18" charset="0"/>
              </a:rPr>
              <a:t>。</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上述函数调用中，参数</a:t>
            </a:r>
            <a:r>
              <a:rPr lang="en-US" altLang="zh-CN" sz="2800" b="1" dirty="0">
                <a:solidFill>
                  <a:srgbClr val="000066"/>
                </a:solidFill>
                <a:latin typeface="Times New Roman" pitchFamily="18" charset="0"/>
                <a:ea typeface="宋体" pitchFamily="2" charset="-122"/>
                <a:cs typeface="Times New Roman" pitchFamily="18" charset="0"/>
              </a:rPr>
              <a:t>P</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Q</a:t>
            </a:r>
            <a:r>
              <a:rPr lang="zh-CN" altLang="en-US" sz="2800" b="1" dirty="0">
                <a:solidFill>
                  <a:srgbClr val="000066"/>
                </a:solidFill>
                <a:latin typeface="Times New Roman" pitchFamily="18" charset="0"/>
                <a:ea typeface="宋体" pitchFamily="2" charset="-122"/>
                <a:cs typeface="Times New Roman" pitchFamily="18" charset="0"/>
              </a:rPr>
              <a:t>是多项式的向量表示，结果</a:t>
            </a:r>
            <a:r>
              <a:rPr lang="en-US" altLang="zh-CN" sz="2800" b="1" dirty="0">
                <a:solidFill>
                  <a:srgbClr val="000066"/>
                </a:solidFill>
                <a:latin typeface="Times New Roman" pitchFamily="18" charset="0"/>
                <a:ea typeface="宋体" pitchFamily="2" charset="-122"/>
                <a:cs typeface="Times New Roman" pitchFamily="18" charset="0"/>
              </a:rPr>
              <a:t>p</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q</a:t>
            </a:r>
            <a:r>
              <a:rPr lang="zh-CN" altLang="en-US" sz="2800" b="1" dirty="0">
                <a:solidFill>
                  <a:srgbClr val="000066"/>
                </a:solidFill>
                <a:latin typeface="Times New Roman" pitchFamily="18" charset="0"/>
                <a:ea typeface="宋体" pitchFamily="2" charset="-122"/>
                <a:cs typeface="Times New Roman" pitchFamily="18" charset="0"/>
              </a:rPr>
              <a:t>也是多项式的向量表示。</a:t>
            </a:r>
          </a:p>
        </p:txBody>
      </p:sp>
      <p:sp>
        <p:nvSpPr>
          <p:cNvPr id="51204"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468313" y="1052513"/>
            <a:ext cx="7056437" cy="431800"/>
          </a:xfrm>
        </p:spPr>
        <p:txBody>
          <a:bodyPr/>
          <a:lstStyle/>
          <a:p>
            <a:pPr marL="0" indent="0">
              <a:lnSpc>
                <a:spcPct val="90000"/>
              </a:lnSpc>
              <a:buFontTx/>
              <a:buNone/>
            </a:pPr>
            <a:r>
              <a:rPr lang="zh-CN" altLang="en-US" sz="2800" b="1">
                <a:solidFill>
                  <a:srgbClr val="000066"/>
                </a:solidFill>
                <a:latin typeface="Times New Roman" pitchFamily="18" charset="0"/>
                <a:ea typeface="宋体" pitchFamily="2" charset="-122"/>
                <a:cs typeface="Times New Roman" pitchFamily="18" charset="0"/>
              </a:rPr>
              <a:t>例</a:t>
            </a:r>
            <a:r>
              <a:rPr lang="en-US" altLang="zh-CN" sz="2800" b="1">
                <a:solidFill>
                  <a:srgbClr val="000066"/>
                </a:solidFill>
                <a:latin typeface="Times New Roman" pitchFamily="18" charset="0"/>
                <a:ea typeface="宋体" pitchFamily="2" charset="-122"/>
                <a:cs typeface="Times New Roman" pitchFamily="18" charset="0"/>
              </a:rPr>
              <a:t>6-9  </a:t>
            </a:r>
            <a:r>
              <a:rPr lang="zh-CN" altLang="en-US" sz="2800" b="1">
                <a:solidFill>
                  <a:srgbClr val="000066"/>
                </a:solidFill>
                <a:latin typeface="Times New Roman" pitchFamily="18" charset="0"/>
                <a:ea typeface="宋体" pitchFamily="2" charset="-122"/>
                <a:cs typeface="Times New Roman" pitchFamily="18" charset="0"/>
              </a:rPr>
              <a:t>求有理分式的导数。</a:t>
            </a:r>
          </a:p>
        </p:txBody>
      </p:sp>
      <p:sp>
        <p:nvSpPr>
          <p:cNvPr id="52229" name="Rectangle 5"/>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2228" name="Object 4"/>
          <p:cNvGraphicFramePr>
            <a:graphicFrameLocks noChangeAspect="1"/>
          </p:cNvGraphicFramePr>
          <p:nvPr>
            <p:extLst>
              <p:ext uri="{D42A27DB-BD31-4B8C-83A1-F6EECF244321}">
                <p14:modId xmlns:p14="http://schemas.microsoft.com/office/powerpoint/2010/main" val="3113466550"/>
              </p:ext>
            </p:extLst>
          </p:nvPr>
        </p:nvGraphicFramePr>
        <p:xfrm>
          <a:off x="3419475" y="1412874"/>
          <a:ext cx="1959909" cy="863997"/>
        </p:xfrm>
        <a:graphic>
          <a:graphicData uri="http://schemas.openxmlformats.org/presentationml/2006/ole">
            <mc:AlternateContent xmlns:mc="http://schemas.openxmlformats.org/markup-compatibility/2006">
              <mc:Choice xmlns:v="urn:schemas-microsoft-com:vml" Requires="v">
                <p:oleObj spid="_x0000_s52258" name="公式" r:id="rId3" imgW="799753" imgH="355446" progId="Equation.3">
                  <p:embed/>
                </p:oleObj>
              </mc:Choice>
              <mc:Fallback>
                <p:oleObj name="公式" r:id="rId3" imgW="799753" imgH="35544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1412874"/>
                        <a:ext cx="1959909" cy="863997"/>
                      </a:xfrm>
                      <a:prstGeom prst="rect">
                        <a:avLst/>
                      </a:prstGeom>
                      <a:noFill/>
                      <a:extLst/>
                    </p:spPr>
                  </p:pic>
                </p:oleObj>
              </mc:Fallback>
            </mc:AlternateContent>
          </a:graphicData>
        </a:graphic>
      </p:graphicFrame>
      <p:sp>
        <p:nvSpPr>
          <p:cNvPr id="52230" name="Rectangle 6"/>
          <p:cNvSpPr>
            <a:spLocks noChangeArrowheads="1"/>
          </p:cNvSpPr>
          <p:nvPr/>
        </p:nvSpPr>
        <p:spPr bwMode="auto">
          <a:xfrm>
            <a:off x="539750" y="1989138"/>
            <a:ext cx="7992690" cy="424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ts val="1000"/>
              </a:spcBef>
            </a:pPr>
            <a:r>
              <a:rPr lang="zh-CN" altLang="en-US" sz="2800" b="1" dirty="0">
                <a:latin typeface="Times New Roman" pitchFamily="18" charset="0"/>
                <a:ea typeface="宋体" pitchFamily="2" charset="-122"/>
                <a:cs typeface="Times New Roman" pitchFamily="18" charset="0"/>
              </a:rPr>
              <a:t>命令如下：</a:t>
            </a:r>
            <a:endParaRPr lang="zh-CN" altLang="da-DK" sz="2800" b="1" dirty="0">
              <a:latin typeface="Times New Roman" pitchFamily="18" charset="0"/>
              <a:ea typeface="宋体" pitchFamily="2" charset="-122"/>
              <a:cs typeface="Times New Roman" pitchFamily="18" charset="0"/>
            </a:endParaRPr>
          </a:p>
          <a:p>
            <a:pPr>
              <a:spcBef>
                <a:spcPts val="1000"/>
              </a:spcBef>
            </a:pPr>
            <a:r>
              <a:rPr lang="da-DK" altLang="zh-CN" sz="2800" b="1" dirty="0">
                <a:latin typeface="Times New Roman" pitchFamily="18" charset="0"/>
                <a:ea typeface="宋体" pitchFamily="2" charset="-122"/>
                <a:cs typeface="Times New Roman" pitchFamily="18" charset="0"/>
              </a:rPr>
              <a:t>&gt;&gt; P=1;</a:t>
            </a:r>
          </a:p>
          <a:p>
            <a:pPr>
              <a:spcBef>
                <a:spcPts val="1000"/>
              </a:spcBef>
            </a:pPr>
            <a:r>
              <a:rPr lang="da-DK" altLang="zh-CN" sz="2800" b="1" dirty="0">
                <a:latin typeface="Times New Roman" pitchFamily="18" charset="0"/>
                <a:ea typeface="宋体" pitchFamily="2" charset="-122"/>
                <a:cs typeface="Times New Roman" pitchFamily="18" charset="0"/>
              </a:rPr>
              <a:t>&gt;&gt; Q=[1,0,5];</a:t>
            </a:r>
          </a:p>
          <a:p>
            <a:pPr>
              <a:spcBef>
                <a:spcPts val="1000"/>
              </a:spcBef>
            </a:pPr>
            <a:r>
              <a:rPr lang="da-DK" altLang="zh-CN" sz="2800" b="1" dirty="0">
                <a:latin typeface="Times New Roman" pitchFamily="18" charset="0"/>
                <a:ea typeface="宋体" pitchFamily="2" charset="-122"/>
                <a:cs typeface="Times New Roman" pitchFamily="18" charset="0"/>
              </a:rPr>
              <a:t>&gt;&gt; [p,q]=polyder(P,Q)</a:t>
            </a:r>
            <a:endParaRPr lang="en-US" altLang="zh-CN" sz="2800" b="1" dirty="0">
              <a:latin typeface="Times New Roman" pitchFamily="18" charset="0"/>
              <a:ea typeface="宋体" pitchFamily="2" charset="-122"/>
              <a:cs typeface="Times New Roman" pitchFamily="18" charset="0"/>
            </a:endParaRPr>
          </a:p>
          <a:p>
            <a:pPr>
              <a:spcBef>
                <a:spcPts val="1000"/>
              </a:spcBef>
            </a:pPr>
            <a:r>
              <a:rPr lang="en-US" altLang="zh-CN" sz="2800" b="1" dirty="0">
                <a:latin typeface="Times New Roman" pitchFamily="18" charset="0"/>
                <a:ea typeface="宋体" pitchFamily="2" charset="-122"/>
                <a:cs typeface="Times New Roman" pitchFamily="18" charset="0"/>
              </a:rPr>
              <a:t>p =</a:t>
            </a:r>
          </a:p>
          <a:p>
            <a:pPr>
              <a:spcBef>
                <a:spcPts val="1000"/>
              </a:spcBef>
            </a:pPr>
            <a:r>
              <a:rPr lang="en-US" altLang="zh-CN" sz="2800" b="1" dirty="0">
                <a:latin typeface="Times New Roman" pitchFamily="18" charset="0"/>
                <a:ea typeface="宋体" pitchFamily="2" charset="-122"/>
                <a:cs typeface="Times New Roman" pitchFamily="18" charset="0"/>
              </a:rPr>
              <a:t>    -2     0</a:t>
            </a:r>
          </a:p>
          <a:p>
            <a:pPr>
              <a:spcBef>
                <a:spcPts val="1000"/>
              </a:spcBef>
            </a:pPr>
            <a:r>
              <a:rPr lang="en-US" altLang="zh-CN" sz="2800" b="1" dirty="0">
                <a:latin typeface="Times New Roman" pitchFamily="18" charset="0"/>
                <a:ea typeface="宋体" pitchFamily="2" charset="-122"/>
                <a:cs typeface="Times New Roman" pitchFamily="18" charset="0"/>
              </a:rPr>
              <a:t>q =</a:t>
            </a:r>
          </a:p>
          <a:p>
            <a:pPr>
              <a:spcBef>
                <a:spcPts val="1000"/>
              </a:spcBef>
            </a:pPr>
            <a:r>
              <a:rPr lang="en-US" altLang="zh-CN" sz="2800" b="1" dirty="0">
                <a:latin typeface="Times New Roman" pitchFamily="18" charset="0"/>
                <a:ea typeface="宋体" pitchFamily="2" charset="-122"/>
                <a:cs typeface="Times New Roman" pitchFamily="18" charset="0"/>
              </a:rPr>
              <a:t>     1     0    10     0    </a:t>
            </a:r>
            <a:r>
              <a:rPr lang="en-US" altLang="zh-CN" sz="2800" b="1" dirty="0" smtClean="0">
                <a:latin typeface="Times New Roman" pitchFamily="18" charset="0"/>
                <a:ea typeface="宋体" pitchFamily="2" charset="-122"/>
                <a:cs typeface="Times New Roman" pitchFamily="18" charset="0"/>
              </a:rPr>
              <a:t>25</a:t>
            </a:r>
            <a:endParaRPr lang="en-US" altLang="zh-CN" sz="2800" b="1" dirty="0">
              <a:latin typeface="Times New Roman" pitchFamily="18" charset="0"/>
              <a:ea typeface="宋体" pitchFamily="2" charset="-122"/>
              <a:cs typeface="Times New Roman" pitchFamily="18" charset="0"/>
            </a:endParaRPr>
          </a:p>
        </p:txBody>
      </p:sp>
      <p:sp>
        <p:nvSpPr>
          <p:cNvPr id="52232" name="Rectangle 8"/>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2231" name="Object 7"/>
          <p:cNvGraphicFramePr>
            <a:graphicFrameLocks noChangeAspect="1"/>
          </p:cNvGraphicFramePr>
          <p:nvPr>
            <p:extLst>
              <p:ext uri="{D42A27DB-BD31-4B8C-83A1-F6EECF244321}">
                <p14:modId xmlns:p14="http://schemas.microsoft.com/office/powerpoint/2010/main" val="973020781"/>
              </p:ext>
            </p:extLst>
          </p:nvPr>
        </p:nvGraphicFramePr>
        <p:xfrm>
          <a:off x="4545801" y="4869160"/>
          <a:ext cx="3842921" cy="979984"/>
        </p:xfrm>
        <a:graphic>
          <a:graphicData uri="http://schemas.openxmlformats.org/presentationml/2006/ole">
            <mc:AlternateContent xmlns:mc="http://schemas.openxmlformats.org/markup-compatibility/2006">
              <mc:Choice xmlns:v="urn:schemas-microsoft-com:vml" Requires="v">
                <p:oleObj spid="_x0000_s52259" name="公式" r:id="rId5" imgW="1383699" imgH="355446" progId="Equation.3">
                  <p:embed/>
                </p:oleObj>
              </mc:Choice>
              <mc:Fallback>
                <p:oleObj name="公式" r:id="rId5" imgW="1383699" imgH="355446"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5801" y="4869160"/>
                        <a:ext cx="3842921" cy="979984"/>
                      </a:xfrm>
                      <a:prstGeom prst="rect">
                        <a:avLst/>
                      </a:prstGeom>
                      <a:noFill/>
                      <a:extLst/>
                    </p:spPr>
                  </p:pic>
                </p:oleObj>
              </mc:Fallback>
            </mc:AlternateContent>
          </a:graphicData>
        </a:graphic>
      </p:graphicFrame>
      <p:sp>
        <p:nvSpPr>
          <p:cNvPr id="52233"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9552" y="692696"/>
            <a:ext cx="8229600" cy="1143000"/>
          </a:xfrm>
        </p:spPr>
        <p:txBody>
          <a:bodyPr/>
          <a:lstStyle/>
          <a:p>
            <a:pPr algn="l">
              <a:buFontTx/>
              <a:buNone/>
            </a:pPr>
            <a:r>
              <a:rPr lang="en-US" altLang="zh-CN" sz="2800" b="1" dirty="0">
                <a:solidFill>
                  <a:srgbClr val="000066"/>
                </a:solidFill>
                <a:latin typeface="Times New Roman" pitchFamily="18" charset="0"/>
                <a:ea typeface="宋体" pitchFamily="2" charset="-122"/>
                <a:cs typeface="Times New Roman" pitchFamily="18" charset="0"/>
              </a:rPr>
              <a:t>6.2.3  </a:t>
            </a:r>
            <a:r>
              <a:rPr lang="zh-CN" altLang="en-US" sz="2800" b="1" dirty="0">
                <a:solidFill>
                  <a:srgbClr val="000066"/>
                </a:solidFill>
                <a:latin typeface="Times New Roman" pitchFamily="18" charset="0"/>
                <a:ea typeface="宋体" pitchFamily="2" charset="-122"/>
                <a:cs typeface="Times New Roman" pitchFamily="18" charset="0"/>
              </a:rPr>
              <a:t>多项式的求值</a:t>
            </a:r>
          </a:p>
        </p:txBody>
      </p:sp>
      <p:sp>
        <p:nvSpPr>
          <p:cNvPr id="53251" name="Rectangle 3"/>
          <p:cNvSpPr>
            <a:spLocks noGrp="1" noChangeArrowheads="1"/>
          </p:cNvSpPr>
          <p:nvPr>
            <p:ph type="body" idx="1"/>
          </p:nvPr>
        </p:nvSpPr>
        <p:spPr>
          <a:xfrm>
            <a:off x="467544" y="1556792"/>
            <a:ext cx="8229600" cy="4525963"/>
          </a:xfrm>
        </p:spPr>
        <p:txBody>
          <a:bodyPr/>
          <a:lstStyle/>
          <a:p>
            <a:pPr marL="0" indent="0">
              <a:buFontTx/>
              <a:buNone/>
            </a:pPr>
            <a:r>
              <a:rPr lang="en-US" altLang="zh-CN" sz="2800" b="1" dirty="0">
                <a:solidFill>
                  <a:srgbClr val="000066"/>
                </a:solidFill>
                <a:latin typeface="Times New Roman" pitchFamily="18" charset="0"/>
                <a:ea typeface="宋体" pitchFamily="2" charset="-122"/>
                <a:cs typeface="Times New Roman" pitchFamily="18" charset="0"/>
              </a:rPr>
              <a:t>MATLAB</a:t>
            </a:r>
            <a:r>
              <a:rPr lang="zh-CN" altLang="en-US" sz="2800" b="1" dirty="0">
                <a:solidFill>
                  <a:srgbClr val="000066"/>
                </a:solidFill>
                <a:latin typeface="Times New Roman" pitchFamily="18" charset="0"/>
                <a:ea typeface="宋体" pitchFamily="2" charset="-122"/>
                <a:cs typeface="Times New Roman" pitchFamily="18" charset="0"/>
              </a:rPr>
              <a:t>提供了两种求多项式值的函数：</a:t>
            </a:r>
            <a:r>
              <a:rPr lang="en-US" altLang="zh-CN" sz="2800" b="1" dirty="0" err="1">
                <a:solidFill>
                  <a:srgbClr val="000066"/>
                </a:solidFill>
                <a:latin typeface="Times New Roman" pitchFamily="18" charset="0"/>
                <a:ea typeface="宋体" pitchFamily="2" charset="-122"/>
                <a:cs typeface="Times New Roman" pitchFamily="18" charset="0"/>
              </a:rPr>
              <a:t>polyval</a:t>
            </a:r>
            <a:r>
              <a:rPr lang="zh-CN" altLang="en-US" sz="2800" b="1" dirty="0">
                <a:solidFill>
                  <a:srgbClr val="000066"/>
                </a:solidFill>
                <a:latin typeface="Times New Roman" pitchFamily="18" charset="0"/>
                <a:ea typeface="宋体" pitchFamily="2" charset="-122"/>
                <a:cs typeface="Times New Roman" pitchFamily="18" charset="0"/>
              </a:rPr>
              <a:t>与</a:t>
            </a:r>
            <a:r>
              <a:rPr lang="en-US" altLang="zh-CN" sz="2800" b="1" dirty="0" err="1">
                <a:solidFill>
                  <a:srgbClr val="000066"/>
                </a:solidFill>
                <a:latin typeface="Times New Roman" pitchFamily="18" charset="0"/>
                <a:ea typeface="宋体" pitchFamily="2" charset="-122"/>
                <a:cs typeface="Times New Roman" pitchFamily="18" charset="0"/>
              </a:rPr>
              <a:t>polyvalm</a:t>
            </a:r>
            <a:r>
              <a:rPr lang="zh-CN" altLang="en-US" sz="2800" b="1" dirty="0">
                <a:solidFill>
                  <a:srgbClr val="000066"/>
                </a:solidFill>
                <a:latin typeface="Times New Roman" pitchFamily="18" charset="0"/>
                <a:ea typeface="宋体" pitchFamily="2" charset="-122"/>
                <a:cs typeface="Times New Roman" pitchFamily="18" charset="0"/>
              </a:rPr>
              <a:t>，它们的输入参数均为多项式系数向量</a:t>
            </a:r>
            <a:r>
              <a:rPr lang="en-US" altLang="zh-CN" sz="2800" b="1" dirty="0">
                <a:solidFill>
                  <a:srgbClr val="000066"/>
                </a:solidFill>
                <a:latin typeface="Times New Roman" pitchFamily="18" charset="0"/>
                <a:ea typeface="宋体" pitchFamily="2" charset="-122"/>
                <a:cs typeface="Times New Roman" pitchFamily="18" charset="0"/>
              </a:rPr>
              <a:t>P</a:t>
            </a:r>
            <a:r>
              <a:rPr lang="zh-CN" altLang="en-US" sz="2800" b="1" dirty="0">
                <a:solidFill>
                  <a:srgbClr val="000066"/>
                </a:solidFill>
                <a:latin typeface="Times New Roman" pitchFamily="18" charset="0"/>
                <a:ea typeface="宋体" pitchFamily="2" charset="-122"/>
                <a:cs typeface="Times New Roman" pitchFamily="18" charset="0"/>
              </a:rPr>
              <a:t>和自变量</a:t>
            </a:r>
            <a:r>
              <a:rPr lang="en-US" altLang="zh-CN" sz="2800" b="1" dirty="0">
                <a:solidFill>
                  <a:srgbClr val="000066"/>
                </a:solidFill>
                <a:latin typeface="Times New Roman" pitchFamily="18" charset="0"/>
                <a:ea typeface="宋体" pitchFamily="2" charset="-122"/>
                <a:cs typeface="Times New Roman" pitchFamily="18" charset="0"/>
              </a:rPr>
              <a:t>x</a:t>
            </a:r>
            <a:r>
              <a:rPr lang="zh-CN" altLang="en-US" sz="2800" b="1" dirty="0">
                <a:solidFill>
                  <a:srgbClr val="000066"/>
                </a:solidFill>
                <a:latin typeface="Times New Roman" pitchFamily="18" charset="0"/>
                <a:ea typeface="宋体" pitchFamily="2" charset="-122"/>
                <a:cs typeface="Times New Roman" pitchFamily="18" charset="0"/>
              </a:rPr>
              <a:t>。</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两者的区别在于前者是代数多项式求值，而后者是矩阵多项式求值。</a:t>
            </a:r>
          </a:p>
        </p:txBody>
      </p:sp>
      <p:sp>
        <p:nvSpPr>
          <p:cNvPr id="53252"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468313" y="1052513"/>
            <a:ext cx="8229600" cy="4525962"/>
          </a:xfrm>
        </p:spPr>
        <p:txBody>
          <a:bodyPr/>
          <a:lstStyle/>
          <a:p>
            <a:pPr marL="0" indent="0">
              <a:buFontTx/>
              <a:buNone/>
            </a:pPr>
            <a:r>
              <a:rPr lang="en-US" altLang="zh-CN" sz="2800" b="1">
                <a:solidFill>
                  <a:srgbClr val="000066"/>
                </a:solidFill>
                <a:latin typeface="Times New Roman" pitchFamily="18" charset="0"/>
                <a:ea typeface="宋体" pitchFamily="2" charset="-122"/>
                <a:cs typeface="Times New Roman" pitchFamily="18" charset="0"/>
              </a:rPr>
              <a:t>1</a:t>
            </a:r>
            <a:r>
              <a:rPr lang="zh-CN" altLang="en-US" sz="2800" b="1">
                <a:solidFill>
                  <a:srgbClr val="000066"/>
                </a:solidFill>
                <a:latin typeface="Times New Roman" pitchFamily="18" charset="0"/>
                <a:ea typeface="宋体" pitchFamily="2" charset="-122"/>
                <a:cs typeface="Times New Roman" pitchFamily="18" charset="0"/>
              </a:rPr>
              <a:t>．代数多项式求值</a:t>
            </a:r>
          </a:p>
          <a:p>
            <a:pPr marL="0" indent="0">
              <a:buFontTx/>
              <a:buNone/>
            </a:pPr>
            <a:r>
              <a:rPr lang="en-US" altLang="zh-CN" sz="2800" b="1">
                <a:solidFill>
                  <a:srgbClr val="000066"/>
                </a:solidFill>
                <a:latin typeface="Times New Roman" pitchFamily="18" charset="0"/>
                <a:ea typeface="宋体" pitchFamily="2" charset="-122"/>
                <a:cs typeface="Times New Roman" pitchFamily="18" charset="0"/>
              </a:rPr>
              <a:t>polyval</a:t>
            </a:r>
            <a:r>
              <a:rPr lang="zh-CN" altLang="en-US" sz="2800" b="1">
                <a:solidFill>
                  <a:srgbClr val="000066"/>
                </a:solidFill>
                <a:latin typeface="Times New Roman" pitchFamily="18" charset="0"/>
                <a:ea typeface="宋体" pitchFamily="2" charset="-122"/>
                <a:cs typeface="Times New Roman" pitchFamily="18" charset="0"/>
              </a:rPr>
              <a:t>函数用来求代数多项式的值，其调用格式为：</a:t>
            </a:r>
          </a:p>
          <a:p>
            <a:pPr marL="0" indent="0">
              <a:buFontTx/>
              <a:buNone/>
            </a:pPr>
            <a:r>
              <a:rPr lang="en-US" altLang="zh-CN" sz="2800" b="1">
                <a:solidFill>
                  <a:srgbClr val="000066"/>
                </a:solidFill>
                <a:latin typeface="Times New Roman" pitchFamily="18" charset="0"/>
                <a:ea typeface="宋体" pitchFamily="2" charset="-122"/>
                <a:cs typeface="Times New Roman" pitchFamily="18" charset="0"/>
              </a:rPr>
              <a:t>Y=polyval(P,x)</a:t>
            </a:r>
          </a:p>
          <a:p>
            <a:pPr marL="0" indent="0">
              <a:buFontTx/>
              <a:buNone/>
            </a:pPr>
            <a:r>
              <a:rPr lang="zh-CN" altLang="en-US" sz="2800" b="1">
                <a:solidFill>
                  <a:srgbClr val="000066"/>
                </a:solidFill>
                <a:latin typeface="Times New Roman" pitchFamily="18" charset="0"/>
                <a:ea typeface="宋体" pitchFamily="2" charset="-122"/>
                <a:cs typeface="Times New Roman" pitchFamily="18" charset="0"/>
              </a:rPr>
              <a:t>若</a:t>
            </a:r>
            <a:r>
              <a:rPr lang="en-US" altLang="zh-CN" sz="2800" b="1">
                <a:solidFill>
                  <a:srgbClr val="000066"/>
                </a:solidFill>
                <a:latin typeface="Times New Roman" pitchFamily="18" charset="0"/>
                <a:ea typeface="宋体" pitchFamily="2" charset="-122"/>
                <a:cs typeface="Times New Roman" pitchFamily="18" charset="0"/>
              </a:rPr>
              <a:t>x</a:t>
            </a:r>
            <a:r>
              <a:rPr lang="zh-CN" altLang="en-US" sz="2800" b="1">
                <a:solidFill>
                  <a:srgbClr val="000066"/>
                </a:solidFill>
                <a:latin typeface="Times New Roman" pitchFamily="18" charset="0"/>
                <a:ea typeface="宋体" pitchFamily="2" charset="-122"/>
                <a:cs typeface="Times New Roman" pitchFamily="18" charset="0"/>
              </a:rPr>
              <a:t>为一数值，则求多项式在该点的值；若</a:t>
            </a:r>
            <a:r>
              <a:rPr lang="en-US" altLang="zh-CN" sz="2800" b="1">
                <a:solidFill>
                  <a:srgbClr val="000066"/>
                </a:solidFill>
                <a:latin typeface="Times New Roman" pitchFamily="18" charset="0"/>
                <a:ea typeface="宋体" pitchFamily="2" charset="-122"/>
                <a:cs typeface="Times New Roman" pitchFamily="18" charset="0"/>
              </a:rPr>
              <a:t>x</a:t>
            </a:r>
            <a:r>
              <a:rPr lang="zh-CN" altLang="en-US" sz="2800" b="1">
                <a:solidFill>
                  <a:srgbClr val="000066"/>
                </a:solidFill>
                <a:latin typeface="Times New Roman" pitchFamily="18" charset="0"/>
                <a:ea typeface="宋体" pitchFamily="2" charset="-122"/>
                <a:cs typeface="Times New Roman" pitchFamily="18" charset="0"/>
              </a:rPr>
              <a:t>为向量或矩阵，则对向量或矩阵中的每个元素求其多项式的值。</a:t>
            </a:r>
          </a:p>
        </p:txBody>
      </p:sp>
      <p:sp>
        <p:nvSpPr>
          <p:cNvPr id="54276"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395288" y="981075"/>
            <a:ext cx="8353425" cy="5256237"/>
          </a:xfrm>
        </p:spPr>
        <p:txBody>
          <a:bodyPr/>
          <a:lstStyle/>
          <a:p>
            <a:pPr marL="0" indent="0">
              <a:lnSpc>
                <a:spcPct val="80000"/>
              </a:lnSpc>
              <a:buFontTx/>
              <a:buNone/>
            </a:pPr>
            <a:r>
              <a:rPr lang="zh-CN" altLang="en-US" sz="2800" b="1" dirty="0">
                <a:solidFill>
                  <a:srgbClr val="000066"/>
                </a:solidFill>
                <a:latin typeface="Times New Roman" pitchFamily="18" charset="0"/>
                <a:ea typeface="宋体" pitchFamily="2" charset="-122"/>
                <a:cs typeface="Times New Roman" pitchFamily="18" charset="0"/>
              </a:rPr>
              <a:t>例</a:t>
            </a:r>
            <a:r>
              <a:rPr lang="en-US" altLang="zh-CN" sz="2800" b="1" dirty="0">
                <a:solidFill>
                  <a:srgbClr val="000066"/>
                </a:solidFill>
                <a:latin typeface="Times New Roman" pitchFamily="18" charset="0"/>
                <a:ea typeface="宋体" pitchFamily="2" charset="-122"/>
                <a:cs typeface="Times New Roman" pitchFamily="18" charset="0"/>
              </a:rPr>
              <a:t>6-10  </a:t>
            </a:r>
            <a:r>
              <a:rPr lang="zh-CN" altLang="en-US" sz="2800" b="1" dirty="0">
                <a:solidFill>
                  <a:srgbClr val="000066"/>
                </a:solidFill>
                <a:latin typeface="Times New Roman" pitchFamily="18" charset="0"/>
                <a:ea typeface="宋体" pitchFamily="2" charset="-122"/>
                <a:cs typeface="Times New Roman" pitchFamily="18" charset="0"/>
              </a:rPr>
              <a:t>已知多项式</a:t>
            </a:r>
            <a:r>
              <a:rPr lang="en-US" altLang="zh-CN" sz="2800" b="1" dirty="0">
                <a:solidFill>
                  <a:srgbClr val="000066"/>
                </a:solidFill>
                <a:latin typeface="Times New Roman" pitchFamily="18" charset="0"/>
                <a:ea typeface="宋体" pitchFamily="2" charset="-122"/>
                <a:cs typeface="Times New Roman" pitchFamily="18" charset="0"/>
              </a:rPr>
              <a:t>x</a:t>
            </a:r>
            <a:r>
              <a:rPr lang="en-US" altLang="zh-CN" sz="2800" b="1" baseline="30000" dirty="0">
                <a:solidFill>
                  <a:srgbClr val="000066"/>
                </a:solidFill>
                <a:latin typeface="Times New Roman" pitchFamily="18" charset="0"/>
                <a:ea typeface="宋体" pitchFamily="2" charset="-122"/>
                <a:cs typeface="Times New Roman" pitchFamily="18" charset="0"/>
              </a:rPr>
              <a:t>4</a:t>
            </a:r>
            <a:r>
              <a:rPr lang="en-US" altLang="zh-CN" sz="2800" b="1" dirty="0">
                <a:solidFill>
                  <a:srgbClr val="000066"/>
                </a:solidFill>
                <a:latin typeface="Times New Roman" pitchFamily="18" charset="0"/>
                <a:ea typeface="宋体" pitchFamily="2" charset="-122"/>
                <a:cs typeface="Times New Roman" pitchFamily="18" charset="0"/>
              </a:rPr>
              <a:t>+8x</a:t>
            </a:r>
            <a:r>
              <a:rPr lang="en-US" altLang="zh-CN" sz="2800" b="1" baseline="30000" dirty="0">
                <a:solidFill>
                  <a:srgbClr val="000066"/>
                </a:solidFill>
                <a:latin typeface="Times New Roman" pitchFamily="18" charset="0"/>
                <a:ea typeface="宋体" pitchFamily="2" charset="-122"/>
                <a:cs typeface="Times New Roman" pitchFamily="18" charset="0"/>
              </a:rPr>
              <a:t>3</a:t>
            </a:r>
            <a:r>
              <a:rPr lang="en-US" altLang="zh-CN" sz="2800" b="1" dirty="0">
                <a:solidFill>
                  <a:srgbClr val="000066"/>
                </a:solidFill>
                <a:latin typeface="Times New Roman" pitchFamily="18" charset="0"/>
                <a:ea typeface="宋体" pitchFamily="2" charset="-122"/>
                <a:cs typeface="Times New Roman" pitchFamily="18" charset="0"/>
              </a:rPr>
              <a:t>-10</a:t>
            </a:r>
            <a:r>
              <a:rPr lang="zh-CN" altLang="en-US" sz="2800" b="1" dirty="0">
                <a:solidFill>
                  <a:srgbClr val="000066"/>
                </a:solidFill>
                <a:latin typeface="Times New Roman" pitchFamily="18" charset="0"/>
                <a:ea typeface="宋体" pitchFamily="2" charset="-122"/>
                <a:cs typeface="Times New Roman" pitchFamily="18" charset="0"/>
              </a:rPr>
              <a:t>，分别取</a:t>
            </a:r>
            <a:r>
              <a:rPr lang="en-US" altLang="zh-CN" sz="2800" b="1" dirty="0">
                <a:solidFill>
                  <a:srgbClr val="000066"/>
                </a:solidFill>
                <a:latin typeface="Times New Roman" pitchFamily="18" charset="0"/>
                <a:ea typeface="宋体" pitchFamily="2" charset="-122"/>
                <a:cs typeface="Times New Roman" pitchFamily="18" charset="0"/>
              </a:rPr>
              <a:t>x=1.2</a:t>
            </a:r>
            <a:r>
              <a:rPr lang="zh-CN" altLang="en-US" sz="2800" b="1" dirty="0">
                <a:solidFill>
                  <a:srgbClr val="000066"/>
                </a:solidFill>
                <a:latin typeface="Times New Roman" pitchFamily="18" charset="0"/>
                <a:ea typeface="宋体" pitchFamily="2" charset="-122"/>
                <a:cs typeface="Times New Roman" pitchFamily="18" charset="0"/>
              </a:rPr>
              <a:t>和一个</a:t>
            </a:r>
            <a:r>
              <a:rPr lang="en-US" altLang="zh-CN" sz="2800" b="1" dirty="0">
                <a:solidFill>
                  <a:srgbClr val="000066"/>
                </a:solidFill>
                <a:latin typeface="Times New Roman" pitchFamily="18" charset="0"/>
                <a:ea typeface="宋体" pitchFamily="2" charset="-122"/>
                <a:cs typeface="Times New Roman" pitchFamily="18" charset="0"/>
              </a:rPr>
              <a:t>2×3</a:t>
            </a:r>
            <a:r>
              <a:rPr lang="zh-CN" altLang="en-US" sz="2800" b="1" dirty="0">
                <a:solidFill>
                  <a:srgbClr val="000066"/>
                </a:solidFill>
                <a:latin typeface="Times New Roman" pitchFamily="18" charset="0"/>
                <a:ea typeface="宋体" pitchFamily="2" charset="-122"/>
                <a:cs typeface="Times New Roman" pitchFamily="18" charset="0"/>
              </a:rPr>
              <a:t>矩阵为自变量，计算该多项式的值。</a:t>
            </a:r>
          </a:p>
          <a:p>
            <a:pPr marL="0" indent="0">
              <a:lnSpc>
                <a:spcPct val="80000"/>
              </a:lnSpc>
              <a:buFontTx/>
              <a:buNone/>
            </a:pPr>
            <a:r>
              <a:rPr lang="zh-CN" altLang="en-US" sz="2800" b="1" dirty="0">
                <a:solidFill>
                  <a:srgbClr val="000066"/>
                </a:solidFill>
                <a:latin typeface="Times New Roman" pitchFamily="18" charset="0"/>
                <a:ea typeface="宋体" pitchFamily="2" charset="-122"/>
                <a:cs typeface="Times New Roman" pitchFamily="18" charset="0"/>
              </a:rPr>
              <a:t>命令如下：</a:t>
            </a:r>
          </a:p>
          <a:p>
            <a:pPr marL="0" indent="0">
              <a:lnSpc>
                <a:spcPct val="80000"/>
              </a:lnSpc>
              <a:buFontTx/>
              <a:buNone/>
            </a:pPr>
            <a:r>
              <a:rPr lang="en-US" altLang="zh-CN" sz="2000" b="1" dirty="0">
                <a:solidFill>
                  <a:srgbClr val="000066"/>
                </a:solidFill>
                <a:latin typeface="Times New Roman" pitchFamily="18" charset="0"/>
                <a:ea typeface="宋体" pitchFamily="2" charset="-122"/>
                <a:cs typeface="Times New Roman" pitchFamily="18" charset="0"/>
              </a:rPr>
              <a:t>&gt;&gt; A=[1,8,0,0,-10];             %4</a:t>
            </a:r>
            <a:r>
              <a:rPr lang="zh-CN" altLang="en-US" sz="2000" b="1" dirty="0">
                <a:solidFill>
                  <a:srgbClr val="000066"/>
                </a:solidFill>
                <a:latin typeface="Times New Roman" pitchFamily="18" charset="0"/>
                <a:ea typeface="宋体" pitchFamily="2" charset="-122"/>
                <a:cs typeface="Times New Roman" pitchFamily="18" charset="0"/>
              </a:rPr>
              <a:t>次多项式系数</a:t>
            </a:r>
          </a:p>
          <a:p>
            <a:pPr marL="0" indent="0">
              <a:lnSpc>
                <a:spcPct val="80000"/>
              </a:lnSpc>
              <a:buFontTx/>
              <a:buNone/>
            </a:pPr>
            <a:r>
              <a:rPr lang="en-US" altLang="zh-CN" sz="2000" b="1" dirty="0">
                <a:solidFill>
                  <a:srgbClr val="000066"/>
                </a:solidFill>
                <a:latin typeface="Times New Roman" pitchFamily="18" charset="0"/>
                <a:ea typeface="宋体" pitchFamily="2" charset="-122"/>
                <a:cs typeface="Times New Roman" pitchFamily="18" charset="0"/>
              </a:rPr>
              <a:t>&gt;&gt; x=1.2;                     %</a:t>
            </a:r>
            <a:r>
              <a:rPr lang="zh-CN" altLang="en-US" sz="2000" b="1" dirty="0">
                <a:solidFill>
                  <a:srgbClr val="000066"/>
                </a:solidFill>
                <a:latin typeface="Times New Roman" pitchFamily="18" charset="0"/>
                <a:ea typeface="宋体" pitchFamily="2" charset="-122"/>
                <a:cs typeface="Times New Roman" pitchFamily="18" charset="0"/>
              </a:rPr>
              <a:t>取自变量为一数值</a:t>
            </a:r>
            <a:endParaRPr lang="zh-CN" altLang="es-ES" sz="2000" b="1" dirty="0">
              <a:solidFill>
                <a:srgbClr val="000066"/>
              </a:solidFill>
              <a:latin typeface="Times New Roman" pitchFamily="18" charset="0"/>
              <a:ea typeface="宋体" pitchFamily="2" charset="-122"/>
              <a:cs typeface="Times New Roman" pitchFamily="18" charset="0"/>
            </a:endParaRPr>
          </a:p>
          <a:p>
            <a:pPr marL="0" indent="0">
              <a:lnSpc>
                <a:spcPct val="80000"/>
              </a:lnSpc>
              <a:buFontTx/>
              <a:buNone/>
            </a:pPr>
            <a:r>
              <a:rPr lang="es-ES" altLang="zh-CN" sz="2000" b="1" dirty="0">
                <a:solidFill>
                  <a:srgbClr val="000066"/>
                </a:solidFill>
                <a:latin typeface="Times New Roman" pitchFamily="18" charset="0"/>
                <a:ea typeface="宋体" pitchFamily="2" charset="-122"/>
                <a:cs typeface="Times New Roman" pitchFamily="18" charset="0"/>
              </a:rPr>
              <a:t>&gt;&gt; y1=polyval(A,x)</a:t>
            </a:r>
          </a:p>
          <a:p>
            <a:pPr marL="0" indent="0">
              <a:lnSpc>
                <a:spcPct val="80000"/>
              </a:lnSpc>
              <a:buFontTx/>
              <a:buNone/>
            </a:pPr>
            <a:r>
              <a:rPr lang="es-ES" altLang="zh-CN" sz="2000" b="1" dirty="0">
                <a:solidFill>
                  <a:srgbClr val="000066"/>
                </a:solidFill>
                <a:latin typeface="Times New Roman" pitchFamily="18" charset="0"/>
                <a:ea typeface="宋体" pitchFamily="2" charset="-122"/>
                <a:cs typeface="Times New Roman" pitchFamily="18" charset="0"/>
              </a:rPr>
              <a:t>y1 =</a:t>
            </a:r>
          </a:p>
          <a:p>
            <a:pPr marL="0" indent="0">
              <a:lnSpc>
                <a:spcPct val="80000"/>
              </a:lnSpc>
              <a:buFontTx/>
              <a:buNone/>
            </a:pPr>
            <a:r>
              <a:rPr lang="es-ES" altLang="zh-CN" sz="2000" b="1" dirty="0">
                <a:solidFill>
                  <a:srgbClr val="000066"/>
                </a:solidFill>
                <a:latin typeface="Times New Roman" pitchFamily="18" charset="0"/>
                <a:ea typeface="宋体" pitchFamily="2" charset="-122"/>
                <a:cs typeface="Times New Roman" pitchFamily="18" charset="0"/>
              </a:rPr>
              <a:t>    5.8976</a:t>
            </a:r>
          </a:p>
          <a:p>
            <a:pPr marL="0" indent="0">
              <a:lnSpc>
                <a:spcPct val="80000"/>
              </a:lnSpc>
              <a:buFontTx/>
              <a:buNone/>
            </a:pPr>
            <a:r>
              <a:rPr lang="es-ES" altLang="zh-CN" sz="2000" b="1" dirty="0">
                <a:solidFill>
                  <a:srgbClr val="000066"/>
                </a:solidFill>
                <a:latin typeface="Times New Roman" pitchFamily="18" charset="0"/>
                <a:ea typeface="宋体" pitchFamily="2" charset="-122"/>
                <a:cs typeface="Times New Roman" pitchFamily="18" charset="0"/>
              </a:rPr>
              <a:t>&gt;&gt; x=[-1,1.2,-1.4;2,-1.8,1.6];      %</a:t>
            </a:r>
            <a:r>
              <a:rPr lang="zh-CN" altLang="es-ES" sz="2000" b="1" dirty="0">
                <a:solidFill>
                  <a:srgbClr val="000066"/>
                </a:solidFill>
                <a:latin typeface="Times New Roman" pitchFamily="18" charset="0"/>
                <a:ea typeface="宋体" pitchFamily="2" charset="-122"/>
                <a:cs typeface="Times New Roman" pitchFamily="18" charset="0"/>
              </a:rPr>
              <a:t>给出一个矩阵</a:t>
            </a:r>
            <a:r>
              <a:rPr lang="es-ES" altLang="zh-CN" sz="2000" b="1" dirty="0">
                <a:solidFill>
                  <a:srgbClr val="000066"/>
                </a:solidFill>
                <a:latin typeface="Times New Roman" pitchFamily="18" charset="0"/>
                <a:ea typeface="宋体" pitchFamily="2" charset="-122"/>
                <a:cs typeface="Times New Roman" pitchFamily="18" charset="0"/>
              </a:rPr>
              <a:t>x</a:t>
            </a:r>
          </a:p>
          <a:p>
            <a:pPr marL="0" indent="0">
              <a:lnSpc>
                <a:spcPct val="80000"/>
              </a:lnSpc>
              <a:buFontTx/>
              <a:buNone/>
            </a:pPr>
            <a:r>
              <a:rPr lang="es-ES" altLang="zh-CN" sz="2000" b="1" dirty="0">
                <a:solidFill>
                  <a:srgbClr val="000066"/>
                </a:solidFill>
                <a:latin typeface="Times New Roman" pitchFamily="18" charset="0"/>
                <a:ea typeface="宋体" pitchFamily="2" charset="-122"/>
                <a:cs typeface="Times New Roman" pitchFamily="18" charset="0"/>
              </a:rPr>
              <a:t>&gt;&gt; y2=polyval(A,x)     %</a:t>
            </a:r>
            <a:r>
              <a:rPr lang="zh-CN" altLang="es-ES" sz="2000" b="1" dirty="0">
                <a:solidFill>
                  <a:srgbClr val="000066"/>
                </a:solidFill>
                <a:latin typeface="Times New Roman" pitchFamily="18" charset="0"/>
                <a:ea typeface="宋体" pitchFamily="2" charset="-122"/>
                <a:cs typeface="Times New Roman" pitchFamily="18" charset="0"/>
              </a:rPr>
              <a:t>分别计算矩阵</a:t>
            </a:r>
            <a:r>
              <a:rPr lang="es-ES" altLang="zh-CN" sz="2000" b="1" dirty="0">
                <a:solidFill>
                  <a:srgbClr val="000066"/>
                </a:solidFill>
                <a:latin typeface="Times New Roman" pitchFamily="18" charset="0"/>
                <a:ea typeface="宋体" pitchFamily="2" charset="-122"/>
                <a:cs typeface="Times New Roman" pitchFamily="18" charset="0"/>
              </a:rPr>
              <a:t>x</a:t>
            </a:r>
            <a:r>
              <a:rPr lang="zh-CN" altLang="es-ES" sz="2000" b="1" dirty="0">
                <a:solidFill>
                  <a:srgbClr val="000066"/>
                </a:solidFill>
                <a:latin typeface="Times New Roman" pitchFamily="18" charset="0"/>
                <a:ea typeface="宋体" pitchFamily="2" charset="-122"/>
                <a:cs typeface="Times New Roman" pitchFamily="18" charset="0"/>
              </a:rPr>
              <a:t>中各元素为自变量的多项式之值</a:t>
            </a:r>
            <a:endParaRPr lang="zh-CN" altLang="en-US" sz="2000" b="1" dirty="0">
              <a:solidFill>
                <a:srgbClr val="000066"/>
              </a:solidFill>
              <a:latin typeface="Times New Roman" pitchFamily="18" charset="0"/>
              <a:ea typeface="宋体" pitchFamily="2" charset="-122"/>
              <a:cs typeface="Times New Roman" pitchFamily="18" charset="0"/>
            </a:endParaRPr>
          </a:p>
          <a:p>
            <a:pPr marL="0" indent="0">
              <a:lnSpc>
                <a:spcPct val="80000"/>
              </a:lnSpc>
              <a:buFontTx/>
              <a:buNone/>
            </a:pPr>
            <a:r>
              <a:rPr lang="en-US" altLang="zh-CN" sz="2000" b="1" dirty="0">
                <a:solidFill>
                  <a:srgbClr val="000066"/>
                </a:solidFill>
                <a:latin typeface="Times New Roman" pitchFamily="18" charset="0"/>
                <a:ea typeface="宋体" pitchFamily="2" charset="-122"/>
                <a:cs typeface="Times New Roman" pitchFamily="18" charset="0"/>
              </a:rPr>
              <a:t>y2 =</a:t>
            </a:r>
          </a:p>
          <a:p>
            <a:pPr marL="0" indent="0">
              <a:lnSpc>
                <a:spcPct val="80000"/>
              </a:lnSpc>
              <a:buFontTx/>
              <a:buNone/>
            </a:pPr>
            <a:r>
              <a:rPr lang="en-US" altLang="zh-CN" sz="2000" b="1" dirty="0">
                <a:solidFill>
                  <a:srgbClr val="000066"/>
                </a:solidFill>
                <a:latin typeface="Times New Roman" pitchFamily="18" charset="0"/>
                <a:ea typeface="宋体" pitchFamily="2" charset="-122"/>
                <a:cs typeface="Times New Roman" pitchFamily="18" charset="0"/>
              </a:rPr>
              <a:t>  -17.0000    5.8976  -28.1104</a:t>
            </a:r>
          </a:p>
          <a:p>
            <a:pPr marL="0" indent="0">
              <a:lnSpc>
                <a:spcPct val="80000"/>
              </a:lnSpc>
              <a:buFontTx/>
              <a:buNone/>
            </a:pPr>
            <a:r>
              <a:rPr lang="en-US" altLang="zh-CN" sz="2000" b="1" dirty="0">
                <a:solidFill>
                  <a:srgbClr val="000066"/>
                </a:solidFill>
                <a:latin typeface="Times New Roman" pitchFamily="18" charset="0"/>
                <a:ea typeface="宋体" pitchFamily="2" charset="-122"/>
                <a:cs typeface="Times New Roman" pitchFamily="18" charset="0"/>
              </a:rPr>
              <a:t>   70.0000  -46.1584   29.3216</a:t>
            </a:r>
            <a:endParaRPr lang="zh-CN" altLang="en-US" sz="2000" b="1" dirty="0">
              <a:solidFill>
                <a:srgbClr val="000066"/>
              </a:solidFill>
              <a:latin typeface="Times New Roman" pitchFamily="18" charset="0"/>
              <a:ea typeface="宋体" pitchFamily="2" charset="-122"/>
              <a:cs typeface="Times New Roman" pitchFamily="18" charset="0"/>
            </a:endParaRPr>
          </a:p>
        </p:txBody>
      </p:sp>
      <p:sp>
        <p:nvSpPr>
          <p:cNvPr id="55300"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a:xfrm>
            <a:off x="468313" y="908050"/>
            <a:ext cx="8229600" cy="4525963"/>
          </a:xfrm>
        </p:spPr>
        <p:txBody>
          <a:bodyPr/>
          <a:lstStyle/>
          <a:p>
            <a:pPr marL="0" indent="0">
              <a:buFontTx/>
              <a:buNone/>
            </a:pPr>
            <a:r>
              <a:rPr lang="en-US" altLang="zh-CN" sz="2800" b="1">
                <a:solidFill>
                  <a:srgbClr val="000066"/>
                </a:solidFill>
                <a:latin typeface="Times New Roman" pitchFamily="18" charset="0"/>
                <a:ea typeface="宋体" pitchFamily="2" charset="-122"/>
                <a:cs typeface="Times New Roman" pitchFamily="18" charset="0"/>
              </a:rPr>
              <a:t>2</a:t>
            </a:r>
            <a:r>
              <a:rPr lang="zh-CN" altLang="en-US" sz="2800" b="1">
                <a:solidFill>
                  <a:srgbClr val="000066"/>
                </a:solidFill>
                <a:latin typeface="Times New Roman" pitchFamily="18" charset="0"/>
                <a:ea typeface="宋体" pitchFamily="2" charset="-122"/>
                <a:cs typeface="Times New Roman" pitchFamily="18" charset="0"/>
              </a:rPr>
              <a:t>．矩阵多项式求值</a:t>
            </a:r>
          </a:p>
          <a:p>
            <a:pPr marL="0" indent="0">
              <a:buFontTx/>
              <a:buNone/>
            </a:pPr>
            <a:r>
              <a:rPr lang="en-US" altLang="zh-CN" sz="2800" b="1">
                <a:solidFill>
                  <a:srgbClr val="000066"/>
                </a:solidFill>
                <a:latin typeface="Times New Roman" pitchFamily="18" charset="0"/>
                <a:ea typeface="宋体" pitchFamily="2" charset="-122"/>
                <a:cs typeface="Times New Roman" pitchFamily="18" charset="0"/>
              </a:rPr>
              <a:t>polyvalm</a:t>
            </a:r>
            <a:r>
              <a:rPr lang="zh-CN" altLang="en-US" sz="2800" b="1">
                <a:solidFill>
                  <a:srgbClr val="000066"/>
                </a:solidFill>
                <a:latin typeface="Times New Roman" pitchFamily="18" charset="0"/>
                <a:ea typeface="宋体" pitchFamily="2" charset="-122"/>
                <a:cs typeface="Times New Roman" pitchFamily="18" charset="0"/>
              </a:rPr>
              <a:t>函数用来求矩阵多项式的值，其调用格式与</a:t>
            </a:r>
            <a:r>
              <a:rPr lang="en-US" altLang="zh-CN" sz="2800" b="1">
                <a:solidFill>
                  <a:srgbClr val="000066"/>
                </a:solidFill>
                <a:latin typeface="Times New Roman" pitchFamily="18" charset="0"/>
                <a:ea typeface="宋体" pitchFamily="2" charset="-122"/>
                <a:cs typeface="Times New Roman" pitchFamily="18" charset="0"/>
              </a:rPr>
              <a:t>polyval</a:t>
            </a:r>
            <a:r>
              <a:rPr lang="zh-CN" altLang="en-US" sz="2800" b="1">
                <a:solidFill>
                  <a:srgbClr val="000066"/>
                </a:solidFill>
                <a:latin typeface="Times New Roman" pitchFamily="18" charset="0"/>
                <a:ea typeface="宋体" pitchFamily="2" charset="-122"/>
                <a:cs typeface="Times New Roman" pitchFamily="18" charset="0"/>
              </a:rPr>
              <a:t>相同，但含义不同。</a:t>
            </a:r>
          </a:p>
          <a:p>
            <a:pPr marL="0" indent="0">
              <a:buFontTx/>
              <a:buNone/>
            </a:pPr>
            <a:r>
              <a:rPr lang="en-US" altLang="zh-CN" sz="2800" b="1">
                <a:solidFill>
                  <a:srgbClr val="000066"/>
                </a:solidFill>
                <a:latin typeface="Times New Roman" pitchFamily="18" charset="0"/>
                <a:ea typeface="宋体" pitchFamily="2" charset="-122"/>
                <a:cs typeface="Times New Roman" pitchFamily="18" charset="0"/>
              </a:rPr>
              <a:t>polyvalm</a:t>
            </a:r>
            <a:r>
              <a:rPr lang="zh-CN" altLang="en-US" sz="2800" b="1">
                <a:solidFill>
                  <a:srgbClr val="000066"/>
                </a:solidFill>
                <a:latin typeface="Times New Roman" pitchFamily="18" charset="0"/>
                <a:ea typeface="宋体" pitchFamily="2" charset="-122"/>
                <a:cs typeface="Times New Roman" pitchFamily="18" charset="0"/>
              </a:rPr>
              <a:t>函数要求</a:t>
            </a:r>
            <a:r>
              <a:rPr lang="en-US" altLang="zh-CN" sz="2800" b="1">
                <a:solidFill>
                  <a:srgbClr val="000066"/>
                </a:solidFill>
                <a:latin typeface="Times New Roman" pitchFamily="18" charset="0"/>
                <a:ea typeface="宋体" pitchFamily="2" charset="-122"/>
                <a:cs typeface="Times New Roman" pitchFamily="18" charset="0"/>
              </a:rPr>
              <a:t>x</a:t>
            </a:r>
            <a:r>
              <a:rPr lang="zh-CN" altLang="en-US" sz="2800" b="1">
                <a:solidFill>
                  <a:srgbClr val="000066"/>
                </a:solidFill>
                <a:latin typeface="Times New Roman" pitchFamily="18" charset="0"/>
                <a:ea typeface="宋体" pitchFamily="2" charset="-122"/>
                <a:cs typeface="Times New Roman" pitchFamily="18" charset="0"/>
              </a:rPr>
              <a:t>为方阵，它以方阵为自变量求多项式的值。设</a:t>
            </a:r>
            <a:r>
              <a:rPr lang="en-US" altLang="zh-CN" sz="2800" b="1">
                <a:solidFill>
                  <a:srgbClr val="000066"/>
                </a:solidFill>
                <a:latin typeface="Times New Roman" pitchFamily="18" charset="0"/>
                <a:ea typeface="宋体" pitchFamily="2" charset="-122"/>
                <a:cs typeface="Times New Roman" pitchFamily="18" charset="0"/>
              </a:rPr>
              <a:t>A</a:t>
            </a:r>
            <a:r>
              <a:rPr lang="zh-CN" altLang="en-US" sz="2800" b="1">
                <a:solidFill>
                  <a:srgbClr val="000066"/>
                </a:solidFill>
                <a:latin typeface="Times New Roman" pitchFamily="18" charset="0"/>
                <a:ea typeface="宋体" pitchFamily="2" charset="-122"/>
                <a:cs typeface="Times New Roman" pitchFamily="18" charset="0"/>
              </a:rPr>
              <a:t>为方阵，</a:t>
            </a:r>
            <a:r>
              <a:rPr lang="en-US" altLang="zh-CN" sz="2800" b="1">
                <a:solidFill>
                  <a:srgbClr val="000066"/>
                </a:solidFill>
                <a:latin typeface="Times New Roman" pitchFamily="18" charset="0"/>
                <a:ea typeface="宋体" pitchFamily="2" charset="-122"/>
                <a:cs typeface="Times New Roman" pitchFamily="18" charset="0"/>
              </a:rPr>
              <a:t>P</a:t>
            </a:r>
            <a:r>
              <a:rPr lang="zh-CN" altLang="en-US" sz="2800" b="1">
                <a:solidFill>
                  <a:srgbClr val="000066"/>
                </a:solidFill>
                <a:latin typeface="Times New Roman" pitchFamily="18" charset="0"/>
                <a:ea typeface="宋体" pitchFamily="2" charset="-122"/>
                <a:cs typeface="Times New Roman" pitchFamily="18" charset="0"/>
              </a:rPr>
              <a:t>代表多项式</a:t>
            </a:r>
            <a:r>
              <a:rPr lang="en-US" altLang="zh-CN" sz="2800" b="1">
                <a:solidFill>
                  <a:srgbClr val="000066"/>
                </a:solidFill>
                <a:latin typeface="Times New Roman" pitchFamily="18" charset="0"/>
                <a:ea typeface="宋体" pitchFamily="2" charset="-122"/>
                <a:cs typeface="Times New Roman" pitchFamily="18" charset="0"/>
              </a:rPr>
              <a:t>x</a:t>
            </a:r>
            <a:r>
              <a:rPr lang="en-US" altLang="zh-CN" sz="2800" b="1" baseline="30000">
                <a:solidFill>
                  <a:srgbClr val="000066"/>
                </a:solidFill>
                <a:latin typeface="Times New Roman" pitchFamily="18" charset="0"/>
                <a:ea typeface="宋体" pitchFamily="2" charset="-122"/>
                <a:cs typeface="Times New Roman" pitchFamily="18" charset="0"/>
              </a:rPr>
              <a:t>3</a:t>
            </a:r>
            <a:r>
              <a:rPr lang="en-US" altLang="zh-CN" sz="2800" b="1">
                <a:solidFill>
                  <a:srgbClr val="000066"/>
                </a:solidFill>
                <a:latin typeface="Times New Roman" pitchFamily="18" charset="0"/>
                <a:ea typeface="宋体" pitchFamily="2" charset="-122"/>
                <a:cs typeface="Times New Roman" pitchFamily="18" charset="0"/>
              </a:rPr>
              <a:t>-5x</a:t>
            </a:r>
            <a:r>
              <a:rPr lang="en-US" altLang="zh-CN" sz="2800" b="1" baseline="30000">
                <a:solidFill>
                  <a:srgbClr val="000066"/>
                </a:solidFill>
                <a:latin typeface="Times New Roman" pitchFamily="18" charset="0"/>
                <a:ea typeface="宋体" pitchFamily="2" charset="-122"/>
                <a:cs typeface="Times New Roman" pitchFamily="18" charset="0"/>
              </a:rPr>
              <a:t>2</a:t>
            </a:r>
            <a:r>
              <a:rPr lang="en-US" altLang="zh-CN" sz="2800" b="1">
                <a:solidFill>
                  <a:srgbClr val="000066"/>
                </a:solidFill>
                <a:latin typeface="Times New Roman" pitchFamily="18" charset="0"/>
                <a:ea typeface="宋体" pitchFamily="2" charset="-122"/>
                <a:cs typeface="Times New Roman" pitchFamily="18" charset="0"/>
              </a:rPr>
              <a:t>+8</a:t>
            </a:r>
            <a:r>
              <a:rPr lang="zh-CN" altLang="en-US" sz="2800" b="1">
                <a:solidFill>
                  <a:srgbClr val="000066"/>
                </a:solidFill>
                <a:latin typeface="Times New Roman" pitchFamily="18" charset="0"/>
                <a:ea typeface="宋体" pitchFamily="2" charset="-122"/>
                <a:cs typeface="Times New Roman" pitchFamily="18" charset="0"/>
              </a:rPr>
              <a:t>，那么</a:t>
            </a:r>
            <a:r>
              <a:rPr lang="en-US" altLang="zh-CN" sz="2800" b="1">
                <a:solidFill>
                  <a:srgbClr val="000066"/>
                </a:solidFill>
                <a:latin typeface="Times New Roman" pitchFamily="18" charset="0"/>
                <a:ea typeface="宋体" pitchFamily="2" charset="-122"/>
                <a:cs typeface="Times New Roman" pitchFamily="18" charset="0"/>
              </a:rPr>
              <a:t>polyvalm(P,A)</a:t>
            </a:r>
            <a:r>
              <a:rPr lang="zh-CN" altLang="en-US" sz="2800" b="1">
                <a:solidFill>
                  <a:srgbClr val="000066"/>
                </a:solidFill>
                <a:latin typeface="Times New Roman" pitchFamily="18" charset="0"/>
                <a:ea typeface="宋体" pitchFamily="2" charset="-122"/>
                <a:cs typeface="Times New Roman" pitchFamily="18" charset="0"/>
              </a:rPr>
              <a:t>的含义是：</a:t>
            </a:r>
          </a:p>
          <a:p>
            <a:pPr marL="0" indent="0" algn="ctr">
              <a:buFontTx/>
              <a:buNone/>
            </a:pPr>
            <a:r>
              <a:rPr lang="en-US" altLang="zh-CN" sz="2800" b="1">
                <a:solidFill>
                  <a:srgbClr val="000066"/>
                </a:solidFill>
                <a:latin typeface="Times New Roman" pitchFamily="18" charset="0"/>
                <a:ea typeface="宋体" pitchFamily="2" charset="-122"/>
                <a:cs typeface="Times New Roman" pitchFamily="18" charset="0"/>
              </a:rPr>
              <a:t>   A*A*A-5*A*A+8*eye(size(A))</a:t>
            </a:r>
          </a:p>
          <a:p>
            <a:pPr marL="0" indent="0">
              <a:buFontTx/>
              <a:buNone/>
            </a:pPr>
            <a:r>
              <a:rPr lang="zh-CN" altLang="en-US" sz="2800" b="1">
                <a:solidFill>
                  <a:srgbClr val="000066"/>
                </a:solidFill>
                <a:latin typeface="Times New Roman" pitchFamily="18" charset="0"/>
                <a:ea typeface="宋体" pitchFamily="2" charset="-122"/>
                <a:cs typeface="Times New Roman" pitchFamily="18" charset="0"/>
              </a:rPr>
              <a:t>而</a:t>
            </a:r>
            <a:r>
              <a:rPr lang="en-US" altLang="zh-CN" sz="2800" b="1">
                <a:solidFill>
                  <a:srgbClr val="000066"/>
                </a:solidFill>
                <a:latin typeface="Times New Roman" pitchFamily="18" charset="0"/>
                <a:ea typeface="宋体" pitchFamily="2" charset="-122"/>
                <a:cs typeface="Times New Roman" pitchFamily="18" charset="0"/>
              </a:rPr>
              <a:t>polyval(P,A)</a:t>
            </a:r>
            <a:r>
              <a:rPr lang="zh-CN" altLang="en-US" sz="2800" b="1">
                <a:solidFill>
                  <a:srgbClr val="000066"/>
                </a:solidFill>
                <a:latin typeface="Times New Roman" pitchFamily="18" charset="0"/>
                <a:ea typeface="宋体" pitchFamily="2" charset="-122"/>
                <a:cs typeface="Times New Roman" pitchFamily="18" charset="0"/>
              </a:rPr>
              <a:t>的含义是：</a:t>
            </a:r>
          </a:p>
          <a:p>
            <a:pPr marL="0" indent="0" algn="ctr">
              <a:buFontTx/>
              <a:buNone/>
            </a:pPr>
            <a:r>
              <a:rPr lang="en-US" altLang="zh-CN" sz="2800" b="1">
                <a:solidFill>
                  <a:srgbClr val="000066"/>
                </a:solidFill>
                <a:latin typeface="Times New Roman" pitchFamily="18" charset="0"/>
                <a:ea typeface="宋体" pitchFamily="2" charset="-122"/>
                <a:cs typeface="Times New Roman" pitchFamily="18" charset="0"/>
              </a:rPr>
              <a:t>A.*A.*A-5*A.*A+8*ones(size(A))</a:t>
            </a:r>
            <a:endParaRPr lang="zh-CN" altLang="en-US" sz="2800" b="1">
              <a:solidFill>
                <a:srgbClr val="000066"/>
              </a:solidFill>
              <a:latin typeface="Times New Roman" pitchFamily="18" charset="0"/>
              <a:ea typeface="宋体" pitchFamily="2" charset="-122"/>
              <a:cs typeface="Times New Roman" pitchFamily="18" charset="0"/>
            </a:endParaRPr>
          </a:p>
        </p:txBody>
      </p:sp>
      <p:sp>
        <p:nvSpPr>
          <p:cNvPr id="56324"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a:xfrm>
            <a:off x="468313" y="1196975"/>
            <a:ext cx="8229600" cy="4525963"/>
          </a:xfrm>
        </p:spPr>
        <p:txBody>
          <a:bodyPr/>
          <a:lstStyle/>
          <a:p>
            <a:pPr marL="0" indent="0">
              <a:lnSpc>
                <a:spcPct val="80000"/>
              </a:lnSpc>
              <a:buFontTx/>
              <a:buNone/>
            </a:pPr>
            <a:r>
              <a:rPr lang="zh-CN" altLang="en-US" sz="2800" b="1" dirty="0">
                <a:solidFill>
                  <a:srgbClr val="000066"/>
                </a:solidFill>
                <a:latin typeface="Times New Roman" pitchFamily="18" charset="0"/>
                <a:ea typeface="宋体" pitchFamily="2" charset="-122"/>
                <a:cs typeface="Times New Roman" pitchFamily="18" charset="0"/>
              </a:rPr>
              <a:t>例</a:t>
            </a:r>
            <a:r>
              <a:rPr lang="en-US" altLang="zh-CN" sz="2800" b="1" dirty="0">
                <a:solidFill>
                  <a:srgbClr val="000066"/>
                </a:solidFill>
                <a:latin typeface="Times New Roman" pitchFamily="18" charset="0"/>
                <a:ea typeface="宋体" pitchFamily="2" charset="-122"/>
                <a:cs typeface="Times New Roman" pitchFamily="18" charset="0"/>
              </a:rPr>
              <a:t>6-11  </a:t>
            </a:r>
            <a:r>
              <a:rPr lang="zh-CN" altLang="en-US" sz="2800" b="1" dirty="0">
                <a:solidFill>
                  <a:srgbClr val="000066"/>
                </a:solidFill>
                <a:latin typeface="Times New Roman" pitchFamily="18" charset="0"/>
                <a:ea typeface="宋体" pitchFamily="2" charset="-122"/>
                <a:cs typeface="Times New Roman" pitchFamily="18" charset="0"/>
              </a:rPr>
              <a:t>仍以多项式</a:t>
            </a:r>
            <a:r>
              <a:rPr lang="en-US" altLang="zh-CN" sz="2800" b="1" dirty="0">
                <a:solidFill>
                  <a:srgbClr val="000066"/>
                </a:solidFill>
                <a:latin typeface="Times New Roman" pitchFamily="18" charset="0"/>
                <a:ea typeface="宋体" pitchFamily="2" charset="-122"/>
                <a:cs typeface="Times New Roman" pitchFamily="18" charset="0"/>
              </a:rPr>
              <a:t>x</a:t>
            </a:r>
            <a:r>
              <a:rPr lang="en-US" altLang="zh-CN" sz="2800" b="1" baseline="30000" dirty="0">
                <a:solidFill>
                  <a:srgbClr val="000066"/>
                </a:solidFill>
                <a:latin typeface="Times New Roman" pitchFamily="18" charset="0"/>
                <a:ea typeface="宋体" pitchFamily="2" charset="-122"/>
                <a:cs typeface="Times New Roman" pitchFamily="18" charset="0"/>
              </a:rPr>
              <a:t>4</a:t>
            </a:r>
            <a:r>
              <a:rPr lang="en-US" altLang="zh-CN" sz="2800" b="1" dirty="0">
                <a:solidFill>
                  <a:srgbClr val="000066"/>
                </a:solidFill>
                <a:latin typeface="Times New Roman" pitchFamily="18" charset="0"/>
                <a:ea typeface="宋体" pitchFamily="2" charset="-122"/>
                <a:cs typeface="Times New Roman" pitchFamily="18" charset="0"/>
              </a:rPr>
              <a:t>+8x</a:t>
            </a:r>
            <a:r>
              <a:rPr lang="en-US" altLang="zh-CN" sz="2800" b="1" baseline="30000" dirty="0">
                <a:latin typeface="Times New Roman" pitchFamily="18" charset="0"/>
                <a:ea typeface="宋体" pitchFamily="2" charset="-122"/>
                <a:cs typeface="Times New Roman" pitchFamily="18" charset="0"/>
              </a:rPr>
              <a:t>3</a:t>
            </a:r>
            <a:r>
              <a:rPr lang="en-US" altLang="zh-CN" sz="2800" b="1" dirty="0">
                <a:solidFill>
                  <a:srgbClr val="000066"/>
                </a:solidFill>
                <a:latin typeface="Times New Roman" pitchFamily="18" charset="0"/>
                <a:ea typeface="宋体" pitchFamily="2" charset="-122"/>
                <a:cs typeface="Times New Roman" pitchFamily="18" charset="0"/>
              </a:rPr>
              <a:t>-10</a:t>
            </a:r>
            <a:r>
              <a:rPr lang="zh-CN" altLang="en-US" sz="2800" b="1" dirty="0">
                <a:solidFill>
                  <a:srgbClr val="000066"/>
                </a:solidFill>
                <a:latin typeface="Times New Roman" pitchFamily="18" charset="0"/>
                <a:ea typeface="宋体" pitchFamily="2" charset="-122"/>
                <a:cs typeface="Times New Roman" pitchFamily="18" charset="0"/>
              </a:rPr>
              <a:t>为例，以</a:t>
            </a:r>
            <a:r>
              <a:rPr lang="en-US" altLang="zh-CN" sz="2800" b="1" dirty="0">
                <a:solidFill>
                  <a:srgbClr val="000066"/>
                </a:solidFill>
                <a:latin typeface="Times New Roman" pitchFamily="18" charset="0"/>
                <a:ea typeface="宋体" pitchFamily="2" charset="-122"/>
                <a:cs typeface="Times New Roman" pitchFamily="18" charset="0"/>
              </a:rPr>
              <a:t>2×2</a:t>
            </a:r>
            <a:r>
              <a:rPr lang="zh-CN" altLang="en-US" sz="2800" b="1" dirty="0">
                <a:solidFill>
                  <a:srgbClr val="000066"/>
                </a:solidFill>
                <a:latin typeface="Times New Roman" pitchFamily="18" charset="0"/>
                <a:ea typeface="宋体" pitchFamily="2" charset="-122"/>
                <a:cs typeface="Times New Roman" pitchFamily="18" charset="0"/>
              </a:rPr>
              <a:t>矩阵为自变量分别用</a:t>
            </a:r>
            <a:r>
              <a:rPr lang="en-US" altLang="zh-CN" sz="2800" b="1" dirty="0" err="1">
                <a:solidFill>
                  <a:srgbClr val="000066"/>
                </a:solidFill>
                <a:latin typeface="Times New Roman" pitchFamily="18" charset="0"/>
                <a:ea typeface="宋体" pitchFamily="2" charset="-122"/>
                <a:cs typeface="Times New Roman" pitchFamily="18" charset="0"/>
              </a:rPr>
              <a:t>polyval</a:t>
            </a:r>
            <a:r>
              <a:rPr lang="zh-CN" altLang="en-US" sz="2800" b="1" dirty="0">
                <a:solidFill>
                  <a:srgbClr val="000066"/>
                </a:solidFill>
                <a:latin typeface="Times New Roman" pitchFamily="18" charset="0"/>
                <a:ea typeface="宋体" pitchFamily="2" charset="-122"/>
                <a:cs typeface="Times New Roman" pitchFamily="18" charset="0"/>
              </a:rPr>
              <a:t>和</a:t>
            </a:r>
            <a:r>
              <a:rPr lang="en-US" altLang="zh-CN" sz="2800" b="1" dirty="0" err="1">
                <a:solidFill>
                  <a:srgbClr val="000066"/>
                </a:solidFill>
                <a:latin typeface="Times New Roman" pitchFamily="18" charset="0"/>
                <a:ea typeface="宋体" pitchFamily="2" charset="-122"/>
                <a:cs typeface="Times New Roman" pitchFamily="18" charset="0"/>
              </a:rPr>
              <a:t>polyvalm</a:t>
            </a:r>
            <a:r>
              <a:rPr lang="zh-CN" altLang="en-US" sz="2800" b="1" dirty="0">
                <a:solidFill>
                  <a:srgbClr val="000066"/>
                </a:solidFill>
                <a:latin typeface="Times New Roman" pitchFamily="18" charset="0"/>
                <a:ea typeface="宋体" pitchFamily="2" charset="-122"/>
                <a:cs typeface="Times New Roman" pitchFamily="18" charset="0"/>
              </a:rPr>
              <a:t>计算该多项式的值。</a:t>
            </a:r>
          </a:p>
          <a:p>
            <a:pPr marL="0" indent="0">
              <a:lnSpc>
                <a:spcPct val="80000"/>
              </a:lnSpc>
              <a:buFontTx/>
              <a:buNone/>
            </a:pPr>
            <a:r>
              <a:rPr lang="zh-CN" altLang="en-US" sz="2800" b="1" dirty="0">
                <a:solidFill>
                  <a:srgbClr val="000066"/>
                </a:solidFill>
                <a:latin typeface="Times New Roman" pitchFamily="18" charset="0"/>
                <a:ea typeface="宋体" pitchFamily="2" charset="-122"/>
                <a:cs typeface="Times New Roman" pitchFamily="18" charset="0"/>
              </a:rPr>
              <a:t>命令如下：</a:t>
            </a:r>
          </a:p>
          <a:p>
            <a:pPr marL="0" indent="0">
              <a:lnSpc>
                <a:spcPct val="80000"/>
              </a:lnSpc>
              <a:buFontTx/>
              <a:buNone/>
            </a:pPr>
            <a:r>
              <a:rPr lang="en-US" altLang="zh-CN" sz="2400" b="1" dirty="0">
                <a:solidFill>
                  <a:srgbClr val="000066"/>
                </a:solidFill>
                <a:latin typeface="Times New Roman" pitchFamily="18" charset="0"/>
                <a:ea typeface="宋体" pitchFamily="2" charset="-122"/>
                <a:cs typeface="Times New Roman" pitchFamily="18" charset="0"/>
              </a:rPr>
              <a:t>&gt;&gt; A=[1,8,0,0,-10];             	%</a:t>
            </a:r>
            <a:r>
              <a:rPr lang="zh-CN" altLang="en-US" sz="2400" b="1" dirty="0">
                <a:solidFill>
                  <a:srgbClr val="000066"/>
                </a:solidFill>
                <a:latin typeface="Times New Roman" pitchFamily="18" charset="0"/>
                <a:ea typeface="宋体" pitchFamily="2" charset="-122"/>
                <a:cs typeface="Times New Roman" pitchFamily="18" charset="0"/>
              </a:rPr>
              <a:t>多项式系数</a:t>
            </a:r>
          </a:p>
          <a:p>
            <a:pPr marL="0" indent="0">
              <a:lnSpc>
                <a:spcPct val="80000"/>
              </a:lnSpc>
              <a:buFontTx/>
              <a:buNone/>
            </a:pPr>
            <a:r>
              <a:rPr lang="en-US" altLang="zh-CN" sz="2400" b="1" dirty="0">
                <a:solidFill>
                  <a:srgbClr val="000066"/>
                </a:solidFill>
                <a:latin typeface="Times New Roman" pitchFamily="18" charset="0"/>
                <a:ea typeface="宋体" pitchFamily="2" charset="-122"/>
                <a:cs typeface="Times New Roman" pitchFamily="18" charset="0"/>
              </a:rPr>
              <a:t>&gt;&gt; x=[-1,1.2;2,-1.8];           	%</a:t>
            </a:r>
            <a:r>
              <a:rPr lang="zh-CN" altLang="en-US" sz="2400" b="1" dirty="0">
                <a:solidFill>
                  <a:srgbClr val="000066"/>
                </a:solidFill>
                <a:latin typeface="Times New Roman" pitchFamily="18" charset="0"/>
                <a:ea typeface="宋体" pitchFamily="2" charset="-122"/>
                <a:cs typeface="Times New Roman" pitchFamily="18" charset="0"/>
              </a:rPr>
              <a:t>给出一个矩阵</a:t>
            </a:r>
            <a:r>
              <a:rPr lang="en-US" altLang="zh-CN" sz="2400" b="1" dirty="0">
                <a:solidFill>
                  <a:srgbClr val="000066"/>
                </a:solidFill>
                <a:latin typeface="Times New Roman" pitchFamily="18" charset="0"/>
                <a:ea typeface="宋体" pitchFamily="2" charset="-122"/>
                <a:cs typeface="Times New Roman" pitchFamily="18" charset="0"/>
              </a:rPr>
              <a:t>x</a:t>
            </a:r>
          </a:p>
          <a:p>
            <a:pPr marL="0" indent="0">
              <a:lnSpc>
                <a:spcPct val="80000"/>
              </a:lnSpc>
              <a:buFontTx/>
              <a:buNone/>
            </a:pPr>
            <a:r>
              <a:rPr lang="en-US" altLang="zh-CN" sz="2400" b="1" dirty="0">
                <a:solidFill>
                  <a:srgbClr val="000066"/>
                </a:solidFill>
                <a:latin typeface="Times New Roman" pitchFamily="18" charset="0"/>
                <a:ea typeface="宋体" pitchFamily="2" charset="-122"/>
                <a:cs typeface="Times New Roman" pitchFamily="18" charset="0"/>
              </a:rPr>
              <a:t>&gt;&gt; y1=</a:t>
            </a:r>
            <a:r>
              <a:rPr lang="en-US" altLang="zh-CN" sz="2400" b="1" dirty="0" err="1">
                <a:solidFill>
                  <a:srgbClr val="000066"/>
                </a:solidFill>
                <a:latin typeface="Times New Roman" pitchFamily="18" charset="0"/>
                <a:ea typeface="宋体" pitchFamily="2" charset="-122"/>
                <a:cs typeface="Times New Roman" pitchFamily="18" charset="0"/>
              </a:rPr>
              <a:t>polyval</a:t>
            </a:r>
            <a:r>
              <a:rPr lang="en-US" altLang="zh-CN" sz="2400" b="1" dirty="0">
                <a:solidFill>
                  <a:srgbClr val="000066"/>
                </a:solidFill>
                <a:latin typeface="Times New Roman" pitchFamily="18" charset="0"/>
                <a:ea typeface="宋体" pitchFamily="2" charset="-122"/>
                <a:cs typeface="Times New Roman" pitchFamily="18" charset="0"/>
              </a:rPr>
              <a:t>(</a:t>
            </a:r>
            <a:r>
              <a:rPr lang="en-US" altLang="zh-CN" sz="2400" b="1" dirty="0" err="1">
                <a:solidFill>
                  <a:srgbClr val="000066"/>
                </a:solidFill>
                <a:latin typeface="Times New Roman" pitchFamily="18" charset="0"/>
                <a:ea typeface="宋体" pitchFamily="2" charset="-122"/>
                <a:cs typeface="Times New Roman" pitchFamily="18" charset="0"/>
              </a:rPr>
              <a:t>A,x</a:t>
            </a:r>
            <a:r>
              <a:rPr lang="en-US" altLang="zh-CN" sz="2400" b="1" dirty="0">
                <a:solidFill>
                  <a:srgbClr val="000066"/>
                </a:solidFill>
                <a:latin typeface="Times New Roman" pitchFamily="18" charset="0"/>
                <a:ea typeface="宋体" pitchFamily="2" charset="-122"/>
                <a:cs typeface="Times New Roman" pitchFamily="18" charset="0"/>
              </a:rPr>
              <a:t>)             	%</a:t>
            </a:r>
            <a:r>
              <a:rPr lang="zh-CN" altLang="en-US" sz="2400" b="1" dirty="0">
                <a:solidFill>
                  <a:srgbClr val="000066"/>
                </a:solidFill>
                <a:latin typeface="Times New Roman" pitchFamily="18" charset="0"/>
                <a:ea typeface="宋体" pitchFamily="2" charset="-122"/>
                <a:cs typeface="Times New Roman" pitchFamily="18" charset="0"/>
              </a:rPr>
              <a:t>计算代数多项式的值</a:t>
            </a:r>
          </a:p>
          <a:p>
            <a:pPr marL="0" indent="0">
              <a:lnSpc>
                <a:spcPct val="80000"/>
              </a:lnSpc>
              <a:buFontTx/>
              <a:buNone/>
            </a:pPr>
            <a:r>
              <a:rPr lang="en-US" altLang="zh-CN" sz="2400" b="1" dirty="0">
                <a:solidFill>
                  <a:srgbClr val="000066"/>
                </a:solidFill>
                <a:latin typeface="Times New Roman" pitchFamily="18" charset="0"/>
                <a:ea typeface="宋体" pitchFamily="2" charset="-122"/>
                <a:cs typeface="Times New Roman" pitchFamily="18" charset="0"/>
              </a:rPr>
              <a:t>y1 =</a:t>
            </a:r>
          </a:p>
          <a:p>
            <a:pPr marL="0" indent="0">
              <a:lnSpc>
                <a:spcPct val="80000"/>
              </a:lnSpc>
              <a:buFontTx/>
              <a:buNone/>
            </a:pPr>
            <a:r>
              <a:rPr lang="en-US" altLang="zh-CN" sz="2400" b="1" dirty="0">
                <a:solidFill>
                  <a:srgbClr val="000066"/>
                </a:solidFill>
                <a:latin typeface="Times New Roman" pitchFamily="18" charset="0"/>
                <a:ea typeface="宋体" pitchFamily="2" charset="-122"/>
                <a:cs typeface="Times New Roman" pitchFamily="18" charset="0"/>
              </a:rPr>
              <a:t>  -17.0000    5.8976</a:t>
            </a:r>
          </a:p>
          <a:p>
            <a:pPr marL="0" indent="0">
              <a:lnSpc>
                <a:spcPct val="80000"/>
              </a:lnSpc>
              <a:buFontTx/>
              <a:buNone/>
            </a:pPr>
            <a:r>
              <a:rPr lang="en-US" altLang="zh-CN" sz="2400" b="1" dirty="0">
                <a:solidFill>
                  <a:srgbClr val="000066"/>
                </a:solidFill>
                <a:latin typeface="Times New Roman" pitchFamily="18" charset="0"/>
                <a:ea typeface="宋体" pitchFamily="2" charset="-122"/>
                <a:cs typeface="Times New Roman" pitchFamily="18" charset="0"/>
              </a:rPr>
              <a:t>   70.0000  -46.1584</a:t>
            </a:r>
          </a:p>
          <a:p>
            <a:pPr marL="0" indent="0">
              <a:lnSpc>
                <a:spcPct val="80000"/>
              </a:lnSpc>
              <a:buFontTx/>
              <a:buNone/>
            </a:pPr>
            <a:r>
              <a:rPr lang="en-US" altLang="zh-CN" sz="2400" b="1" dirty="0">
                <a:solidFill>
                  <a:srgbClr val="000066"/>
                </a:solidFill>
                <a:latin typeface="Times New Roman" pitchFamily="18" charset="0"/>
                <a:ea typeface="宋体" pitchFamily="2" charset="-122"/>
                <a:cs typeface="Times New Roman" pitchFamily="18" charset="0"/>
              </a:rPr>
              <a:t>&gt;&gt; y2=</a:t>
            </a:r>
            <a:r>
              <a:rPr lang="en-US" altLang="zh-CN" sz="2400" b="1" dirty="0" err="1">
                <a:solidFill>
                  <a:srgbClr val="000066"/>
                </a:solidFill>
                <a:latin typeface="Times New Roman" pitchFamily="18" charset="0"/>
                <a:ea typeface="宋体" pitchFamily="2" charset="-122"/>
                <a:cs typeface="Times New Roman" pitchFamily="18" charset="0"/>
              </a:rPr>
              <a:t>polyvalm</a:t>
            </a:r>
            <a:r>
              <a:rPr lang="en-US" altLang="zh-CN" sz="2400" b="1" dirty="0">
                <a:solidFill>
                  <a:srgbClr val="000066"/>
                </a:solidFill>
                <a:latin typeface="Times New Roman" pitchFamily="18" charset="0"/>
                <a:ea typeface="宋体" pitchFamily="2" charset="-122"/>
                <a:cs typeface="Times New Roman" pitchFamily="18" charset="0"/>
              </a:rPr>
              <a:t>(</a:t>
            </a:r>
            <a:r>
              <a:rPr lang="en-US" altLang="zh-CN" sz="2400" b="1" dirty="0" err="1">
                <a:solidFill>
                  <a:srgbClr val="000066"/>
                </a:solidFill>
                <a:latin typeface="Times New Roman" pitchFamily="18" charset="0"/>
                <a:ea typeface="宋体" pitchFamily="2" charset="-122"/>
                <a:cs typeface="Times New Roman" pitchFamily="18" charset="0"/>
              </a:rPr>
              <a:t>A,x</a:t>
            </a:r>
            <a:r>
              <a:rPr lang="en-US" altLang="zh-CN" sz="2400" b="1" dirty="0">
                <a:solidFill>
                  <a:srgbClr val="000066"/>
                </a:solidFill>
                <a:latin typeface="Times New Roman" pitchFamily="18" charset="0"/>
                <a:ea typeface="宋体" pitchFamily="2" charset="-122"/>
                <a:cs typeface="Times New Roman" pitchFamily="18" charset="0"/>
              </a:rPr>
              <a:t>)            	%</a:t>
            </a:r>
            <a:r>
              <a:rPr lang="zh-CN" altLang="en-US" sz="2400" b="1" dirty="0">
                <a:solidFill>
                  <a:srgbClr val="000066"/>
                </a:solidFill>
                <a:latin typeface="Times New Roman" pitchFamily="18" charset="0"/>
                <a:ea typeface="宋体" pitchFamily="2" charset="-122"/>
                <a:cs typeface="Times New Roman" pitchFamily="18" charset="0"/>
              </a:rPr>
              <a:t>计算矩阵多项式的值</a:t>
            </a:r>
          </a:p>
          <a:p>
            <a:pPr marL="0" indent="0">
              <a:lnSpc>
                <a:spcPct val="80000"/>
              </a:lnSpc>
              <a:buFontTx/>
              <a:buNone/>
            </a:pPr>
            <a:r>
              <a:rPr lang="en-US" altLang="zh-CN" sz="2400" b="1" dirty="0">
                <a:solidFill>
                  <a:srgbClr val="000066"/>
                </a:solidFill>
                <a:latin typeface="Times New Roman" pitchFamily="18" charset="0"/>
                <a:ea typeface="宋体" pitchFamily="2" charset="-122"/>
                <a:cs typeface="Times New Roman" pitchFamily="18" charset="0"/>
              </a:rPr>
              <a:t>y2 =</a:t>
            </a:r>
          </a:p>
          <a:p>
            <a:pPr marL="0" indent="0">
              <a:lnSpc>
                <a:spcPct val="80000"/>
              </a:lnSpc>
              <a:buFontTx/>
              <a:buNone/>
            </a:pPr>
            <a:r>
              <a:rPr lang="en-US" altLang="zh-CN" sz="2400" b="1" dirty="0">
                <a:solidFill>
                  <a:srgbClr val="000066"/>
                </a:solidFill>
                <a:latin typeface="Times New Roman" pitchFamily="18" charset="0"/>
                <a:ea typeface="宋体" pitchFamily="2" charset="-122"/>
                <a:cs typeface="Times New Roman" pitchFamily="18" charset="0"/>
              </a:rPr>
              <a:t>  -60.5840   50.6496</a:t>
            </a:r>
          </a:p>
          <a:p>
            <a:pPr marL="0" indent="0">
              <a:lnSpc>
                <a:spcPct val="80000"/>
              </a:lnSpc>
              <a:buFontTx/>
              <a:buNone/>
            </a:pPr>
            <a:r>
              <a:rPr lang="en-US" altLang="zh-CN" sz="2400" b="1" dirty="0">
                <a:solidFill>
                  <a:srgbClr val="000066"/>
                </a:solidFill>
                <a:latin typeface="Times New Roman" pitchFamily="18" charset="0"/>
                <a:ea typeface="宋体" pitchFamily="2" charset="-122"/>
                <a:cs typeface="Times New Roman" pitchFamily="18" charset="0"/>
              </a:rPr>
              <a:t>   84.4160  -94.3504</a:t>
            </a:r>
            <a:endParaRPr lang="zh-CN" altLang="en-US" sz="2400" b="1" dirty="0">
              <a:solidFill>
                <a:srgbClr val="000066"/>
              </a:solidFill>
              <a:latin typeface="Times New Roman" pitchFamily="18" charset="0"/>
              <a:ea typeface="宋体" pitchFamily="2" charset="-122"/>
              <a:cs typeface="Times New Roman" pitchFamily="18" charset="0"/>
            </a:endParaRPr>
          </a:p>
        </p:txBody>
      </p:sp>
      <p:sp>
        <p:nvSpPr>
          <p:cNvPr id="57348"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67544" y="557213"/>
            <a:ext cx="8229600" cy="1143000"/>
          </a:xfrm>
        </p:spPr>
        <p:txBody>
          <a:bodyPr/>
          <a:lstStyle/>
          <a:p>
            <a:pPr algn="l">
              <a:buFontTx/>
              <a:buNone/>
            </a:pPr>
            <a:r>
              <a:rPr lang="en-US" altLang="zh-CN" sz="2800" b="1" dirty="0">
                <a:solidFill>
                  <a:srgbClr val="000066"/>
                </a:solidFill>
                <a:latin typeface="Times New Roman" pitchFamily="18" charset="0"/>
                <a:ea typeface="宋体" pitchFamily="2" charset="-122"/>
                <a:cs typeface="Times New Roman" pitchFamily="18" charset="0"/>
              </a:rPr>
              <a:t>6.2.4  </a:t>
            </a:r>
            <a:r>
              <a:rPr lang="zh-CN" altLang="en-US" sz="2800" b="1" dirty="0">
                <a:solidFill>
                  <a:srgbClr val="000066"/>
                </a:solidFill>
                <a:latin typeface="Times New Roman" pitchFamily="18" charset="0"/>
                <a:ea typeface="宋体" pitchFamily="2" charset="-122"/>
                <a:cs typeface="Times New Roman" pitchFamily="18" charset="0"/>
              </a:rPr>
              <a:t>多项式求根</a:t>
            </a:r>
          </a:p>
        </p:txBody>
      </p:sp>
      <p:sp>
        <p:nvSpPr>
          <p:cNvPr id="58371" name="Rectangle 3"/>
          <p:cNvSpPr>
            <a:spLocks noGrp="1" noChangeArrowheads="1"/>
          </p:cNvSpPr>
          <p:nvPr>
            <p:ph type="body" idx="1"/>
          </p:nvPr>
        </p:nvSpPr>
        <p:spPr>
          <a:xfrm>
            <a:off x="467544" y="1412776"/>
            <a:ext cx="8229600" cy="4525962"/>
          </a:xfrm>
        </p:spPr>
        <p:txBody>
          <a:bodyPr/>
          <a:lstStyle/>
          <a:p>
            <a:pPr marL="0" indent="0">
              <a:buFontTx/>
              <a:buNone/>
            </a:pPr>
            <a:r>
              <a:rPr lang="en-US" altLang="zh-CN" sz="2800" b="1" dirty="0">
                <a:solidFill>
                  <a:srgbClr val="000066"/>
                </a:solidFill>
                <a:latin typeface="Times New Roman" pitchFamily="18" charset="0"/>
                <a:ea typeface="宋体" pitchFamily="2" charset="-122"/>
                <a:cs typeface="Times New Roman" pitchFamily="18" charset="0"/>
              </a:rPr>
              <a:t>n</a:t>
            </a:r>
            <a:r>
              <a:rPr lang="zh-CN" altLang="en-US" sz="2800" b="1" dirty="0">
                <a:solidFill>
                  <a:srgbClr val="000066"/>
                </a:solidFill>
                <a:latin typeface="Times New Roman" pitchFamily="18" charset="0"/>
                <a:ea typeface="宋体" pitchFamily="2" charset="-122"/>
                <a:cs typeface="Times New Roman" pitchFamily="18" charset="0"/>
              </a:rPr>
              <a:t>次多项式具有</a:t>
            </a:r>
            <a:r>
              <a:rPr lang="en-US" altLang="zh-CN" sz="2800" b="1" dirty="0">
                <a:solidFill>
                  <a:srgbClr val="000066"/>
                </a:solidFill>
                <a:latin typeface="Times New Roman" pitchFamily="18" charset="0"/>
                <a:ea typeface="宋体" pitchFamily="2" charset="-122"/>
                <a:cs typeface="Times New Roman" pitchFamily="18" charset="0"/>
              </a:rPr>
              <a:t>n</a:t>
            </a:r>
            <a:r>
              <a:rPr lang="zh-CN" altLang="en-US" sz="2800" b="1" dirty="0">
                <a:solidFill>
                  <a:srgbClr val="000066"/>
                </a:solidFill>
                <a:latin typeface="Times New Roman" pitchFamily="18" charset="0"/>
                <a:ea typeface="宋体" pitchFamily="2" charset="-122"/>
                <a:cs typeface="Times New Roman" pitchFamily="18" charset="0"/>
              </a:rPr>
              <a:t>个根，当然这些根可能是实根，也可能含有若干对共轭复根。</a:t>
            </a:r>
            <a:r>
              <a:rPr lang="en-US" altLang="zh-CN" sz="2800" b="1" dirty="0">
                <a:solidFill>
                  <a:srgbClr val="000066"/>
                </a:solidFill>
                <a:latin typeface="Times New Roman" pitchFamily="18" charset="0"/>
                <a:ea typeface="宋体" pitchFamily="2" charset="-122"/>
                <a:cs typeface="Times New Roman" pitchFamily="18" charset="0"/>
              </a:rPr>
              <a:t>MATLAB</a:t>
            </a:r>
            <a:r>
              <a:rPr lang="zh-CN" altLang="en-US" sz="2800" b="1" dirty="0">
                <a:solidFill>
                  <a:srgbClr val="000066"/>
                </a:solidFill>
                <a:latin typeface="Times New Roman" pitchFamily="18" charset="0"/>
                <a:ea typeface="宋体" pitchFamily="2" charset="-122"/>
                <a:cs typeface="Times New Roman" pitchFamily="18" charset="0"/>
              </a:rPr>
              <a:t>提供的</a:t>
            </a:r>
            <a:r>
              <a:rPr lang="en-US" altLang="zh-CN" sz="2800" b="1" dirty="0">
                <a:solidFill>
                  <a:srgbClr val="000066"/>
                </a:solidFill>
                <a:latin typeface="Times New Roman" pitchFamily="18" charset="0"/>
                <a:ea typeface="宋体" pitchFamily="2" charset="-122"/>
                <a:cs typeface="Times New Roman" pitchFamily="18" charset="0"/>
              </a:rPr>
              <a:t>roots</a:t>
            </a:r>
            <a:r>
              <a:rPr lang="zh-CN" altLang="en-US" sz="2800" b="1" dirty="0">
                <a:solidFill>
                  <a:srgbClr val="000066"/>
                </a:solidFill>
                <a:latin typeface="Times New Roman" pitchFamily="18" charset="0"/>
                <a:ea typeface="宋体" pitchFamily="2" charset="-122"/>
                <a:cs typeface="Times New Roman" pitchFamily="18" charset="0"/>
              </a:rPr>
              <a:t>函数用于求多项式的全部根，其调用格式为：</a:t>
            </a:r>
          </a:p>
          <a:p>
            <a:pPr marL="0" indent="0" algn="ctr">
              <a:buFontTx/>
              <a:buNone/>
            </a:pPr>
            <a:r>
              <a:rPr lang="en-US" altLang="zh-CN" sz="2800" b="1" dirty="0">
                <a:solidFill>
                  <a:srgbClr val="000066"/>
                </a:solidFill>
                <a:latin typeface="Times New Roman" pitchFamily="18" charset="0"/>
                <a:ea typeface="宋体" pitchFamily="2" charset="-122"/>
                <a:cs typeface="Times New Roman" pitchFamily="18" charset="0"/>
              </a:rPr>
              <a:t>x=roots(P)</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其中，</a:t>
            </a:r>
            <a:r>
              <a:rPr lang="en-US" altLang="zh-CN" sz="2800" b="1" dirty="0">
                <a:solidFill>
                  <a:srgbClr val="000066"/>
                </a:solidFill>
                <a:latin typeface="Times New Roman" pitchFamily="18" charset="0"/>
                <a:ea typeface="宋体" pitchFamily="2" charset="-122"/>
                <a:cs typeface="Times New Roman" pitchFamily="18" charset="0"/>
              </a:rPr>
              <a:t>P</a:t>
            </a:r>
            <a:r>
              <a:rPr lang="zh-CN" altLang="en-US" sz="2800" b="1" dirty="0">
                <a:solidFill>
                  <a:srgbClr val="000066"/>
                </a:solidFill>
                <a:latin typeface="Times New Roman" pitchFamily="18" charset="0"/>
                <a:ea typeface="宋体" pitchFamily="2" charset="-122"/>
                <a:cs typeface="Times New Roman" pitchFamily="18" charset="0"/>
              </a:rPr>
              <a:t>为多项式的系数向量，求得的根赋给向量</a:t>
            </a:r>
            <a:r>
              <a:rPr lang="en-US" altLang="zh-CN" sz="2800" b="1" dirty="0">
                <a:solidFill>
                  <a:srgbClr val="000066"/>
                </a:solidFill>
                <a:latin typeface="Times New Roman" pitchFamily="18" charset="0"/>
                <a:ea typeface="宋体" pitchFamily="2" charset="-122"/>
                <a:cs typeface="Times New Roman" pitchFamily="18" charset="0"/>
              </a:rPr>
              <a:t>x</a:t>
            </a:r>
            <a:r>
              <a:rPr lang="zh-CN" altLang="en-US" sz="2800" b="1" dirty="0">
                <a:solidFill>
                  <a:srgbClr val="000066"/>
                </a:solidFill>
                <a:latin typeface="Times New Roman" pitchFamily="18" charset="0"/>
                <a:ea typeface="宋体" pitchFamily="2" charset="-122"/>
                <a:cs typeface="Times New Roman" pitchFamily="18" charset="0"/>
              </a:rPr>
              <a:t>，即</a:t>
            </a:r>
            <a:r>
              <a:rPr lang="en-US" altLang="zh-CN" sz="2800" b="1" dirty="0">
                <a:solidFill>
                  <a:srgbClr val="000066"/>
                </a:solidFill>
                <a:latin typeface="Times New Roman" pitchFamily="18" charset="0"/>
                <a:ea typeface="宋体" pitchFamily="2" charset="-122"/>
                <a:cs typeface="Times New Roman" pitchFamily="18" charset="0"/>
              </a:rPr>
              <a:t>x(1)</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x(2)</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x(n)</a:t>
            </a:r>
            <a:r>
              <a:rPr lang="zh-CN" altLang="en-US" sz="2800" b="1" dirty="0">
                <a:solidFill>
                  <a:srgbClr val="000066"/>
                </a:solidFill>
                <a:latin typeface="Times New Roman" pitchFamily="18" charset="0"/>
                <a:ea typeface="宋体" pitchFamily="2" charset="-122"/>
                <a:cs typeface="Times New Roman" pitchFamily="18" charset="0"/>
              </a:rPr>
              <a:t>分别代表多项式的</a:t>
            </a:r>
            <a:r>
              <a:rPr lang="en-US" altLang="zh-CN" sz="2800" b="1" dirty="0">
                <a:solidFill>
                  <a:srgbClr val="000066"/>
                </a:solidFill>
                <a:latin typeface="Times New Roman" pitchFamily="18" charset="0"/>
                <a:ea typeface="宋体" pitchFamily="2" charset="-122"/>
                <a:cs typeface="Times New Roman" pitchFamily="18" charset="0"/>
              </a:rPr>
              <a:t>n</a:t>
            </a:r>
            <a:r>
              <a:rPr lang="zh-CN" altLang="en-US" sz="2800" b="1" dirty="0">
                <a:solidFill>
                  <a:srgbClr val="000066"/>
                </a:solidFill>
                <a:latin typeface="Times New Roman" pitchFamily="18" charset="0"/>
                <a:ea typeface="宋体" pitchFamily="2" charset="-122"/>
                <a:cs typeface="Times New Roman" pitchFamily="18" charset="0"/>
              </a:rPr>
              <a:t>个根。</a:t>
            </a:r>
          </a:p>
        </p:txBody>
      </p:sp>
      <p:sp>
        <p:nvSpPr>
          <p:cNvPr id="58372"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a:xfrm>
            <a:off x="468313" y="1052513"/>
            <a:ext cx="8229600" cy="4525962"/>
          </a:xfrm>
        </p:spPr>
        <p:txBody>
          <a:bodyPr/>
          <a:lstStyle/>
          <a:p>
            <a:pPr marL="0" indent="0">
              <a:lnSpc>
                <a:spcPct val="90000"/>
              </a:lnSpc>
              <a:buFontTx/>
              <a:buNone/>
            </a:pPr>
            <a:r>
              <a:rPr lang="zh-CN" altLang="en-US" sz="2800" b="1">
                <a:solidFill>
                  <a:srgbClr val="000066"/>
                </a:solidFill>
                <a:latin typeface="Times New Roman" pitchFamily="18" charset="0"/>
                <a:ea typeface="宋体" pitchFamily="2" charset="-122"/>
                <a:cs typeface="Times New Roman" pitchFamily="18" charset="0"/>
              </a:rPr>
              <a:t>例</a:t>
            </a:r>
            <a:r>
              <a:rPr lang="en-US" altLang="zh-CN" sz="2800" b="1">
                <a:solidFill>
                  <a:srgbClr val="000066"/>
                </a:solidFill>
                <a:latin typeface="Times New Roman" pitchFamily="18" charset="0"/>
                <a:ea typeface="宋体" pitchFamily="2" charset="-122"/>
                <a:cs typeface="Times New Roman" pitchFamily="18" charset="0"/>
              </a:rPr>
              <a:t>6-12  </a:t>
            </a:r>
            <a:r>
              <a:rPr lang="zh-CN" altLang="en-US" sz="2800" b="1">
                <a:solidFill>
                  <a:srgbClr val="000066"/>
                </a:solidFill>
                <a:latin typeface="Times New Roman" pitchFamily="18" charset="0"/>
                <a:ea typeface="宋体" pitchFamily="2" charset="-122"/>
                <a:cs typeface="Times New Roman" pitchFamily="18" charset="0"/>
              </a:rPr>
              <a:t>求多项式</a:t>
            </a:r>
            <a:r>
              <a:rPr lang="en-US" altLang="zh-CN" sz="2800" b="1">
                <a:solidFill>
                  <a:srgbClr val="000066"/>
                </a:solidFill>
                <a:latin typeface="Times New Roman" pitchFamily="18" charset="0"/>
                <a:ea typeface="宋体" pitchFamily="2" charset="-122"/>
                <a:cs typeface="Times New Roman" pitchFamily="18" charset="0"/>
              </a:rPr>
              <a:t>x4+8x3-10</a:t>
            </a:r>
            <a:r>
              <a:rPr lang="zh-CN" altLang="en-US" sz="2800" b="1">
                <a:solidFill>
                  <a:srgbClr val="000066"/>
                </a:solidFill>
                <a:latin typeface="Times New Roman" pitchFamily="18" charset="0"/>
                <a:ea typeface="宋体" pitchFamily="2" charset="-122"/>
                <a:cs typeface="Times New Roman" pitchFamily="18" charset="0"/>
              </a:rPr>
              <a:t>的根。</a:t>
            </a:r>
          </a:p>
          <a:p>
            <a:pPr marL="0" indent="0">
              <a:lnSpc>
                <a:spcPct val="90000"/>
              </a:lnSpc>
              <a:buFontTx/>
              <a:buNone/>
            </a:pPr>
            <a:r>
              <a:rPr lang="zh-CN" altLang="en-US" sz="2800" b="1">
                <a:solidFill>
                  <a:srgbClr val="000066"/>
                </a:solidFill>
                <a:latin typeface="Times New Roman" pitchFamily="18" charset="0"/>
                <a:ea typeface="宋体" pitchFamily="2" charset="-122"/>
                <a:cs typeface="Times New Roman" pitchFamily="18" charset="0"/>
              </a:rPr>
              <a:t>命令如下：</a:t>
            </a:r>
          </a:p>
          <a:p>
            <a:pPr marL="0" indent="0">
              <a:lnSpc>
                <a:spcPct val="90000"/>
              </a:lnSpc>
              <a:buFontTx/>
              <a:buNone/>
            </a:pPr>
            <a:r>
              <a:rPr lang="en-US" altLang="zh-CN" sz="2800" b="1">
                <a:solidFill>
                  <a:srgbClr val="000066"/>
                </a:solidFill>
                <a:latin typeface="Times New Roman" pitchFamily="18" charset="0"/>
                <a:ea typeface="宋体" pitchFamily="2" charset="-122"/>
                <a:cs typeface="Times New Roman" pitchFamily="18" charset="0"/>
              </a:rPr>
              <a:t>&gt;&gt; A=[1,8,0,0,-10];</a:t>
            </a:r>
          </a:p>
          <a:p>
            <a:pPr marL="0" indent="0">
              <a:lnSpc>
                <a:spcPct val="90000"/>
              </a:lnSpc>
              <a:buFontTx/>
              <a:buNone/>
            </a:pPr>
            <a:r>
              <a:rPr lang="en-US" altLang="zh-CN" sz="2800" b="1">
                <a:solidFill>
                  <a:srgbClr val="000066"/>
                </a:solidFill>
                <a:latin typeface="Times New Roman" pitchFamily="18" charset="0"/>
                <a:ea typeface="宋体" pitchFamily="2" charset="-122"/>
                <a:cs typeface="Times New Roman" pitchFamily="18" charset="0"/>
              </a:rPr>
              <a:t>&gt;&gt; x=roots(A)</a:t>
            </a:r>
          </a:p>
          <a:p>
            <a:pPr marL="0" indent="0">
              <a:lnSpc>
                <a:spcPct val="90000"/>
              </a:lnSpc>
              <a:buFontTx/>
              <a:buNone/>
            </a:pPr>
            <a:r>
              <a:rPr lang="en-US" altLang="zh-CN" sz="2800" b="1">
                <a:solidFill>
                  <a:srgbClr val="000066"/>
                </a:solidFill>
                <a:latin typeface="Times New Roman" pitchFamily="18" charset="0"/>
                <a:ea typeface="宋体" pitchFamily="2" charset="-122"/>
                <a:cs typeface="Times New Roman" pitchFamily="18" charset="0"/>
              </a:rPr>
              <a:t>x =</a:t>
            </a:r>
          </a:p>
          <a:p>
            <a:pPr marL="0" indent="0">
              <a:lnSpc>
                <a:spcPct val="90000"/>
              </a:lnSpc>
              <a:buFontTx/>
              <a:buNone/>
            </a:pPr>
            <a:r>
              <a:rPr lang="en-US" altLang="zh-CN" sz="2800" b="1">
                <a:solidFill>
                  <a:srgbClr val="000066"/>
                </a:solidFill>
                <a:latin typeface="Times New Roman" pitchFamily="18" charset="0"/>
                <a:ea typeface="宋体" pitchFamily="2" charset="-122"/>
                <a:cs typeface="Times New Roman" pitchFamily="18" charset="0"/>
              </a:rPr>
              <a:t>  -8.0194 + 0.0000i</a:t>
            </a:r>
          </a:p>
          <a:p>
            <a:pPr marL="0" indent="0">
              <a:lnSpc>
                <a:spcPct val="90000"/>
              </a:lnSpc>
              <a:buFontTx/>
              <a:buNone/>
            </a:pPr>
            <a:r>
              <a:rPr lang="en-US" altLang="zh-CN" sz="2800" b="1">
                <a:solidFill>
                  <a:srgbClr val="000066"/>
                </a:solidFill>
                <a:latin typeface="Times New Roman" pitchFamily="18" charset="0"/>
                <a:ea typeface="宋体" pitchFamily="2" charset="-122"/>
                <a:cs typeface="Times New Roman" pitchFamily="18" charset="0"/>
              </a:rPr>
              <a:t>   1.0344 + 0.0000i</a:t>
            </a:r>
          </a:p>
          <a:p>
            <a:pPr marL="0" indent="0">
              <a:lnSpc>
                <a:spcPct val="90000"/>
              </a:lnSpc>
              <a:buFontTx/>
              <a:buNone/>
            </a:pPr>
            <a:r>
              <a:rPr lang="en-US" altLang="zh-CN" sz="2800" b="1">
                <a:solidFill>
                  <a:srgbClr val="000066"/>
                </a:solidFill>
                <a:latin typeface="Times New Roman" pitchFamily="18" charset="0"/>
                <a:ea typeface="宋体" pitchFamily="2" charset="-122"/>
                <a:cs typeface="Times New Roman" pitchFamily="18" charset="0"/>
              </a:rPr>
              <a:t>  -0.5075 + 0.9736i</a:t>
            </a:r>
          </a:p>
          <a:p>
            <a:pPr marL="0" indent="0">
              <a:lnSpc>
                <a:spcPct val="90000"/>
              </a:lnSpc>
              <a:buFontTx/>
              <a:buNone/>
            </a:pPr>
            <a:r>
              <a:rPr lang="en-US" altLang="zh-CN" sz="2800" b="1">
                <a:solidFill>
                  <a:srgbClr val="000066"/>
                </a:solidFill>
                <a:latin typeface="Times New Roman" pitchFamily="18" charset="0"/>
                <a:ea typeface="宋体" pitchFamily="2" charset="-122"/>
                <a:cs typeface="Times New Roman" pitchFamily="18" charset="0"/>
              </a:rPr>
              <a:t>  -0.5075 - 0.9736i</a:t>
            </a:r>
            <a:endParaRPr lang="zh-CN" altLang="en-US" sz="2800" b="1">
              <a:solidFill>
                <a:srgbClr val="000066"/>
              </a:solidFill>
              <a:latin typeface="Times New Roman" pitchFamily="18" charset="0"/>
              <a:ea typeface="宋体" pitchFamily="2" charset="-122"/>
              <a:cs typeface="Times New Roman" pitchFamily="18" charset="0"/>
            </a:endParaRPr>
          </a:p>
        </p:txBody>
      </p:sp>
      <p:sp>
        <p:nvSpPr>
          <p:cNvPr id="59396"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468313" y="1196975"/>
            <a:ext cx="8229600" cy="4525963"/>
          </a:xfrm>
        </p:spPr>
        <p:txBody>
          <a:bodyPr/>
          <a:lstStyle/>
          <a:p>
            <a:pPr marL="0" indent="0">
              <a:lnSpc>
                <a:spcPct val="90000"/>
              </a:lnSpc>
              <a:buFontTx/>
              <a:buNone/>
            </a:pPr>
            <a:r>
              <a:rPr lang="zh-CN" altLang="en-US" sz="2800" b="1" dirty="0">
                <a:solidFill>
                  <a:srgbClr val="000066"/>
                </a:solidFill>
                <a:latin typeface="Times New Roman" pitchFamily="18" charset="0"/>
                <a:ea typeface="宋体" pitchFamily="2" charset="-122"/>
                <a:cs typeface="Times New Roman" pitchFamily="18" charset="0"/>
              </a:rPr>
              <a:t>例如，求向量</a:t>
            </a:r>
            <a:r>
              <a:rPr lang="en-US" altLang="zh-CN" sz="2800" b="1" dirty="0">
                <a:solidFill>
                  <a:srgbClr val="000066"/>
                </a:solidFill>
                <a:latin typeface="Times New Roman" pitchFamily="18" charset="0"/>
                <a:ea typeface="宋体" pitchFamily="2" charset="-122"/>
                <a:cs typeface="Times New Roman" pitchFamily="18" charset="0"/>
              </a:rPr>
              <a:t>x</a:t>
            </a:r>
            <a:r>
              <a:rPr lang="zh-CN" altLang="en-US" sz="2800" b="1" dirty="0">
                <a:solidFill>
                  <a:srgbClr val="000066"/>
                </a:solidFill>
                <a:latin typeface="Times New Roman" pitchFamily="18" charset="0"/>
                <a:ea typeface="宋体" pitchFamily="2" charset="-122"/>
                <a:cs typeface="Times New Roman" pitchFamily="18" charset="0"/>
              </a:rPr>
              <a:t>的最大值，命令如下：</a:t>
            </a:r>
          </a:p>
          <a:p>
            <a:pPr marL="0" indent="0">
              <a:lnSpc>
                <a:spcPct val="90000"/>
              </a:lnSpc>
              <a:buFontTx/>
              <a:buNone/>
            </a:pPr>
            <a:r>
              <a:rPr lang="en-US" altLang="zh-CN" sz="2400" b="1" dirty="0">
                <a:solidFill>
                  <a:srgbClr val="000066"/>
                </a:solidFill>
                <a:latin typeface="Times New Roman" pitchFamily="18" charset="0"/>
                <a:ea typeface="宋体" pitchFamily="2" charset="-122"/>
                <a:cs typeface="Times New Roman" pitchFamily="18" charset="0"/>
              </a:rPr>
              <a:t>&gt;&gt; x=[-43,72,9,16,23,47];</a:t>
            </a:r>
          </a:p>
          <a:p>
            <a:pPr marL="0" indent="0">
              <a:lnSpc>
                <a:spcPct val="90000"/>
              </a:lnSpc>
              <a:buFontTx/>
              <a:buNone/>
            </a:pPr>
            <a:r>
              <a:rPr lang="en-US" altLang="zh-CN" sz="2400" b="1" dirty="0">
                <a:solidFill>
                  <a:srgbClr val="000066"/>
                </a:solidFill>
                <a:latin typeface="Times New Roman" pitchFamily="18" charset="0"/>
                <a:ea typeface="宋体" pitchFamily="2" charset="-122"/>
                <a:cs typeface="Times New Roman" pitchFamily="18" charset="0"/>
              </a:rPr>
              <a:t>&gt;&gt; y=max(x)              	%</a:t>
            </a:r>
            <a:r>
              <a:rPr lang="zh-CN" altLang="en-US" sz="2400" b="1" dirty="0">
                <a:solidFill>
                  <a:srgbClr val="000066"/>
                </a:solidFill>
                <a:latin typeface="Times New Roman" pitchFamily="18" charset="0"/>
                <a:ea typeface="宋体" pitchFamily="2" charset="-122"/>
                <a:cs typeface="Times New Roman" pitchFamily="18" charset="0"/>
              </a:rPr>
              <a:t>求向量</a:t>
            </a:r>
            <a:r>
              <a:rPr lang="en-US" altLang="zh-CN" sz="2400" b="1" dirty="0">
                <a:solidFill>
                  <a:srgbClr val="000066"/>
                </a:solidFill>
                <a:latin typeface="Times New Roman" pitchFamily="18" charset="0"/>
                <a:ea typeface="宋体" pitchFamily="2" charset="-122"/>
                <a:cs typeface="Times New Roman" pitchFamily="18" charset="0"/>
              </a:rPr>
              <a:t>x</a:t>
            </a:r>
            <a:r>
              <a:rPr lang="zh-CN" altLang="en-US" sz="2400" b="1" dirty="0">
                <a:solidFill>
                  <a:srgbClr val="000066"/>
                </a:solidFill>
                <a:latin typeface="Times New Roman" pitchFamily="18" charset="0"/>
                <a:ea typeface="宋体" pitchFamily="2" charset="-122"/>
                <a:cs typeface="Times New Roman" pitchFamily="18" charset="0"/>
              </a:rPr>
              <a:t>中的最大值</a:t>
            </a:r>
          </a:p>
          <a:p>
            <a:pPr marL="0" indent="0">
              <a:lnSpc>
                <a:spcPct val="90000"/>
              </a:lnSpc>
              <a:buFontTx/>
              <a:buNone/>
            </a:pPr>
            <a:r>
              <a:rPr lang="en-US" altLang="zh-CN" sz="2400" b="1" dirty="0">
                <a:solidFill>
                  <a:srgbClr val="000066"/>
                </a:solidFill>
                <a:latin typeface="Times New Roman" pitchFamily="18" charset="0"/>
                <a:ea typeface="宋体" pitchFamily="2" charset="-122"/>
                <a:cs typeface="Times New Roman" pitchFamily="18" charset="0"/>
              </a:rPr>
              <a:t>y =</a:t>
            </a:r>
          </a:p>
          <a:p>
            <a:pPr marL="0" indent="0">
              <a:lnSpc>
                <a:spcPct val="90000"/>
              </a:lnSpc>
              <a:buFontTx/>
              <a:buNone/>
            </a:pPr>
            <a:r>
              <a:rPr lang="en-US" altLang="zh-CN" sz="2400" b="1" dirty="0">
                <a:solidFill>
                  <a:srgbClr val="000066"/>
                </a:solidFill>
                <a:latin typeface="Times New Roman" pitchFamily="18" charset="0"/>
                <a:ea typeface="宋体" pitchFamily="2" charset="-122"/>
                <a:cs typeface="Times New Roman" pitchFamily="18" charset="0"/>
              </a:rPr>
              <a:t>    72</a:t>
            </a:r>
          </a:p>
          <a:p>
            <a:pPr marL="0" indent="0">
              <a:lnSpc>
                <a:spcPct val="90000"/>
              </a:lnSpc>
              <a:buFontTx/>
              <a:buNone/>
            </a:pPr>
            <a:r>
              <a:rPr lang="en-US" altLang="zh-CN" sz="2400" b="1" dirty="0">
                <a:solidFill>
                  <a:srgbClr val="000066"/>
                </a:solidFill>
                <a:latin typeface="Times New Roman" pitchFamily="18" charset="0"/>
                <a:ea typeface="宋体" pitchFamily="2" charset="-122"/>
                <a:cs typeface="Times New Roman" pitchFamily="18" charset="0"/>
              </a:rPr>
              <a:t>&gt;&gt; [</a:t>
            </a:r>
            <a:r>
              <a:rPr lang="en-US" altLang="zh-CN" sz="2400" b="1" dirty="0" err="1">
                <a:solidFill>
                  <a:srgbClr val="000066"/>
                </a:solidFill>
                <a:latin typeface="Times New Roman" pitchFamily="18" charset="0"/>
                <a:ea typeface="宋体" pitchFamily="2" charset="-122"/>
                <a:cs typeface="Times New Roman" pitchFamily="18" charset="0"/>
              </a:rPr>
              <a:t>y,k</a:t>
            </a:r>
            <a:r>
              <a:rPr lang="en-US" altLang="zh-CN" sz="2400" b="1" dirty="0">
                <a:solidFill>
                  <a:srgbClr val="000066"/>
                </a:solidFill>
                <a:latin typeface="Times New Roman" pitchFamily="18" charset="0"/>
                <a:ea typeface="宋体" pitchFamily="2" charset="-122"/>
                <a:cs typeface="Times New Roman" pitchFamily="18" charset="0"/>
              </a:rPr>
              <a:t>]=max(x)        	%</a:t>
            </a:r>
            <a:r>
              <a:rPr lang="zh-CN" altLang="en-US" sz="2400" b="1" dirty="0">
                <a:solidFill>
                  <a:srgbClr val="000066"/>
                </a:solidFill>
                <a:latin typeface="Times New Roman" pitchFamily="18" charset="0"/>
                <a:ea typeface="宋体" pitchFamily="2" charset="-122"/>
                <a:cs typeface="Times New Roman" pitchFamily="18" charset="0"/>
              </a:rPr>
              <a:t>求向量</a:t>
            </a:r>
            <a:r>
              <a:rPr lang="en-US" altLang="zh-CN" sz="2400" b="1" dirty="0">
                <a:solidFill>
                  <a:srgbClr val="000066"/>
                </a:solidFill>
                <a:latin typeface="Times New Roman" pitchFamily="18" charset="0"/>
                <a:ea typeface="宋体" pitchFamily="2" charset="-122"/>
                <a:cs typeface="Times New Roman" pitchFamily="18" charset="0"/>
              </a:rPr>
              <a:t>x</a:t>
            </a:r>
            <a:r>
              <a:rPr lang="zh-CN" altLang="en-US" sz="2400" b="1" dirty="0">
                <a:solidFill>
                  <a:srgbClr val="000066"/>
                </a:solidFill>
                <a:latin typeface="Times New Roman" pitchFamily="18" charset="0"/>
                <a:ea typeface="宋体" pitchFamily="2" charset="-122"/>
                <a:cs typeface="Times New Roman" pitchFamily="18" charset="0"/>
              </a:rPr>
              <a:t>中的最大值及该元素的位置</a:t>
            </a:r>
          </a:p>
          <a:p>
            <a:pPr marL="0" indent="0">
              <a:lnSpc>
                <a:spcPct val="90000"/>
              </a:lnSpc>
              <a:buFontTx/>
              <a:buNone/>
            </a:pPr>
            <a:r>
              <a:rPr lang="en-US" altLang="zh-CN" sz="2400" b="1" dirty="0">
                <a:solidFill>
                  <a:srgbClr val="000066"/>
                </a:solidFill>
                <a:latin typeface="Times New Roman" pitchFamily="18" charset="0"/>
                <a:ea typeface="宋体" pitchFamily="2" charset="-122"/>
                <a:cs typeface="Times New Roman" pitchFamily="18" charset="0"/>
              </a:rPr>
              <a:t>y =</a:t>
            </a:r>
          </a:p>
          <a:p>
            <a:pPr marL="0" indent="0">
              <a:lnSpc>
                <a:spcPct val="90000"/>
              </a:lnSpc>
              <a:buFontTx/>
              <a:buNone/>
            </a:pPr>
            <a:r>
              <a:rPr lang="en-US" altLang="zh-CN" sz="2400" b="1" dirty="0">
                <a:solidFill>
                  <a:srgbClr val="000066"/>
                </a:solidFill>
                <a:latin typeface="Times New Roman" pitchFamily="18" charset="0"/>
                <a:ea typeface="宋体" pitchFamily="2" charset="-122"/>
                <a:cs typeface="Times New Roman" pitchFamily="18" charset="0"/>
              </a:rPr>
              <a:t>    72</a:t>
            </a:r>
          </a:p>
          <a:p>
            <a:pPr marL="0" indent="0">
              <a:lnSpc>
                <a:spcPct val="90000"/>
              </a:lnSpc>
              <a:buFontTx/>
              <a:buNone/>
            </a:pPr>
            <a:r>
              <a:rPr lang="en-US" altLang="zh-CN" sz="2400" b="1" dirty="0">
                <a:solidFill>
                  <a:srgbClr val="000066"/>
                </a:solidFill>
                <a:latin typeface="Times New Roman" pitchFamily="18" charset="0"/>
                <a:ea typeface="宋体" pitchFamily="2" charset="-122"/>
                <a:cs typeface="Times New Roman" pitchFamily="18" charset="0"/>
              </a:rPr>
              <a:t>k =</a:t>
            </a:r>
          </a:p>
          <a:p>
            <a:pPr marL="0" indent="0">
              <a:lnSpc>
                <a:spcPct val="90000"/>
              </a:lnSpc>
              <a:buFontTx/>
              <a:buNone/>
            </a:pPr>
            <a:r>
              <a:rPr lang="en-US" altLang="zh-CN" sz="2400" b="1" dirty="0">
                <a:solidFill>
                  <a:srgbClr val="000066"/>
                </a:solidFill>
                <a:latin typeface="Times New Roman" pitchFamily="18" charset="0"/>
                <a:ea typeface="宋体" pitchFamily="2" charset="-122"/>
                <a:cs typeface="Times New Roman" pitchFamily="18" charset="0"/>
              </a:rPr>
              <a:t>     2</a:t>
            </a:r>
            <a:endParaRPr lang="zh-CN" altLang="en-US" sz="2400" b="1" dirty="0">
              <a:solidFill>
                <a:srgbClr val="000066"/>
              </a:solidFill>
              <a:latin typeface="Times New Roman" pitchFamily="18" charset="0"/>
              <a:ea typeface="宋体" pitchFamily="2" charset="-122"/>
              <a:cs typeface="Times New Roman" pitchFamily="18" charset="0"/>
            </a:endParaRPr>
          </a:p>
        </p:txBody>
      </p:sp>
      <p:sp>
        <p:nvSpPr>
          <p:cNvPr id="21508"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idx="1"/>
          </p:nvPr>
        </p:nvSpPr>
        <p:spPr>
          <a:xfrm>
            <a:off x="468313" y="1125538"/>
            <a:ext cx="8229600" cy="4525962"/>
          </a:xfrm>
        </p:spPr>
        <p:txBody>
          <a:bodyPr/>
          <a:lstStyle/>
          <a:p>
            <a:pPr marL="0" indent="0">
              <a:buFontTx/>
              <a:buNone/>
            </a:pPr>
            <a:r>
              <a:rPr lang="zh-CN" altLang="en-US" sz="2800" b="1">
                <a:solidFill>
                  <a:srgbClr val="000066"/>
                </a:solidFill>
                <a:latin typeface="Times New Roman" pitchFamily="18" charset="0"/>
                <a:ea typeface="宋体" pitchFamily="2" charset="-122"/>
                <a:cs typeface="Times New Roman" pitchFamily="18" charset="0"/>
              </a:rPr>
              <a:t>若已知多项式的全部根，则可以用</a:t>
            </a:r>
            <a:r>
              <a:rPr lang="en-US" altLang="zh-CN" sz="2800" b="1">
                <a:solidFill>
                  <a:srgbClr val="000066"/>
                </a:solidFill>
                <a:latin typeface="Times New Roman" pitchFamily="18" charset="0"/>
                <a:ea typeface="宋体" pitchFamily="2" charset="-122"/>
                <a:cs typeface="Times New Roman" pitchFamily="18" charset="0"/>
              </a:rPr>
              <a:t>poly</a:t>
            </a:r>
            <a:r>
              <a:rPr lang="zh-CN" altLang="en-US" sz="2800" b="1">
                <a:solidFill>
                  <a:srgbClr val="000066"/>
                </a:solidFill>
                <a:latin typeface="Times New Roman" pitchFamily="18" charset="0"/>
                <a:ea typeface="宋体" pitchFamily="2" charset="-122"/>
                <a:cs typeface="Times New Roman" pitchFamily="18" charset="0"/>
              </a:rPr>
              <a:t>函数建立起该多项式，其调用格式为：</a:t>
            </a:r>
          </a:p>
          <a:p>
            <a:pPr marL="0" indent="0" algn="ctr">
              <a:buFontTx/>
              <a:buNone/>
            </a:pPr>
            <a:r>
              <a:rPr lang="en-US" altLang="zh-CN" sz="2800" b="1">
                <a:solidFill>
                  <a:srgbClr val="000066"/>
                </a:solidFill>
                <a:latin typeface="Times New Roman" pitchFamily="18" charset="0"/>
                <a:ea typeface="宋体" pitchFamily="2" charset="-122"/>
                <a:cs typeface="Times New Roman" pitchFamily="18" charset="0"/>
              </a:rPr>
              <a:t>P=poly(x)</a:t>
            </a:r>
          </a:p>
          <a:p>
            <a:pPr marL="0" indent="0">
              <a:buFontTx/>
              <a:buNone/>
            </a:pPr>
            <a:r>
              <a:rPr lang="zh-CN" altLang="en-US" sz="2800" b="1">
                <a:solidFill>
                  <a:srgbClr val="000066"/>
                </a:solidFill>
                <a:latin typeface="Times New Roman" pitchFamily="18" charset="0"/>
                <a:ea typeface="宋体" pitchFamily="2" charset="-122"/>
                <a:cs typeface="Times New Roman" pitchFamily="18" charset="0"/>
              </a:rPr>
              <a:t>若</a:t>
            </a:r>
            <a:r>
              <a:rPr lang="en-US" altLang="zh-CN" sz="2800" b="1">
                <a:solidFill>
                  <a:srgbClr val="000066"/>
                </a:solidFill>
                <a:latin typeface="Times New Roman" pitchFamily="18" charset="0"/>
                <a:ea typeface="宋体" pitchFamily="2" charset="-122"/>
                <a:cs typeface="Times New Roman" pitchFamily="18" charset="0"/>
              </a:rPr>
              <a:t>x</a:t>
            </a:r>
            <a:r>
              <a:rPr lang="zh-CN" altLang="en-US" sz="2800" b="1">
                <a:solidFill>
                  <a:srgbClr val="000066"/>
                </a:solidFill>
                <a:latin typeface="Times New Roman" pitchFamily="18" charset="0"/>
                <a:ea typeface="宋体" pitchFamily="2" charset="-122"/>
                <a:cs typeface="Times New Roman" pitchFamily="18" charset="0"/>
              </a:rPr>
              <a:t>为具有</a:t>
            </a:r>
            <a:r>
              <a:rPr lang="en-US" altLang="zh-CN" sz="2800" b="1">
                <a:solidFill>
                  <a:srgbClr val="000066"/>
                </a:solidFill>
                <a:latin typeface="Times New Roman" pitchFamily="18" charset="0"/>
                <a:ea typeface="宋体" pitchFamily="2" charset="-122"/>
                <a:cs typeface="Times New Roman" pitchFamily="18" charset="0"/>
              </a:rPr>
              <a:t>n</a:t>
            </a:r>
            <a:r>
              <a:rPr lang="zh-CN" altLang="en-US" sz="2800" b="1">
                <a:solidFill>
                  <a:srgbClr val="000066"/>
                </a:solidFill>
                <a:latin typeface="Times New Roman" pitchFamily="18" charset="0"/>
                <a:ea typeface="宋体" pitchFamily="2" charset="-122"/>
                <a:cs typeface="Times New Roman" pitchFamily="18" charset="0"/>
              </a:rPr>
              <a:t>个元素的向量，则</a:t>
            </a:r>
            <a:r>
              <a:rPr lang="en-US" altLang="zh-CN" sz="2800" b="1">
                <a:solidFill>
                  <a:srgbClr val="000066"/>
                </a:solidFill>
                <a:latin typeface="Times New Roman" pitchFamily="18" charset="0"/>
                <a:ea typeface="宋体" pitchFamily="2" charset="-122"/>
                <a:cs typeface="Times New Roman" pitchFamily="18" charset="0"/>
              </a:rPr>
              <a:t>poly(x)</a:t>
            </a:r>
            <a:r>
              <a:rPr lang="zh-CN" altLang="en-US" sz="2800" b="1">
                <a:solidFill>
                  <a:srgbClr val="000066"/>
                </a:solidFill>
                <a:latin typeface="Times New Roman" pitchFamily="18" charset="0"/>
                <a:ea typeface="宋体" pitchFamily="2" charset="-122"/>
                <a:cs typeface="Times New Roman" pitchFamily="18" charset="0"/>
              </a:rPr>
              <a:t>建立以</a:t>
            </a:r>
            <a:r>
              <a:rPr lang="en-US" altLang="zh-CN" sz="2800" b="1">
                <a:solidFill>
                  <a:srgbClr val="000066"/>
                </a:solidFill>
                <a:latin typeface="Times New Roman" pitchFamily="18" charset="0"/>
                <a:ea typeface="宋体" pitchFamily="2" charset="-122"/>
                <a:cs typeface="Times New Roman" pitchFamily="18" charset="0"/>
              </a:rPr>
              <a:t>x</a:t>
            </a:r>
            <a:r>
              <a:rPr lang="zh-CN" altLang="en-US" sz="2800" b="1">
                <a:solidFill>
                  <a:srgbClr val="000066"/>
                </a:solidFill>
                <a:latin typeface="Times New Roman" pitchFamily="18" charset="0"/>
                <a:ea typeface="宋体" pitchFamily="2" charset="-122"/>
                <a:cs typeface="Times New Roman" pitchFamily="18" charset="0"/>
              </a:rPr>
              <a:t>为其根的多项式，且将该多项式的系数赋给向量</a:t>
            </a:r>
            <a:r>
              <a:rPr lang="en-US" altLang="zh-CN" sz="2800" b="1">
                <a:solidFill>
                  <a:srgbClr val="000066"/>
                </a:solidFill>
                <a:latin typeface="Times New Roman" pitchFamily="18" charset="0"/>
                <a:ea typeface="宋体" pitchFamily="2" charset="-122"/>
                <a:cs typeface="Times New Roman" pitchFamily="18" charset="0"/>
              </a:rPr>
              <a:t>P</a:t>
            </a:r>
            <a:r>
              <a:rPr lang="zh-CN" altLang="en-US" sz="2800" b="1">
                <a:solidFill>
                  <a:srgbClr val="000066"/>
                </a:solidFill>
                <a:latin typeface="Times New Roman" pitchFamily="18" charset="0"/>
                <a:ea typeface="宋体" pitchFamily="2" charset="-122"/>
                <a:cs typeface="Times New Roman" pitchFamily="18" charset="0"/>
              </a:rPr>
              <a:t>。</a:t>
            </a:r>
          </a:p>
        </p:txBody>
      </p:sp>
      <p:sp>
        <p:nvSpPr>
          <p:cNvPr id="60420"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idx="1"/>
          </p:nvPr>
        </p:nvSpPr>
        <p:spPr>
          <a:xfrm>
            <a:off x="457200" y="908050"/>
            <a:ext cx="8229600" cy="5218113"/>
          </a:xfrm>
        </p:spPr>
        <p:txBody>
          <a:bodyPr/>
          <a:lstStyle/>
          <a:p>
            <a:pPr marL="0" indent="0">
              <a:lnSpc>
                <a:spcPct val="80000"/>
              </a:lnSpc>
              <a:buFontTx/>
              <a:buNone/>
            </a:pPr>
            <a:r>
              <a:rPr lang="zh-CN" altLang="en-US" sz="2800" b="1" dirty="0">
                <a:solidFill>
                  <a:srgbClr val="000066"/>
                </a:solidFill>
                <a:latin typeface="Times New Roman" pitchFamily="18" charset="0"/>
                <a:ea typeface="宋体" pitchFamily="2" charset="-122"/>
                <a:cs typeface="Times New Roman" pitchFamily="18" charset="0"/>
              </a:rPr>
              <a:t>例</a:t>
            </a:r>
            <a:r>
              <a:rPr lang="en-US" altLang="zh-CN" sz="2800" b="1" dirty="0">
                <a:solidFill>
                  <a:srgbClr val="000066"/>
                </a:solidFill>
                <a:latin typeface="Times New Roman" pitchFamily="18" charset="0"/>
                <a:ea typeface="宋体" pitchFamily="2" charset="-122"/>
                <a:cs typeface="Times New Roman" pitchFamily="18" charset="0"/>
              </a:rPr>
              <a:t>6-13  </a:t>
            </a:r>
            <a:r>
              <a:rPr lang="zh-CN" altLang="en-US" sz="2800" b="1" dirty="0">
                <a:solidFill>
                  <a:srgbClr val="000066"/>
                </a:solidFill>
                <a:latin typeface="Times New Roman" pitchFamily="18" charset="0"/>
                <a:ea typeface="宋体" pitchFamily="2" charset="-122"/>
                <a:cs typeface="Times New Roman" pitchFamily="18" charset="0"/>
              </a:rPr>
              <a:t>已知：</a:t>
            </a:r>
          </a:p>
          <a:p>
            <a:pPr marL="0" indent="0">
              <a:lnSpc>
                <a:spcPct val="80000"/>
              </a:lnSpc>
              <a:buFontTx/>
              <a:buNone/>
            </a:pPr>
            <a:r>
              <a:rPr lang="zh-CN" altLang="en-US" sz="2800" b="1" dirty="0">
                <a:solidFill>
                  <a:srgbClr val="000066"/>
                </a:solidFill>
                <a:latin typeface="Times New Roman" pitchFamily="18" charset="0"/>
                <a:ea typeface="宋体" pitchFamily="2" charset="-122"/>
                <a:cs typeface="Times New Roman" pitchFamily="18" charset="0"/>
              </a:rPr>
              <a:t>① 计算</a:t>
            </a:r>
            <a:r>
              <a:rPr lang="en-US" altLang="zh-CN" sz="2800" b="1" dirty="0">
                <a:solidFill>
                  <a:srgbClr val="000066"/>
                </a:solidFill>
                <a:latin typeface="Times New Roman" pitchFamily="18" charset="0"/>
                <a:ea typeface="宋体" pitchFamily="2" charset="-122"/>
                <a:cs typeface="Times New Roman" pitchFamily="18" charset="0"/>
              </a:rPr>
              <a:t>f(x)=0 </a:t>
            </a:r>
            <a:r>
              <a:rPr lang="zh-CN" altLang="en-US" sz="2800" b="1" dirty="0">
                <a:solidFill>
                  <a:srgbClr val="000066"/>
                </a:solidFill>
                <a:latin typeface="Times New Roman" pitchFamily="18" charset="0"/>
                <a:ea typeface="宋体" pitchFamily="2" charset="-122"/>
                <a:cs typeface="Times New Roman" pitchFamily="18" charset="0"/>
              </a:rPr>
              <a:t>的全部根。</a:t>
            </a:r>
          </a:p>
          <a:p>
            <a:pPr marL="0" indent="0">
              <a:lnSpc>
                <a:spcPct val="80000"/>
              </a:lnSpc>
              <a:buFontTx/>
              <a:buNone/>
            </a:pPr>
            <a:r>
              <a:rPr lang="zh-CN" altLang="en-US" sz="2800" b="1" dirty="0">
                <a:solidFill>
                  <a:srgbClr val="000066"/>
                </a:solidFill>
                <a:latin typeface="Times New Roman" pitchFamily="18" charset="0"/>
                <a:ea typeface="宋体" pitchFamily="2" charset="-122"/>
                <a:cs typeface="Times New Roman" pitchFamily="18" charset="0"/>
              </a:rPr>
              <a:t>② 由方程</a:t>
            </a:r>
            <a:r>
              <a:rPr lang="en-US" altLang="zh-CN" sz="2800" b="1" dirty="0">
                <a:solidFill>
                  <a:srgbClr val="000066"/>
                </a:solidFill>
                <a:latin typeface="Times New Roman" pitchFamily="18" charset="0"/>
                <a:ea typeface="宋体" pitchFamily="2" charset="-122"/>
                <a:cs typeface="Times New Roman" pitchFamily="18" charset="0"/>
              </a:rPr>
              <a:t>f(x)=0</a:t>
            </a:r>
            <a:r>
              <a:rPr lang="zh-CN" altLang="en-US" sz="2800" b="1" dirty="0">
                <a:solidFill>
                  <a:srgbClr val="000066"/>
                </a:solidFill>
                <a:latin typeface="Times New Roman" pitchFamily="18" charset="0"/>
                <a:ea typeface="宋体" pitchFamily="2" charset="-122"/>
                <a:cs typeface="Times New Roman" pitchFamily="18" charset="0"/>
              </a:rPr>
              <a:t>的根构造一个多项式</a:t>
            </a:r>
            <a:r>
              <a:rPr lang="en-US" altLang="zh-CN" sz="2800" b="1" dirty="0">
                <a:solidFill>
                  <a:srgbClr val="000066"/>
                </a:solidFill>
                <a:latin typeface="Times New Roman" pitchFamily="18" charset="0"/>
                <a:ea typeface="宋体" pitchFamily="2" charset="-122"/>
                <a:cs typeface="Times New Roman" pitchFamily="18" charset="0"/>
              </a:rPr>
              <a:t>g(x)</a:t>
            </a:r>
            <a:r>
              <a:rPr lang="zh-CN" altLang="en-US" sz="2800" b="1" dirty="0">
                <a:solidFill>
                  <a:srgbClr val="000066"/>
                </a:solidFill>
                <a:latin typeface="Times New Roman" pitchFamily="18" charset="0"/>
                <a:ea typeface="宋体" pitchFamily="2" charset="-122"/>
                <a:cs typeface="Times New Roman" pitchFamily="18" charset="0"/>
              </a:rPr>
              <a:t>，并与</a:t>
            </a:r>
            <a:r>
              <a:rPr lang="en-US" altLang="zh-CN" sz="2800" b="1" dirty="0">
                <a:solidFill>
                  <a:srgbClr val="000066"/>
                </a:solidFill>
                <a:latin typeface="Times New Roman" pitchFamily="18" charset="0"/>
                <a:ea typeface="宋体" pitchFamily="2" charset="-122"/>
                <a:cs typeface="Times New Roman" pitchFamily="18" charset="0"/>
              </a:rPr>
              <a:t>f(x)</a:t>
            </a:r>
            <a:r>
              <a:rPr lang="zh-CN" altLang="en-US" sz="2800" b="1" dirty="0">
                <a:solidFill>
                  <a:srgbClr val="000066"/>
                </a:solidFill>
                <a:latin typeface="Times New Roman" pitchFamily="18" charset="0"/>
                <a:ea typeface="宋体" pitchFamily="2" charset="-122"/>
                <a:cs typeface="Times New Roman" pitchFamily="18" charset="0"/>
              </a:rPr>
              <a:t>进行对比。</a:t>
            </a:r>
          </a:p>
          <a:p>
            <a:pPr marL="0" indent="0">
              <a:lnSpc>
                <a:spcPct val="80000"/>
              </a:lnSpc>
              <a:buFontTx/>
              <a:buNone/>
            </a:pPr>
            <a:r>
              <a:rPr lang="zh-CN" altLang="en-US" sz="2800" b="1" dirty="0">
                <a:solidFill>
                  <a:srgbClr val="000066"/>
                </a:solidFill>
                <a:latin typeface="Times New Roman" pitchFamily="18" charset="0"/>
                <a:ea typeface="宋体" pitchFamily="2" charset="-122"/>
                <a:cs typeface="Times New Roman" pitchFamily="18" charset="0"/>
              </a:rPr>
              <a:t>命令如下：</a:t>
            </a:r>
            <a:endParaRPr lang="zh-CN" altLang="nl-NL" sz="2800" b="1" dirty="0">
              <a:solidFill>
                <a:srgbClr val="000066"/>
              </a:solidFill>
              <a:latin typeface="Times New Roman" pitchFamily="18" charset="0"/>
              <a:ea typeface="宋体" pitchFamily="2" charset="-122"/>
              <a:cs typeface="Times New Roman" pitchFamily="18" charset="0"/>
            </a:endParaRPr>
          </a:p>
          <a:p>
            <a:pPr marL="0" indent="0">
              <a:lnSpc>
                <a:spcPct val="80000"/>
              </a:lnSpc>
              <a:buFontTx/>
              <a:buNone/>
            </a:pPr>
            <a:r>
              <a:rPr lang="nl-NL" altLang="zh-CN" sz="2000" b="1" dirty="0">
                <a:solidFill>
                  <a:srgbClr val="000066"/>
                </a:solidFill>
                <a:latin typeface="Times New Roman" pitchFamily="18" charset="0"/>
                <a:ea typeface="宋体" pitchFamily="2" charset="-122"/>
                <a:cs typeface="Times New Roman" pitchFamily="18" charset="0"/>
              </a:rPr>
              <a:t>&gt;&gt; P=[3,0,4,-5,-7.2,5];</a:t>
            </a:r>
          </a:p>
          <a:p>
            <a:pPr marL="0" indent="0">
              <a:lnSpc>
                <a:spcPct val="80000"/>
              </a:lnSpc>
              <a:buFontTx/>
              <a:buNone/>
            </a:pPr>
            <a:r>
              <a:rPr lang="nl-NL" altLang="zh-CN" sz="2000" b="1" dirty="0">
                <a:solidFill>
                  <a:srgbClr val="000066"/>
                </a:solidFill>
                <a:latin typeface="Times New Roman" pitchFamily="18" charset="0"/>
                <a:ea typeface="宋体" pitchFamily="2" charset="-122"/>
                <a:cs typeface="Times New Roman" pitchFamily="18" charset="0"/>
              </a:rPr>
              <a:t>&gt;&gt; X=roots(P)            	%</a:t>
            </a:r>
            <a:r>
              <a:rPr lang="zh-CN" altLang="nl-NL" sz="2000" b="1" dirty="0">
                <a:solidFill>
                  <a:srgbClr val="000066"/>
                </a:solidFill>
                <a:latin typeface="Times New Roman" pitchFamily="18" charset="0"/>
                <a:ea typeface="宋体" pitchFamily="2" charset="-122"/>
                <a:cs typeface="Times New Roman" pitchFamily="18" charset="0"/>
              </a:rPr>
              <a:t>求方程</a:t>
            </a:r>
            <a:r>
              <a:rPr lang="nl-NL" altLang="zh-CN" sz="2000" b="1" dirty="0">
                <a:solidFill>
                  <a:srgbClr val="000066"/>
                </a:solidFill>
                <a:latin typeface="Times New Roman" pitchFamily="18" charset="0"/>
                <a:ea typeface="宋体" pitchFamily="2" charset="-122"/>
                <a:cs typeface="Times New Roman" pitchFamily="18" charset="0"/>
              </a:rPr>
              <a:t>f(x)=0</a:t>
            </a:r>
            <a:r>
              <a:rPr lang="zh-CN" altLang="nl-NL" sz="2000" b="1" dirty="0">
                <a:solidFill>
                  <a:srgbClr val="000066"/>
                </a:solidFill>
                <a:latin typeface="Times New Roman" pitchFamily="18" charset="0"/>
                <a:ea typeface="宋体" pitchFamily="2" charset="-122"/>
                <a:cs typeface="Times New Roman" pitchFamily="18" charset="0"/>
              </a:rPr>
              <a:t>的根</a:t>
            </a:r>
          </a:p>
          <a:p>
            <a:pPr marL="0" indent="0">
              <a:lnSpc>
                <a:spcPct val="80000"/>
              </a:lnSpc>
              <a:buFontTx/>
              <a:buNone/>
            </a:pPr>
            <a:r>
              <a:rPr lang="nl-NL" altLang="zh-CN" sz="2000" b="1" dirty="0">
                <a:solidFill>
                  <a:srgbClr val="000066"/>
                </a:solidFill>
                <a:latin typeface="Times New Roman" pitchFamily="18" charset="0"/>
                <a:ea typeface="宋体" pitchFamily="2" charset="-122"/>
                <a:cs typeface="Times New Roman" pitchFamily="18" charset="0"/>
              </a:rPr>
              <a:t>X =</a:t>
            </a:r>
          </a:p>
          <a:p>
            <a:pPr marL="0" indent="0">
              <a:lnSpc>
                <a:spcPct val="80000"/>
              </a:lnSpc>
              <a:buFontTx/>
              <a:buNone/>
            </a:pPr>
            <a:r>
              <a:rPr lang="nl-NL" altLang="zh-CN" sz="2000" b="1" dirty="0">
                <a:solidFill>
                  <a:srgbClr val="000066"/>
                </a:solidFill>
                <a:latin typeface="Times New Roman" pitchFamily="18" charset="0"/>
                <a:ea typeface="宋体" pitchFamily="2" charset="-122"/>
                <a:cs typeface="Times New Roman" pitchFamily="18" charset="0"/>
              </a:rPr>
              <a:t>  -0.3046 + 1.6217i</a:t>
            </a:r>
          </a:p>
          <a:p>
            <a:pPr marL="0" indent="0">
              <a:lnSpc>
                <a:spcPct val="80000"/>
              </a:lnSpc>
              <a:buFontTx/>
              <a:buNone/>
            </a:pPr>
            <a:r>
              <a:rPr lang="nl-NL" altLang="zh-CN" sz="2000" b="1" dirty="0">
                <a:solidFill>
                  <a:srgbClr val="000066"/>
                </a:solidFill>
                <a:latin typeface="Times New Roman" pitchFamily="18" charset="0"/>
                <a:ea typeface="宋体" pitchFamily="2" charset="-122"/>
                <a:cs typeface="Times New Roman" pitchFamily="18" charset="0"/>
              </a:rPr>
              <a:t>  -0.3046 - 1.6217i</a:t>
            </a:r>
          </a:p>
          <a:p>
            <a:pPr marL="0" indent="0">
              <a:lnSpc>
                <a:spcPct val="80000"/>
              </a:lnSpc>
              <a:buFontTx/>
              <a:buNone/>
            </a:pPr>
            <a:r>
              <a:rPr lang="nl-NL" altLang="zh-CN" sz="2000" b="1" dirty="0">
                <a:solidFill>
                  <a:srgbClr val="000066"/>
                </a:solidFill>
                <a:latin typeface="Times New Roman" pitchFamily="18" charset="0"/>
                <a:ea typeface="宋体" pitchFamily="2" charset="-122"/>
                <a:cs typeface="Times New Roman" pitchFamily="18" charset="0"/>
              </a:rPr>
              <a:t>  -1.0066 + 0.0000i</a:t>
            </a:r>
          </a:p>
          <a:p>
            <a:pPr marL="0" indent="0">
              <a:lnSpc>
                <a:spcPct val="80000"/>
              </a:lnSpc>
              <a:buFontTx/>
              <a:buNone/>
            </a:pPr>
            <a:r>
              <a:rPr lang="nl-NL" altLang="zh-CN" sz="2000" b="1" dirty="0">
                <a:solidFill>
                  <a:srgbClr val="000066"/>
                </a:solidFill>
                <a:latin typeface="Times New Roman" pitchFamily="18" charset="0"/>
                <a:ea typeface="宋体" pitchFamily="2" charset="-122"/>
                <a:cs typeface="Times New Roman" pitchFamily="18" charset="0"/>
              </a:rPr>
              <a:t>   1.0190 + 0.0000i</a:t>
            </a:r>
          </a:p>
          <a:p>
            <a:pPr marL="0" indent="0">
              <a:lnSpc>
                <a:spcPct val="80000"/>
              </a:lnSpc>
              <a:buFontTx/>
              <a:buNone/>
            </a:pPr>
            <a:r>
              <a:rPr lang="nl-NL" altLang="zh-CN" sz="2000" b="1" dirty="0">
                <a:solidFill>
                  <a:srgbClr val="000066"/>
                </a:solidFill>
                <a:latin typeface="Times New Roman" pitchFamily="18" charset="0"/>
                <a:ea typeface="宋体" pitchFamily="2" charset="-122"/>
                <a:cs typeface="Times New Roman" pitchFamily="18" charset="0"/>
              </a:rPr>
              <a:t>   0.5967 + 0.0000i</a:t>
            </a:r>
          </a:p>
          <a:p>
            <a:pPr marL="0" indent="0">
              <a:lnSpc>
                <a:spcPct val="80000"/>
              </a:lnSpc>
              <a:buFontTx/>
              <a:buNone/>
            </a:pPr>
            <a:r>
              <a:rPr lang="nl-NL" altLang="zh-CN" sz="2000" b="1" dirty="0">
                <a:solidFill>
                  <a:srgbClr val="000066"/>
                </a:solidFill>
                <a:latin typeface="Times New Roman" pitchFamily="18" charset="0"/>
                <a:ea typeface="宋体" pitchFamily="2" charset="-122"/>
                <a:cs typeface="Times New Roman" pitchFamily="18" charset="0"/>
              </a:rPr>
              <a:t>&gt;&gt; G=poly(X)            		%</a:t>
            </a:r>
            <a:r>
              <a:rPr lang="zh-CN" altLang="nl-NL" sz="2000" b="1" dirty="0">
                <a:solidFill>
                  <a:srgbClr val="000066"/>
                </a:solidFill>
                <a:latin typeface="Times New Roman" pitchFamily="18" charset="0"/>
                <a:ea typeface="宋体" pitchFamily="2" charset="-122"/>
                <a:cs typeface="Times New Roman" pitchFamily="18" charset="0"/>
              </a:rPr>
              <a:t>求多项式</a:t>
            </a:r>
            <a:r>
              <a:rPr lang="nl-NL" altLang="zh-CN" sz="2000" b="1" dirty="0">
                <a:solidFill>
                  <a:srgbClr val="000066"/>
                </a:solidFill>
                <a:latin typeface="Times New Roman" pitchFamily="18" charset="0"/>
                <a:ea typeface="宋体" pitchFamily="2" charset="-122"/>
                <a:cs typeface="Times New Roman" pitchFamily="18" charset="0"/>
              </a:rPr>
              <a:t>g(x)</a:t>
            </a:r>
          </a:p>
          <a:p>
            <a:pPr marL="0" indent="0">
              <a:lnSpc>
                <a:spcPct val="80000"/>
              </a:lnSpc>
              <a:buFontTx/>
              <a:buNone/>
            </a:pPr>
            <a:r>
              <a:rPr lang="nl-NL" altLang="zh-CN" sz="2000" b="1" dirty="0">
                <a:solidFill>
                  <a:srgbClr val="000066"/>
                </a:solidFill>
                <a:latin typeface="Times New Roman" pitchFamily="18" charset="0"/>
                <a:ea typeface="宋体" pitchFamily="2" charset="-122"/>
                <a:cs typeface="Times New Roman" pitchFamily="18" charset="0"/>
              </a:rPr>
              <a:t>G =</a:t>
            </a:r>
          </a:p>
          <a:p>
            <a:pPr marL="0" indent="0">
              <a:lnSpc>
                <a:spcPct val="80000"/>
              </a:lnSpc>
              <a:buFontTx/>
              <a:buNone/>
            </a:pPr>
            <a:r>
              <a:rPr lang="nl-NL" altLang="zh-CN" sz="2000" b="1" dirty="0">
                <a:solidFill>
                  <a:srgbClr val="000066"/>
                </a:solidFill>
                <a:latin typeface="Times New Roman" pitchFamily="18" charset="0"/>
                <a:ea typeface="宋体" pitchFamily="2" charset="-122"/>
                <a:cs typeface="Times New Roman" pitchFamily="18" charset="0"/>
              </a:rPr>
              <a:t>    1.0000   -0.0000    1.3333   -1.6667   -2.4000    </a:t>
            </a:r>
            <a:r>
              <a:rPr lang="nl-NL" altLang="zh-CN" sz="2000" b="1" dirty="0" smtClean="0">
                <a:solidFill>
                  <a:srgbClr val="000066"/>
                </a:solidFill>
                <a:latin typeface="Times New Roman" pitchFamily="18" charset="0"/>
                <a:ea typeface="宋体" pitchFamily="2" charset="-122"/>
                <a:cs typeface="Times New Roman" pitchFamily="18" charset="0"/>
              </a:rPr>
              <a:t>1.6667</a:t>
            </a:r>
            <a:endParaRPr lang="nl-NL" altLang="zh-CN" sz="2000" b="1" dirty="0">
              <a:solidFill>
                <a:srgbClr val="000066"/>
              </a:solidFill>
              <a:latin typeface="Times New Roman" pitchFamily="18" charset="0"/>
              <a:ea typeface="宋体" pitchFamily="2" charset="-122"/>
              <a:cs typeface="Times New Roman" pitchFamily="18" charset="0"/>
            </a:endParaRPr>
          </a:p>
        </p:txBody>
      </p:sp>
      <p:sp>
        <p:nvSpPr>
          <p:cNvPr id="61445"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1444" name="Object 4"/>
          <p:cNvGraphicFramePr>
            <a:graphicFrameLocks noChangeAspect="1"/>
          </p:cNvGraphicFramePr>
          <p:nvPr>
            <p:extLst>
              <p:ext uri="{D42A27DB-BD31-4B8C-83A1-F6EECF244321}">
                <p14:modId xmlns:p14="http://schemas.microsoft.com/office/powerpoint/2010/main" val="418091506"/>
              </p:ext>
            </p:extLst>
          </p:nvPr>
        </p:nvGraphicFramePr>
        <p:xfrm>
          <a:off x="2808287" y="908720"/>
          <a:ext cx="3527425" cy="377825"/>
        </p:xfrm>
        <a:graphic>
          <a:graphicData uri="http://schemas.openxmlformats.org/presentationml/2006/ole">
            <mc:AlternateContent xmlns:mc="http://schemas.openxmlformats.org/markup-compatibility/2006">
              <mc:Choice xmlns:v="urn:schemas-microsoft-com:vml" Requires="v">
                <p:oleObj spid="_x0000_s61459" name="公式" r:id="rId3" imgW="1866090" imgH="203112" progId="Equation.3">
                  <p:embed/>
                </p:oleObj>
              </mc:Choice>
              <mc:Fallback>
                <p:oleObj name="公式" r:id="rId3" imgW="1866090" imgH="20311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8287" y="908720"/>
                        <a:ext cx="3527425"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6"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67544" y="557213"/>
            <a:ext cx="8229600" cy="1143000"/>
          </a:xfrm>
        </p:spPr>
        <p:txBody>
          <a:bodyPr/>
          <a:lstStyle/>
          <a:p>
            <a:pPr algn="l">
              <a:lnSpc>
                <a:spcPct val="90000"/>
              </a:lnSpc>
              <a:buFontTx/>
              <a:buNone/>
              <a:defRPr/>
            </a:pPr>
            <a:r>
              <a:rPr lang="en-US" altLang="zh-CN" sz="3600" b="1" kern="1200" dirty="0">
                <a:solidFill>
                  <a:srgbClr val="000066"/>
                </a:solidFill>
                <a:latin typeface="Times New Roman" pitchFamily="18" charset="0"/>
                <a:ea typeface="华文新魏" pitchFamily="2" charset="-122"/>
                <a:cs typeface="Times New Roman" pitchFamily="18" charset="0"/>
              </a:rPr>
              <a:t>6.3  </a:t>
            </a:r>
            <a:r>
              <a:rPr lang="zh-CN" altLang="en-US" sz="3600" b="1" kern="1200" dirty="0">
                <a:solidFill>
                  <a:srgbClr val="000066"/>
                </a:solidFill>
                <a:latin typeface="Times New Roman" pitchFamily="18" charset="0"/>
                <a:ea typeface="华文新魏" pitchFamily="2" charset="-122"/>
                <a:cs typeface="Times New Roman" pitchFamily="18" charset="0"/>
              </a:rPr>
              <a:t>数据插值</a:t>
            </a:r>
          </a:p>
        </p:txBody>
      </p:sp>
      <p:sp>
        <p:nvSpPr>
          <p:cNvPr id="62467" name="Rectangle 3"/>
          <p:cNvSpPr>
            <a:spLocks noGrp="1" noChangeArrowheads="1"/>
          </p:cNvSpPr>
          <p:nvPr>
            <p:ph type="body" idx="1"/>
          </p:nvPr>
        </p:nvSpPr>
        <p:spPr>
          <a:xfrm>
            <a:off x="467544" y="1412776"/>
            <a:ext cx="8229600" cy="4525962"/>
          </a:xfrm>
        </p:spPr>
        <p:txBody>
          <a:bodyPr/>
          <a:lstStyle/>
          <a:p>
            <a:pPr marL="0" indent="0">
              <a:buFontTx/>
              <a:buNone/>
            </a:pPr>
            <a:r>
              <a:rPr lang="zh-CN" altLang="en-US" sz="2800" b="1" dirty="0" smtClean="0">
                <a:solidFill>
                  <a:srgbClr val="000066"/>
                </a:solidFill>
                <a:latin typeface="Times New Roman" pitchFamily="18" charset="0"/>
                <a:ea typeface="宋体" pitchFamily="2" charset="-122"/>
                <a:cs typeface="Times New Roman" pitchFamily="18" charset="0"/>
              </a:rPr>
              <a:t>如果</a:t>
            </a:r>
            <a:r>
              <a:rPr lang="zh-CN" altLang="en-US" sz="2800" b="1" dirty="0">
                <a:solidFill>
                  <a:srgbClr val="000066"/>
                </a:solidFill>
                <a:latin typeface="Times New Roman" pitchFamily="18" charset="0"/>
                <a:ea typeface="宋体" pitchFamily="2" charset="-122"/>
                <a:cs typeface="Times New Roman" pitchFamily="18" charset="0"/>
              </a:rPr>
              <a:t>要得到这些离散点以外的其他点的数值，就需要根据这些已知数据进行插值</a:t>
            </a:r>
            <a:r>
              <a:rPr lang="zh-CN" altLang="en-US" sz="2800" b="1" dirty="0" smtClean="0">
                <a:solidFill>
                  <a:srgbClr val="000066"/>
                </a:solidFill>
                <a:latin typeface="Times New Roman" pitchFamily="18" charset="0"/>
                <a:ea typeface="宋体" pitchFamily="2" charset="-122"/>
                <a:cs typeface="Times New Roman" pitchFamily="18" charset="0"/>
              </a:rPr>
              <a:t>。</a:t>
            </a:r>
            <a:endParaRPr lang="en-US" altLang="zh-CN" sz="2800" b="1" dirty="0" smtClean="0">
              <a:solidFill>
                <a:srgbClr val="000066"/>
              </a:solidFill>
              <a:latin typeface="Times New Roman" pitchFamily="18" charset="0"/>
              <a:ea typeface="宋体" pitchFamily="2" charset="-122"/>
              <a:cs typeface="Times New Roman" pitchFamily="18" charset="0"/>
            </a:endParaRPr>
          </a:p>
          <a:p>
            <a:pPr marL="0" indent="0">
              <a:buFontTx/>
              <a:buNone/>
            </a:pPr>
            <a:r>
              <a:rPr lang="zh-CN" altLang="en-US" sz="2800" b="1" dirty="0" smtClean="0">
                <a:solidFill>
                  <a:srgbClr val="000066"/>
                </a:solidFill>
                <a:latin typeface="Times New Roman" pitchFamily="18" charset="0"/>
                <a:ea typeface="宋体" pitchFamily="2" charset="-122"/>
                <a:cs typeface="Times New Roman" pitchFamily="18" charset="0"/>
              </a:rPr>
              <a:t>根据</a:t>
            </a:r>
            <a:r>
              <a:rPr lang="zh-CN" altLang="en-US" sz="2800" b="1" dirty="0">
                <a:solidFill>
                  <a:srgbClr val="000066"/>
                </a:solidFill>
                <a:latin typeface="Times New Roman" pitchFamily="18" charset="0"/>
                <a:ea typeface="宋体" pitchFamily="2" charset="-122"/>
                <a:cs typeface="Times New Roman" pitchFamily="18" charset="0"/>
              </a:rPr>
              <a:t>被插值函数的自变量个数，插值问题分为一维插值、二维插值和多维插值等；根据是用分段直线、多项式或样条函数来作为插值函数，插值问题又分为线性插值、多项式插值和样条插值等。</a:t>
            </a:r>
          </a:p>
          <a:p>
            <a:pPr marL="0" indent="0">
              <a:buFontTx/>
              <a:buNone/>
            </a:pPr>
            <a:r>
              <a:rPr lang="en-US" altLang="zh-CN" sz="2800" b="1" dirty="0">
                <a:solidFill>
                  <a:srgbClr val="000066"/>
                </a:solidFill>
                <a:latin typeface="Times New Roman" pitchFamily="18" charset="0"/>
                <a:ea typeface="宋体" pitchFamily="2" charset="-122"/>
                <a:cs typeface="Times New Roman" pitchFamily="18" charset="0"/>
              </a:rPr>
              <a:t>MATLAB</a:t>
            </a:r>
            <a:r>
              <a:rPr lang="zh-CN" altLang="en-US" sz="2800" b="1" dirty="0">
                <a:solidFill>
                  <a:srgbClr val="000066"/>
                </a:solidFill>
                <a:latin typeface="Times New Roman" pitchFamily="18" charset="0"/>
                <a:ea typeface="宋体" pitchFamily="2" charset="-122"/>
                <a:cs typeface="Times New Roman" pitchFamily="18" charset="0"/>
              </a:rPr>
              <a:t>提供了一维、二维、</a:t>
            </a:r>
            <a:r>
              <a:rPr lang="en-US" altLang="zh-CN" sz="2800" b="1" dirty="0">
                <a:solidFill>
                  <a:srgbClr val="000066"/>
                </a:solidFill>
                <a:latin typeface="Times New Roman" pitchFamily="18" charset="0"/>
                <a:ea typeface="宋体" pitchFamily="2" charset="-122"/>
                <a:cs typeface="Times New Roman" pitchFamily="18" charset="0"/>
              </a:rPr>
              <a:t>N</a:t>
            </a:r>
            <a:r>
              <a:rPr lang="zh-CN" altLang="en-US" sz="2800" b="1" dirty="0">
                <a:solidFill>
                  <a:srgbClr val="000066"/>
                </a:solidFill>
                <a:latin typeface="Times New Roman" pitchFamily="18" charset="0"/>
                <a:ea typeface="宋体" pitchFamily="2" charset="-122"/>
                <a:cs typeface="Times New Roman" pitchFamily="18" charset="0"/>
              </a:rPr>
              <a:t>维数据插值函数</a:t>
            </a:r>
            <a:r>
              <a:rPr lang="en-US" altLang="zh-CN" sz="2800" b="1" dirty="0">
                <a:solidFill>
                  <a:srgbClr val="000066"/>
                </a:solidFill>
                <a:latin typeface="Times New Roman" pitchFamily="18" charset="0"/>
                <a:ea typeface="宋体" pitchFamily="2" charset="-122"/>
                <a:cs typeface="Times New Roman" pitchFamily="18" charset="0"/>
              </a:rPr>
              <a:t>interp1</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interp2</a:t>
            </a:r>
            <a:r>
              <a:rPr lang="zh-CN" altLang="en-US" sz="2800" b="1" dirty="0">
                <a:solidFill>
                  <a:srgbClr val="000066"/>
                </a:solidFill>
                <a:latin typeface="Times New Roman" pitchFamily="18" charset="0"/>
                <a:ea typeface="宋体" pitchFamily="2" charset="-122"/>
                <a:cs typeface="Times New Roman" pitchFamily="18" charset="0"/>
              </a:rPr>
              <a:t>和</a:t>
            </a:r>
            <a:r>
              <a:rPr lang="en-US" altLang="zh-CN" sz="2800" b="1" dirty="0" err="1">
                <a:solidFill>
                  <a:srgbClr val="000066"/>
                </a:solidFill>
                <a:latin typeface="Times New Roman" pitchFamily="18" charset="0"/>
                <a:ea typeface="宋体" pitchFamily="2" charset="-122"/>
                <a:cs typeface="Times New Roman" pitchFamily="18" charset="0"/>
              </a:rPr>
              <a:t>interpn</a:t>
            </a:r>
            <a:r>
              <a:rPr lang="zh-CN" altLang="en-US" sz="2800" b="1" dirty="0">
                <a:solidFill>
                  <a:srgbClr val="000066"/>
                </a:solidFill>
                <a:latin typeface="Times New Roman" pitchFamily="18" charset="0"/>
                <a:ea typeface="宋体" pitchFamily="2" charset="-122"/>
                <a:cs typeface="Times New Roman" pitchFamily="18" charset="0"/>
              </a:rPr>
              <a:t>，以及</a:t>
            </a:r>
            <a:r>
              <a:rPr lang="en-US" altLang="zh-CN" sz="2800" b="1" dirty="0">
                <a:solidFill>
                  <a:srgbClr val="000066"/>
                </a:solidFill>
                <a:latin typeface="Times New Roman" pitchFamily="18" charset="0"/>
                <a:ea typeface="宋体" pitchFamily="2" charset="-122"/>
                <a:cs typeface="Times New Roman" pitchFamily="18" charset="0"/>
              </a:rPr>
              <a:t>3</a:t>
            </a:r>
            <a:r>
              <a:rPr lang="zh-CN" altLang="en-US" sz="2800" b="1" dirty="0">
                <a:solidFill>
                  <a:srgbClr val="000066"/>
                </a:solidFill>
                <a:latin typeface="Times New Roman" pitchFamily="18" charset="0"/>
                <a:ea typeface="宋体" pitchFamily="2" charset="-122"/>
                <a:cs typeface="Times New Roman" pitchFamily="18" charset="0"/>
              </a:rPr>
              <a:t>次样条插值函数</a:t>
            </a:r>
            <a:r>
              <a:rPr lang="en-US" altLang="zh-CN" sz="2800" b="1" dirty="0">
                <a:solidFill>
                  <a:srgbClr val="000066"/>
                </a:solidFill>
                <a:latin typeface="Times New Roman" pitchFamily="18" charset="0"/>
                <a:ea typeface="宋体" pitchFamily="2" charset="-122"/>
                <a:cs typeface="Times New Roman" pitchFamily="18" charset="0"/>
              </a:rPr>
              <a:t>spline</a:t>
            </a:r>
            <a:r>
              <a:rPr lang="zh-CN" altLang="en-US" sz="2800" b="1" dirty="0">
                <a:solidFill>
                  <a:srgbClr val="000066"/>
                </a:solidFill>
                <a:latin typeface="Times New Roman" pitchFamily="18" charset="0"/>
                <a:ea typeface="宋体" pitchFamily="2" charset="-122"/>
                <a:cs typeface="Times New Roman" pitchFamily="18" charset="0"/>
              </a:rPr>
              <a:t>等。</a:t>
            </a:r>
          </a:p>
        </p:txBody>
      </p:sp>
      <p:sp>
        <p:nvSpPr>
          <p:cNvPr id="62468"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67544" y="503689"/>
            <a:ext cx="8229600" cy="1143000"/>
          </a:xfrm>
        </p:spPr>
        <p:txBody>
          <a:bodyPr/>
          <a:lstStyle/>
          <a:p>
            <a:pPr algn="l">
              <a:buFontTx/>
              <a:buNone/>
            </a:pPr>
            <a:r>
              <a:rPr lang="en-US" altLang="zh-CN" sz="2800" b="1" dirty="0">
                <a:solidFill>
                  <a:srgbClr val="000066"/>
                </a:solidFill>
                <a:latin typeface="Times New Roman" pitchFamily="18" charset="0"/>
                <a:ea typeface="宋体" pitchFamily="2" charset="-122"/>
                <a:cs typeface="Times New Roman" pitchFamily="18" charset="0"/>
              </a:rPr>
              <a:t>6.3.1  </a:t>
            </a:r>
            <a:r>
              <a:rPr lang="zh-CN" altLang="en-US" sz="2800" b="1" dirty="0">
                <a:solidFill>
                  <a:srgbClr val="000066"/>
                </a:solidFill>
                <a:latin typeface="Times New Roman" pitchFamily="18" charset="0"/>
                <a:ea typeface="宋体" pitchFamily="2" charset="-122"/>
                <a:cs typeface="Times New Roman" pitchFamily="18" charset="0"/>
              </a:rPr>
              <a:t>一维数据插值</a:t>
            </a:r>
          </a:p>
        </p:txBody>
      </p:sp>
      <p:sp>
        <p:nvSpPr>
          <p:cNvPr id="63491" name="Rectangle 3"/>
          <p:cNvSpPr>
            <a:spLocks noGrp="1" noChangeArrowheads="1"/>
          </p:cNvSpPr>
          <p:nvPr>
            <p:ph type="body" idx="1"/>
          </p:nvPr>
        </p:nvSpPr>
        <p:spPr>
          <a:xfrm>
            <a:off x="395536" y="1268760"/>
            <a:ext cx="8229600" cy="4967287"/>
          </a:xfrm>
        </p:spPr>
        <p:txBody>
          <a:bodyPr/>
          <a:lstStyle/>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如果被插值函数是一个单变量函数，则数据插值问题称为一维插值。一维插值采用的方法有线性方法、最近方法、</a:t>
            </a:r>
            <a:r>
              <a:rPr lang="en-US" altLang="zh-CN" sz="2800" b="1" dirty="0">
                <a:solidFill>
                  <a:srgbClr val="000066"/>
                </a:solidFill>
                <a:latin typeface="Times New Roman" pitchFamily="18" charset="0"/>
                <a:ea typeface="宋体" pitchFamily="2" charset="-122"/>
                <a:cs typeface="Times New Roman" pitchFamily="18" charset="0"/>
              </a:rPr>
              <a:t>3</a:t>
            </a:r>
            <a:r>
              <a:rPr lang="zh-CN" altLang="en-US" sz="2800" b="1" dirty="0">
                <a:solidFill>
                  <a:srgbClr val="000066"/>
                </a:solidFill>
                <a:latin typeface="Times New Roman" pitchFamily="18" charset="0"/>
                <a:ea typeface="宋体" pitchFamily="2" charset="-122"/>
                <a:cs typeface="Times New Roman" pitchFamily="18" charset="0"/>
              </a:rPr>
              <a:t>次多项式和</a:t>
            </a:r>
            <a:r>
              <a:rPr lang="en-US" altLang="zh-CN" sz="2800" b="1" dirty="0">
                <a:solidFill>
                  <a:srgbClr val="000066"/>
                </a:solidFill>
                <a:latin typeface="Times New Roman" pitchFamily="18" charset="0"/>
                <a:ea typeface="宋体" pitchFamily="2" charset="-122"/>
                <a:cs typeface="Times New Roman" pitchFamily="18" charset="0"/>
              </a:rPr>
              <a:t>3</a:t>
            </a:r>
            <a:r>
              <a:rPr lang="zh-CN" altLang="en-US" sz="2800" b="1" dirty="0">
                <a:solidFill>
                  <a:srgbClr val="000066"/>
                </a:solidFill>
                <a:latin typeface="Times New Roman" pitchFamily="18" charset="0"/>
                <a:ea typeface="宋体" pitchFamily="2" charset="-122"/>
                <a:cs typeface="Times New Roman" pitchFamily="18" charset="0"/>
              </a:rPr>
              <a:t>次样条插值。在</a:t>
            </a:r>
            <a:r>
              <a:rPr lang="en-US" altLang="zh-CN" sz="2800" b="1" dirty="0">
                <a:solidFill>
                  <a:srgbClr val="000066"/>
                </a:solidFill>
                <a:latin typeface="Times New Roman" pitchFamily="18" charset="0"/>
                <a:ea typeface="宋体" pitchFamily="2" charset="-122"/>
                <a:cs typeface="Times New Roman" pitchFamily="18" charset="0"/>
              </a:rPr>
              <a:t>MATLAB</a:t>
            </a:r>
            <a:r>
              <a:rPr lang="zh-CN" altLang="en-US" sz="2800" b="1" dirty="0">
                <a:solidFill>
                  <a:srgbClr val="000066"/>
                </a:solidFill>
                <a:latin typeface="Times New Roman" pitchFamily="18" charset="0"/>
                <a:ea typeface="宋体" pitchFamily="2" charset="-122"/>
                <a:cs typeface="Times New Roman" pitchFamily="18" charset="0"/>
              </a:rPr>
              <a:t>中，实现这些插值的函数是</a:t>
            </a:r>
            <a:r>
              <a:rPr lang="en-US" altLang="zh-CN" sz="2800" b="1" dirty="0">
                <a:solidFill>
                  <a:srgbClr val="000066"/>
                </a:solidFill>
                <a:latin typeface="Times New Roman" pitchFamily="18" charset="0"/>
                <a:ea typeface="宋体" pitchFamily="2" charset="-122"/>
                <a:cs typeface="Times New Roman" pitchFamily="18" charset="0"/>
              </a:rPr>
              <a:t>interp1</a:t>
            </a:r>
            <a:r>
              <a:rPr lang="zh-CN" altLang="en-US" sz="2800" b="1" dirty="0">
                <a:solidFill>
                  <a:srgbClr val="000066"/>
                </a:solidFill>
                <a:latin typeface="Times New Roman" pitchFamily="18" charset="0"/>
                <a:ea typeface="宋体" pitchFamily="2" charset="-122"/>
                <a:cs typeface="Times New Roman" pitchFamily="18" charset="0"/>
              </a:rPr>
              <a:t>，其调用格式为：</a:t>
            </a:r>
            <a:endParaRPr lang="zh-CN" altLang="es-ES" sz="2800" b="1" dirty="0">
              <a:solidFill>
                <a:srgbClr val="000066"/>
              </a:solidFill>
              <a:latin typeface="Times New Roman" pitchFamily="18" charset="0"/>
              <a:ea typeface="宋体" pitchFamily="2" charset="-122"/>
              <a:cs typeface="Times New Roman" pitchFamily="18" charset="0"/>
            </a:endParaRPr>
          </a:p>
          <a:p>
            <a:pPr marL="0" indent="0" algn="ctr">
              <a:buFontTx/>
              <a:buNone/>
            </a:pPr>
            <a:r>
              <a:rPr lang="es-ES" altLang="zh-CN" sz="2800" b="1" dirty="0">
                <a:solidFill>
                  <a:srgbClr val="000066"/>
                </a:solidFill>
                <a:latin typeface="Times New Roman" pitchFamily="18" charset="0"/>
                <a:ea typeface="宋体" pitchFamily="2" charset="-122"/>
                <a:cs typeface="Times New Roman" pitchFamily="18" charset="0"/>
              </a:rPr>
              <a:t>Y1=interp1(X,Y,X1,method)</a:t>
            </a:r>
          </a:p>
          <a:p>
            <a:pPr marL="0" indent="0">
              <a:buFontTx/>
              <a:buNone/>
            </a:pPr>
            <a:r>
              <a:rPr lang="zh-CN" altLang="es-ES" sz="2800" b="1" dirty="0">
                <a:solidFill>
                  <a:srgbClr val="000066"/>
                </a:solidFill>
                <a:latin typeface="Times New Roman" pitchFamily="18" charset="0"/>
                <a:ea typeface="宋体" pitchFamily="2" charset="-122"/>
                <a:cs typeface="Times New Roman" pitchFamily="18" charset="0"/>
              </a:rPr>
              <a:t>函数根据</a:t>
            </a:r>
            <a:r>
              <a:rPr lang="en-US" altLang="zh-CN" sz="2800" b="1" dirty="0">
                <a:solidFill>
                  <a:srgbClr val="000066"/>
                </a:solidFill>
                <a:latin typeface="Times New Roman" pitchFamily="18" charset="0"/>
                <a:ea typeface="宋体" pitchFamily="2" charset="-122"/>
                <a:cs typeface="Times New Roman" pitchFamily="18" charset="0"/>
              </a:rPr>
              <a:t>X</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Y</a:t>
            </a:r>
            <a:r>
              <a:rPr lang="zh-CN" altLang="en-US" sz="2800" b="1" dirty="0">
                <a:solidFill>
                  <a:srgbClr val="000066"/>
                </a:solidFill>
                <a:latin typeface="Times New Roman" pitchFamily="18" charset="0"/>
                <a:ea typeface="宋体" pitchFamily="2" charset="-122"/>
                <a:cs typeface="Times New Roman" pitchFamily="18" charset="0"/>
              </a:rPr>
              <a:t>的值，计算函数在</a:t>
            </a:r>
            <a:r>
              <a:rPr lang="en-US" altLang="zh-CN" sz="2800" b="1" dirty="0">
                <a:solidFill>
                  <a:srgbClr val="000066"/>
                </a:solidFill>
                <a:latin typeface="Times New Roman" pitchFamily="18" charset="0"/>
                <a:ea typeface="宋体" pitchFamily="2" charset="-122"/>
                <a:cs typeface="Times New Roman" pitchFamily="18" charset="0"/>
              </a:rPr>
              <a:t>X1</a:t>
            </a:r>
            <a:r>
              <a:rPr lang="zh-CN" altLang="en-US" sz="2800" b="1" dirty="0">
                <a:solidFill>
                  <a:srgbClr val="000066"/>
                </a:solidFill>
                <a:latin typeface="Times New Roman" pitchFamily="18" charset="0"/>
                <a:ea typeface="宋体" pitchFamily="2" charset="-122"/>
                <a:cs typeface="Times New Roman" pitchFamily="18" charset="0"/>
              </a:rPr>
              <a:t>处的值。其中，</a:t>
            </a:r>
            <a:r>
              <a:rPr lang="en-US" altLang="zh-CN" sz="2800" b="1" dirty="0">
                <a:solidFill>
                  <a:srgbClr val="000066"/>
                </a:solidFill>
                <a:latin typeface="Times New Roman" pitchFamily="18" charset="0"/>
                <a:ea typeface="宋体" pitchFamily="2" charset="-122"/>
                <a:cs typeface="Times New Roman" pitchFamily="18" charset="0"/>
              </a:rPr>
              <a:t>X</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Y</a:t>
            </a:r>
            <a:r>
              <a:rPr lang="zh-CN" altLang="en-US" sz="2800" b="1" dirty="0">
                <a:solidFill>
                  <a:srgbClr val="000066"/>
                </a:solidFill>
                <a:latin typeface="Times New Roman" pitchFamily="18" charset="0"/>
                <a:ea typeface="宋体" pitchFamily="2" charset="-122"/>
                <a:cs typeface="Times New Roman" pitchFamily="18" charset="0"/>
              </a:rPr>
              <a:t>是两个等长的已知向量，分别描述采样点和采样值。若同一个采样点有多种采样值，则</a:t>
            </a:r>
            <a:r>
              <a:rPr lang="en-US" altLang="zh-CN" sz="2800" b="1" dirty="0">
                <a:solidFill>
                  <a:srgbClr val="000066"/>
                </a:solidFill>
                <a:latin typeface="Times New Roman" pitchFamily="18" charset="0"/>
                <a:ea typeface="宋体" pitchFamily="2" charset="-122"/>
                <a:cs typeface="Times New Roman" pitchFamily="18" charset="0"/>
              </a:rPr>
              <a:t>Y</a:t>
            </a:r>
            <a:r>
              <a:rPr lang="zh-CN" altLang="en-US" sz="2800" b="1" dirty="0">
                <a:solidFill>
                  <a:srgbClr val="000066"/>
                </a:solidFill>
                <a:latin typeface="Times New Roman" pitchFamily="18" charset="0"/>
                <a:ea typeface="宋体" pitchFamily="2" charset="-122"/>
                <a:cs typeface="Times New Roman" pitchFamily="18" charset="0"/>
              </a:rPr>
              <a:t>可以为矩阵，</a:t>
            </a:r>
            <a:r>
              <a:rPr lang="en-US" altLang="zh-CN" sz="2800" b="1" dirty="0">
                <a:solidFill>
                  <a:srgbClr val="000066"/>
                </a:solidFill>
                <a:latin typeface="Times New Roman" pitchFamily="18" charset="0"/>
                <a:ea typeface="宋体" pitchFamily="2" charset="-122"/>
                <a:cs typeface="Times New Roman" pitchFamily="18" charset="0"/>
              </a:rPr>
              <a:t>Y</a:t>
            </a:r>
            <a:r>
              <a:rPr lang="zh-CN" altLang="en-US" sz="2800" b="1" dirty="0">
                <a:solidFill>
                  <a:srgbClr val="000066"/>
                </a:solidFill>
                <a:latin typeface="Times New Roman" pitchFamily="18" charset="0"/>
                <a:ea typeface="宋体" pitchFamily="2" charset="-122"/>
                <a:cs typeface="Times New Roman" pitchFamily="18" charset="0"/>
              </a:rPr>
              <a:t>的每一列对应一组采样。</a:t>
            </a:r>
            <a:r>
              <a:rPr lang="en-US" altLang="zh-CN" sz="2800" b="1" dirty="0">
                <a:solidFill>
                  <a:srgbClr val="000066"/>
                </a:solidFill>
                <a:latin typeface="Times New Roman" pitchFamily="18" charset="0"/>
                <a:ea typeface="宋体" pitchFamily="2" charset="-122"/>
                <a:cs typeface="Times New Roman" pitchFamily="18" charset="0"/>
              </a:rPr>
              <a:t>X1</a:t>
            </a:r>
            <a:r>
              <a:rPr lang="zh-CN" altLang="en-US" sz="2800" b="1" dirty="0">
                <a:solidFill>
                  <a:srgbClr val="000066"/>
                </a:solidFill>
                <a:latin typeface="Times New Roman" pitchFamily="18" charset="0"/>
                <a:ea typeface="宋体" pitchFamily="2" charset="-122"/>
                <a:cs typeface="Times New Roman" pitchFamily="18" charset="0"/>
              </a:rPr>
              <a:t>是一个向量或标量，描述欲插值的点，</a:t>
            </a:r>
            <a:r>
              <a:rPr lang="en-US" altLang="zh-CN" sz="2800" b="1" dirty="0">
                <a:solidFill>
                  <a:srgbClr val="000066"/>
                </a:solidFill>
                <a:latin typeface="Times New Roman" pitchFamily="18" charset="0"/>
                <a:ea typeface="宋体" pitchFamily="2" charset="-122"/>
                <a:cs typeface="Times New Roman" pitchFamily="18" charset="0"/>
              </a:rPr>
              <a:t>Y1</a:t>
            </a:r>
            <a:r>
              <a:rPr lang="zh-CN" altLang="en-US" sz="2800" b="1" dirty="0">
                <a:solidFill>
                  <a:srgbClr val="000066"/>
                </a:solidFill>
                <a:latin typeface="Times New Roman" pitchFamily="18" charset="0"/>
                <a:ea typeface="宋体" pitchFamily="2" charset="-122"/>
                <a:cs typeface="Times New Roman" pitchFamily="18" charset="0"/>
              </a:rPr>
              <a:t>是一个与</a:t>
            </a:r>
            <a:r>
              <a:rPr lang="en-US" altLang="zh-CN" sz="2800" b="1" dirty="0">
                <a:solidFill>
                  <a:srgbClr val="000066"/>
                </a:solidFill>
                <a:latin typeface="Times New Roman" pitchFamily="18" charset="0"/>
                <a:ea typeface="宋体" pitchFamily="2" charset="-122"/>
                <a:cs typeface="Times New Roman" pitchFamily="18" charset="0"/>
              </a:rPr>
              <a:t>X1</a:t>
            </a:r>
            <a:r>
              <a:rPr lang="zh-CN" altLang="en-US" sz="2800" b="1" dirty="0">
                <a:solidFill>
                  <a:srgbClr val="000066"/>
                </a:solidFill>
                <a:latin typeface="Times New Roman" pitchFamily="18" charset="0"/>
                <a:ea typeface="宋体" pitchFamily="2" charset="-122"/>
                <a:cs typeface="Times New Roman" pitchFamily="18" charset="0"/>
              </a:rPr>
              <a:t>等长的插值结果。</a:t>
            </a:r>
          </a:p>
        </p:txBody>
      </p:sp>
      <p:sp>
        <p:nvSpPr>
          <p:cNvPr id="63492"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457200" y="908051"/>
            <a:ext cx="8229600" cy="3529062"/>
          </a:xfrm>
        </p:spPr>
        <p:txBody>
          <a:bodyPr/>
          <a:lstStyle/>
          <a:p>
            <a:pPr marL="0" indent="0">
              <a:buFontTx/>
              <a:buNone/>
            </a:pPr>
            <a:r>
              <a:rPr lang="en-US" altLang="zh-CN" sz="2800" b="1" dirty="0">
                <a:solidFill>
                  <a:srgbClr val="000066"/>
                </a:solidFill>
                <a:latin typeface="Times New Roman" pitchFamily="18" charset="0"/>
                <a:ea typeface="宋体" pitchFamily="2" charset="-122"/>
                <a:cs typeface="Times New Roman" pitchFamily="18" charset="0"/>
              </a:rPr>
              <a:t>method</a:t>
            </a:r>
            <a:r>
              <a:rPr lang="zh-CN" altLang="en-US" sz="2800" b="1" dirty="0">
                <a:solidFill>
                  <a:srgbClr val="000066"/>
                </a:solidFill>
                <a:latin typeface="Times New Roman" pitchFamily="18" charset="0"/>
                <a:ea typeface="宋体" pitchFamily="2" charset="-122"/>
                <a:cs typeface="Times New Roman" pitchFamily="18" charset="0"/>
              </a:rPr>
              <a:t>用于指定插值方法，允许的取值有：</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① </a:t>
            </a:r>
            <a:r>
              <a:rPr lang="en-US" altLang="zh-CN" sz="2800" b="1" dirty="0">
                <a:solidFill>
                  <a:srgbClr val="000066"/>
                </a:solidFill>
                <a:latin typeface="Times New Roman" pitchFamily="18" charset="0"/>
                <a:ea typeface="宋体" pitchFamily="2" charset="-122"/>
                <a:cs typeface="Times New Roman" pitchFamily="18" charset="0"/>
              </a:rPr>
              <a:t>'linear'</a:t>
            </a:r>
            <a:r>
              <a:rPr lang="zh-CN" altLang="en-US" sz="2800" b="1" dirty="0">
                <a:solidFill>
                  <a:srgbClr val="000066"/>
                </a:solidFill>
                <a:latin typeface="Times New Roman" pitchFamily="18" charset="0"/>
                <a:ea typeface="宋体" pitchFamily="2" charset="-122"/>
                <a:cs typeface="Times New Roman" pitchFamily="18" charset="0"/>
              </a:rPr>
              <a:t>：线性插值。线性插值是默认的插值方法，它是把与插值点靠近的两个数据点用直线连接，然后在直线上选取对应插值点的数据。</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② </a:t>
            </a:r>
            <a:r>
              <a:rPr lang="en-US" altLang="zh-CN" sz="2800" b="1" dirty="0">
                <a:solidFill>
                  <a:srgbClr val="000066"/>
                </a:solidFill>
                <a:latin typeface="Times New Roman" pitchFamily="18" charset="0"/>
                <a:ea typeface="宋体" pitchFamily="2" charset="-122"/>
                <a:cs typeface="Times New Roman" pitchFamily="18" charset="0"/>
              </a:rPr>
              <a:t>'nearest'</a:t>
            </a:r>
            <a:r>
              <a:rPr lang="zh-CN" altLang="en-US" sz="2800" b="1" dirty="0">
                <a:solidFill>
                  <a:srgbClr val="000066"/>
                </a:solidFill>
                <a:latin typeface="Times New Roman" pitchFamily="18" charset="0"/>
                <a:ea typeface="宋体" pitchFamily="2" charset="-122"/>
                <a:cs typeface="Times New Roman" pitchFamily="18" charset="0"/>
              </a:rPr>
              <a:t>：最近点插值。根据插值点与已知数据点的远近程度进行插值。插值点优先选择较近的数据点进行插值操作</a:t>
            </a:r>
            <a:r>
              <a:rPr lang="zh-CN" altLang="en-US" sz="2800" b="1" dirty="0" smtClean="0">
                <a:solidFill>
                  <a:srgbClr val="000066"/>
                </a:solidFill>
                <a:latin typeface="Times New Roman" pitchFamily="18" charset="0"/>
                <a:ea typeface="宋体" pitchFamily="2" charset="-122"/>
                <a:cs typeface="Times New Roman" pitchFamily="18" charset="0"/>
              </a:rPr>
              <a:t>。</a:t>
            </a:r>
            <a:endParaRPr lang="zh-CN" altLang="en-US" sz="2800" b="1" dirty="0">
              <a:solidFill>
                <a:srgbClr val="000066"/>
              </a:solidFill>
              <a:latin typeface="Times New Roman" pitchFamily="18" charset="0"/>
              <a:ea typeface="宋体" pitchFamily="2" charset="-122"/>
              <a:cs typeface="Times New Roman" pitchFamily="18" charset="0"/>
            </a:endParaRPr>
          </a:p>
        </p:txBody>
      </p:sp>
      <p:sp>
        <p:nvSpPr>
          <p:cNvPr id="64516"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extLst>
      <p:ext uri="{BB962C8B-B14F-4D97-AF65-F5344CB8AC3E}">
        <p14:creationId xmlns:p14="http://schemas.microsoft.com/office/powerpoint/2010/main" val="3951218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467544" y="1052736"/>
            <a:ext cx="8229600" cy="4680520"/>
          </a:xfrm>
        </p:spPr>
        <p:txBody>
          <a:bodyPr/>
          <a:lstStyle/>
          <a:p>
            <a:pPr marL="0" indent="0">
              <a:buFontTx/>
              <a:buNone/>
            </a:pPr>
            <a:r>
              <a:rPr lang="zh-CN" altLang="en-US" sz="2800" b="1" dirty="0" smtClean="0">
                <a:solidFill>
                  <a:srgbClr val="000066"/>
                </a:solidFill>
                <a:latin typeface="Times New Roman" pitchFamily="18" charset="0"/>
                <a:ea typeface="宋体" pitchFamily="2" charset="-122"/>
                <a:cs typeface="Times New Roman" pitchFamily="18" charset="0"/>
              </a:rPr>
              <a:t>③ </a:t>
            </a:r>
            <a:r>
              <a:rPr lang="en-US" altLang="zh-CN" sz="2800" b="1" dirty="0">
                <a:solidFill>
                  <a:srgbClr val="000066"/>
                </a:solidFill>
                <a:latin typeface="Times New Roman" pitchFamily="18" charset="0"/>
                <a:ea typeface="宋体" pitchFamily="2" charset="-122"/>
                <a:cs typeface="Times New Roman" pitchFamily="18" charset="0"/>
              </a:rPr>
              <a:t>'</a:t>
            </a:r>
            <a:r>
              <a:rPr lang="en-US" altLang="zh-CN" sz="2800" b="1" dirty="0" err="1">
                <a:solidFill>
                  <a:srgbClr val="000066"/>
                </a:solidFill>
                <a:latin typeface="Times New Roman" pitchFamily="18" charset="0"/>
                <a:ea typeface="宋体" pitchFamily="2" charset="-122"/>
                <a:cs typeface="Times New Roman" pitchFamily="18" charset="0"/>
              </a:rPr>
              <a:t>pchip</a:t>
            </a:r>
            <a:r>
              <a:rPr lang="en-US" altLang="zh-CN" sz="2800" b="1" dirty="0">
                <a:solidFill>
                  <a:srgbClr val="000066"/>
                </a:solidFill>
                <a:latin typeface="Times New Roman" pitchFamily="18" charset="0"/>
                <a:ea typeface="宋体" pitchFamily="2" charset="-122"/>
                <a:cs typeface="Times New Roman" pitchFamily="18" charset="0"/>
              </a:rPr>
              <a:t>'</a:t>
            </a:r>
            <a:r>
              <a:rPr lang="zh-CN" altLang="en-US" sz="2800" b="1" dirty="0">
                <a:solidFill>
                  <a:srgbClr val="000066"/>
                </a:solidFill>
                <a:latin typeface="Times New Roman" pitchFamily="18" charset="0"/>
                <a:ea typeface="宋体" pitchFamily="2" charset="-122"/>
                <a:cs typeface="Times New Roman" pitchFamily="18" charset="0"/>
              </a:rPr>
              <a:t>：分段</a:t>
            </a:r>
            <a:r>
              <a:rPr lang="en-US" altLang="zh-CN" sz="2800" b="1" dirty="0">
                <a:solidFill>
                  <a:srgbClr val="000066"/>
                </a:solidFill>
                <a:latin typeface="Times New Roman" pitchFamily="18" charset="0"/>
                <a:ea typeface="宋体" pitchFamily="2" charset="-122"/>
                <a:cs typeface="Times New Roman" pitchFamily="18" charset="0"/>
              </a:rPr>
              <a:t>3</a:t>
            </a:r>
            <a:r>
              <a:rPr lang="zh-CN" altLang="en-US" sz="2800" b="1" dirty="0">
                <a:solidFill>
                  <a:srgbClr val="000066"/>
                </a:solidFill>
                <a:latin typeface="Times New Roman" pitchFamily="18" charset="0"/>
                <a:ea typeface="宋体" pitchFamily="2" charset="-122"/>
                <a:cs typeface="Times New Roman" pitchFamily="18" charset="0"/>
              </a:rPr>
              <a:t>次</a:t>
            </a:r>
            <a:r>
              <a:rPr lang="en-US" altLang="zh-CN" sz="2800" b="1" dirty="0" err="1">
                <a:solidFill>
                  <a:srgbClr val="000066"/>
                </a:solidFill>
                <a:latin typeface="Times New Roman" pitchFamily="18" charset="0"/>
                <a:ea typeface="宋体" pitchFamily="2" charset="-122"/>
                <a:cs typeface="Times New Roman" pitchFamily="18" charset="0"/>
              </a:rPr>
              <a:t>Hermite</a:t>
            </a:r>
            <a:r>
              <a:rPr lang="zh-CN" altLang="en-US" sz="2800" b="1" dirty="0">
                <a:solidFill>
                  <a:srgbClr val="000066"/>
                </a:solidFill>
                <a:latin typeface="Times New Roman" pitchFamily="18" charset="0"/>
                <a:ea typeface="宋体" pitchFamily="2" charset="-122"/>
                <a:cs typeface="Times New Roman" pitchFamily="18" charset="0"/>
              </a:rPr>
              <a:t>插值。</a:t>
            </a:r>
            <a:r>
              <a:rPr lang="en-US" altLang="zh-CN" sz="2800" b="1" dirty="0">
                <a:solidFill>
                  <a:srgbClr val="000066"/>
                </a:solidFill>
                <a:latin typeface="Times New Roman" pitchFamily="18" charset="0"/>
                <a:ea typeface="宋体" pitchFamily="2" charset="-122"/>
                <a:cs typeface="Times New Roman" pitchFamily="18" charset="0"/>
              </a:rPr>
              <a:t>MATLAB</a:t>
            </a:r>
            <a:r>
              <a:rPr lang="zh-CN" altLang="en-US" sz="2800" b="1" dirty="0">
                <a:solidFill>
                  <a:srgbClr val="000066"/>
                </a:solidFill>
                <a:latin typeface="Times New Roman" pitchFamily="18" charset="0"/>
                <a:ea typeface="宋体" pitchFamily="2" charset="-122"/>
                <a:cs typeface="Times New Roman" pitchFamily="18" charset="0"/>
              </a:rPr>
              <a:t>中有一个专门的</a:t>
            </a:r>
            <a:r>
              <a:rPr lang="en-US" altLang="zh-CN" sz="2800" b="1" dirty="0">
                <a:solidFill>
                  <a:srgbClr val="000066"/>
                </a:solidFill>
                <a:latin typeface="Times New Roman" pitchFamily="18" charset="0"/>
                <a:ea typeface="宋体" pitchFamily="2" charset="-122"/>
                <a:cs typeface="Times New Roman" pitchFamily="18" charset="0"/>
              </a:rPr>
              <a:t>3</a:t>
            </a:r>
            <a:r>
              <a:rPr lang="zh-CN" altLang="en-US" sz="2800" b="1" dirty="0">
                <a:solidFill>
                  <a:srgbClr val="000066"/>
                </a:solidFill>
                <a:latin typeface="Times New Roman" pitchFamily="18" charset="0"/>
                <a:ea typeface="宋体" pitchFamily="2" charset="-122"/>
                <a:cs typeface="Times New Roman" pitchFamily="18" charset="0"/>
              </a:rPr>
              <a:t>次</a:t>
            </a:r>
            <a:r>
              <a:rPr lang="en-US" altLang="zh-CN" sz="2800" b="1" dirty="0" err="1">
                <a:solidFill>
                  <a:srgbClr val="000066"/>
                </a:solidFill>
                <a:latin typeface="Times New Roman" pitchFamily="18" charset="0"/>
                <a:ea typeface="宋体" pitchFamily="2" charset="-122"/>
                <a:cs typeface="Times New Roman" pitchFamily="18" charset="0"/>
              </a:rPr>
              <a:t>Hermite</a:t>
            </a:r>
            <a:r>
              <a:rPr lang="zh-CN" altLang="en-US" sz="2800" b="1" dirty="0">
                <a:solidFill>
                  <a:srgbClr val="000066"/>
                </a:solidFill>
                <a:latin typeface="Times New Roman" pitchFamily="18" charset="0"/>
                <a:ea typeface="宋体" pitchFamily="2" charset="-122"/>
                <a:cs typeface="Times New Roman" pitchFamily="18" charset="0"/>
              </a:rPr>
              <a:t>插值函数</a:t>
            </a:r>
            <a:r>
              <a:rPr lang="en-US" altLang="zh-CN" sz="2800" b="1" dirty="0" err="1">
                <a:solidFill>
                  <a:srgbClr val="000066"/>
                </a:solidFill>
                <a:latin typeface="Times New Roman" pitchFamily="18" charset="0"/>
                <a:ea typeface="宋体" pitchFamily="2" charset="-122"/>
                <a:cs typeface="Times New Roman" pitchFamily="18" charset="0"/>
              </a:rPr>
              <a:t>pchip</a:t>
            </a:r>
            <a:r>
              <a:rPr lang="en-US" altLang="zh-CN" sz="2800" b="1" dirty="0">
                <a:solidFill>
                  <a:srgbClr val="000066"/>
                </a:solidFill>
                <a:latin typeface="Times New Roman" pitchFamily="18" charset="0"/>
                <a:ea typeface="宋体" pitchFamily="2" charset="-122"/>
                <a:cs typeface="Times New Roman" pitchFamily="18" charset="0"/>
              </a:rPr>
              <a:t>(X,Y,X1)</a:t>
            </a:r>
            <a:r>
              <a:rPr lang="zh-CN" altLang="en-US" sz="2800" b="1" dirty="0">
                <a:solidFill>
                  <a:srgbClr val="000066"/>
                </a:solidFill>
                <a:latin typeface="Times New Roman" pitchFamily="18" charset="0"/>
                <a:ea typeface="宋体" pitchFamily="2" charset="-122"/>
                <a:cs typeface="Times New Roman" pitchFamily="18" charset="0"/>
              </a:rPr>
              <a:t>，其功能及使用方法与函数</a:t>
            </a:r>
            <a:r>
              <a:rPr lang="en-US" altLang="zh-CN" sz="2800" b="1" dirty="0">
                <a:solidFill>
                  <a:srgbClr val="000066"/>
                </a:solidFill>
                <a:latin typeface="Times New Roman" pitchFamily="18" charset="0"/>
                <a:ea typeface="宋体" pitchFamily="2" charset="-122"/>
                <a:cs typeface="Times New Roman" pitchFamily="18" charset="0"/>
              </a:rPr>
              <a:t>interp1(X,Y,X1,'pchip')</a:t>
            </a:r>
            <a:r>
              <a:rPr lang="zh-CN" altLang="en-US" sz="2800" b="1" dirty="0">
                <a:solidFill>
                  <a:srgbClr val="000066"/>
                </a:solidFill>
                <a:latin typeface="Times New Roman" pitchFamily="18" charset="0"/>
                <a:ea typeface="宋体" pitchFamily="2" charset="-122"/>
                <a:cs typeface="Times New Roman" pitchFamily="18" charset="0"/>
              </a:rPr>
              <a:t>相同。</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④ </a:t>
            </a:r>
            <a:r>
              <a:rPr lang="en-US" altLang="zh-CN" sz="2800" b="1" dirty="0">
                <a:solidFill>
                  <a:srgbClr val="000066"/>
                </a:solidFill>
                <a:latin typeface="Times New Roman" pitchFamily="18" charset="0"/>
                <a:ea typeface="宋体" pitchFamily="2" charset="-122"/>
                <a:cs typeface="Times New Roman" pitchFamily="18" charset="0"/>
              </a:rPr>
              <a:t>'spline'</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3</a:t>
            </a:r>
            <a:r>
              <a:rPr lang="zh-CN" altLang="en-US" sz="2800" b="1" dirty="0">
                <a:solidFill>
                  <a:srgbClr val="000066"/>
                </a:solidFill>
                <a:latin typeface="Times New Roman" pitchFamily="18" charset="0"/>
                <a:ea typeface="宋体" pitchFamily="2" charset="-122"/>
                <a:cs typeface="Times New Roman" pitchFamily="18" charset="0"/>
              </a:rPr>
              <a:t>次样条插值。所谓</a:t>
            </a:r>
            <a:r>
              <a:rPr lang="en-US" altLang="zh-CN" sz="2800" b="1" dirty="0">
                <a:solidFill>
                  <a:srgbClr val="000066"/>
                </a:solidFill>
                <a:latin typeface="Times New Roman" pitchFamily="18" charset="0"/>
                <a:ea typeface="宋体" pitchFamily="2" charset="-122"/>
                <a:cs typeface="Times New Roman" pitchFamily="18" charset="0"/>
              </a:rPr>
              <a:t>3</a:t>
            </a:r>
            <a:r>
              <a:rPr lang="zh-CN" altLang="en-US" sz="2800" b="1" dirty="0">
                <a:solidFill>
                  <a:srgbClr val="000066"/>
                </a:solidFill>
                <a:latin typeface="Times New Roman" pitchFamily="18" charset="0"/>
                <a:ea typeface="宋体" pitchFamily="2" charset="-122"/>
                <a:cs typeface="Times New Roman" pitchFamily="18" charset="0"/>
              </a:rPr>
              <a:t>次样条插值，是指在每个分段（子区间）内构造一个</a:t>
            </a:r>
            <a:r>
              <a:rPr lang="en-US" altLang="zh-CN" sz="2800" b="1" dirty="0">
                <a:solidFill>
                  <a:srgbClr val="000066"/>
                </a:solidFill>
                <a:latin typeface="Times New Roman" pitchFamily="18" charset="0"/>
                <a:ea typeface="宋体" pitchFamily="2" charset="-122"/>
                <a:cs typeface="Times New Roman" pitchFamily="18" charset="0"/>
              </a:rPr>
              <a:t>3</a:t>
            </a:r>
            <a:r>
              <a:rPr lang="zh-CN" altLang="en-US" sz="2800" b="1" dirty="0">
                <a:solidFill>
                  <a:srgbClr val="000066"/>
                </a:solidFill>
                <a:latin typeface="Times New Roman" pitchFamily="18" charset="0"/>
                <a:ea typeface="宋体" pitchFamily="2" charset="-122"/>
                <a:cs typeface="Times New Roman" pitchFamily="18" charset="0"/>
              </a:rPr>
              <a:t>次多项式，使其插值函数除满足插值条件外，还要求在各节点处具有光滑的条件。</a:t>
            </a:r>
            <a:r>
              <a:rPr lang="en-US" altLang="zh-CN" sz="2800" b="1" dirty="0">
                <a:solidFill>
                  <a:srgbClr val="000066"/>
                </a:solidFill>
                <a:latin typeface="Times New Roman" pitchFamily="18" charset="0"/>
                <a:ea typeface="宋体" pitchFamily="2" charset="-122"/>
                <a:cs typeface="Times New Roman" pitchFamily="18" charset="0"/>
              </a:rPr>
              <a:t>MATLAB</a:t>
            </a:r>
            <a:r>
              <a:rPr lang="zh-CN" altLang="en-US" sz="2800" b="1" dirty="0">
                <a:solidFill>
                  <a:srgbClr val="000066"/>
                </a:solidFill>
                <a:latin typeface="Times New Roman" pitchFamily="18" charset="0"/>
                <a:ea typeface="宋体" pitchFamily="2" charset="-122"/>
                <a:cs typeface="Times New Roman" pitchFamily="18" charset="0"/>
              </a:rPr>
              <a:t>中有一个专门的</a:t>
            </a:r>
            <a:r>
              <a:rPr lang="en-US" altLang="zh-CN" sz="2800" b="1" dirty="0">
                <a:solidFill>
                  <a:srgbClr val="000066"/>
                </a:solidFill>
                <a:latin typeface="Times New Roman" pitchFamily="18" charset="0"/>
                <a:ea typeface="宋体" pitchFamily="2" charset="-122"/>
                <a:cs typeface="Times New Roman" pitchFamily="18" charset="0"/>
              </a:rPr>
              <a:t>3</a:t>
            </a:r>
            <a:r>
              <a:rPr lang="zh-CN" altLang="en-US" sz="2800" b="1" dirty="0">
                <a:solidFill>
                  <a:srgbClr val="000066"/>
                </a:solidFill>
                <a:latin typeface="Times New Roman" pitchFamily="18" charset="0"/>
                <a:ea typeface="宋体" pitchFamily="2" charset="-122"/>
                <a:cs typeface="Times New Roman" pitchFamily="18" charset="0"/>
              </a:rPr>
              <a:t>次样条插值函数</a:t>
            </a:r>
            <a:r>
              <a:rPr lang="en-US" altLang="zh-CN" sz="2800" b="1" dirty="0">
                <a:solidFill>
                  <a:srgbClr val="000066"/>
                </a:solidFill>
                <a:latin typeface="Times New Roman" pitchFamily="18" charset="0"/>
                <a:ea typeface="宋体" pitchFamily="2" charset="-122"/>
                <a:cs typeface="Times New Roman" pitchFamily="18" charset="0"/>
              </a:rPr>
              <a:t>spline(X,Y,X1)</a:t>
            </a:r>
            <a:r>
              <a:rPr lang="zh-CN" altLang="en-US" sz="2800" b="1" dirty="0">
                <a:solidFill>
                  <a:srgbClr val="000066"/>
                </a:solidFill>
                <a:latin typeface="Times New Roman" pitchFamily="18" charset="0"/>
                <a:ea typeface="宋体" pitchFamily="2" charset="-122"/>
                <a:cs typeface="Times New Roman" pitchFamily="18" charset="0"/>
              </a:rPr>
              <a:t>，其功能及使用方法与函数</a:t>
            </a:r>
            <a:r>
              <a:rPr lang="en-US" altLang="zh-CN" sz="2800" b="1" dirty="0">
                <a:solidFill>
                  <a:srgbClr val="000066"/>
                </a:solidFill>
                <a:latin typeface="Times New Roman" pitchFamily="18" charset="0"/>
                <a:ea typeface="宋体" pitchFamily="2" charset="-122"/>
                <a:cs typeface="Times New Roman" pitchFamily="18" charset="0"/>
              </a:rPr>
              <a:t>interp1(X,Y,X1,'spline')</a:t>
            </a:r>
            <a:r>
              <a:rPr lang="zh-CN" altLang="en-US" sz="2800" b="1" dirty="0">
                <a:solidFill>
                  <a:srgbClr val="000066"/>
                </a:solidFill>
                <a:latin typeface="Times New Roman" pitchFamily="18" charset="0"/>
                <a:ea typeface="宋体" pitchFamily="2" charset="-122"/>
                <a:cs typeface="Times New Roman" pitchFamily="18" charset="0"/>
              </a:rPr>
              <a:t>相同</a:t>
            </a:r>
            <a:r>
              <a:rPr lang="zh-CN" altLang="en-US" sz="2800" b="1" dirty="0" smtClean="0">
                <a:solidFill>
                  <a:srgbClr val="000066"/>
                </a:solidFill>
                <a:latin typeface="Times New Roman" pitchFamily="18" charset="0"/>
                <a:ea typeface="宋体" pitchFamily="2" charset="-122"/>
                <a:cs typeface="Times New Roman" pitchFamily="18" charset="0"/>
              </a:rPr>
              <a:t>。</a:t>
            </a:r>
            <a:endParaRPr lang="zh-CN" altLang="en-US" sz="2800" b="1" dirty="0">
              <a:solidFill>
                <a:srgbClr val="000066"/>
              </a:solidFill>
              <a:latin typeface="Times New Roman" pitchFamily="18" charset="0"/>
              <a:ea typeface="宋体" pitchFamily="2" charset="-122"/>
              <a:cs typeface="Times New Roman" pitchFamily="18" charset="0"/>
            </a:endParaRPr>
          </a:p>
        </p:txBody>
      </p:sp>
      <p:sp>
        <p:nvSpPr>
          <p:cNvPr id="64516"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sz="half" idx="1"/>
          </p:nvPr>
        </p:nvSpPr>
        <p:spPr>
          <a:xfrm>
            <a:off x="468313" y="765175"/>
            <a:ext cx="8218487" cy="533400"/>
          </a:xfrm>
        </p:spPr>
        <p:txBody>
          <a:bodyPr/>
          <a:lstStyle/>
          <a:p>
            <a:pPr marL="0" indent="0">
              <a:buFontTx/>
              <a:buNone/>
            </a:pPr>
            <a:r>
              <a:rPr lang="zh-CN" altLang="en-US" sz="2800" b="1">
                <a:solidFill>
                  <a:srgbClr val="000066"/>
                </a:solidFill>
                <a:latin typeface="Times New Roman" pitchFamily="18" charset="0"/>
                <a:ea typeface="宋体" pitchFamily="2" charset="-122"/>
                <a:cs typeface="Times New Roman" pitchFamily="18" charset="0"/>
              </a:rPr>
              <a:t>例</a:t>
            </a:r>
            <a:r>
              <a:rPr lang="en-US" altLang="zh-CN" sz="2800" b="1">
                <a:solidFill>
                  <a:srgbClr val="000066"/>
                </a:solidFill>
                <a:latin typeface="Times New Roman" pitchFamily="18" charset="0"/>
                <a:ea typeface="宋体" pitchFamily="2" charset="-122"/>
                <a:cs typeface="Times New Roman" pitchFamily="18" charset="0"/>
              </a:rPr>
              <a:t>6-14  </a:t>
            </a:r>
            <a:r>
              <a:rPr lang="zh-CN" altLang="en-US" sz="2800" b="1">
                <a:solidFill>
                  <a:srgbClr val="000066"/>
                </a:solidFill>
                <a:latin typeface="Times New Roman" pitchFamily="18" charset="0"/>
                <a:ea typeface="宋体" pitchFamily="2" charset="-122"/>
                <a:cs typeface="Times New Roman" pitchFamily="18" charset="0"/>
              </a:rPr>
              <a:t>给出以下概率积分的数据表如表</a:t>
            </a:r>
            <a:r>
              <a:rPr lang="en-US" altLang="zh-CN" sz="2800" b="1">
                <a:solidFill>
                  <a:srgbClr val="000066"/>
                </a:solidFill>
                <a:latin typeface="Times New Roman" pitchFamily="18" charset="0"/>
                <a:ea typeface="宋体" pitchFamily="2" charset="-122"/>
                <a:cs typeface="Times New Roman" pitchFamily="18" charset="0"/>
              </a:rPr>
              <a:t>6-1</a:t>
            </a:r>
            <a:r>
              <a:rPr lang="zh-CN" altLang="en-US" sz="2800" b="1">
                <a:solidFill>
                  <a:srgbClr val="000066"/>
                </a:solidFill>
                <a:latin typeface="Times New Roman" pitchFamily="18" charset="0"/>
                <a:ea typeface="宋体" pitchFamily="2" charset="-122"/>
                <a:cs typeface="Times New Roman" pitchFamily="18" charset="0"/>
              </a:rPr>
              <a:t>所示，用不同的插值方法计算</a:t>
            </a:r>
            <a:r>
              <a:rPr lang="en-US" altLang="zh-CN" sz="2800" b="1">
                <a:solidFill>
                  <a:srgbClr val="000066"/>
                </a:solidFill>
                <a:latin typeface="Times New Roman" pitchFamily="18" charset="0"/>
                <a:ea typeface="宋体" pitchFamily="2" charset="-122"/>
                <a:cs typeface="Times New Roman" pitchFamily="18" charset="0"/>
              </a:rPr>
              <a:t>f(0.472)</a:t>
            </a:r>
            <a:r>
              <a:rPr lang="zh-CN" altLang="en-US" sz="2800" b="1">
                <a:solidFill>
                  <a:srgbClr val="000066"/>
                </a:solidFill>
                <a:latin typeface="Times New Roman" pitchFamily="18" charset="0"/>
                <a:ea typeface="宋体" pitchFamily="2" charset="-122"/>
                <a:cs typeface="Times New Roman" pitchFamily="18" charset="0"/>
              </a:rPr>
              <a:t>。</a:t>
            </a:r>
          </a:p>
        </p:txBody>
      </p:sp>
      <p:sp>
        <p:nvSpPr>
          <p:cNvPr id="65541" name="Rectangle 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5540" name="Object 4"/>
          <p:cNvGraphicFramePr>
            <a:graphicFrameLocks noChangeAspect="1"/>
          </p:cNvGraphicFramePr>
          <p:nvPr>
            <p:extLst>
              <p:ext uri="{D42A27DB-BD31-4B8C-83A1-F6EECF244321}">
                <p14:modId xmlns:p14="http://schemas.microsoft.com/office/powerpoint/2010/main" val="1473514346"/>
              </p:ext>
            </p:extLst>
          </p:nvPr>
        </p:nvGraphicFramePr>
        <p:xfrm>
          <a:off x="5796136" y="1196752"/>
          <a:ext cx="2016125" cy="652463"/>
        </p:xfrm>
        <a:graphic>
          <a:graphicData uri="http://schemas.openxmlformats.org/presentationml/2006/ole">
            <mc:AlternateContent xmlns:mc="http://schemas.openxmlformats.org/markup-compatibility/2006">
              <mc:Choice xmlns:v="urn:schemas-microsoft-com:vml" Requires="v">
                <p:oleObj spid="_x0000_s65753" r:id="rId3" imgW="1295400" imgH="419100" progId="Equation.DSMT4">
                  <p:embed/>
                </p:oleObj>
              </mc:Choice>
              <mc:Fallback>
                <p:oleObj r:id="rId3" imgW="1295400" imgH="419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1196752"/>
                        <a:ext cx="2016125"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738" name="Group 202"/>
          <p:cNvGraphicFramePr>
            <a:graphicFrameLocks noGrp="1"/>
          </p:cNvGraphicFramePr>
          <p:nvPr>
            <p:ph sz="half" idx="2"/>
          </p:nvPr>
        </p:nvGraphicFramePr>
        <p:xfrm>
          <a:off x="827088" y="1844675"/>
          <a:ext cx="6769100" cy="670560"/>
        </p:xfrm>
        <a:graphic>
          <a:graphicData uri="http://schemas.openxmlformats.org/drawingml/2006/table">
            <a:tbl>
              <a:tblPr/>
              <a:tblGrid>
                <a:gridCol w="1254125"/>
                <a:gridCol w="1377950"/>
                <a:gridCol w="1379537"/>
                <a:gridCol w="1377950"/>
                <a:gridCol w="1379538"/>
              </a:tblGrid>
              <a:tr h="3238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0.46</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0.47</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0.48</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0.49</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8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f(x)</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0.4846555</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0.4937542</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0.5027498</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0.5116683</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5737" name="Rectangle 201"/>
          <p:cNvSpPr>
            <a:spLocks noChangeArrowheads="1"/>
          </p:cNvSpPr>
          <p:nvPr/>
        </p:nvSpPr>
        <p:spPr bwMode="auto">
          <a:xfrm>
            <a:off x="611188" y="2565400"/>
            <a:ext cx="8218487" cy="3815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ts val="1000"/>
              </a:spcBef>
            </a:pPr>
            <a:r>
              <a:rPr lang="en-US" altLang="zh-CN" sz="1400" b="1" dirty="0" smtClean="0">
                <a:latin typeface="Times New Roman" pitchFamily="18" charset="0"/>
                <a:ea typeface="宋体" pitchFamily="2" charset="-122"/>
                <a:cs typeface="Times New Roman" pitchFamily="18" charset="0"/>
              </a:rPr>
              <a:t>&gt;&gt; </a:t>
            </a:r>
            <a:r>
              <a:rPr lang="en-US" altLang="zh-CN" sz="1400" b="1" dirty="0">
                <a:latin typeface="Times New Roman" pitchFamily="18" charset="0"/>
                <a:ea typeface="宋体" pitchFamily="2" charset="-122"/>
                <a:cs typeface="Times New Roman" pitchFamily="18" charset="0"/>
              </a:rPr>
              <a:t>x=0.46:0.01:0.49;         %</a:t>
            </a:r>
            <a:r>
              <a:rPr lang="zh-CN" altLang="en-US" sz="1400" b="1" dirty="0">
                <a:latin typeface="Times New Roman" pitchFamily="18" charset="0"/>
                <a:ea typeface="宋体" pitchFamily="2" charset="-122"/>
                <a:cs typeface="Times New Roman" pitchFamily="18" charset="0"/>
              </a:rPr>
              <a:t>给出</a:t>
            </a:r>
            <a:r>
              <a:rPr lang="en-US" altLang="zh-CN" sz="1400" b="1" dirty="0">
                <a:latin typeface="Times New Roman" pitchFamily="18" charset="0"/>
                <a:ea typeface="宋体" pitchFamily="2" charset="-122"/>
                <a:cs typeface="Times New Roman" pitchFamily="18" charset="0"/>
              </a:rPr>
              <a:t>x</a:t>
            </a:r>
            <a:r>
              <a:rPr lang="zh-CN" altLang="en-US" sz="1400" b="1" dirty="0">
                <a:latin typeface="Times New Roman" pitchFamily="18" charset="0"/>
                <a:ea typeface="宋体" pitchFamily="2" charset="-122"/>
                <a:cs typeface="Times New Roman" pitchFamily="18" charset="0"/>
              </a:rPr>
              <a:t>和</a:t>
            </a:r>
            <a:r>
              <a:rPr lang="en-US" altLang="zh-CN" sz="1400" b="1" dirty="0">
                <a:latin typeface="Times New Roman" pitchFamily="18" charset="0"/>
                <a:ea typeface="宋体" pitchFamily="2" charset="-122"/>
                <a:cs typeface="Times New Roman" pitchFamily="18" charset="0"/>
              </a:rPr>
              <a:t>f(x)</a:t>
            </a:r>
          </a:p>
          <a:p>
            <a:pPr>
              <a:spcBef>
                <a:spcPts val="1000"/>
              </a:spcBef>
            </a:pPr>
            <a:r>
              <a:rPr lang="en-US" altLang="zh-CN" sz="1400" b="1" dirty="0">
                <a:latin typeface="Times New Roman" pitchFamily="18" charset="0"/>
                <a:ea typeface="宋体" pitchFamily="2" charset="-122"/>
                <a:cs typeface="Times New Roman" pitchFamily="18" charset="0"/>
              </a:rPr>
              <a:t>&gt;&gt; f=[0.4846555,0.4937542,0.5027498,0.5116683];</a:t>
            </a:r>
          </a:p>
          <a:p>
            <a:pPr>
              <a:spcBef>
                <a:spcPts val="1000"/>
              </a:spcBef>
            </a:pPr>
            <a:r>
              <a:rPr lang="en-US" altLang="zh-CN" sz="1400" b="1" dirty="0">
                <a:latin typeface="Times New Roman" pitchFamily="18" charset="0"/>
                <a:ea typeface="宋体" pitchFamily="2" charset="-122"/>
                <a:cs typeface="Times New Roman" pitchFamily="18" charset="0"/>
              </a:rPr>
              <a:t>&gt;&gt; format long</a:t>
            </a:r>
          </a:p>
          <a:p>
            <a:pPr>
              <a:spcBef>
                <a:spcPts val="1000"/>
              </a:spcBef>
            </a:pPr>
            <a:r>
              <a:rPr lang="en-US" altLang="zh-CN" sz="1400" b="1" dirty="0">
                <a:latin typeface="Times New Roman" pitchFamily="18" charset="0"/>
                <a:ea typeface="宋体" pitchFamily="2" charset="-122"/>
                <a:cs typeface="Times New Roman" pitchFamily="18" charset="0"/>
              </a:rPr>
              <a:t>&gt;&gt; interp1(x,f,0.472)     %</a:t>
            </a:r>
            <a:r>
              <a:rPr lang="zh-CN" altLang="en-US" sz="1400" b="1" dirty="0">
                <a:latin typeface="Times New Roman" pitchFamily="18" charset="0"/>
                <a:ea typeface="宋体" pitchFamily="2" charset="-122"/>
                <a:cs typeface="Times New Roman" pitchFamily="18" charset="0"/>
              </a:rPr>
              <a:t>用默认方法，即线性插值计算</a:t>
            </a:r>
            <a:r>
              <a:rPr lang="en-US" altLang="zh-CN" sz="1400" b="1" dirty="0">
                <a:latin typeface="Times New Roman" pitchFamily="18" charset="0"/>
                <a:ea typeface="宋体" pitchFamily="2" charset="-122"/>
                <a:cs typeface="Times New Roman" pitchFamily="18" charset="0"/>
              </a:rPr>
              <a:t>f(0.472)</a:t>
            </a:r>
          </a:p>
          <a:p>
            <a:pPr>
              <a:spcBef>
                <a:spcPts val="1000"/>
              </a:spcBef>
            </a:pPr>
            <a:r>
              <a:rPr lang="en-US" altLang="zh-CN" sz="1400" b="1" dirty="0" err="1">
                <a:latin typeface="Times New Roman" pitchFamily="18" charset="0"/>
                <a:ea typeface="宋体" pitchFamily="2" charset="-122"/>
                <a:cs typeface="Times New Roman" pitchFamily="18" charset="0"/>
              </a:rPr>
              <a:t>ans</a:t>
            </a:r>
            <a:r>
              <a:rPr lang="en-US" altLang="zh-CN" sz="1400" b="1" dirty="0">
                <a:latin typeface="Times New Roman" pitchFamily="18" charset="0"/>
                <a:ea typeface="宋体" pitchFamily="2" charset="-122"/>
                <a:cs typeface="Times New Roman" pitchFamily="18" charset="0"/>
              </a:rPr>
              <a:t> =  0.495553320000000</a:t>
            </a:r>
          </a:p>
          <a:p>
            <a:pPr>
              <a:spcBef>
                <a:spcPts val="1000"/>
              </a:spcBef>
            </a:pPr>
            <a:r>
              <a:rPr lang="en-US" altLang="zh-CN" sz="1400" b="1" dirty="0">
                <a:latin typeface="Times New Roman" pitchFamily="18" charset="0"/>
                <a:ea typeface="宋体" pitchFamily="2" charset="-122"/>
                <a:cs typeface="Times New Roman" pitchFamily="18" charset="0"/>
              </a:rPr>
              <a:t>&gt;&gt; interp1(x,f,0.472,'nearest')  %</a:t>
            </a:r>
            <a:r>
              <a:rPr lang="zh-CN" altLang="en-US" sz="1400" b="1" dirty="0">
                <a:latin typeface="Times New Roman" pitchFamily="18" charset="0"/>
                <a:ea typeface="宋体" pitchFamily="2" charset="-122"/>
                <a:cs typeface="Times New Roman" pitchFamily="18" charset="0"/>
              </a:rPr>
              <a:t>用最近点插值计算</a:t>
            </a:r>
            <a:r>
              <a:rPr lang="en-US" altLang="zh-CN" sz="1400" b="1" dirty="0">
                <a:latin typeface="Times New Roman" pitchFamily="18" charset="0"/>
                <a:ea typeface="宋体" pitchFamily="2" charset="-122"/>
                <a:cs typeface="Times New Roman" pitchFamily="18" charset="0"/>
              </a:rPr>
              <a:t>f(0.472)</a:t>
            </a:r>
          </a:p>
          <a:p>
            <a:pPr>
              <a:spcBef>
                <a:spcPts val="1000"/>
              </a:spcBef>
            </a:pPr>
            <a:r>
              <a:rPr lang="en-US" altLang="zh-CN" sz="1400" b="1" dirty="0" err="1">
                <a:latin typeface="Times New Roman" pitchFamily="18" charset="0"/>
                <a:ea typeface="宋体" pitchFamily="2" charset="-122"/>
                <a:cs typeface="Times New Roman" pitchFamily="18" charset="0"/>
              </a:rPr>
              <a:t>ans</a:t>
            </a:r>
            <a:r>
              <a:rPr lang="en-US" altLang="zh-CN" sz="1400" b="1" dirty="0">
                <a:latin typeface="Times New Roman" pitchFamily="18" charset="0"/>
                <a:ea typeface="宋体" pitchFamily="2" charset="-122"/>
                <a:cs typeface="Times New Roman" pitchFamily="18" charset="0"/>
              </a:rPr>
              <a:t> = 0.493754200000000</a:t>
            </a:r>
          </a:p>
          <a:p>
            <a:pPr>
              <a:spcBef>
                <a:spcPts val="1000"/>
              </a:spcBef>
            </a:pPr>
            <a:r>
              <a:rPr lang="en-US" altLang="zh-CN" sz="1400" b="1" dirty="0">
                <a:latin typeface="Times New Roman" pitchFamily="18" charset="0"/>
                <a:ea typeface="宋体" pitchFamily="2" charset="-122"/>
                <a:cs typeface="Times New Roman" pitchFamily="18" charset="0"/>
              </a:rPr>
              <a:t>&gt;&gt; interp1(x,f,0.472,'pchip')      %</a:t>
            </a:r>
            <a:r>
              <a:rPr lang="zh-CN" altLang="en-US" sz="1400" b="1" dirty="0">
                <a:latin typeface="Times New Roman" pitchFamily="18" charset="0"/>
                <a:ea typeface="宋体" pitchFamily="2" charset="-122"/>
                <a:cs typeface="Times New Roman" pitchFamily="18" charset="0"/>
              </a:rPr>
              <a:t>用</a:t>
            </a:r>
            <a:r>
              <a:rPr lang="en-US" altLang="zh-CN" sz="1400" b="1" dirty="0">
                <a:latin typeface="Times New Roman" pitchFamily="18" charset="0"/>
                <a:ea typeface="宋体" pitchFamily="2" charset="-122"/>
                <a:cs typeface="Times New Roman" pitchFamily="18" charset="0"/>
              </a:rPr>
              <a:t>3</a:t>
            </a:r>
            <a:r>
              <a:rPr lang="zh-CN" altLang="en-US" sz="1400" b="1" dirty="0">
                <a:latin typeface="Times New Roman" pitchFamily="18" charset="0"/>
                <a:ea typeface="宋体" pitchFamily="2" charset="-122"/>
                <a:cs typeface="Times New Roman" pitchFamily="18" charset="0"/>
              </a:rPr>
              <a:t>次</a:t>
            </a:r>
            <a:r>
              <a:rPr lang="en-US" altLang="zh-CN" sz="1400" b="1" dirty="0" err="1">
                <a:latin typeface="Times New Roman" pitchFamily="18" charset="0"/>
                <a:ea typeface="宋体" pitchFamily="2" charset="-122"/>
                <a:cs typeface="Times New Roman" pitchFamily="18" charset="0"/>
              </a:rPr>
              <a:t>Hermite</a:t>
            </a:r>
            <a:r>
              <a:rPr lang="zh-CN" altLang="en-US" sz="1400" b="1" dirty="0">
                <a:latin typeface="Times New Roman" pitchFamily="18" charset="0"/>
                <a:ea typeface="宋体" pitchFamily="2" charset="-122"/>
                <a:cs typeface="Times New Roman" pitchFamily="18" charset="0"/>
              </a:rPr>
              <a:t>插值计算</a:t>
            </a:r>
            <a:r>
              <a:rPr lang="en-US" altLang="zh-CN" sz="1400" b="1" dirty="0">
                <a:latin typeface="Times New Roman" pitchFamily="18" charset="0"/>
                <a:ea typeface="宋体" pitchFamily="2" charset="-122"/>
                <a:cs typeface="Times New Roman" pitchFamily="18" charset="0"/>
              </a:rPr>
              <a:t>f(0.472)</a:t>
            </a:r>
          </a:p>
          <a:p>
            <a:pPr>
              <a:spcBef>
                <a:spcPts val="1000"/>
              </a:spcBef>
            </a:pPr>
            <a:r>
              <a:rPr lang="en-US" altLang="zh-CN" sz="1400" b="1" dirty="0" err="1">
                <a:latin typeface="Times New Roman" pitchFamily="18" charset="0"/>
                <a:ea typeface="宋体" pitchFamily="2" charset="-122"/>
                <a:cs typeface="Times New Roman" pitchFamily="18" charset="0"/>
              </a:rPr>
              <a:t>ans</a:t>
            </a:r>
            <a:r>
              <a:rPr lang="en-US" altLang="zh-CN" sz="1400" b="1" dirty="0">
                <a:latin typeface="Times New Roman" pitchFamily="18" charset="0"/>
                <a:ea typeface="宋体" pitchFamily="2" charset="-122"/>
                <a:cs typeface="Times New Roman" pitchFamily="18" charset="0"/>
              </a:rPr>
              <a:t> = 0.495561119712056</a:t>
            </a:r>
          </a:p>
          <a:p>
            <a:pPr>
              <a:spcBef>
                <a:spcPts val="1000"/>
              </a:spcBef>
            </a:pPr>
            <a:r>
              <a:rPr lang="en-US" altLang="zh-CN" sz="1400" b="1" dirty="0">
                <a:latin typeface="Times New Roman" pitchFamily="18" charset="0"/>
                <a:ea typeface="宋体" pitchFamily="2" charset="-122"/>
                <a:cs typeface="Times New Roman" pitchFamily="18" charset="0"/>
              </a:rPr>
              <a:t>&gt;&gt; interp1(x,f,0.472,'spline')    %</a:t>
            </a:r>
            <a:r>
              <a:rPr lang="zh-CN" altLang="en-US" sz="1400" b="1" dirty="0">
                <a:latin typeface="Times New Roman" pitchFamily="18" charset="0"/>
                <a:ea typeface="宋体" pitchFamily="2" charset="-122"/>
                <a:cs typeface="Times New Roman" pitchFamily="18" charset="0"/>
              </a:rPr>
              <a:t>用</a:t>
            </a:r>
            <a:r>
              <a:rPr lang="en-US" altLang="zh-CN" sz="1400" b="1" dirty="0">
                <a:latin typeface="Times New Roman" pitchFamily="18" charset="0"/>
                <a:ea typeface="宋体" pitchFamily="2" charset="-122"/>
                <a:cs typeface="Times New Roman" pitchFamily="18" charset="0"/>
              </a:rPr>
              <a:t>3</a:t>
            </a:r>
            <a:r>
              <a:rPr lang="zh-CN" altLang="en-US" sz="1400" b="1" dirty="0">
                <a:latin typeface="Times New Roman" pitchFamily="18" charset="0"/>
                <a:ea typeface="宋体" pitchFamily="2" charset="-122"/>
                <a:cs typeface="Times New Roman" pitchFamily="18" charset="0"/>
              </a:rPr>
              <a:t>次样条插值计算</a:t>
            </a:r>
            <a:r>
              <a:rPr lang="en-US" altLang="zh-CN" sz="1400" b="1" dirty="0">
                <a:latin typeface="Times New Roman" pitchFamily="18" charset="0"/>
                <a:ea typeface="宋体" pitchFamily="2" charset="-122"/>
                <a:cs typeface="Times New Roman" pitchFamily="18" charset="0"/>
              </a:rPr>
              <a:t>f(0.472)</a:t>
            </a:r>
          </a:p>
          <a:p>
            <a:pPr>
              <a:spcBef>
                <a:spcPts val="1000"/>
              </a:spcBef>
            </a:pPr>
            <a:r>
              <a:rPr lang="en-US" altLang="zh-CN" sz="1400" b="1" dirty="0" err="1">
                <a:latin typeface="Times New Roman" pitchFamily="18" charset="0"/>
                <a:ea typeface="宋体" pitchFamily="2" charset="-122"/>
                <a:cs typeface="Times New Roman" pitchFamily="18" charset="0"/>
              </a:rPr>
              <a:t>ans</a:t>
            </a:r>
            <a:r>
              <a:rPr lang="en-US" altLang="zh-CN" sz="1400" b="1" dirty="0">
                <a:latin typeface="Times New Roman" pitchFamily="18" charset="0"/>
                <a:ea typeface="宋体" pitchFamily="2" charset="-122"/>
                <a:cs typeface="Times New Roman" pitchFamily="18" charset="0"/>
              </a:rPr>
              <a:t> = 0.495560736000000</a:t>
            </a:r>
          </a:p>
          <a:p>
            <a:pPr>
              <a:spcBef>
                <a:spcPts val="1000"/>
              </a:spcBef>
            </a:pPr>
            <a:r>
              <a:rPr lang="en-US" altLang="zh-CN" sz="1400" b="1" dirty="0">
                <a:latin typeface="Times New Roman" pitchFamily="18" charset="0"/>
                <a:ea typeface="宋体" pitchFamily="2" charset="-122"/>
                <a:cs typeface="Times New Roman" pitchFamily="18" charset="0"/>
              </a:rPr>
              <a:t>format short</a:t>
            </a:r>
            <a:endParaRPr lang="zh-CN" altLang="en-US" sz="1400" b="1" dirty="0">
              <a:latin typeface="Times New Roman" pitchFamily="18" charset="0"/>
              <a:ea typeface="宋体" pitchFamily="2" charset="-122"/>
              <a:cs typeface="Times New Roman" pitchFamily="18" charset="0"/>
            </a:endParaRPr>
          </a:p>
        </p:txBody>
      </p:sp>
      <p:sp>
        <p:nvSpPr>
          <p:cNvPr id="65740"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sz="half" idx="1"/>
          </p:nvPr>
        </p:nvSpPr>
        <p:spPr>
          <a:xfrm>
            <a:off x="250825" y="908050"/>
            <a:ext cx="8291513" cy="749300"/>
          </a:xfrm>
        </p:spPr>
        <p:txBody>
          <a:bodyPr/>
          <a:lstStyle/>
          <a:p>
            <a:pPr marL="0" indent="0">
              <a:buFontTx/>
              <a:buNone/>
            </a:pPr>
            <a:r>
              <a:rPr lang="zh-CN" altLang="en-US" sz="2800" b="1">
                <a:solidFill>
                  <a:srgbClr val="000066"/>
                </a:solidFill>
                <a:latin typeface="Times New Roman" pitchFamily="18" charset="0"/>
                <a:ea typeface="宋体" pitchFamily="2" charset="-122"/>
                <a:cs typeface="Times New Roman" pitchFamily="18" charset="0"/>
              </a:rPr>
              <a:t>例</a:t>
            </a:r>
            <a:r>
              <a:rPr lang="en-US" altLang="zh-CN" sz="2800" b="1">
                <a:solidFill>
                  <a:srgbClr val="000066"/>
                </a:solidFill>
                <a:latin typeface="Times New Roman" pitchFamily="18" charset="0"/>
                <a:ea typeface="宋体" pitchFamily="2" charset="-122"/>
                <a:cs typeface="Times New Roman" pitchFamily="18" charset="0"/>
              </a:rPr>
              <a:t>6-15  </a:t>
            </a:r>
            <a:r>
              <a:rPr lang="zh-CN" altLang="en-US" sz="2800" b="1">
                <a:solidFill>
                  <a:srgbClr val="000066"/>
                </a:solidFill>
                <a:latin typeface="Times New Roman" pitchFamily="18" charset="0"/>
                <a:ea typeface="宋体" pitchFamily="2" charset="-122"/>
                <a:cs typeface="Times New Roman" pitchFamily="18" charset="0"/>
              </a:rPr>
              <a:t>某检测参数</a:t>
            </a:r>
            <a:r>
              <a:rPr lang="en-US" altLang="zh-CN" sz="2800" b="1">
                <a:solidFill>
                  <a:srgbClr val="000066"/>
                </a:solidFill>
                <a:latin typeface="Times New Roman" pitchFamily="18" charset="0"/>
                <a:ea typeface="宋体" pitchFamily="2" charset="-122"/>
                <a:cs typeface="Times New Roman" pitchFamily="18" charset="0"/>
              </a:rPr>
              <a:t>f</a:t>
            </a:r>
            <a:r>
              <a:rPr lang="zh-CN" altLang="en-US" sz="2800" b="1">
                <a:solidFill>
                  <a:srgbClr val="000066"/>
                </a:solidFill>
                <a:latin typeface="Times New Roman" pitchFamily="18" charset="0"/>
                <a:ea typeface="宋体" pitchFamily="2" charset="-122"/>
                <a:cs typeface="Times New Roman" pitchFamily="18" charset="0"/>
              </a:rPr>
              <a:t>随时间</a:t>
            </a:r>
            <a:r>
              <a:rPr lang="en-US" altLang="zh-CN" sz="2800" b="1">
                <a:solidFill>
                  <a:srgbClr val="000066"/>
                </a:solidFill>
                <a:latin typeface="Times New Roman" pitchFamily="18" charset="0"/>
                <a:ea typeface="宋体" pitchFamily="2" charset="-122"/>
                <a:cs typeface="Times New Roman" pitchFamily="18" charset="0"/>
              </a:rPr>
              <a:t>t</a:t>
            </a:r>
            <a:r>
              <a:rPr lang="zh-CN" altLang="en-US" sz="2800" b="1">
                <a:solidFill>
                  <a:srgbClr val="000066"/>
                </a:solidFill>
                <a:latin typeface="Times New Roman" pitchFamily="18" charset="0"/>
                <a:ea typeface="宋体" pitchFamily="2" charset="-122"/>
                <a:cs typeface="Times New Roman" pitchFamily="18" charset="0"/>
              </a:rPr>
              <a:t>的采样结果如表</a:t>
            </a:r>
            <a:r>
              <a:rPr lang="en-US" altLang="zh-CN" sz="2800" b="1">
                <a:solidFill>
                  <a:srgbClr val="000066"/>
                </a:solidFill>
                <a:latin typeface="Times New Roman" pitchFamily="18" charset="0"/>
                <a:ea typeface="宋体" pitchFamily="2" charset="-122"/>
                <a:cs typeface="Times New Roman" pitchFamily="18" charset="0"/>
              </a:rPr>
              <a:t>6-2</a:t>
            </a:r>
            <a:r>
              <a:rPr lang="zh-CN" altLang="en-US" sz="2800" b="1">
                <a:solidFill>
                  <a:srgbClr val="000066"/>
                </a:solidFill>
                <a:latin typeface="Times New Roman" pitchFamily="18" charset="0"/>
                <a:ea typeface="宋体" pitchFamily="2" charset="-122"/>
                <a:cs typeface="Times New Roman" pitchFamily="18" charset="0"/>
              </a:rPr>
              <a:t>，用数据插值法计算</a:t>
            </a:r>
            <a:r>
              <a:rPr lang="en-US" altLang="zh-CN" sz="2800" b="1">
                <a:solidFill>
                  <a:srgbClr val="000066"/>
                </a:solidFill>
                <a:latin typeface="Times New Roman" pitchFamily="18" charset="0"/>
                <a:ea typeface="宋体" pitchFamily="2" charset="-122"/>
                <a:cs typeface="Times New Roman" pitchFamily="18" charset="0"/>
              </a:rPr>
              <a:t>t=2</a:t>
            </a:r>
            <a:r>
              <a:rPr lang="zh-CN" altLang="en-US" sz="2800" b="1">
                <a:solidFill>
                  <a:srgbClr val="000066"/>
                </a:solidFill>
                <a:latin typeface="Times New Roman" pitchFamily="18" charset="0"/>
                <a:ea typeface="宋体" pitchFamily="2" charset="-122"/>
                <a:cs typeface="Times New Roman" pitchFamily="18" charset="0"/>
              </a:rPr>
              <a:t>，</a:t>
            </a:r>
            <a:r>
              <a:rPr lang="en-US" altLang="zh-CN" sz="2800" b="1">
                <a:solidFill>
                  <a:srgbClr val="000066"/>
                </a:solidFill>
                <a:latin typeface="Times New Roman" pitchFamily="18" charset="0"/>
                <a:ea typeface="宋体" pitchFamily="2" charset="-122"/>
                <a:cs typeface="Times New Roman" pitchFamily="18" charset="0"/>
              </a:rPr>
              <a:t>12</a:t>
            </a:r>
            <a:r>
              <a:rPr lang="zh-CN" altLang="en-US" sz="2800" b="1">
                <a:solidFill>
                  <a:srgbClr val="000066"/>
                </a:solidFill>
                <a:latin typeface="Times New Roman" pitchFamily="18" charset="0"/>
                <a:ea typeface="宋体" pitchFamily="2" charset="-122"/>
                <a:cs typeface="Times New Roman" pitchFamily="18" charset="0"/>
              </a:rPr>
              <a:t>，</a:t>
            </a:r>
            <a:r>
              <a:rPr lang="en-US" altLang="zh-CN" sz="2800" b="1">
                <a:solidFill>
                  <a:srgbClr val="000066"/>
                </a:solidFill>
                <a:latin typeface="Times New Roman" pitchFamily="18" charset="0"/>
                <a:ea typeface="宋体" pitchFamily="2" charset="-122"/>
                <a:cs typeface="Times New Roman" pitchFamily="18" charset="0"/>
              </a:rPr>
              <a:t>22</a:t>
            </a:r>
            <a:r>
              <a:rPr lang="zh-CN" altLang="en-US" sz="2800" b="1">
                <a:solidFill>
                  <a:srgbClr val="000066"/>
                </a:solidFill>
                <a:latin typeface="Times New Roman" pitchFamily="18" charset="0"/>
                <a:ea typeface="宋体" pitchFamily="2" charset="-122"/>
                <a:cs typeface="Times New Roman" pitchFamily="18" charset="0"/>
              </a:rPr>
              <a:t>，</a:t>
            </a:r>
            <a:r>
              <a:rPr lang="en-US" altLang="zh-CN" sz="2800" b="1">
                <a:solidFill>
                  <a:srgbClr val="000066"/>
                </a:solidFill>
                <a:latin typeface="Times New Roman" pitchFamily="18" charset="0"/>
                <a:ea typeface="宋体" pitchFamily="2" charset="-122"/>
                <a:cs typeface="Times New Roman" pitchFamily="18" charset="0"/>
              </a:rPr>
              <a:t>32</a:t>
            </a:r>
            <a:r>
              <a:rPr lang="zh-CN" altLang="en-US" sz="2800" b="1">
                <a:solidFill>
                  <a:srgbClr val="000066"/>
                </a:solidFill>
                <a:latin typeface="Times New Roman" pitchFamily="18" charset="0"/>
                <a:ea typeface="宋体" pitchFamily="2" charset="-122"/>
                <a:cs typeface="Times New Roman" pitchFamily="18" charset="0"/>
              </a:rPr>
              <a:t>，</a:t>
            </a:r>
            <a:r>
              <a:rPr lang="en-US" altLang="zh-CN" sz="2800" b="1">
                <a:solidFill>
                  <a:srgbClr val="000066"/>
                </a:solidFill>
                <a:latin typeface="Times New Roman" pitchFamily="18" charset="0"/>
                <a:ea typeface="宋体" pitchFamily="2" charset="-122"/>
                <a:cs typeface="Times New Roman" pitchFamily="18" charset="0"/>
              </a:rPr>
              <a:t>42</a:t>
            </a:r>
            <a:r>
              <a:rPr lang="zh-CN" altLang="en-US" sz="2800" b="1">
                <a:solidFill>
                  <a:srgbClr val="000066"/>
                </a:solidFill>
                <a:latin typeface="Times New Roman" pitchFamily="18" charset="0"/>
                <a:ea typeface="宋体" pitchFamily="2" charset="-122"/>
                <a:cs typeface="Times New Roman" pitchFamily="18" charset="0"/>
              </a:rPr>
              <a:t>，</a:t>
            </a:r>
            <a:r>
              <a:rPr lang="en-US" altLang="zh-CN" sz="2800" b="1">
                <a:solidFill>
                  <a:srgbClr val="000066"/>
                </a:solidFill>
                <a:latin typeface="Times New Roman" pitchFamily="18" charset="0"/>
                <a:ea typeface="宋体" pitchFamily="2" charset="-122"/>
                <a:cs typeface="Times New Roman" pitchFamily="18" charset="0"/>
              </a:rPr>
              <a:t>52</a:t>
            </a:r>
            <a:r>
              <a:rPr lang="zh-CN" altLang="en-US" sz="2800" b="1">
                <a:solidFill>
                  <a:srgbClr val="000066"/>
                </a:solidFill>
                <a:latin typeface="Times New Roman" pitchFamily="18" charset="0"/>
                <a:ea typeface="宋体" pitchFamily="2" charset="-122"/>
                <a:cs typeface="Times New Roman" pitchFamily="18" charset="0"/>
              </a:rPr>
              <a:t>时的</a:t>
            </a:r>
            <a:r>
              <a:rPr lang="en-US" altLang="zh-CN" sz="2800" b="1">
                <a:solidFill>
                  <a:srgbClr val="000066"/>
                </a:solidFill>
                <a:latin typeface="Times New Roman" pitchFamily="18" charset="0"/>
                <a:ea typeface="宋体" pitchFamily="2" charset="-122"/>
                <a:cs typeface="Times New Roman" pitchFamily="18" charset="0"/>
              </a:rPr>
              <a:t>f</a:t>
            </a:r>
            <a:r>
              <a:rPr lang="zh-CN" altLang="en-US" sz="2800" b="1">
                <a:solidFill>
                  <a:srgbClr val="000066"/>
                </a:solidFill>
                <a:latin typeface="Times New Roman" pitchFamily="18" charset="0"/>
                <a:ea typeface="宋体" pitchFamily="2" charset="-122"/>
                <a:cs typeface="Times New Roman" pitchFamily="18" charset="0"/>
              </a:rPr>
              <a:t>值。 </a:t>
            </a:r>
          </a:p>
        </p:txBody>
      </p:sp>
      <p:graphicFrame>
        <p:nvGraphicFramePr>
          <p:cNvPr id="69848" name="Group 216"/>
          <p:cNvGraphicFramePr>
            <a:graphicFrameLocks noGrp="1"/>
          </p:cNvGraphicFramePr>
          <p:nvPr>
            <p:ph sz="half" idx="2"/>
            <p:extLst>
              <p:ext uri="{D42A27DB-BD31-4B8C-83A1-F6EECF244321}">
                <p14:modId xmlns:p14="http://schemas.microsoft.com/office/powerpoint/2010/main" val="2551922260"/>
              </p:ext>
            </p:extLst>
          </p:nvPr>
        </p:nvGraphicFramePr>
        <p:xfrm>
          <a:off x="467544" y="1985755"/>
          <a:ext cx="7561262" cy="1341120"/>
        </p:xfrm>
        <a:graphic>
          <a:graphicData uri="http://schemas.openxmlformats.org/drawingml/2006/table">
            <a:tbl>
              <a:tblPr/>
              <a:tblGrid>
                <a:gridCol w="341312"/>
                <a:gridCol w="1019175"/>
                <a:gridCol w="1031875"/>
                <a:gridCol w="1035050"/>
                <a:gridCol w="1033463"/>
                <a:gridCol w="1035050"/>
                <a:gridCol w="1030287"/>
                <a:gridCol w="1035050"/>
              </a:tblGrid>
              <a:tr h="2889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黑体" pitchFamily="2" charset="-122"/>
                          <a:cs typeface="Times New Roman" pitchFamily="18" charset="0"/>
                        </a:rPr>
                        <a:t>t</a:t>
                      </a:r>
                      <a:endParaRPr kumimoji="0" lang="en-US" altLang="zh-CN" sz="1600" b="0" i="0" u="none" strike="noStrike" cap="none" normalizeH="0" baseline="0" dirty="0" smtClean="0">
                        <a:ln>
                          <a:noFill/>
                        </a:ln>
                        <a:solidFill>
                          <a:schemeClr val="tx1"/>
                        </a:solidFill>
                        <a:effectLst/>
                        <a:latin typeface="Calibri"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0</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5</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10</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15</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20</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25</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黑体" pitchFamily="2" charset="-122"/>
                          <a:cs typeface="Times New Roman" pitchFamily="18" charset="0"/>
                        </a:rPr>
                        <a:t>30</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3.1025</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2.256</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879.5</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1835.9</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2968.8</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4136.2</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5237.9</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35</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40</a:t>
                      </a:r>
                      <a:endPar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45</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50</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55</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60</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65</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6152.7</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6725.3</a:t>
                      </a:r>
                      <a:endPar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6848.3</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6403.5</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6824.7</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7328.5</a:t>
                      </a:r>
                      <a:endParaRPr kumimoji="0" lang="en-US" altLang="zh-CN" sz="16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7857.6</a:t>
                      </a:r>
                      <a:endPar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9849" name="Rectangle 217"/>
          <p:cNvSpPr>
            <a:spLocks noChangeArrowheads="1"/>
          </p:cNvSpPr>
          <p:nvPr/>
        </p:nvSpPr>
        <p:spPr bwMode="auto">
          <a:xfrm>
            <a:off x="467544" y="3356992"/>
            <a:ext cx="8281168" cy="3096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ts val="1000"/>
              </a:spcBef>
            </a:pPr>
            <a:r>
              <a:rPr lang="en-US" altLang="zh-CN" sz="2000" b="1" dirty="0" smtClean="0">
                <a:latin typeface="Times New Roman" pitchFamily="18" charset="0"/>
                <a:ea typeface="宋体" pitchFamily="2" charset="-122"/>
                <a:cs typeface="Times New Roman" pitchFamily="18" charset="0"/>
              </a:rPr>
              <a:t>&gt;&gt; </a:t>
            </a:r>
            <a:r>
              <a:rPr lang="en-US" altLang="zh-CN" sz="2000" b="1" dirty="0">
                <a:latin typeface="Times New Roman" pitchFamily="18" charset="0"/>
                <a:ea typeface="宋体" pitchFamily="2" charset="-122"/>
                <a:cs typeface="Times New Roman" pitchFamily="18" charset="0"/>
              </a:rPr>
              <a:t>T=0:5:65;</a:t>
            </a:r>
          </a:p>
          <a:p>
            <a:pPr>
              <a:spcBef>
                <a:spcPts val="1000"/>
              </a:spcBef>
            </a:pPr>
            <a:r>
              <a:rPr lang="en-US" altLang="zh-CN" sz="2000" b="1" dirty="0">
                <a:latin typeface="Times New Roman" pitchFamily="18" charset="0"/>
                <a:ea typeface="宋体" pitchFamily="2" charset="-122"/>
                <a:cs typeface="Times New Roman" pitchFamily="18" charset="0"/>
              </a:rPr>
              <a:t>&gt;&gt; X=2:10:52;</a:t>
            </a:r>
          </a:p>
          <a:p>
            <a:pPr>
              <a:spcBef>
                <a:spcPts val="1000"/>
              </a:spcBef>
            </a:pPr>
            <a:r>
              <a:rPr lang="en-US" altLang="zh-CN" sz="2000" b="1" dirty="0">
                <a:latin typeface="Times New Roman" pitchFamily="18" charset="0"/>
                <a:ea typeface="宋体" pitchFamily="2" charset="-122"/>
                <a:cs typeface="Times New Roman" pitchFamily="18" charset="0"/>
              </a:rPr>
              <a:t>&gt;&gt;F=[3.2015,2.2560,879.5,1835.9,2968.8,4136.2,5237.9,6152.7,6725.3,6848.3,6403.5,6824.7,7328.5,7857.6];</a:t>
            </a:r>
          </a:p>
          <a:p>
            <a:pPr>
              <a:spcBef>
                <a:spcPts val="1000"/>
              </a:spcBef>
            </a:pPr>
            <a:r>
              <a:rPr lang="en-US" altLang="zh-CN" sz="2000" b="1" dirty="0">
                <a:latin typeface="Times New Roman" pitchFamily="18" charset="0"/>
                <a:ea typeface="宋体" pitchFamily="2" charset="-122"/>
                <a:cs typeface="Times New Roman" pitchFamily="18" charset="0"/>
              </a:rPr>
              <a:t>&gt;&gt; F1=interp1(T,F,X)        %</a:t>
            </a:r>
            <a:r>
              <a:rPr lang="zh-CN" altLang="en-US" sz="2000" b="1" dirty="0">
                <a:latin typeface="Times New Roman" pitchFamily="18" charset="0"/>
                <a:ea typeface="宋体" pitchFamily="2" charset="-122"/>
                <a:cs typeface="Times New Roman" pitchFamily="18" charset="0"/>
              </a:rPr>
              <a:t>用线性插值方法插值</a:t>
            </a:r>
          </a:p>
          <a:p>
            <a:pPr>
              <a:spcBef>
                <a:spcPts val="1000"/>
              </a:spcBef>
            </a:pPr>
            <a:r>
              <a:rPr lang="en-US" altLang="zh-CN" sz="2000" b="1" dirty="0">
                <a:latin typeface="Times New Roman" pitchFamily="18" charset="0"/>
                <a:ea typeface="宋体" pitchFamily="2" charset="-122"/>
                <a:cs typeface="Times New Roman" pitchFamily="18" charset="0"/>
              </a:rPr>
              <a:t>&gt;&gt; F2=interp1(</a:t>
            </a:r>
            <a:r>
              <a:rPr lang="en-US" altLang="zh-CN" sz="2000" b="1" dirty="0" err="1">
                <a:latin typeface="Times New Roman" pitchFamily="18" charset="0"/>
                <a:ea typeface="宋体" pitchFamily="2" charset="-122"/>
                <a:cs typeface="Times New Roman" pitchFamily="18" charset="0"/>
              </a:rPr>
              <a:t>T,F,X,'nearest</a:t>
            </a:r>
            <a:r>
              <a:rPr lang="en-US" altLang="zh-CN" sz="2000" b="1" dirty="0">
                <a:latin typeface="Times New Roman" pitchFamily="18" charset="0"/>
                <a:ea typeface="宋体" pitchFamily="2" charset="-122"/>
                <a:cs typeface="Times New Roman" pitchFamily="18" charset="0"/>
              </a:rPr>
              <a:t>')     %</a:t>
            </a:r>
            <a:r>
              <a:rPr lang="zh-CN" altLang="en-US" sz="2000" b="1" dirty="0">
                <a:latin typeface="Times New Roman" pitchFamily="18" charset="0"/>
                <a:ea typeface="宋体" pitchFamily="2" charset="-122"/>
                <a:cs typeface="Times New Roman" pitchFamily="18" charset="0"/>
              </a:rPr>
              <a:t>用最近点插值方法插值</a:t>
            </a:r>
            <a:endParaRPr lang="en-US" altLang="zh-CN" sz="2000" b="1" dirty="0">
              <a:latin typeface="Times New Roman" pitchFamily="18" charset="0"/>
              <a:ea typeface="宋体" pitchFamily="2" charset="-122"/>
              <a:cs typeface="Times New Roman" pitchFamily="18" charset="0"/>
            </a:endParaRPr>
          </a:p>
          <a:p>
            <a:pPr>
              <a:spcBef>
                <a:spcPts val="1000"/>
              </a:spcBef>
            </a:pPr>
            <a:r>
              <a:rPr lang="en-US" altLang="zh-CN" sz="2000" b="1" dirty="0">
                <a:latin typeface="Times New Roman" pitchFamily="18" charset="0"/>
                <a:ea typeface="宋体" pitchFamily="2" charset="-122"/>
                <a:cs typeface="Times New Roman" pitchFamily="18" charset="0"/>
              </a:rPr>
              <a:t>&gt;&gt; F3=interp1(T,F,X,'</a:t>
            </a:r>
            <a:r>
              <a:rPr lang="en-US" altLang="zh-CN" sz="2000" b="1" dirty="0" err="1">
                <a:latin typeface="Times New Roman" pitchFamily="18" charset="0"/>
                <a:ea typeface="宋体" pitchFamily="2" charset="-122"/>
                <a:cs typeface="Times New Roman" pitchFamily="18" charset="0"/>
              </a:rPr>
              <a:t>pchip</a:t>
            </a:r>
            <a:r>
              <a:rPr lang="en-US" altLang="zh-CN" sz="2000" b="1" dirty="0">
                <a:latin typeface="Times New Roman" pitchFamily="18" charset="0"/>
                <a:ea typeface="宋体" pitchFamily="2" charset="-122"/>
                <a:cs typeface="Times New Roman" pitchFamily="18" charset="0"/>
              </a:rPr>
              <a:t>')       %</a:t>
            </a:r>
            <a:r>
              <a:rPr lang="zh-CN" altLang="en-US" sz="2000" b="1" dirty="0">
                <a:latin typeface="Times New Roman" pitchFamily="18" charset="0"/>
                <a:ea typeface="宋体" pitchFamily="2" charset="-122"/>
                <a:cs typeface="Times New Roman" pitchFamily="18" charset="0"/>
              </a:rPr>
              <a:t>用</a:t>
            </a:r>
            <a:r>
              <a:rPr lang="en-US" altLang="zh-CN" sz="2000" b="1" dirty="0">
                <a:latin typeface="Times New Roman" pitchFamily="18" charset="0"/>
                <a:ea typeface="宋体" pitchFamily="2" charset="-122"/>
                <a:cs typeface="Times New Roman" pitchFamily="18" charset="0"/>
              </a:rPr>
              <a:t>3</a:t>
            </a:r>
            <a:r>
              <a:rPr lang="zh-CN" altLang="en-US" sz="2000" b="1" dirty="0">
                <a:latin typeface="Times New Roman" pitchFamily="18" charset="0"/>
                <a:ea typeface="宋体" pitchFamily="2" charset="-122"/>
                <a:cs typeface="Times New Roman" pitchFamily="18" charset="0"/>
              </a:rPr>
              <a:t>次</a:t>
            </a:r>
            <a:r>
              <a:rPr lang="en-US" altLang="zh-CN" sz="2000" b="1" dirty="0" err="1">
                <a:latin typeface="Times New Roman" pitchFamily="18" charset="0"/>
                <a:ea typeface="宋体" pitchFamily="2" charset="-122"/>
                <a:cs typeface="Times New Roman" pitchFamily="18" charset="0"/>
              </a:rPr>
              <a:t>Hermite</a:t>
            </a:r>
            <a:r>
              <a:rPr lang="zh-CN" altLang="en-US" sz="2000" b="1" dirty="0">
                <a:latin typeface="Times New Roman" pitchFamily="18" charset="0"/>
                <a:ea typeface="宋体" pitchFamily="2" charset="-122"/>
                <a:cs typeface="Times New Roman" pitchFamily="18" charset="0"/>
              </a:rPr>
              <a:t>插值方法插值</a:t>
            </a:r>
            <a:endParaRPr lang="en-US" altLang="zh-CN" sz="2000" b="1" dirty="0">
              <a:latin typeface="Times New Roman" pitchFamily="18" charset="0"/>
              <a:ea typeface="宋体" pitchFamily="2" charset="-122"/>
              <a:cs typeface="Times New Roman" pitchFamily="18" charset="0"/>
            </a:endParaRPr>
          </a:p>
          <a:p>
            <a:pPr>
              <a:spcBef>
                <a:spcPts val="1000"/>
              </a:spcBef>
            </a:pPr>
            <a:r>
              <a:rPr lang="en-US" altLang="zh-CN" sz="2000" b="1" dirty="0">
                <a:latin typeface="Times New Roman" pitchFamily="18" charset="0"/>
                <a:ea typeface="宋体" pitchFamily="2" charset="-122"/>
                <a:cs typeface="Times New Roman" pitchFamily="18" charset="0"/>
              </a:rPr>
              <a:t>&gt;&gt; F4=interp1(</a:t>
            </a:r>
            <a:r>
              <a:rPr lang="en-US" altLang="zh-CN" sz="2000" b="1" dirty="0" err="1">
                <a:latin typeface="Times New Roman" pitchFamily="18" charset="0"/>
                <a:ea typeface="宋体" pitchFamily="2" charset="-122"/>
                <a:cs typeface="Times New Roman" pitchFamily="18" charset="0"/>
              </a:rPr>
              <a:t>T,F,X,'spline</a:t>
            </a:r>
            <a:r>
              <a:rPr lang="en-US" altLang="zh-CN" sz="2000" b="1" dirty="0">
                <a:latin typeface="Times New Roman" pitchFamily="18" charset="0"/>
                <a:ea typeface="宋体" pitchFamily="2" charset="-122"/>
                <a:cs typeface="Times New Roman" pitchFamily="18" charset="0"/>
              </a:rPr>
              <a:t>')      %</a:t>
            </a:r>
            <a:r>
              <a:rPr lang="zh-CN" altLang="en-US" sz="2000" b="1" dirty="0">
                <a:latin typeface="Times New Roman" pitchFamily="18" charset="0"/>
                <a:ea typeface="宋体" pitchFamily="2" charset="-122"/>
                <a:cs typeface="Times New Roman" pitchFamily="18" charset="0"/>
              </a:rPr>
              <a:t>用</a:t>
            </a:r>
            <a:r>
              <a:rPr lang="en-US" altLang="zh-CN" sz="2000" b="1" dirty="0">
                <a:latin typeface="Times New Roman" pitchFamily="18" charset="0"/>
                <a:ea typeface="宋体" pitchFamily="2" charset="-122"/>
                <a:cs typeface="Times New Roman" pitchFamily="18" charset="0"/>
              </a:rPr>
              <a:t>3</a:t>
            </a:r>
            <a:r>
              <a:rPr lang="zh-CN" altLang="en-US" sz="2000" b="1" dirty="0">
                <a:latin typeface="Times New Roman" pitchFamily="18" charset="0"/>
                <a:ea typeface="宋体" pitchFamily="2" charset="-122"/>
                <a:cs typeface="Times New Roman" pitchFamily="18" charset="0"/>
              </a:rPr>
              <a:t>次样条插值方法插值</a:t>
            </a:r>
          </a:p>
        </p:txBody>
      </p:sp>
      <p:sp>
        <p:nvSpPr>
          <p:cNvPr id="69850"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l">
              <a:buFontTx/>
              <a:buNone/>
            </a:pPr>
            <a:r>
              <a:rPr lang="fr-FR" altLang="zh-CN" sz="2800" b="1" dirty="0">
                <a:solidFill>
                  <a:srgbClr val="000066"/>
                </a:solidFill>
                <a:latin typeface="Times New Roman" pitchFamily="18" charset="0"/>
                <a:ea typeface="宋体" pitchFamily="2" charset="-122"/>
                <a:cs typeface="Times New Roman" pitchFamily="18" charset="0"/>
              </a:rPr>
              <a:t>6.3.2  </a:t>
            </a:r>
            <a:r>
              <a:rPr lang="zh-CN" altLang="fr-FR" sz="2800" b="1" dirty="0">
                <a:solidFill>
                  <a:srgbClr val="000066"/>
                </a:solidFill>
                <a:latin typeface="Times New Roman" pitchFamily="18" charset="0"/>
                <a:ea typeface="宋体" pitchFamily="2" charset="-122"/>
                <a:cs typeface="Times New Roman" pitchFamily="18" charset="0"/>
              </a:rPr>
              <a:t>二维数据插值</a:t>
            </a:r>
            <a:endParaRPr lang="zh-CN" altLang="en-US" sz="2800" b="1" dirty="0">
              <a:solidFill>
                <a:srgbClr val="000066"/>
              </a:solidFill>
              <a:latin typeface="Times New Roman" pitchFamily="18" charset="0"/>
              <a:ea typeface="宋体" pitchFamily="2" charset="-122"/>
              <a:cs typeface="Times New Roman" pitchFamily="18" charset="0"/>
            </a:endParaRPr>
          </a:p>
        </p:txBody>
      </p:sp>
      <p:sp>
        <p:nvSpPr>
          <p:cNvPr id="71683" name="Rectangle 3"/>
          <p:cNvSpPr>
            <a:spLocks noGrp="1" noChangeArrowheads="1"/>
          </p:cNvSpPr>
          <p:nvPr>
            <p:ph type="body" idx="1"/>
          </p:nvPr>
        </p:nvSpPr>
        <p:spPr>
          <a:xfrm>
            <a:off x="395536" y="1052736"/>
            <a:ext cx="8496944" cy="5256584"/>
          </a:xfrm>
        </p:spPr>
        <p:txBody>
          <a:bodyPr/>
          <a:lstStyle/>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当函数依赖于两个自变量变化时，其采样点就应该是一个由这两个参数组成的一个平面区域，插值函数也是一个二维函数。对依赖于两个参数的函数进行插值的问题称为二维插值问题。同样，在</a:t>
            </a:r>
            <a:r>
              <a:rPr lang="en-US" altLang="zh-CN" sz="2800" b="1" dirty="0">
                <a:solidFill>
                  <a:srgbClr val="000066"/>
                </a:solidFill>
                <a:latin typeface="Times New Roman" pitchFamily="18" charset="0"/>
                <a:ea typeface="宋体" pitchFamily="2" charset="-122"/>
                <a:cs typeface="Times New Roman" pitchFamily="18" charset="0"/>
              </a:rPr>
              <a:t>MATLAB</a:t>
            </a:r>
            <a:r>
              <a:rPr lang="zh-CN" altLang="en-US" sz="2800" b="1" dirty="0">
                <a:solidFill>
                  <a:srgbClr val="000066"/>
                </a:solidFill>
                <a:latin typeface="Times New Roman" pitchFamily="18" charset="0"/>
                <a:ea typeface="宋体" pitchFamily="2" charset="-122"/>
                <a:cs typeface="Times New Roman" pitchFamily="18" charset="0"/>
              </a:rPr>
              <a:t>中，提供了解决二维插值问题的函数</a:t>
            </a:r>
            <a:r>
              <a:rPr lang="en-US" altLang="zh-CN" sz="2800" b="1" dirty="0">
                <a:solidFill>
                  <a:srgbClr val="000066"/>
                </a:solidFill>
                <a:latin typeface="Times New Roman" pitchFamily="18" charset="0"/>
                <a:ea typeface="宋体" pitchFamily="2" charset="-122"/>
                <a:cs typeface="Times New Roman" pitchFamily="18" charset="0"/>
              </a:rPr>
              <a:t>interp2</a:t>
            </a:r>
            <a:r>
              <a:rPr lang="zh-CN" altLang="en-US" sz="2800" b="1" dirty="0">
                <a:solidFill>
                  <a:srgbClr val="000066"/>
                </a:solidFill>
                <a:latin typeface="Times New Roman" pitchFamily="18" charset="0"/>
                <a:ea typeface="宋体" pitchFamily="2" charset="-122"/>
                <a:cs typeface="Times New Roman" pitchFamily="18" charset="0"/>
              </a:rPr>
              <a:t>，其调用格式为：</a:t>
            </a:r>
            <a:endParaRPr lang="zh-CN" altLang="fr-FR" sz="2800" b="1" dirty="0">
              <a:solidFill>
                <a:srgbClr val="000066"/>
              </a:solidFill>
              <a:latin typeface="Times New Roman" pitchFamily="18" charset="0"/>
              <a:ea typeface="宋体" pitchFamily="2" charset="-122"/>
              <a:cs typeface="Times New Roman" pitchFamily="18" charset="0"/>
            </a:endParaRPr>
          </a:p>
          <a:p>
            <a:pPr marL="0" indent="0" algn="ctr">
              <a:buFontTx/>
              <a:buNone/>
            </a:pPr>
            <a:r>
              <a:rPr lang="fr-FR" altLang="zh-CN" sz="2800" b="1" dirty="0">
                <a:solidFill>
                  <a:srgbClr val="000066"/>
                </a:solidFill>
                <a:latin typeface="Times New Roman" pitchFamily="18" charset="0"/>
                <a:ea typeface="宋体" pitchFamily="2" charset="-122"/>
                <a:cs typeface="Times New Roman" pitchFamily="18" charset="0"/>
              </a:rPr>
              <a:t>Z1=interp2(X,Y,Z,X1,Y1,method)</a:t>
            </a:r>
          </a:p>
          <a:p>
            <a:pPr marL="0" indent="0">
              <a:buFontTx/>
              <a:buNone/>
            </a:pPr>
            <a:r>
              <a:rPr lang="zh-CN" altLang="fr-FR" sz="2800" b="1" dirty="0">
                <a:solidFill>
                  <a:srgbClr val="000066"/>
                </a:solidFill>
                <a:latin typeface="Times New Roman" pitchFamily="18" charset="0"/>
                <a:ea typeface="宋体" pitchFamily="2" charset="-122"/>
                <a:cs typeface="Times New Roman" pitchFamily="18" charset="0"/>
              </a:rPr>
              <a:t>其中，</a:t>
            </a:r>
            <a:r>
              <a:rPr lang="en-US" altLang="zh-CN" sz="2800" b="1" dirty="0">
                <a:solidFill>
                  <a:srgbClr val="000066"/>
                </a:solidFill>
                <a:latin typeface="Times New Roman" pitchFamily="18" charset="0"/>
                <a:ea typeface="宋体" pitchFamily="2" charset="-122"/>
                <a:cs typeface="Times New Roman" pitchFamily="18" charset="0"/>
              </a:rPr>
              <a:t>X</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Y</a:t>
            </a:r>
            <a:r>
              <a:rPr lang="zh-CN" altLang="en-US" sz="2800" b="1" dirty="0">
                <a:solidFill>
                  <a:srgbClr val="000066"/>
                </a:solidFill>
                <a:latin typeface="Times New Roman" pitchFamily="18" charset="0"/>
                <a:ea typeface="宋体" pitchFamily="2" charset="-122"/>
                <a:cs typeface="Times New Roman" pitchFamily="18" charset="0"/>
              </a:rPr>
              <a:t>是两个向量，分别描述两个参数的采样点，</a:t>
            </a:r>
            <a:r>
              <a:rPr lang="en-US" altLang="zh-CN" sz="2800" b="1" dirty="0">
                <a:solidFill>
                  <a:srgbClr val="000066"/>
                </a:solidFill>
                <a:latin typeface="Times New Roman" pitchFamily="18" charset="0"/>
                <a:ea typeface="宋体" pitchFamily="2" charset="-122"/>
                <a:cs typeface="Times New Roman" pitchFamily="18" charset="0"/>
              </a:rPr>
              <a:t>Z</a:t>
            </a:r>
            <a:r>
              <a:rPr lang="zh-CN" altLang="en-US" sz="2800" b="1" dirty="0">
                <a:solidFill>
                  <a:srgbClr val="000066"/>
                </a:solidFill>
                <a:latin typeface="Times New Roman" pitchFamily="18" charset="0"/>
                <a:ea typeface="宋体" pitchFamily="2" charset="-122"/>
                <a:cs typeface="Times New Roman" pitchFamily="18" charset="0"/>
              </a:rPr>
              <a:t>是与参数采样点对应的函数值，</a:t>
            </a:r>
            <a:r>
              <a:rPr lang="en-US" altLang="zh-CN" sz="2800" b="1" dirty="0">
                <a:solidFill>
                  <a:srgbClr val="000066"/>
                </a:solidFill>
                <a:latin typeface="Times New Roman" pitchFamily="18" charset="0"/>
                <a:ea typeface="宋体" pitchFamily="2" charset="-122"/>
                <a:cs typeface="Times New Roman" pitchFamily="18" charset="0"/>
              </a:rPr>
              <a:t>X1</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Y1</a:t>
            </a:r>
            <a:r>
              <a:rPr lang="zh-CN" altLang="en-US" sz="2800" b="1" dirty="0">
                <a:solidFill>
                  <a:srgbClr val="000066"/>
                </a:solidFill>
                <a:latin typeface="Times New Roman" pitchFamily="18" charset="0"/>
                <a:ea typeface="宋体" pitchFamily="2" charset="-122"/>
                <a:cs typeface="Times New Roman" pitchFamily="18" charset="0"/>
              </a:rPr>
              <a:t>是两个向量或标量，描述欲插值的点。</a:t>
            </a:r>
            <a:r>
              <a:rPr lang="en-US" altLang="zh-CN" sz="2800" b="1" dirty="0">
                <a:solidFill>
                  <a:srgbClr val="000066"/>
                </a:solidFill>
                <a:latin typeface="Times New Roman" pitchFamily="18" charset="0"/>
                <a:ea typeface="宋体" pitchFamily="2" charset="-122"/>
                <a:cs typeface="Times New Roman" pitchFamily="18" charset="0"/>
              </a:rPr>
              <a:t>Z1</a:t>
            </a:r>
            <a:r>
              <a:rPr lang="zh-CN" altLang="en-US" sz="2800" b="1" dirty="0">
                <a:solidFill>
                  <a:srgbClr val="000066"/>
                </a:solidFill>
                <a:latin typeface="Times New Roman" pitchFamily="18" charset="0"/>
                <a:ea typeface="宋体" pitchFamily="2" charset="-122"/>
                <a:cs typeface="Times New Roman" pitchFamily="18" charset="0"/>
              </a:rPr>
              <a:t>是根据相应的插值方法得到的插值结果。 </a:t>
            </a:r>
            <a:r>
              <a:rPr lang="en-US" altLang="zh-CN" sz="2800" b="1" dirty="0">
                <a:solidFill>
                  <a:srgbClr val="000066"/>
                </a:solidFill>
                <a:latin typeface="Times New Roman" pitchFamily="18" charset="0"/>
                <a:ea typeface="宋体" pitchFamily="2" charset="-122"/>
                <a:cs typeface="Times New Roman" pitchFamily="18" charset="0"/>
              </a:rPr>
              <a:t>method</a:t>
            </a:r>
            <a:r>
              <a:rPr lang="zh-CN" altLang="en-US" sz="2800" b="1" dirty="0">
                <a:solidFill>
                  <a:srgbClr val="000066"/>
                </a:solidFill>
                <a:latin typeface="Times New Roman" pitchFamily="18" charset="0"/>
                <a:ea typeface="宋体" pitchFamily="2" charset="-122"/>
                <a:cs typeface="Times New Roman" pitchFamily="18" charset="0"/>
              </a:rPr>
              <a:t>的取值与一维插值函数相同。</a:t>
            </a:r>
            <a:r>
              <a:rPr lang="en-US" altLang="zh-CN" sz="2800" b="1" dirty="0">
                <a:solidFill>
                  <a:srgbClr val="000066"/>
                </a:solidFill>
                <a:latin typeface="Times New Roman" pitchFamily="18" charset="0"/>
                <a:ea typeface="宋体" pitchFamily="2" charset="-122"/>
                <a:cs typeface="Times New Roman" pitchFamily="18" charset="0"/>
              </a:rPr>
              <a:t>X</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Y</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Z</a:t>
            </a:r>
            <a:r>
              <a:rPr lang="zh-CN" altLang="en-US" sz="2800" b="1" dirty="0">
                <a:solidFill>
                  <a:srgbClr val="000066"/>
                </a:solidFill>
                <a:latin typeface="Times New Roman" pitchFamily="18" charset="0"/>
                <a:ea typeface="宋体" pitchFamily="2" charset="-122"/>
                <a:cs typeface="Times New Roman" pitchFamily="18" charset="0"/>
              </a:rPr>
              <a:t>也可以是矩阵形式</a:t>
            </a:r>
            <a:r>
              <a:rPr lang="zh-CN" altLang="en-US" sz="2800" b="1" dirty="0" smtClean="0">
                <a:solidFill>
                  <a:srgbClr val="000066"/>
                </a:solidFill>
                <a:latin typeface="Times New Roman" pitchFamily="18" charset="0"/>
                <a:ea typeface="宋体" pitchFamily="2" charset="-122"/>
                <a:cs typeface="Times New Roman" pitchFamily="18" charset="0"/>
              </a:rPr>
              <a:t>。</a:t>
            </a:r>
            <a:endParaRPr lang="zh-CN" altLang="en-US" sz="2800" b="1" dirty="0">
              <a:solidFill>
                <a:srgbClr val="000066"/>
              </a:solidFill>
              <a:latin typeface="Times New Roman" pitchFamily="18" charset="0"/>
              <a:ea typeface="宋体" pitchFamily="2" charset="-122"/>
              <a:cs typeface="Times New Roman" pitchFamily="18" charset="0"/>
            </a:endParaRPr>
          </a:p>
        </p:txBody>
      </p:sp>
      <p:sp>
        <p:nvSpPr>
          <p:cNvPr id="71684"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type="body" idx="1"/>
          </p:nvPr>
        </p:nvSpPr>
        <p:spPr>
          <a:xfrm>
            <a:off x="250825" y="908050"/>
            <a:ext cx="8642350" cy="5545138"/>
          </a:xfrm>
        </p:spPr>
        <p:txBody>
          <a:bodyPr/>
          <a:lstStyle/>
          <a:p>
            <a:pPr marL="0" indent="0">
              <a:lnSpc>
                <a:spcPct val="80000"/>
              </a:lnSpc>
              <a:buFontTx/>
              <a:buNone/>
            </a:pPr>
            <a:r>
              <a:rPr lang="zh-CN" altLang="en-US" sz="2800" b="1" dirty="0">
                <a:solidFill>
                  <a:srgbClr val="000066"/>
                </a:solidFill>
                <a:latin typeface="Times New Roman" pitchFamily="18" charset="0"/>
                <a:ea typeface="宋体" pitchFamily="2" charset="-122"/>
                <a:cs typeface="Times New Roman" pitchFamily="18" charset="0"/>
              </a:rPr>
              <a:t>例</a:t>
            </a:r>
            <a:r>
              <a:rPr lang="en-US" altLang="zh-CN" sz="2800" b="1" dirty="0">
                <a:solidFill>
                  <a:srgbClr val="000066"/>
                </a:solidFill>
                <a:latin typeface="Times New Roman" pitchFamily="18" charset="0"/>
                <a:ea typeface="宋体" pitchFamily="2" charset="-122"/>
                <a:cs typeface="Times New Roman" pitchFamily="18" charset="0"/>
              </a:rPr>
              <a:t>6-16  </a:t>
            </a:r>
            <a:r>
              <a:rPr lang="zh-CN" altLang="en-US" sz="2800" b="1" dirty="0">
                <a:solidFill>
                  <a:srgbClr val="000066"/>
                </a:solidFill>
                <a:latin typeface="Times New Roman" pitchFamily="18" charset="0"/>
                <a:ea typeface="宋体" pitchFamily="2" charset="-122"/>
                <a:cs typeface="Times New Roman" pitchFamily="18" charset="0"/>
              </a:rPr>
              <a:t>设</a:t>
            </a:r>
            <a:r>
              <a:rPr lang="en-US" altLang="zh-CN" sz="2800" b="1" dirty="0">
                <a:solidFill>
                  <a:srgbClr val="000066"/>
                </a:solidFill>
                <a:latin typeface="Times New Roman" pitchFamily="18" charset="0"/>
                <a:ea typeface="宋体" pitchFamily="2" charset="-122"/>
                <a:cs typeface="Times New Roman" pitchFamily="18" charset="0"/>
              </a:rPr>
              <a:t>z=x</a:t>
            </a:r>
            <a:r>
              <a:rPr lang="en-US" altLang="zh-CN" sz="2800" b="1" baseline="30000" dirty="0">
                <a:solidFill>
                  <a:srgbClr val="000066"/>
                </a:solidFill>
                <a:latin typeface="Times New Roman" pitchFamily="18" charset="0"/>
                <a:ea typeface="宋体" pitchFamily="2" charset="-122"/>
                <a:cs typeface="Times New Roman" pitchFamily="18" charset="0"/>
              </a:rPr>
              <a:t>2</a:t>
            </a:r>
            <a:r>
              <a:rPr lang="en-US" altLang="zh-CN" sz="2800" b="1" dirty="0">
                <a:solidFill>
                  <a:srgbClr val="000066"/>
                </a:solidFill>
                <a:latin typeface="Times New Roman" pitchFamily="18" charset="0"/>
                <a:ea typeface="宋体" pitchFamily="2" charset="-122"/>
                <a:cs typeface="Times New Roman" pitchFamily="18" charset="0"/>
              </a:rPr>
              <a:t>+y</a:t>
            </a:r>
            <a:r>
              <a:rPr lang="en-US" altLang="zh-CN" sz="2800" b="1" baseline="30000" dirty="0">
                <a:solidFill>
                  <a:srgbClr val="000066"/>
                </a:solidFill>
                <a:latin typeface="Times New Roman" pitchFamily="18" charset="0"/>
                <a:ea typeface="宋体" pitchFamily="2" charset="-122"/>
                <a:cs typeface="Times New Roman" pitchFamily="18" charset="0"/>
              </a:rPr>
              <a:t>2</a:t>
            </a:r>
            <a:r>
              <a:rPr lang="zh-CN" altLang="en-US" sz="2800" b="1" dirty="0">
                <a:solidFill>
                  <a:srgbClr val="000066"/>
                </a:solidFill>
                <a:latin typeface="Times New Roman" pitchFamily="18" charset="0"/>
                <a:ea typeface="宋体" pitchFamily="2" charset="-122"/>
                <a:cs typeface="Times New Roman" pitchFamily="18" charset="0"/>
              </a:rPr>
              <a:t>，对</a:t>
            </a:r>
            <a:r>
              <a:rPr lang="en-US" altLang="zh-CN" sz="2800" b="1" dirty="0">
                <a:solidFill>
                  <a:srgbClr val="000066"/>
                </a:solidFill>
                <a:latin typeface="Times New Roman" pitchFamily="18" charset="0"/>
                <a:ea typeface="宋体" pitchFamily="2" charset="-122"/>
                <a:cs typeface="Times New Roman" pitchFamily="18" charset="0"/>
              </a:rPr>
              <a:t>z</a:t>
            </a:r>
            <a:r>
              <a:rPr lang="zh-CN" altLang="en-US" sz="2800" b="1" dirty="0">
                <a:solidFill>
                  <a:srgbClr val="000066"/>
                </a:solidFill>
                <a:latin typeface="Times New Roman" pitchFamily="18" charset="0"/>
                <a:ea typeface="宋体" pitchFamily="2" charset="-122"/>
                <a:cs typeface="Times New Roman" pitchFamily="18" charset="0"/>
              </a:rPr>
              <a:t>函数在</a:t>
            </a:r>
            <a:r>
              <a:rPr lang="en-US" altLang="zh-CN" sz="2800" b="1" dirty="0">
                <a:solidFill>
                  <a:srgbClr val="000066"/>
                </a:solidFill>
                <a:latin typeface="Times New Roman" pitchFamily="18" charset="0"/>
                <a:ea typeface="宋体" pitchFamily="2" charset="-122"/>
                <a:cs typeface="Times New Roman" pitchFamily="18" charset="0"/>
              </a:rPr>
              <a:t>[0</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1]×[0</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2]</a:t>
            </a:r>
            <a:r>
              <a:rPr lang="zh-CN" altLang="en-US" sz="2800" b="1" dirty="0">
                <a:solidFill>
                  <a:srgbClr val="000066"/>
                </a:solidFill>
                <a:latin typeface="Times New Roman" pitchFamily="18" charset="0"/>
                <a:ea typeface="宋体" pitchFamily="2" charset="-122"/>
                <a:cs typeface="Times New Roman" pitchFamily="18" charset="0"/>
              </a:rPr>
              <a:t>区域内进行插值。</a:t>
            </a:r>
          </a:p>
          <a:p>
            <a:pPr marL="0" indent="0">
              <a:lnSpc>
                <a:spcPct val="80000"/>
              </a:lnSpc>
              <a:buFontTx/>
              <a:buNone/>
            </a:pPr>
            <a:r>
              <a:rPr lang="zh-CN" altLang="en-US" sz="2800" b="1" dirty="0">
                <a:solidFill>
                  <a:srgbClr val="000066"/>
                </a:solidFill>
                <a:latin typeface="Times New Roman" pitchFamily="18" charset="0"/>
                <a:ea typeface="宋体" pitchFamily="2" charset="-122"/>
                <a:cs typeface="Times New Roman" pitchFamily="18" charset="0"/>
              </a:rPr>
              <a:t>命令如下：</a:t>
            </a:r>
          </a:p>
          <a:p>
            <a:pPr marL="0" indent="0">
              <a:lnSpc>
                <a:spcPct val="80000"/>
              </a:lnSpc>
              <a:buFontTx/>
              <a:buNone/>
            </a:pPr>
            <a:r>
              <a:rPr lang="en-US" altLang="zh-CN" sz="2800" b="1" dirty="0">
                <a:solidFill>
                  <a:srgbClr val="000066"/>
                </a:solidFill>
                <a:latin typeface="Times New Roman" pitchFamily="18" charset="0"/>
                <a:ea typeface="宋体" pitchFamily="2" charset="-122"/>
                <a:cs typeface="Times New Roman" pitchFamily="18" charset="0"/>
              </a:rPr>
              <a:t>&gt;&gt; </a:t>
            </a:r>
            <a:r>
              <a:rPr lang="en-US" altLang="zh-CN" sz="1400" b="1" dirty="0">
                <a:solidFill>
                  <a:srgbClr val="000066"/>
                </a:solidFill>
                <a:latin typeface="Times New Roman" pitchFamily="18" charset="0"/>
                <a:ea typeface="宋体" pitchFamily="2" charset="-122"/>
                <a:cs typeface="Times New Roman" pitchFamily="18" charset="0"/>
              </a:rPr>
              <a:t>x=0:0.1:1;y=0:0.2:2;</a:t>
            </a:r>
          </a:p>
          <a:p>
            <a:pPr marL="0" indent="0">
              <a:lnSpc>
                <a:spcPct val="80000"/>
              </a:lnSpc>
              <a:buFontTx/>
              <a:buNone/>
            </a:pPr>
            <a:r>
              <a:rPr lang="en-US" altLang="zh-CN" sz="1400" b="1" dirty="0">
                <a:solidFill>
                  <a:srgbClr val="000066"/>
                </a:solidFill>
                <a:latin typeface="Times New Roman" pitchFamily="18" charset="0"/>
                <a:ea typeface="宋体" pitchFamily="2" charset="-122"/>
                <a:cs typeface="Times New Roman" pitchFamily="18" charset="0"/>
              </a:rPr>
              <a:t>&gt;&gt; [X,Y]=</a:t>
            </a:r>
            <a:r>
              <a:rPr lang="en-US" altLang="zh-CN" sz="1400" b="1" dirty="0" err="1">
                <a:solidFill>
                  <a:srgbClr val="000066"/>
                </a:solidFill>
                <a:latin typeface="Times New Roman" pitchFamily="18" charset="0"/>
                <a:ea typeface="宋体" pitchFamily="2" charset="-122"/>
                <a:cs typeface="Times New Roman" pitchFamily="18" charset="0"/>
              </a:rPr>
              <a:t>meshgrid</a:t>
            </a:r>
            <a:r>
              <a:rPr lang="en-US" altLang="zh-CN" sz="1400" b="1" dirty="0">
                <a:solidFill>
                  <a:srgbClr val="000066"/>
                </a:solidFill>
                <a:latin typeface="Times New Roman" pitchFamily="18" charset="0"/>
                <a:ea typeface="宋体" pitchFamily="2" charset="-122"/>
                <a:cs typeface="Times New Roman" pitchFamily="18" charset="0"/>
              </a:rPr>
              <a:t>(</a:t>
            </a:r>
            <a:r>
              <a:rPr lang="en-US" altLang="zh-CN" sz="1400" b="1" dirty="0" err="1">
                <a:solidFill>
                  <a:srgbClr val="000066"/>
                </a:solidFill>
                <a:latin typeface="Times New Roman" pitchFamily="18" charset="0"/>
                <a:ea typeface="宋体" pitchFamily="2" charset="-122"/>
                <a:cs typeface="Times New Roman" pitchFamily="18" charset="0"/>
              </a:rPr>
              <a:t>x,y</a:t>
            </a:r>
            <a:r>
              <a:rPr lang="en-US" altLang="zh-CN" sz="1400" b="1" dirty="0">
                <a:solidFill>
                  <a:srgbClr val="000066"/>
                </a:solidFill>
                <a:latin typeface="Times New Roman" pitchFamily="18" charset="0"/>
                <a:ea typeface="宋体" pitchFamily="2" charset="-122"/>
                <a:cs typeface="Times New Roman" pitchFamily="18" charset="0"/>
              </a:rPr>
              <a:t>);       	%</a:t>
            </a:r>
            <a:r>
              <a:rPr lang="zh-CN" altLang="en-US" sz="1400" b="1" dirty="0">
                <a:solidFill>
                  <a:srgbClr val="000066"/>
                </a:solidFill>
                <a:latin typeface="Times New Roman" pitchFamily="18" charset="0"/>
                <a:ea typeface="宋体" pitchFamily="2" charset="-122"/>
                <a:cs typeface="Times New Roman" pitchFamily="18" charset="0"/>
              </a:rPr>
              <a:t>产生自变量网格坐标</a:t>
            </a:r>
          </a:p>
          <a:p>
            <a:pPr marL="0" indent="0">
              <a:lnSpc>
                <a:spcPct val="80000"/>
              </a:lnSpc>
              <a:buFontTx/>
              <a:buNone/>
            </a:pPr>
            <a:r>
              <a:rPr lang="en-US" altLang="zh-CN" sz="1400" b="1" dirty="0">
                <a:solidFill>
                  <a:srgbClr val="000066"/>
                </a:solidFill>
                <a:latin typeface="Times New Roman" pitchFamily="18" charset="0"/>
                <a:ea typeface="宋体" pitchFamily="2" charset="-122"/>
                <a:cs typeface="Times New Roman" pitchFamily="18" charset="0"/>
              </a:rPr>
              <a:t>&gt;&gt; Z=X.^2+Y.^2;                	%</a:t>
            </a:r>
            <a:r>
              <a:rPr lang="zh-CN" altLang="en-US" sz="1400" b="1" dirty="0">
                <a:solidFill>
                  <a:srgbClr val="000066"/>
                </a:solidFill>
                <a:latin typeface="Times New Roman" pitchFamily="18" charset="0"/>
                <a:ea typeface="宋体" pitchFamily="2" charset="-122"/>
                <a:cs typeface="Times New Roman" pitchFamily="18" charset="0"/>
              </a:rPr>
              <a:t>求对应的函数值</a:t>
            </a:r>
          </a:p>
          <a:p>
            <a:pPr marL="0" indent="0">
              <a:lnSpc>
                <a:spcPct val="80000"/>
              </a:lnSpc>
              <a:buFontTx/>
              <a:buNone/>
            </a:pPr>
            <a:r>
              <a:rPr lang="en-US" altLang="zh-CN" sz="1400" b="1" dirty="0">
                <a:solidFill>
                  <a:srgbClr val="000066"/>
                </a:solidFill>
                <a:latin typeface="Times New Roman" pitchFamily="18" charset="0"/>
                <a:ea typeface="宋体" pitchFamily="2" charset="-122"/>
                <a:cs typeface="Times New Roman" pitchFamily="18" charset="0"/>
              </a:rPr>
              <a:t>&gt;&gt; interp2(x,y,Z,0.5,0.5)     	%</a:t>
            </a:r>
            <a:r>
              <a:rPr lang="zh-CN" altLang="en-US" sz="1400" b="1" dirty="0">
                <a:solidFill>
                  <a:srgbClr val="000066"/>
                </a:solidFill>
                <a:latin typeface="Times New Roman" pitchFamily="18" charset="0"/>
                <a:ea typeface="宋体" pitchFamily="2" charset="-122"/>
                <a:cs typeface="Times New Roman" pitchFamily="18" charset="0"/>
              </a:rPr>
              <a:t>在</a:t>
            </a:r>
            <a:r>
              <a:rPr lang="en-US" altLang="zh-CN" sz="1400" b="1" dirty="0">
                <a:solidFill>
                  <a:srgbClr val="000066"/>
                </a:solidFill>
                <a:latin typeface="Times New Roman" pitchFamily="18" charset="0"/>
                <a:ea typeface="宋体" pitchFamily="2" charset="-122"/>
                <a:cs typeface="Times New Roman" pitchFamily="18" charset="0"/>
              </a:rPr>
              <a:t>(0.5,0.5)</a:t>
            </a:r>
            <a:r>
              <a:rPr lang="zh-CN" altLang="en-US" sz="1400" b="1" dirty="0">
                <a:solidFill>
                  <a:srgbClr val="000066"/>
                </a:solidFill>
                <a:latin typeface="Times New Roman" pitchFamily="18" charset="0"/>
                <a:ea typeface="宋体" pitchFamily="2" charset="-122"/>
                <a:cs typeface="Times New Roman" pitchFamily="18" charset="0"/>
              </a:rPr>
              <a:t>点插值</a:t>
            </a:r>
          </a:p>
          <a:p>
            <a:pPr marL="0" indent="0">
              <a:lnSpc>
                <a:spcPct val="80000"/>
              </a:lnSpc>
              <a:buFontTx/>
              <a:buNone/>
            </a:pPr>
            <a:r>
              <a:rPr lang="en-US" altLang="zh-CN" sz="1400" b="1" dirty="0" err="1">
                <a:solidFill>
                  <a:srgbClr val="000066"/>
                </a:solidFill>
                <a:latin typeface="Times New Roman" pitchFamily="18" charset="0"/>
                <a:ea typeface="宋体" pitchFamily="2" charset="-122"/>
                <a:cs typeface="Times New Roman" pitchFamily="18" charset="0"/>
              </a:rPr>
              <a:t>ans</a:t>
            </a:r>
            <a:r>
              <a:rPr lang="en-US" altLang="zh-CN" sz="1400" b="1" dirty="0">
                <a:solidFill>
                  <a:srgbClr val="000066"/>
                </a:solidFill>
                <a:latin typeface="Times New Roman" pitchFamily="18" charset="0"/>
                <a:ea typeface="宋体" pitchFamily="2" charset="-122"/>
                <a:cs typeface="Times New Roman" pitchFamily="18" charset="0"/>
              </a:rPr>
              <a:t> =</a:t>
            </a:r>
          </a:p>
          <a:p>
            <a:pPr marL="0" indent="0">
              <a:lnSpc>
                <a:spcPct val="80000"/>
              </a:lnSpc>
              <a:buFontTx/>
              <a:buNone/>
            </a:pPr>
            <a:r>
              <a:rPr lang="en-US" altLang="zh-CN" sz="1400" b="1" dirty="0">
                <a:solidFill>
                  <a:srgbClr val="000066"/>
                </a:solidFill>
                <a:latin typeface="Times New Roman" pitchFamily="18" charset="0"/>
                <a:ea typeface="宋体" pitchFamily="2" charset="-122"/>
                <a:cs typeface="Times New Roman" pitchFamily="18" charset="0"/>
              </a:rPr>
              <a:t>    0.5100</a:t>
            </a:r>
          </a:p>
          <a:p>
            <a:pPr marL="0" indent="0">
              <a:lnSpc>
                <a:spcPct val="80000"/>
              </a:lnSpc>
              <a:buFontTx/>
              <a:buNone/>
            </a:pPr>
            <a:r>
              <a:rPr lang="en-US" altLang="zh-CN" sz="1400" b="1" dirty="0">
                <a:solidFill>
                  <a:srgbClr val="000066"/>
                </a:solidFill>
                <a:latin typeface="Times New Roman" pitchFamily="18" charset="0"/>
                <a:ea typeface="宋体" pitchFamily="2" charset="-122"/>
                <a:cs typeface="Times New Roman" pitchFamily="18" charset="0"/>
              </a:rPr>
              <a:t>&gt;&gt; interp2(</a:t>
            </a:r>
            <a:r>
              <a:rPr lang="en-US" altLang="zh-CN" sz="1400" b="1" dirty="0" err="1">
                <a:solidFill>
                  <a:srgbClr val="000066"/>
                </a:solidFill>
                <a:latin typeface="Times New Roman" pitchFamily="18" charset="0"/>
                <a:ea typeface="宋体" pitchFamily="2" charset="-122"/>
                <a:cs typeface="Times New Roman" pitchFamily="18" charset="0"/>
              </a:rPr>
              <a:t>x,y,Z</a:t>
            </a:r>
            <a:r>
              <a:rPr lang="en-US" altLang="zh-CN" sz="1400" b="1" dirty="0">
                <a:solidFill>
                  <a:srgbClr val="000066"/>
                </a:solidFill>
                <a:latin typeface="Times New Roman" pitchFamily="18" charset="0"/>
                <a:ea typeface="宋体" pitchFamily="2" charset="-122"/>
                <a:cs typeface="Times New Roman" pitchFamily="18" charset="0"/>
              </a:rPr>
              <a:t>,[0.5 0.6],0.4) %</a:t>
            </a:r>
            <a:r>
              <a:rPr lang="zh-CN" altLang="en-US" sz="1400" b="1" dirty="0">
                <a:solidFill>
                  <a:srgbClr val="000066"/>
                </a:solidFill>
                <a:latin typeface="Times New Roman" pitchFamily="18" charset="0"/>
                <a:ea typeface="宋体" pitchFamily="2" charset="-122"/>
                <a:cs typeface="Times New Roman" pitchFamily="18" charset="0"/>
              </a:rPr>
              <a:t>在</a:t>
            </a:r>
            <a:r>
              <a:rPr lang="en-US" altLang="zh-CN" sz="1400" b="1" dirty="0">
                <a:solidFill>
                  <a:srgbClr val="000066"/>
                </a:solidFill>
                <a:latin typeface="Times New Roman" pitchFamily="18" charset="0"/>
                <a:ea typeface="宋体" pitchFamily="2" charset="-122"/>
                <a:cs typeface="Times New Roman" pitchFamily="18" charset="0"/>
              </a:rPr>
              <a:t>(0.5,0.4)</a:t>
            </a:r>
            <a:r>
              <a:rPr lang="zh-CN" altLang="en-US" sz="1400" b="1" dirty="0">
                <a:solidFill>
                  <a:srgbClr val="000066"/>
                </a:solidFill>
                <a:latin typeface="Times New Roman" pitchFamily="18" charset="0"/>
                <a:ea typeface="宋体" pitchFamily="2" charset="-122"/>
                <a:cs typeface="Times New Roman" pitchFamily="18" charset="0"/>
              </a:rPr>
              <a:t>点和</a:t>
            </a:r>
            <a:r>
              <a:rPr lang="en-US" altLang="zh-CN" sz="1400" b="1" dirty="0">
                <a:solidFill>
                  <a:srgbClr val="000066"/>
                </a:solidFill>
                <a:latin typeface="Times New Roman" pitchFamily="18" charset="0"/>
                <a:ea typeface="宋体" pitchFamily="2" charset="-122"/>
                <a:cs typeface="Times New Roman" pitchFamily="18" charset="0"/>
              </a:rPr>
              <a:t>(0.6</a:t>
            </a:r>
            <a:r>
              <a:rPr lang="zh-CN" altLang="en-US" sz="1400" b="1" dirty="0">
                <a:solidFill>
                  <a:srgbClr val="000066"/>
                </a:solidFill>
                <a:latin typeface="Times New Roman" pitchFamily="18" charset="0"/>
                <a:ea typeface="宋体" pitchFamily="2" charset="-122"/>
                <a:cs typeface="Times New Roman" pitchFamily="18" charset="0"/>
              </a:rPr>
              <a:t>，</a:t>
            </a:r>
            <a:r>
              <a:rPr lang="en-US" altLang="zh-CN" sz="1400" b="1" dirty="0">
                <a:solidFill>
                  <a:srgbClr val="000066"/>
                </a:solidFill>
                <a:latin typeface="Times New Roman" pitchFamily="18" charset="0"/>
                <a:ea typeface="宋体" pitchFamily="2" charset="-122"/>
                <a:cs typeface="Times New Roman" pitchFamily="18" charset="0"/>
              </a:rPr>
              <a:t>0.4)</a:t>
            </a:r>
            <a:r>
              <a:rPr lang="zh-CN" altLang="en-US" sz="1400" b="1" dirty="0">
                <a:solidFill>
                  <a:srgbClr val="000066"/>
                </a:solidFill>
                <a:latin typeface="Times New Roman" pitchFamily="18" charset="0"/>
                <a:ea typeface="宋体" pitchFamily="2" charset="-122"/>
                <a:cs typeface="Times New Roman" pitchFamily="18" charset="0"/>
              </a:rPr>
              <a:t>点插值</a:t>
            </a:r>
          </a:p>
          <a:p>
            <a:pPr marL="0" indent="0">
              <a:lnSpc>
                <a:spcPct val="80000"/>
              </a:lnSpc>
              <a:buFontTx/>
              <a:buNone/>
            </a:pPr>
            <a:r>
              <a:rPr lang="en-US" altLang="zh-CN" sz="1400" b="1" dirty="0" err="1">
                <a:solidFill>
                  <a:srgbClr val="000066"/>
                </a:solidFill>
                <a:latin typeface="Times New Roman" pitchFamily="18" charset="0"/>
                <a:ea typeface="宋体" pitchFamily="2" charset="-122"/>
                <a:cs typeface="Times New Roman" pitchFamily="18" charset="0"/>
              </a:rPr>
              <a:t>ans</a:t>
            </a:r>
            <a:r>
              <a:rPr lang="en-US" altLang="zh-CN" sz="1400" b="1" dirty="0">
                <a:solidFill>
                  <a:srgbClr val="000066"/>
                </a:solidFill>
                <a:latin typeface="Times New Roman" pitchFamily="18" charset="0"/>
                <a:ea typeface="宋体" pitchFamily="2" charset="-122"/>
                <a:cs typeface="Times New Roman" pitchFamily="18" charset="0"/>
              </a:rPr>
              <a:t> =</a:t>
            </a:r>
          </a:p>
          <a:p>
            <a:pPr marL="0" indent="0">
              <a:lnSpc>
                <a:spcPct val="80000"/>
              </a:lnSpc>
              <a:buFontTx/>
              <a:buNone/>
            </a:pPr>
            <a:r>
              <a:rPr lang="en-US" altLang="zh-CN" sz="1400" b="1" dirty="0">
                <a:solidFill>
                  <a:srgbClr val="000066"/>
                </a:solidFill>
                <a:latin typeface="Times New Roman" pitchFamily="18" charset="0"/>
                <a:ea typeface="宋体" pitchFamily="2" charset="-122"/>
                <a:cs typeface="Times New Roman" pitchFamily="18" charset="0"/>
              </a:rPr>
              <a:t>    0.4100    0.5200</a:t>
            </a:r>
          </a:p>
          <a:p>
            <a:pPr marL="0" indent="0">
              <a:lnSpc>
                <a:spcPct val="80000"/>
              </a:lnSpc>
              <a:buFontTx/>
              <a:buNone/>
            </a:pPr>
            <a:r>
              <a:rPr lang="en-US" altLang="zh-CN" sz="1400" b="1" dirty="0">
                <a:solidFill>
                  <a:srgbClr val="000066"/>
                </a:solidFill>
                <a:latin typeface="Times New Roman" pitchFamily="18" charset="0"/>
                <a:ea typeface="宋体" pitchFamily="2" charset="-122"/>
                <a:cs typeface="Times New Roman" pitchFamily="18" charset="0"/>
              </a:rPr>
              <a:t>&gt;&gt; interp2(</a:t>
            </a:r>
            <a:r>
              <a:rPr lang="en-US" altLang="zh-CN" sz="1400" b="1" dirty="0" err="1">
                <a:solidFill>
                  <a:srgbClr val="000066"/>
                </a:solidFill>
                <a:latin typeface="Times New Roman" pitchFamily="18" charset="0"/>
                <a:ea typeface="宋体" pitchFamily="2" charset="-122"/>
                <a:cs typeface="Times New Roman" pitchFamily="18" charset="0"/>
              </a:rPr>
              <a:t>x,y,Z</a:t>
            </a:r>
            <a:r>
              <a:rPr lang="en-US" altLang="zh-CN" sz="1400" b="1" dirty="0">
                <a:solidFill>
                  <a:srgbClr val="000066"/>
                </a:solidFill>
                <a:latin typeface="Times New Roman" pitchFamily="18" charset="0"/>
                <a:ea typeface="宋体" pitchFamily="2" charset="-122"/>
                <a:cs typeface="Times New Roman" pitchFamily="18" charset="0"/>
              </a:rPr>
              <a:t>,[0.5 0.6],[0.4 0.5])%</a:t>
            </a:r>
            <a:r>
              <a:rPr lang="zh-CN" altLang="en-US" sz="1400" b="1" dirty="0">
                <a:solidFill>
                  <a:srgbClr val="000066"/>
                </a:solidFill>
                <a:latin typeface="Times New Roman" pitchFamily="18" charset="0"/>
                <a:ea typeface="宋体" pitchFamily="2" charset="-122"/>
                <a:cs typeface="Times New Roman" pitchFamily="18" charset="0"/>
              </a:rPr>
              <a:t>在</a:t>
            </a:r>
            <a:r>
              <a:rPr lang="en-US" altLang="zh-CN" sz="1400" b="1" dirty="0">
                <a:solidFill>
                  <a:srgbClr val="000066"/>
                </a:solidFill>
                <a:latin typeface="Times New Roman" pitchFamily="18" charset="0"/>
                <a:ea typeface="宋体" pitchFamily="2" charset="-122"/>
                <a:cs typeface="Times New Roman" pitchFamily="18" charset="0"/>
              </a:rPr>
              <a:t>(0.5,0.4)</a:t>
            </a:r>
            <a:r>
              <a:rPr lang="zh-CN" altLang="en-US" sz="1400" b="1" dirty="0">
                <a:solidFill>
                  <a:srgbClr val="000066"/>
                </a:solidFill>
                <a:latin typeface="Times New Roman" pitchFamily="18" charset="0"/>
                <a:ea typeface="宋体" pitchFamily="2" charset="-122"/>
                <a:cs typeface="Times New Roman" pitchFamily="18" charset="0"/>
              </a:rPr>
              <a:t>点和</a:t>
            </a:r>
            <a:r>
              <a:rPr lang="en-US" altLang="zh-CN" sz="1400" b="1" dirty="0">
                <a:solidFill>
                  <a:srgbClr val="000066"/>
                </a:solidFill>
                <a:latin typeface="Times New Roman" pitchFamily="18" charset="0"/>
                <a:ea typeface="宋体" pitchFamily="2" charset="-122"/>
                <a:cs typeface="Times New Roman" pitchFamily="18" charset="0"/>
              </a:rPr>
              <a:t>(0.6,0.5)</a:t>
            </a:r>
            <a:r>
              <a:rPr lang="zh-CN" altLang="en-US" sz="1400" b="1" dirty="0">
                <a:solidFill>
                  <a:srgbClr val="000066"/>
                </a:solidFill>
                <a:latin typeface="Times New Roman" pitchFamily="18" charset="0"/>
                <a:ea typeface="宋体" pitchFamily="2" charset="-122"/>
                <a:cs typeface="Times New Roman" pitchFamily="18" charset="0"/>
              </a:rPr>
              <a:t>点插值</a:t>
            </a:r>
            <a:endParaRPr lang="zh-CN" altLang="fr-FR" sz="1400" b="1" dirty="0">
              <a:solidFill>
                <a:srgbClr val="000066"/>
              </a:solidFill>
              <a:latin typeface="Times New Roman" pitchFamily="18" charset="0"/>
              <a:ea typeface="宋体" pitchFamily="2" charset="-122"/>
              <a:cs typeface="Times New Roman" pitchFamily="18" charset="0"/>
            </a:endParaRPr>
          </a:p>
          <a:p>
            <a:pPr marL="0" indent="0">
              <a:lnSpc>
                <a:spcPct val="80000"/>
              </a:lnSpc>
              <a:buFontTx/>
              <a:buNone/>
            </a:pPr>
            <a:r>
              <a:rPr lang="fr-FR" altLang="zh-CN" sz="1400" b="1" dirty="0">
                <a:solidFill>
                  <a:srgbClr val="000066"/>
                </a:solidFill>
                <a:latin typeface="Times New Roman" pitchFamily="18" charset="0"/>
                <a:ea typeface="宋体" pitchFamily="2" charset="-122"/>
                <a:cs typeface="Times New Roman" pitchFamily="18" charset="0"/>
              </a:rPr>
              <a:t>ans =</a:t>
            </a:r>
          </a:p>
          <a:p>
            <a:pPr marL="0" indent="0">
              <a:lnSpc>
                <a:spcPct val="80000"/>
              </a:lnSpc>
              <a:buFontTx/>
              <a:buNone/>
            </a:pPr>
            <a:r>
              <a:rPr lang="fr-FR" altLang="zh-CN" sz="1400" b="1" dirty="0">
                <a:solidFill>
                  <a:srgbClr val="000066"/>
                </a:solidFill>
                <a:latin typeface="Times New Roman" pitchFamily="18" charset="0"/>
                <a:ea typeface="宋体" pitchFamily="2" charset="-122"/>
                <a:cs typeface="Times New Roman" pitchFamily="18" charset="0"/>
              </a:rPr>
              <a:t>    0.4100    0.6200</a:t>
            </a:r>
            <a:endParaRPr lang="en-US" altLang="zh-CN" sz="1400" b="1" dirty="0">
              <a:solidFill>
                <a:srgbClr val="000066"/>
              </a:solidFill>
              <a:latin typeface="Times New Roman" pitchFamily="18" charset="0"/>
              <a:ea typeface="宋体" pitchFamily="2" charset="-122"/>
              <a:cs typeface="Times New Roman" pitchFamily="18" charset="0"/>
            </a:endParaRPr>
          </a:p>
          <a:p>
            <a:pPr marL="0" indent="0">
              <a:lnSpc>
                <a:spcPct val="80000"/>
              </a:lnSpc>
              <a:buFontTx/>
              <a:buNone/>
            </a:pP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下一命令在</a:t>
            </a:r>
            <a:r>
              <a:rPr lang="en-US" altLang="zh-CN" sz="1400" b="1" dirty="0">
                <a:solidFill>
                  <a:srgbClr val="000066"/>
                </a:solidFill>
                <a:latin typeface="Times New Roman" pitchFamily="18" charset="0"/>
                <a:ea typeface="宋体" pitchFamily="2" charset="-122"/>
                <a:cs typeface="Times New Roman" pitchFamily="18" charset="0"/>
              </a:rPr>
              <a:t>(0.5,0.4),(0.6,0.4),(0.5,0.5)</a:t>
            </a:r>
            <a:r>
              <a:rPr lang="zh-CN" altLang="en-US" sz="1400" b="1" dirty="0">
                <a:solidFill>
                  <a:srgbClr val="000066"/>
                </a:solidFill>
                <a:latin typeface="Times New Roman" pitchFamily="18" charset="0"/>
                <a:ea typeface="宋体" pitchFamily="2" charset="-122"/>
                <a:cs typeface="Times New Roman" pitchFamily="18" charset="0"/>
              </a:rPr>
              <a:t>和</a:t>
            </a:r>
            <a:r>
              <a:rPr lang="en-US" altLang="zh-CN" sz="1400" b="1" dirty="0">
                <a:solidFill>
                  <a:srgbClr val="000066"/>
                </a:solidFill>
                <a:latin typeface="Times New Roman" pitchFamily="18" charset="0"/>
                <a:ea typeface="宋体" pitchFamily="2" charset="-122"/>
                <a:cs typeface="Times New Roman" pitchFamily="18" charset="0"/>
              </a:rPr>
              <a:t>(0.6,0.5)</a:t>
            </a:r>
            <a:r>
              <a:rPr lang="zh-CN" altLang="en-US" sz="1400" b="1" dirty="0">
                <a:solidFill>
                  <a:srgbClr val="000066"/>
                </a:solidFill>
                <a:latin typeface="Times New Roman" pitchFamily="18" charset="0"/>
                <a:ea typeface="宋体" pitchFamily="2" charset="-122"/>
                <a:cs typeface="Times New Roman" pitchFamily="18" charset="0"/>
              </a:rPr>
              <a:t>各点插值</a:t>
            </a:r>
            <a:endParaRPr lang="zh-CN" altLang="fr-FR" sz="1400" b="1" dirty="0">
              <a:solidFill>
                <a:srgbClr val="000066"/>
              </a:solidFill>
              <a:latin typeface="Times New Roman" pitchFamily="18" charset="0"/>
              <a:ea typeface="宋体" pitchFamily="2" charset="-122"/>
              <a:cs typeface="Times New Roman" pitchFamily="18" charset="0"/>
            </a:endParaRPr>
          </a:p>
          <a:p>
            <a:pPr marL="0" indent="0">
              <a:lnSpc>
                <a:spcPct val="80000"/>
              </a:lnSpc>
              <a:buFontTx/>
              <a:buNone/>
            </a:pPr>
            <a:r>
              <a:rPr lang="fr-FR" altLang="zh-CN" sz="1400" b="1" dirty="0">
                <a:solidFill>
                  <a:srgbClr val="000066"/>
                </a:solidFill>
                <a:latin typeface="Times New Roman" pitchFamily="18" charset="0"/>
                <a:ea typeface="宋体" pitchFamily="2" charset="-122"/>
                <a:cs typeface="Times New Roman" pitchFamily="18" charset="0"/>
              </a:rPr>
              <a:t>&gt;&gt; interp2(x,y,Z,[0.5 0.6]',[0.4 0.5])</a:t>
            </a:r>
          </a:p>
          <a:p>
            <a:pPr marL="0" indent="0">
              <a:lnSpc>
                <a:spcPct val="80000"/>
              </a:lnSpc>
              <a:buFontTx/>
              <a:buNone/>
            </a:pPr>
            <a:r>
              <a:rPr lang="fr-FR" altLang="zh-CN" sz="1400" b="1" dirty="0">
                <a:solidFill>
                  <a:srgbClr val="000066"/>
                </a:solidFill>
                <a:latin typeface="Times New Roman" pitchFamily="18" charset="0"/>
                <a:ea typeface="宋体" pitchFamily="2" charset="-122"/>
                <a:cs typeface="Times New Roman" pitchFamily="18" charset="0"/>
              </a:rPr>
              <a:t>ans =</a:t>
            </a:r>
          </a:p>
          <a:p>
            <a:pPr marL="0" indent="0">
              <a:lnSpc>
                <a:spcPct val="80000"/>
              </a:lnSpc>
              <a:buFontTx/>
              <a:buNone/>
            </a:pPr>
            <a:r>
              <a:rPr lang="fr-FR" altLang="zh-CN" sz="1400" b="1" dirty="0">
                <a:solidFill>
                  <a:srgbClr val="000066"/>
                </a:solidFill>
                <a:latin typeface="Times New Roman" pitchFamily="18" charset="0"/>
                <a:ea typeface="宋体" pitchFamily="2" charset="-122"/>
                <a:cs typeface="Times New Roman" pitchFamily="18" charset="0"/>
              </a:rPr>
              <a:t>    0.4100    0.5200</a:t>
            </a:r>
          </a:p>
          <a:p>
            <a:pPr marL="0" indent="0">
              <a:lnSpc>
                <a:spcPct val="80000"/>
              </a:lnSpc>
              <a:buFontTx/>
              <a:buNone/>
            </a:pPr>
            <a:r>
              <a:rPr lang="fr-FR" altLang="zh-CN" sz="1400" b="1" dirty="0">
                <a:solidFill>
                  <a:srgbClr val="000066"/>
                </a:solidFill>
                <a:latin typeface="Times New Roman" pitchFamily="18" charset="0"/>
                <a:ea typeface="宋体" pitchFamily="2" charset="-122"/>
                <a:cs typeface="Times New Roman" pitchFamily="18" charset="0"/>
              </a:rPr>
              <a:t>    0.5100    0.6200</a:t>
            </a:r>
            <a:endParaRPr lang="zh-CN" altLang="en-US" sz="1400" b="1" dirty="0">
              <a:solidFill>
                <a:srgbClr val="000066"/>
              </a:solidFill>
              <a:latin typeface="Times New Roman" pitchFamily="18" charset="0"/>
              <a:ea typeface="宋体" pitchFamily="2" charset="-122"/>
              <a:cs typeface="Times New Roman" pitchFamily="18" charset="0"/>
            </a:endParaRPr>
          </a:p>
        </p:txBody>
      </p:sp>
      <p:sp>
        <p:nvSpPr>
          <p:cNvPr id="72708"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395288" y="1052513"/>
            <a:ext cx="8229600" cy="4525962"/>
          </a:xfrm>
        </p:spPr>
        <p:txBody>
          <a:bodyPr/>
          <a:lstStyle/>
          <a:p>
            <a:pPr marL="0" indent="0">
              <a:buFontTx/>
              <a:buNone/>
            </a:pPr>
            <a:r>
              <a:rPr lang="en-US" altLang="zh-CN" sz="2800" b="1" dirty="0">
                <a:solidFill>
                  <a:srgbClr val="000066"/>
                </a:solidFill>
                <a:latin typeface="Times New Roman" pitchFamily="18" charset="0"/>
                <a:ea typeface="宋体" pitchFamily="2" charset="-122"/>
                <a:cs typeface="Times New Roman" pitchFamily="18" charset="0"/>
              </a:rPr>
              <a:t>2</a:t>
            </a:r>
            <a:r>
              <a:rPr lang="zh-CN" altLang="en-US" sz="2800" b="1" dirty="0">
                <a:solidFill>
                  <a:srgbClr val="000066"/>
                </a:solidFill>
                <a:latin typeface="Times New Roman" pitchFamily="18" charset="0"/>
                <a:ea typeface="宋体" pitchFamily="2" charset="-122"/>
                <a:cs typeface="Times New Roman" pitchFamily="18" charset="0"/>
              </a:rPr>
              <a:t>．求矩阵的最大值和最小值</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求矩阵</a:t>
            </a:r>
            <a:r>
              <a:rPr lang="en-US" altLang="zh-CN" sz="2800" b="1" dirty="0">
                <a:solidFill>
                  <a:srgbClr val="000066"/>
                </a:solidFill>
                <a:latin typeface="Times New Roman" pitchFamily="18" charset="0"/>
                <a:ea typeface="宋体" pitchFamily="2" charset="-122"/>
                <a:cs typeface="Times New Roman" pitchFamily="18" charset="0"/>
              </a:rPr>
              <a:t>A</a:t>
            </a:r>
            <a:r>
              <a:rPr lang="zh-CN" altLang="en-US" sz="2800" b="1" dirty="0">
                <a:solidFill>
                  <a:srgbClr val="000066"/>
                </a:solidFill>
                <a:latin typeface="Times New Roman" pitchFamily="18" charset="0"/>
                <a:ea typeface="宋体" pitchFamily="2" charset="-122"/>
                <a:cs typeface="Times New Roman" pitchFamily="18" charset="0"/>
              </a:rPr>
              <a:t>的最大值的函数有</a:t>
            </a:r>
            <a:r>
              <a:rPr lang="en-US" altLang="zh-CN" sz="2800" b="1" dirty="0">
                <a:solidFill>
                  <a:srgbClr val="000066"/>
                </a:solidFill>
                <a:latin typeface="Times New Roman" pitchFamily="18" charset="0"/>
                <a:ea typeface="宋体" pitchFamily="2" charset="-122"/>
                <a:cs typeface="Times New Roman" pitchFamily="18" charset="0"/>
              </a:rPr>
              <a:t>3</a:t>
            </a:r>
            <a:r>
              <a:rPr lang="zh-CN" altLang="en-US" sz="2800" b="1" dirty="0">
                <a:solidFill>
                  <a:srgbClr val="000066"/>
                </a:solidFill>
                <a:latin typeface="Times New Roman" pitchFamily="18" charset="0"/>
                <a:ea typeface="宋体" pitchFamily="2" charset="-122"/>
                <a:cs typeface="Times New Roman" pitchFamily="18" charset="0"/>
              </a:rPr>
              <a:t>种调用格式，分别是：</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① </a:t>
            </a:r>
            <a:r>
              <a:rPr lang="en-US" altLang="zh-CN" sz="2800" b="1" dirty="0">
                <a:solidFill>
                  <a:srgbClr val="000066"/>
                </a:solidFill>
                <a:latin typeface="Times New Roman" pitchFamily="18" charset="0"/>
                <a:ea typeface="宋体" pitchFamily="2" charset="-122"/>
                <a:cs typeface="Times New Roman" pitchFamily="18" charset="0"/>
              </a:rPr>
              <a:t>max(A)</a:t>
            </a:r>
            <a:r>
              <a:rPr lang="zh-CN" altLang="en-US" sz="2800" b="1" dirty="0">
                <a:solidFill>
                  <a:srgbClr val="000066"/>
                </a:solidFill>
                <a:latin typeface="Times New Roman" pitchFamily="18" charset="0"/>
                <a:ea typeface="宋体" pitchFamily="2" charset="-122"/>
                <a:cs typeface="Times New Roman" pitchFamily="18" charset="0"/>
              </a:rPr>
              <a:t>：返回一个行向量，向量的第</a:t>
            </a:r>
            <a:r>
              <a:rPr lang="en-US" altLang="zh-CN" sz="2800" b="1" dirty="0">
                <a:solidFill>
                  <a:srgbClr val="000066"/>
                </a:solidFill>
                <a:latin typeface="Times New Roman" pitchFamily="18" charset="0"/>
                <a:ea typeface="宋体" pitchFamily="2" charset="-122"/>
                <a:cs typeface="Times New Roman" pitchFamily="18" charset="0"/>
              </a:rPr>
              <a:t>i</a:t>
            </a:r>
            <a:r>
              <a:rPr lang="zh-CN" altLang="en-US" sz="2800" b="1" dirty="0">
                <a:solidFill>
                  <a:srgbClr val="000066"/>
                </a:solidFill>
                <a:latin typeface="Times New Roman" pitchFamily="18" charset="0"/>
                <a:ea typeface="宋体" pitchFamily="2" charset="-122"/>
                <a:cs typeface="Times New Roman" pitchFamily="18" charset="0"/>
              </a:rPr>
              <a:t>个元素是矩阵</a:t>
            </a:r>
            <a:r>
              <a:rPr lang="en-US" altLang="zh-CN" sz="2800" b="1" dirty="0">
                <a:solidFill>
                  <a:srgbClr val="000066"/>
                </a:solidFill>
                <a:latin typeface="Times New Roman" pitchFamily="18" charset="0"/>
                <a:ea typeface="宋体" pitchFamily="2" charset="-122"/>
                <a:cs typeface="Times New Roman" pitchFamily="18" charset="0"/>
              </a:rPr>
              <a:t>A</a:t>
            </a:r>
            <a:r>
              <a:rPr lang="zh-CN" altLang="en-US" sz="2800" b="1" dirty="0">
                <a:solidFill>
                  <a:srgbClr val="000066"/>
                </a:solidFill>
                <a:latin typeface="Times New Roman" pitchFamily="18" charset="0"/>
                <a:ea typeface="宋体" pitchFamily="2" charset="-122"/>
                <a:cs typeface="Times New Roman" pitchFamily="18" charset="0"/>
              </a:rPr>
              <a:t>的第</a:t>
            </a:r>
            <a:r>
              <a:rPr lang="en-US" altLang="zh-CN" sz="2800" b="1" dirty="0">
                <a:solidFill>
                  <a:srgbClr val="000066"/>
                </a:solidFill>
                <a:latin typeface="Times New Roman" pitchFamily="18" charset="0"/>
                <a:ea typeface="宋体" pitchFamily="2" charset="-122"/>
                <a:cs typeface="Times New Roman" pitchFamily="18" charset="0"/>
              </a:rPr>
              <a:t>i</a:t>
            </a:r>
            <a:r>
              <a:rPr lang="zh-CN" altLang="en-US" sz="2800" b="1" dirty="0">
                <a:solidFill>
                  <a:srgbClr val="000066"/>
                </a:solidFill>
                <a:latin typeface="Times New Roman" pitchFamily="18" charset="0"/>
                <a:ea typeface="宋体" pitchFamily="2" charset="-122"/>
                <a:cs typeface="Times New Roman" pitchFamily="18" charset="0"/>
              </a:rPr>
              <a:t>列上的最大值。</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② </a:t>
            </a:r>
            <a:r>
              <a:rPr lang="en-US" altLang="zh-CN" sz="2800" b="1" dirty="0">
                <a:solidFill>
                  <a:srgbClr val="000066"/>
                </a:solidFill>
                <a:latin typeface="Times New Roman" pitchFamily="18" charset="0"/>
                <a:ea typeface="宋体" pitchFamily="2" charset="-122"/>
                <a:cs typeface="Times New Roman" pitchFamily="18" charset="0"/>
              </a:rPr>
              <a:t>[Y,U]=max(A)</a:t>
            </a:r>
            <a:r>
              <a:rPr lang="zh-CN" altLang="en-US" sz="2800" b="1" dirty="0">
                <a:solidFill>
                  <a:srgbClr val="000066"/>
                </a:solidFill>
                <a:latin typeface="Times New Roman" pitchFamily="18" charset="0"/>
                <a:ea typeface="宋体" pitchFamily="2" charset="-122"/>
                <a:cs typeface="Times New Roman" pitchFamily="18" charset="0"/>
              </a:rPr>
              <a:t>：返回行向量</a:t>
            </a:r>
            <a:r>
              <a:rPr lang="en-US" altLang="zh-CN" sz="2800" b="1" dirty="0">
                <a:solidFill>
                  <a:srgbClr val="000066"/>
                </a:solidFill>
                <a:latin typeface="Times New Roman" pitchFamily="18" charset="0"/>
                <a:ea typeface="宋体" pitchFamily="2" charset="-122"/>
                <a:cs typeface="Times New Roman" pitchFamily="18" charset="0"/>
              </a:rPr>
              <a:t>Y</a:t>
            </a:r>
            <a:r>
              <a:rPr lang="zh-CN" altLang="en-US" sz="2800" b="1" dirty="0">
                <a:solidFill>
                  <a:srgbClr val="000066"/>
                </a:solidFill>
                <a:latin typeface="Times New Roman" pitchFamily="18" charset="0"/>
                <a:ea typeface="宋体" pitchFamily="2" charset="-122"/>
                <a:cs typeface="Times New Roman" pitchFamily="18" charset="0"/>
              </a:rPr>
              <a:t>和</a:t>
            </a:r>
            <a:r>
              <a:rPr lang="en-US" altLang="zh-CN" sz="2800" b="1" dirty="0">
                <a:solidFill>
                  <a:srgbClr val="000066"/>
                </a:solidFill>
                <a:latin typeface="Times New Roman" pitchFamily="18" charset="0"/>
                <a:ea typeface="宋体" pitchFamily="2" charset="-122"/>
                <a:cs typeface="Times New Roman" pitchFamily="18" charset="0"/>
              </a:rPr>
              <a:t>U</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Y</a:t>
            </a:r>
            <a:r>
              <a:rPr lang="zh-CN" altLang="en-US" sz="2800" b="1" dirty="0">
                <a:solidFill>
                  <a:srgbClr val="000066"/>
                </a:solidFill>
                <a:latin typeface="Times New Roman" pitchFamily="18" charset="0"/>
                <a:ea typeface="宋体" pitchFamily="2" charset="-122"/>
                <a:cs typeface="Times New Roman" pitchFamily="18" charset="0"/>
              </a:rPr>
              <a:t>向量记录</a:t>
            </a:r>
            <a:r>
              <a:rPr lang="en-US" altLang="zh-CN" sz="2800" b="1" dirty="0">
                <a:solidFill>
                  <a:srgbClr val="000066"/>
                </a:solidFill>
                <a:latin typeface="Times New Roman" pitchFamily="18" charset="0"/>
                <a:ea typeface="宋体" pitchFamily="2" charset="-122"/>
                <a:cs typeface="Times New Roman" pitchFamily="18" charset="0"/>
              </a:rPr>
              <a:t>A</a:t>
            </a:r>
            <a:r>
              <a:rPr lang="zh-CN" altLang="en-US" sz="2800" b="1" dirty="0">
                <a:solidFill>
                  <a:srgbClr val="000066"/>
                </a:solidFill>
                <a:latin typeface="Times New Roman" pitchFamily="18" charset="0"/>
                <a:ea typeface="宋体" pitchFamily="2" charset="-122"/>
                <a:cs typeface="Times New Roman" pitchFamily="18" charset="0"/>
              </a:rPr>
              <a:t>的每列的最大值，</a:t>
            </a:r>
            <a:r>
              <a:rPr lang="en-US" altLang="zh-CN" sz="2800" b="1" dirty="0">
                <a:solidFill>
                  <a:srgbClr val="000066"/>
                </a:solidFill>
                <a:latin typeface="Times New Roman" pitchFamily="18" charset="0"/>
                <a:ea typeface="宋体" pitchFamily="2" charset="-122"/>
                <a:cs typeface="Times New Roman" pitchFamily="18" charset="0"/>
              </a:rPr>
              <a:t>U</a:t>
            </a:r>
            <a:r>
              <a:rPr lang="zh-CN" altLang="en-US" sz="2800" b="1" dirty="0">
                <a:solidFill>
                  <a:srgbClr val="000066"/>
                </a:solidFill>
                <a:latin typeface="Times New Roman" pitchFamily="18" charset="0"/>
                <a:ea typeface="宋体" pitchFamily="2" charset="-122"/>
                <a:cs typeface="Times New Roman" pitchFamily="18" charset="0"/>
              </a:rPr>
              <a:t>向量记录每列最大值的行号。</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③ </a:t>
            </a:r>
            <a:r>
              <a:rPr lang="pt-BR" altLang="zh-CN" sz="2800" b="1" dirty="0">
                <a:solidFill>
                  <a:srgbClr val="000066"/>
                </a:solidFill>
                <a:latin typeface="Times New Roman" pitchFamily="18" charset="0"/>
                <a:ea typeface="宋体" pitchFamily="2" charset="-122"/>
                <a:cs typeface="Times New Roman" pitchFamily="18" charset="0"/>
              </a:rPr>
              <a:t>max(A,[],dim)</a:t>
            </a:r>
            <a:r>
              <a:rPr lang="zh-CN" altLang="pt-BR" sz="2800" b="1" dirty="0">
                <a:solidFill>
                  <a:srgbClr val="000066"/>
                </a:solidFill>
                <a:latin typeface="Times New Roman" pitchFamily="18" charset="0"/>
                <a:ea typeface="宋体" pitchFamily="2" charset="-122"/>
                <a:cs typeface="Times New Roman" pitchFamily="18" charset="0"/>
              </a:rPr>
              <a:t>：</a:t>
            </a:r>
            <a:r>
              <a:rPr lang="pt-BR" altLang="zh-CN" sz="2800" b="1" dirty="0">
                <a:solidFill>
                  <a:srgbClr val="000066"/>
                </a:solidFill>
                <a:latin typeface="Times New Roman" pitchFamily="18" charset="0"/>
                <a:ea typeface="宋体" pitchFamily="2" charset="-122"/>
                <a:cs typeface="Times New Roman" pitchFamily="18" charset="0"/>
              </a:rPr>
              <a:t>dim</a:t>
            </a:r>
            <a:r>
              <a:rPr lang="zh-CN" altLang="pt-BR" sz="2800" b="1" dirty="0">
                <a:solidFill>
                  <a:srgbClr val="000066"/>
                </a:solidFill>
                <a:latin typeface="Times New Roman" pitchFamily="18" charset="0"/>
                <a:ea typeface="宋体" pitchFamily="2" charset="-122"/>
                <a:cs typeface="Times New Roman" pitchFamily="18" charset="0"/>
              </a:rPr>
              <a:t>取</a:t>
            </a:r>
            <a:r>
              <a:rPr lang="pt-BR" altLang="zh-CN" sz="2800" b="1" dirty="0">
                <a:solidFill>
                  <a:srgbClr val="000066"/>
                </a:solidFill>
                <a:latin typeface="Times New Roman" pitchFamily="18" charset="0"/>
                <a:ea typeface="宋体" pitchFamily="2" charset="-122"/>
                <a:cs typeface="Times New Roman" pitchFamily="18" charset="0"/>
              </a:rPr>
              <a:t>1</a:t>
            </a:r>
            <a:r>
              <a:rPr lang="zh-CN" altLang="pt-BR" sz="2800" b="1" dirty="0">
                <a:solidFill>
                  <a:srgbClr val="000066"/>
                </a:solidFill>
                <a:latin typeface="Times New Roman" pitchFamily="18" charset="0"/>
                <a:ea typeface="宋体" pitchFamily="2" charset="-122"/>
                <a:cs typeface="Times New Roman" pitchFamily="18" charset="0"/>
              </a:rPr>
              <a:t>或</a:t>
            </a:r>
            <a:r>
              <a:rPr lang="pt-BR" altLang="zh-CN" sz="2800" b="1" dirty="0">
                <a:solidFill>
                  <a:srgbClr val="000066"/>
                </a:solidFill>
                <a:latin typeface="Times New Roman" pitchFamily="18" charset="0"/>
                <a:ea typeface="宋体" pitchFamily="2" charset="-122"/>
                <a:cs typeface="Times New Roman" pitchFamily="18" charset="0"/>
              </a:rPr>
              <a:t>2</a:t>
            </a:r>
            <a:r>
              <a:rPr lang="zh-CN" altLang="pt-BR"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dim</a:t>
            </a:r>
            <a:r>
              <a:rPr lang="zh-CN" altLang="en-US" sz="2800" b="1" dirty="0">
                <a:solidFill>
                  <a:srgbClr val="000066"/>
                </a:solidFill>
                <a:latin typeface="Times New Roman" pitchFamily="18" charset="0"/>
                <a:ea typeface="宋体" pitchFamily="2" charset="-122"/>
                <a:cs typeface="Times New Roman" pitchFamily="18" charset="0"/>
              </a:rPr>
              <a:t>取</a:t>
            </a:r>
            <a:r>
              <a:rPr lang="en-US" altLang="zh-CN" sz="2800" b="1" dirty="0">
                <a:solidFill>
                  <a:srgbClr val="000066"/>
                </a:solidFill>
                <a:latin typeface="Times New Roman" pitchFamily="18" charset="0"/>
                <a:ea typeface="宋体" pitchFamily="2" charset="-122"/>
                <a:cs typeface="Times New Roman" pitchFamily="18" charset="0"/>
              </a:rPr>
              <a:t>1</a:t>
            </a:r>
            <a:r>
              <a:rPr lang="zh-CN" altLang="en-US" sz="2800" b="1" dirty="0">
                <a:solidFill>
                  <a:srgbClr val="000066"/>
                </a:solidFill>
                <a:latin typeface="Times New Roman" pitchFamily="18" charset="0"/>
                <a:ea typeface="宋体" pitchFamily="2" charset="-122"/>
                <a:cs typeface="Times New Roman" pitchFamily="18" charset="0"/>
              </a:rPr>
              <a:t>时，该函数和</a:t>
            </a:r>
            <a:r>
              <a:rPr lang="en-US" altLang="zh-CN" sz="2800" b="1" dirty="0">
                <a:solidFill>
                  <a:srgbClr val="000066"/>
                </a:solidFill>
                <a:latin typeface="Times New Roman" pitchFamily="18" charset="0"/>
                <a:ea typeface="宋体" pitchFamily="2" charset="-122"/>
                <a:cs typeface="Times New Roman" pitchFamily="18" charset="0"/>
              </a:rPr>
              <a:t>max(A)</a:t>
            </a:r>
            <a:r>
              <a:rPr lang="zh-CN" altLang="en-US" sz="2800" b="1" dirty="0">
                <a:solidFill>
                  <a:srgbClr val="000066"/>
                </a:solidFill>
                <a:latin typeface="Times New Roman" pitchFamily="18" charset="0"/>
                <a:ea typeface="宋体" pitchFamily="2" charset="-122"/>
                <a:cs typeface="Times New Roman" pitchFamily="18" charset="0"/>
              </a:rPr>
              <a:t>等价；</a:t>
            </a:r>
            <a:r>
              <a:rPr lang="en-US" altLang="zh-CN" sz="2800" b="1" dirty="0">
                <a:solidFill>
                  <a:srgbClr val="000066"/>
                </a:solidFill>
                <a:latin typeface="Times New Roman" pitchFamily="18" charset="0"/>
                <a:ea typeface="宋体" pitchFamily="2" charset="-122"/>
                <a:cs typeface="Times New Roman" pitchFamily="18" charset="0"/>
              </a:rPr>
              <a:t>dim</a:t>
            </a:r>
            <a:r>
              <a:rPr lang="zh-CN" altLang="en-US" sz="2800" b="1" dirty="0">
                <a:solidFill>
                  <a:srgbClr val="000066"/>
                </a:solidFill>
                <a:latin typeface="Times New Roman" pitchFamily="18" charset="0"/>
                <a:ea typeface="宋体" pitchFamily="2" charset="-122"/>
                <a:cs typeface="Times New Roman" pitchFamily="18" charset="0"/>
              </a:rPr>
              <a:t>取</a:t>
            </a:r>
            <a:r>
              <a:rPr lang="en-US" altLang="zh-CN" sz="2800" b="1" dirty="0">
                <a:solidFill>
                  <a:srgbClr val="000066"/>
                </a:solidFill>
                <a:latin typeface="Times New Roman" pitchFamily="18" charset="0"/>
                <a:ea typeface="宋体" pitchFamily="2" charset="-122"/>
                <a:cs typeface="Times New Roman" pitchFamily="18" charset="0"/>
              </a:rPr>
              <a:t>2</a:t>
            </a:r>
            <a:r>
              <a:rPr lang="zh-CN" altLang="en-US" sz="2800" b="1" dirty="0">
                <a:solidFill>
                  <a:srgbClr val="000066"/>
                </a:solidFill>
                <a:latin typeface="Times New Roman" pitchFamily="18" charset="0"/>
                <a:ea typeface="宋体" pitchFamily="2" charset="-122"/>
                <a:cs typeface="Times New Roman" pitchFamily="18" charset="0"/>
              </a:rPr>
              <a:t>时，该函数返回一个列向量，其第</a:t>
            </a:r>
            <a:r>
              <a:rPr lang="en-US" altLang="zh-CN" sz="2800" b="1" dirty="0">
                <a:solidFill>
                  <a:srgbClr val="000066"/>
                </a:solidFill>
                <a:latin typeface="Times New Roman" pitchFamily="18" charset="0"/>
                <a:ea typeface="宋体" pitchFamily="2" charset="-122"/>
                <a:cs typeface="Times New Roman" pitchFamily="18" charset="0"/>
              </a:rPr>
              <a:t>i</a:t>
            </a:r>
            <a:r>
              <a:rPr lang="zh-CN" altLang="en-US" sz="2800" b="1" dirty="0">
                <a:solidFill>
                  <a:srgbClr val="000066"/>
                </a:solidFill>
                <a:latin typeface="Times New Roman" pitchFamily="18" charset="0"/>
                <a:ea typeface="宋体" pitchFamily="2" charset="-122"/>
                <a:cs typeface="Times New Roman" pitchFamily="18" charset="0"/>
              </a:rPr>
              <a:t>个元素是</a:t>
            </a:r>
            <a:r>
              <a:rPr lang="en-US" altLang="zh-CN" sz="2800" b="1" dirty="0">
                <a:solidFill>
                  <a:srgbClr val="000066"/>
                </a:solidFill>
                <a:latin typeface="Times New Roman" pitchFamily="18" charset="0"/>
                <a:ea typeface="宋体" pitchFamily="2" charset="-122"/>
                <a:cs typeface="Times New Roman" pitchFamily="18" charset="0"/>
              </a:rPr>
              <a:t>A</a:t>
            </a:r>
            <a:r>
              <a:rPr lang="zh-CN" altLang="en-US" sz="2800" b="1" dirty="0">
                <a:solidFill>
                  <a:srgbClr val="000066"/>
                </a:solidFill>
                <a:latin typeface="Times New Roman" pitchFamily="18" charset="0"/>
                <a:ea typeface="宋体" pitchFamily="2" charset="-122"/>
                <a:cs typeface="Times New Roman" pitchFamily="18" charset="0"/>
              </a:rPr>
              <a:t>矩阵的第</a:t>
            </a:r>
            <a:r>
              <a:rPr lang="en-US" altLang="zh-CN" sz="2800" b="1" dirty="0">
                <a:solidFill>
                  <a:srgbClr val="000066"/>
                </a:solidFill>
                <a:latin typeface="Times New Roman" pitchFamily="18" charset="0"/>
                <a:ea typeface="宋体" pitchFamily="2" charset="-122"/>
                <a:cs typeface="Times New Roman" pitchFamily="18" charset="0"/>
              </a:rPr>
              <a:t>i</a:t>
            </a:r>
            <a:r>
              <a:rPr lang="zh-CN" altLang="en-US" sz="2800" b="1" dirty="0">
                <a:solidFill>
                  <a:srgbClr val="000066"/>
                </a:solidFill>
                <a:latin typeface="Times New Roman" pitchFamily="18" charset="0"/>
                <a:ea typeface="宋体" pitchFamily="2" charset="-122"/>
                <a:cs typeface="Times New Roman" pitchFamily="18" charset="0"/>
              </a:rPr>
              <a:t>行上的最大值。</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求矩阵最小值的函数是</a:t>
            </a:r>
            <a:r>
              <a:rPr lang="en-US" altLang="zh-CN" sz="2800" b="1" dirty="0">
                <a:solidFill>
                  <a:srgbClr val="000066"/>
                </a:solidFill>
                <a:latin typeface="Times New Roman" pitchFamily="18" charset="0"/>
                <a:ea typeface="宋体" pitchFamily="2" charset="-122"/>
                <a:cs typeface="Times New Roman" pitchFamily="18" charset="0"/>
              </a:rPr>
              <a:t>min</a:t>
            </a:r>
            <a:r>
              <a:rPr lang="zh-CN" altLang="en-US" sz="2800" b="1" dirty="0">
                <a:solidFill>
                  <a:srgbClr val="000066"/>
                </a:solidFill>
                <a:latin typeface="Times New Roman" pitchFamily="18" charset="0"/>
                <a:ea typeface="宋体" pitchFamily="2" charset="-122"/>
                <a:cs typeface="Times New Roman" pitchFamily="18" charset="0"/>
              </a:rPr>
              <a:t>，其用法和</a:t>
            </a:r>
            <a:r>
              <a:rPr lang="en-US" altLang="zh-CN" sz="2800" b="1" dirty="0">
                <a:solidFill>
                  <a:srgbClr val="000066"/>
                </a:solidFill>
                <a:latin typeface="Times New Roman" pitchFamily="18" charset="0"/>
                <a:ea typeface="宋体" pitchFamily="2" charset="-122"/>
                <a:cs typeface="Times New Roman" pitchFamily="18" charset="0"/>
              </a:rPr>
              <a:t>max</a:t>
            </a:r>
            <a:r>
              <a:rPr lang="zh-CN" altLang="en-US" sz="2800" b="1" dirty="0">
                <a:solidFill>
                  <a:srgbClr val="000066"/>
                </a:solidFill>
                <a:latin typeface="Times New Roman" pitchFamily="18" charset="0"/>
                <a:ea typeface="宋体" pitchFamily="2" charset="-122"/>
                <a:cs typeface="Times New Roman" pitchFamily="18" charset="0"/>
              </a:rPr>
              <a:t>函数相同。 </a:t>
            </a:r>
          </a:p>
        </p:txBody>
      </p:sp>
      <p:sp>
        <p:nvSpPr>
          <p:cNvPr id="25604"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body" idx="1"/>
          </p:nvPr>
        </p:nvSpPr>
        <p:spPr>
          <a:xfrm>
            <a:off x="395288" y="836613"/>
            <a:ext cx="8229600" cy="936625"/>
          </a:xfrm>
        </p:spPr>
        <p:txBody>
          <a:bodyPr/>
          <a:lstStyle/>
          <a:p>
            <a:pPr marL="0" indent="0">
              <a:lnSpc>
                <a:spcPct val="80000"/>
              </a:lnSpc>
              <a:buFontTx/>
              <a:buNone/>
            </a:pPr>
            <a:r>
              <a:rPr lang="zh-CN" altLang="en-US" sz="2800" b="1" dirty="0">
                <a:solidFill>
                  <a:srgbClr val="000066"/>
                </a:solidFill>
                <a:latin typeface="Times New Roman" pitchFamily="18" charset="0"/>
                <a:ea typeface="宋体" pitchFamily="2" charset="-122"/>
                <a:cs typeface="Times New Roman" pitchFamily="18" charset="0"/>
              </a:rPr>
              <a:t>例</a:t>
            </a:r>
            <a:r>
              <a:rPr lang="en-US" altLang="zh-CN" sz="2800" b="1" dirty="0">
                <a:solidFill>
                  <a:srgbClr val="000066"/>
                </a:solidFill>
                <a:latin typeface="Times New Roman" pitchFamily="18" charset="0"/>
                <a:ea typeface="宋体" pitchFamily="2" charset="-122"/>
                <a:cs typeface="Times New Roman" pitchFamily="18" charset="0"/>
              </a:rPr>
              <a:t>6-17  </a:t>
            </a:r>
            <a:r>
              <a:rPr lang="zh-CN" altLang="en-US" sz="2800" b="1" dirty="0">
                <a:solidFill>
                  <a:srgbClr val="000066"/>
                </a:solidFill>
                <a:latin typeface="Times New Roman" pitchFamily="18" charset="0"/>
                <a:ea typeface="宋体" pitchFamily="2" charset="-122"/>
                <a:cs typeface="Times New Roman" pitchFamily="18" charset="0"/>
              </a:rPr>
              <a:t>某实验对一根长</a:t>
            </a:r>
            <a:r>
              <a:rPr lang="en-US" altLang="zh-CN" sz="2800" b="1" dirty="0">
                <a:solidFill>
                  <a:srgbClr val="000066"/>
                </a:solidFill>
                <a:latin typeface="Times New Roman" pitchFamily="18" charset="0"/>
                <a:ea typeface="宋体" pitchFamily="2" charset="-122"/>
                <a:cs typeface="Times New Roman" pitchFamily="18" charset="0"/>
              </a:rPr>
              <a:t>10m</a:t>
            </a:r>
            <a:r>
              <a:rPr lang="zh-CN" altLang="en-US" sz="2800" b="1" dirty="0">
                <a:solidFill>
                  <a:srgbClr val="000066"/>
                </a:solidFill>
                <a:latin typeface="Times New Roman" pitchFamily="18" charset="0"/>
                <a:ea typeface="宋体" pitchFamily="2" charset="-122"/>
                <a:cs typeface="Times New Roman" pitchFamily="18" charset="0"/>
              </a:rPr>
              <a:t>的钢轨进行热源的温度传播测试。用</a:t>
            </a:r>
            <a:r>
              <a:rPr lang="en-US" altLang="zh-CN" sz="2800" b="1" dirty="0">
                <a:solidFill>
                  <a:srgbClr val="000066"/>
                </a:solidFill>
                <a:latin typeface="Times New Roman" pitchFamily="18" charset="0"/>
                <a:ea typeface="宋体" pitchFamily="2" charset="-122"/>
                <a:cs typeface="Times New Roman" pitchFamily="18" charset="0"/>
              </a:rPr>
              <a:t>d</a:t>
            </a:r>
            <a:r>
              <a:rPr lang="zh-CN" altLang="en-US" sz="2800" b="1" dirty="0">
                <a:solidFill>
                  <a:srgbClr val="000066"/>
                </a:solidFill>
                <a:latin typeface="Times New Roman" pitchFamily="18" charset="0"/>
                <a:ea typeface="宋体" pitchFamily="2" charset="-122"/>
                <a:cs typeface="Times New Roman" pitchFamily="18" charset="0"/>
              </a:rPr>
              <a:t>表示测量点距离（</a:t>
            </a:r>
            <a:r>
              <a:rPr lang="en-US" altLang="zh-CN" sz="2800" b="1" dirty="0">
                <a:solidFill>
                  <a:srgbClr val="000066"/>
                </a:solidFill>
                <a:latin typeface="Times New Roman" pitchFamily="18" charset="0"/>
                <a:ea typeface="宋体" pitchFamily="2" charset="-122"/>
                <a:cs typeface="Times New Roman" pitchFamily="18" charset="0"/>
              </a:rPr>
              <a:t>m</a:t>
            </a:r>
            <a:r>
              <a:rPr lang="zh-CN" altLang="en-US" sz="2800" b="1" dirty="0">
                <a:solidFill>
                  <a:srgbClr val="000066"/>
                </a:solidFill>
                <a:latin typeface="Times New Roman" pitchFamily="18" charset="0"/>
                <a:ea typeface="宋体" pitchFamily="2" charset="-122"/>
                <a:cs typeface="Times New Roman" pitchFamily="18" charset="0"/>
              </a:rPr>
              <a:t>），用</a:t>
            </a:r>
            <a:r>
              <a:rPr lang="en-US" altLang="zh-CN" sz="2800" b="1" dirty="0">
                <a:solidFill>
                  <a:srgbClr val="000066"/>
                </a:solidFill>
                <a:latin typeface="Times New Roman" pitchFamily="18" charset="0"/>
                <a:ea typeface="宋体" pitchFamily="2" charset="-122"/>
                <a:cs typeface="Times New Roman" pitchFamily="18" charset="0"/>
              </a:rPr>
              <a:t>t</a:t>
            </a:r>
            <a:r>
              <a:rPr lang="zh-CN" altLang="en-US" sz="2800" b="1" dirty="0">
                <a:solidFill>
                  <a:srgbClr val="000066"/>
                </a:solidFill>
                <a:latin typeface="Times New Roman" pitchFamily="18" charset="0"/>
                <a:ea typeface="宋体" pitchFamily="2" charset="-122"/>
                <a:cs typeface="Times New Roman" pitchFamily="18" charset="0"/>
              </a:rPr>
              <a:t>表示测量时间（</a:t>
            </a:r>
            <a:r>
              <a:rPr lang="en-US" altLang="zh-CN" sz="2800" b="1" dirty="0">
                <a:solidFill>
                  <a:srgbClr val="000066"/>
                </a:solidFill>
                <a:latin typeface="Times New Roman" pitchFamily="18" charset="0"/>
                <a:ea typeface="宋体" pitchFamily="2" charset="-122"/>
                <a:cs typeface="Times New Roman" pitchFamily="18" charset="0"/>
              </a:rPr>
              <a:t>s</a:t>
            </a:r>
            <a:r>
              <a:rPr lang="zh-CN" altLang="en-US" sz="2800" b="1" dirty="0">
                <a:solidFill>
                  <a:srgbClr val="000066"/>
                </a:solidFill>
                <a:latin typeface="Times New Roman" pitchFamily="18" charset="0"/>
                <a:ea typeface="宋体" pitchFamily="2" charset="-122"/>
                <a:cs typeface="Times New Roman" pitchFamily="18" charset="0"/>
              </a:rPr>
              <a:t>），用</a:t>
            </a:r>
            <a:r>
              <a:rPr lang="en-US" altLang="zh-CN" sz="2800" b="1" dirty="0">
                <a:solidFill>
                  <a:srgbClr val="000066"/>
                </a:solidFill>
                <a:latin typeface="Times New Roman" pitchFamily="18" charset="0"/>
                <a:ea typeface="宋体" pitchFamily="2" charset="-122"/>
                <a:cs typeface="Times New Roman" pitchFamily="18" charset="0"/>
              </a:rPr>
              <a:t>c</a:t>
            </a:r>
            <a:r>
              <a:rPr lang="zh-CN" altLang="en-US" sz="2800" b="1" dirty="0">
                <a:solidFill>
                  <a:srgbClr val="000066"/>
                </a:solidFill>
                <a:latin typeface="Times New Roman" pitchFamily="18" charset="0"/>
                <a:ea typeface="宋体" pitchFamily="2" charset="-122"/>
                <a:cs typeface="Times New Roman" pitchFamily="18" charset="0"/>
              </a:rPr>
              <a:t>表示测得各点的温度（℃），测量结果如表</a:t>
            </a:r>
            <a:r>
              <a:rPr lang="en-US" altLang="zh-CN" sz="2800" b="1" dirty="0">
                <a:solidFill>
                  <a:srgbClr val="000066"/>
                </a:solidFill>
                <a:latin typeface="Times New Roman" pitchFamily="18" charset="0"/>
                <a:ea typeface="宋体" pitchFamily="2" charset="-122"/>
                <a:cs typeface="Times New Roman" pitchFamily="18" charset="0"/>
              </a:rPr>
              <a:t>6-3</a:t>
            </a:r>
            <a:r>
              <a:rPr lang="zh-CN" altLang="en-US" sz="2800" b="1" dirty="0">
                <a:solidFill>
                  <a:srgbClr val="000066"/>
                </a:solidFill>
                <a:latin typeface="Times New Roman" pitchFamily="18" charset="0"/>
                <a:ea typeface="宋体" pitchFamily="2" charset="-122"/>
                <a:cs typeface="Times New Roman" pitchFamily="18" charset="0"/>
              </a:rPr>
              <a:t>所示。 </a:t>
            </a:r>
          </a:p>
        </p:txBody>
      </p:sp>
      <p:sp>
        <p:nvSpPr>
          <p:cNvPr id="73735" name="Rectangle 7"/>
          <p:cNvSpPr>
            <a:spLocks noChangeArrowheads="1"/>
          </p:cNvSpPr>
          <p:nvPr/>
        </p:nvSpPr>
        <p:spPr bwMode="auto">
          <a:xfrm>
            <a:off x="1350963" y="2908300"/>
            <a:ext cx="100488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nvGrpSpPr>
          <p:cNvPr id="73732" name="Group 4"/>
          <p:cNvGrpSpPr>
            <a:grpSpLocks/>
          </p:cNvGrpSpPr>
          <p:nvPr/>
        </p:nvGrpSpPr>
        <p:grpSpPr bwMode="auto">
          <a:xfrm>
            <a:off x="4579987" y="2009460"/>
            <a:ext cx="1000125" cy="439738"/>
            <a:chOff x="3026" y="11356"/>
            <a:chExt cx="1575" cy="729"/>
          </a:xfrm>
        </p:grpSpPr>
        <p:sp>
          <p:nvSpPr>
            <p:cNvPr id="73734" name="Line 6"/>
            <p:cNvSpPr>
              <a:spLocks noChangeShapeType="1"/>
            </p:cNvSpPr>
            <p:nvPr/>
          </p:nvSpPr>
          <p:spPr bwMode="auto">
            <a:xfrm flipH="1" flipV="1">
              <a:off x="3026" y="11537"/>
              <a:ext cx="1570" cy="5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3" name="Line 5"/>
            <p:cNvSpPr>
              <a:spLocks noChangeShapeType="1"/>
            </p:cNvSpPr>
            <p:nvPr/>
          </p:nvSpPr>
          <p:spPr bwMode="auto">
            <a:xfrm flipH="1" flipV="1">
              <a:off x="3866" y="11356"/>
              <a:ext cx="735" cy="7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3801" name="Group 73"/>
          <p:cNvGraphicFramePr>
            <a:graphicFrameLocks noGrp="1"/>
          </p:cNvGraphicFramePr>
          <p:nvPr>
            <p:extLst>
              <p:ext uri="{D42A27DB-BD31-4B8C-83A1-F6EECF244321}">
                <p14:modId xmlns:p14="http://schemas.microsoft.com/office/powerpoint/2010/main" val="3806295374"/>
              </p:ext>
            </p:extLst>
          </p:nvPr>
        </p:nvGraphicFramePr>
        <p:xfrm>
          <a:off x="4644008" y="1996440"/>
          <a:ext cx="3409950" cy="1432560"/>
        </p:xfrm>
        <a:graphic>
          <a:graphicData uri="http://schemas.openxmlformats.org/drawingml/2006/table">
            <a:tbl>
              <a:tblPr/>
              <a:tblGrid>
                <a:gridCol w="936625"/>
                <a:gridCol w="2473325"/>
              </a:tblGrid>
              <a:tr h="442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c       d</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a:t>
                      </a:r>
                      <a:endParaRPr kumimoji="0" lang="en-US" altLang="zh-CN" sz="1400" b="0" i="0" u="none" strike="noStrike" cap="none" normalizeH="0" baseline="0" dirty="0" smtClean="0">
                        <a:ln>
                          <a:noFill/>
                        </a:ln>
                        <a:solidFill>
                          <a:schemeClr val="tx1"/>
                        </a:solidFill>
                        <a:effectLst/>
                        <a:latin typeface="Calibri"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0        2.5        5       7.5        10</a:t>
                      </a:r>
                      <a:endParaRPr kumimoji="0" lang="en-US" altLang="zh-CN" sz="1400" b="0" i="0" u="none" strike="noStrike" cap="none" normalizeH="0" baseline="0" smtClean="0">
                        <a:ln>
                          <a:noFill/>
                        </a:ln>
                        <a:solidFill>
                          <a:schemeClr val="tx1"/>
                        </a:solidFill>
                        <a:effectLst/>
                        <a:latin typeface="Calibri"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71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0</a:t>
                      </a:r>
                      <a:endParaRPr kumimoji="0" lang="en-US" altLang="zh-CN" sz="14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95       14        0         0         0</a:t>
                      </a:r>
                      <a:endParaRPr kumimoji="0" lang="en-US" altLang="zh-CN" sz="1400" b="0" i="0" u="none" strike="noStrike" cap="none" normalizeH="0" baseline="0" dirty="0" smtClean="0">
                        <a:ln>
                          <a:noFill/>
                        </a:ln>
                        <a:solidFill>
                          <a:schemeClr val="tx1"/>
                        </a:solidFill>
                        <a:effectLst/>
                        <a:latin typeface="Calibri"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30</a:t>
                      </a:r>
                      <a:endParaRPr kumimoji="0" lang="en-US" altLang="zh-CN" sz="14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88       48        32       12         6</a:t>
                      </a:r>
                      <a:endParaRPr kumimoji="0" lang="en-US" altLang="zh-CN" sz="1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8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60</a:t>
                      </a:r>
                      <a:endParaRPr kumimoji="0" lang="en-US" altLang="zh-CN" sz="14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67       64        54       48        41</a:t>
                      </a:r>
                      <a:endParaRPr kumimoji="0" lang="en-US" altLang="zh-CN" sz="1400" b="0" i="0" u="none" strike="noStrike" cap="none" normalizeH="0" baseline="0" dirty="0" smtClean="0">
                        <a:ln>
                          <a:noFill/>
                        </a:ln>
                        <a:solidFill>
                          <a:schemeClr val="tx1"/>
                        </a:solidFill>
                        <a:effectLst/>
                        <a:latin typeface="Calibri"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3802" name="Rectangle 74"/>
          <p:cNvSpPr>
            <a:spLocks noChangeArrowheads="1"/>
          </p:cNvSpPr>
          <p:nvPr/>
        </p:nvSpPr>
        <p:spPr bwMode="auto">
          <a:xfrm>
            <a:off x="250825" y="3429000"/>
            <a:ext cx="822960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ts val="1000"/>
              </a:spcBef>
            </a:pPr>
            <a:r>
              <a:rPr lang="zh-CN" altLang="en-US" sz="2800" b="1" dirty="0">
                <a:latin typeface="Times New Roman" pitchFamily="18" charset="0"/>
                <a:ea typeface="宋体" pitchFamily="2" charset="-122"/>
                <a:cs typeface="Times New Roman" pitchFamily="18" charset="0"/>
              </a:rPr>
              <a:t>试用线性插值求出在一分钟内每隔</a:t>
            </a:r>
            <a:r>
              <a:rPr lang="en-US" altLang="zh-CN" sz="2800" b="1" dirty="0">
                <a:latin typeface="Times New Roman" pitchFamily="18" charset="0"/>
                <a:ea typeface="宋体" pitchFamily="2" charset="-122"/>
                <a:cs typeface="Times New Roman" pitchFamily="18" charset="0"/>
              </a:rPr>
              <a:t>20s</a:t>
            </a:r>
            <a:r>
              <a:rPr lang="zh-CN" altLang="en-US" sz="2800" b="1" dirty="0">
                <a:latin typeface="Times New Roman" pitchFamily="18" charset="0"/>
                <a:ea typeface="宋体" pitchFamily="2" charset="-122"/>
                <a:cs typeface="Times New Roman" pitchFamily="18" charset="0"/>
              </a:rPr>
              <a:t>、钢轨每隔</a:t>
            </a:r>
            <a:r>
              <a:rPr lang="en-US" altLang="zh-CN" sz="2800" b="1" dirty="0">
                <a:latin typeface="Times New Roman" pitchFamily="18" charset="0"/>
                <a:ea typeface="宋体" pitchFamily="2" charset="-122"/>
                <a:cs typeface="Times New Roman" pitchFamily="18" charset="0"/>
              </a:rPr>
              <a:t>2m</a:t>
            </a:r>
            <a:r>
              <a:rPr lang="zh-CN" altLang="en-US" sz="2800" b="1" dirty="0">
                <a:latin typeface="Times New Roman" pitchFamily="18" charset="0"/>
                <a:ea typeface="宋体" pitchFamily="2" charset="-122"/>
                <a:cs typeface="Times New Roman" pitchFamily="18" charset="0"/>
              </a:rPr>
              <a:t>处的温度。</a:t>
            </a:r>
          </a:p>
          <a:p>
            <a:pPr marL="228600" indent="-228600">
              <a:spcBef>
                <a:spcPts val="1000"/>
              </a:spcBef>
              <a:buFontTx/>
              <a:buChar char="•"/>
            </a:pPr>
            <a:r>
              <a:rPr lang="fr-FR" altLang="zh-CN" sz="1600" b="1" dirty="0" smtClean="0">
                <a:latin typeface="Times New Roman" pitchFamily="18" charset="0"/>
                <a:ea typeface="宋体" pitchFamily="2" charset="-122"/>
                <a:cs typeface="Times New Roman" pitchFamily="18" charset="0"/>
              </a:rPr>
              <a:t>d=0:2.5:10</a:t>
            </a:r>
            <a:r>
              <a:rPr lang="fr-FR" altLang="zh-CN" sz="1600" b="1" dirty="0">
                <a:latin typeface="Times New Roman" pitchFamily="18" charset="0"/>
                <a:ea typeface="宋体" pitchFamily="2" charset="-122"/>
                <a:cs typeface="Times New Roman" pitchFamily="18" charset="0"/>
              </a:rPr>
              <a:t>;</a:t>
            </a:r>
          </a:p>
          <a:p>
            <a:pPr marL="228600" indent="-228600">
              <a:spcBef>
                <a:spcPts val="1000"/>
              </a:spcBef>
              <a:buFontTx/>
              <a:buChar char="•"/>
            </a:pPr>
            <a:r>
              <a:rPr lang="fr-FR" altLang="zh-CN" sz="1600" b="1" dirty="0">
                <a:latin typeface="Times New Roman" pitchFamily="18" charset="0"/>
                <a:ea typeface="宋体" pitchFamily="2" charset="-122"/>
                <a:cs typeface="Times New Roman" pitchFamily="18" charset="0"/>
              </a:rPr>
              <a:t>t=(0:30:60)';</a:t>
            </a:r>
          </a:p>
          <a:p>
            <a:pPr marL="228600" indent="-228600">
              <a:spcBef>
                <a:spcPts val="1000"/>
              </a:spcBef>
              <a:buFontTx/>
              <a:buChar char="•"/>
            </a:pPr>
            <a:r>
              <a:rPr lang="fr-FR" altLang="zh-CN" sz="1600" b="1" dirty="0">
                <a:latin typeface="Times New Roman" pitchFamily="18" charset="0"/>
                <a:ea typeface="宋体" pitchFamily="2" charset="-122"/>
                <a:cs typeface="Times New Roman" pitchFamily="18" charset="0"/>
              </a:rPr>
              <a:t>c=[95,14,0,0,0;88,48,32,12,6;67,64,54,48,41];</a:t>
            </a:r>
          </a:p>
          <a:p>
            <a:pPr marL="228600" indent="-228600">
              <a:spcBef>
                <a:spcPts val="1000"/>
              </a:spcBef>
              <a:buFontTx/>
              <a:buChar char="•"/>
            </a:pPr>
            <a:r>
              <a:rPr lang="fr-FR" altLang="zh-CN" sz="1600" b="1" dirty="0">
                <a:latin typeface="Times New Roman" pitchFamily="18" charset="0"/>
                <a:ea typeface="宋体" pitchFamily="2" charset="-122"/>
                <a:cs typeface="Times New Roman" pitchFamily="18" charset="0"/>
              </a:rPr>
              <a:t>di=0:2:10;</a:t>
            </a:r>
          </a:p>
          <a:p>
            <a:pPr marL="228600" indent="-228600">
              <a:spcBef>
                <a:spcPts val="1000"/>
              </a:spcBef>
              <a:buFontTx/>
              <a:buChar char="•"/>
            </a:pPr>
            <a:r>
              <a:rPr lang="fr-FR" altLang="zh-CN" sz="1600" b="1" dirty="0">
                <a:latin typeface="Times New Roman" pitchFamily="18" charset="0"/>
                <a:ea typeface="宋体" pitchFamily="2" charset="-122"/>
                <a:cs typeface="Times New Roman" pitchFamily="18" charset="0"/>
              </a:rPr>
              <a:t>ti=(0:20:60)';</a:t>
            </a:r>
          </a:p>
          <a:p>
            <a:pPr marL="228600" indent="-228600">
              <a:spcBef>
                <a:spcPts val="1000"/>
              </a:spcBef>
              <a:buFontTx/>
              <a:buChar char="•"/>
            </a:pPr>
            <a:r>
              <a:rPr lang="fr-FR" altLang="zh-CN" sz="1600" b="1" dirty="0">
                <a:latin typeface="Times New Roman" pitchFamily="18" charset="0"/>
                <a:ea typeface="宋体" pitchFamily="2" charset="-122"/>
                <a:cs typeface="Times New Roman" pitchFamily="18" charset="0"/>
              </a:rPr>
              <a:t>ci=interp2(d,t,c,di,ti)</a:t>
            </a:r>
            <a:endParaRPr lang="zh-CN" altLang="en-US" sz="1600" b="1" dirty="0">
              <a:latin typeface="Times New Roman" pitchFamily="18" charset="0"/>
              <a:ea typeface="宋体" pitchFamily="2" charset="-122"/>
              <a:cs typeface="Times New Roman" pitchFamily="18" charset="0"/>
            </a:endParaRPr>
          </a:p>
        </p:txBody>
      </p:sp>
      <p:pic>
        <p:nvPicPr>
          <p:cNvPr id="73803"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3897312"/>
            <a:ext cx="3276600"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804"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67544" y="557213"/>
            <a:ext cx="8229600" cy="1143000"/>
          </a:xfrm>
        </p:spPr>
        <p:txBody>
          <a:bodyPr/>
          <a:lstStyle/>
          <a:p>
            <a:pPr algn="l">
              <a:lnSpc>
                <a:spcPct val="90000"/>
              </a:lnSpc>
              <a:buFontTx/>
              <a:buNone/>
              <a:defRPr/>
            </a:pPr>
            <a:r>
              <a:rPr lang="en-US" altLang="zh-CN" sz="3600" b="1" kern="1200" dirty="0">
                <a:solidFill>
                  <a:srgbClr val="000066"/>
                </a:solidFill>
                <a:latin typeface="Times New Roman" pitchFamily="18" charset="0"/>
                <a:ea typeface="宋体" pitchFamily="2" charset="-122"/>
                <a:cs typeface="Times New Roman" pitchFamily="18" charset="0"/>
              </a:rPr>
              <a:t>6.4  </a:t>
            </a:r>
            <a:r>
              <a:rPr lang="zh-CN" altLang="en-US" sz="3600" b="1" kern="1200" dirty="0">
                <a:solidFill>
                  <a:srgbClr val="000066"/>
                </a:solidFill>
                <a:latin typeface="华文新魏" pitchFamily="2" charset="-122"/>
                <a:ea typeface="华文新魏" pitchFamily="2" charset="-122"/>
                <a:cs typeface="Times New Roman" pitchFamily="18" charset="0"/>
              </a:rPr>
              <a:t>曲线拟合</a:t>
            </a:r>
            <a:r>
              <a:rPr lang="zh-CN" altLang="en-US" sz="3600" b="1" kern="1200" dirty="0">
                <a:solidFill>
                  <a:srgbClr val="000066"/>
                </a:solidFill>
                <a:latin typeface="Times New Roman" pitchFamily="18" charset="0"/>
                <a:ea typeface="宋体" pitchFamily="2" charset="-122"/>
                <a:cs typeface="Times New Roman" pitchFamily="18" charset="0"/>
              </a:rPr>
              <a:t> </a:t>
            </a:r>
          </a:p>
        </p:txBody>
      </p:sp>
      <p:sp>
        <p:nvSpPr>
          <p:cNvPr id="74755" name="Rectangle 3"/>
          <p:cNvSpPr>
            <a:spLocks noGrp="1" noChangeArrowheads="1"/>
          </p:cNvSpPr>
          <p:nvPr>
            <p:ph type="body" idx="1"/>
          </p:nvPr>
        </p:nvSpPr>
        <p:spPr>
          <a:xfrm>
            <a:off x="467544" y="1412776"/>
            <a:ext cx="8424936" cy="4176464"/>
          </a:xfrm>
        </p:spPr>
        <p:txBody>
          <a:bodyPr/>
          <a:lstStyle/>
          <a:p>
            <a:pPr marL="0" indent="0">
              <a:buFontTx/>
              <a:buNone/>
            </a:pPr>
            <a:r>
              <a:rPr lang="en-US" altLang="zh-CN" sz="2800" b="1" dirty="0">
                <a:solidFill>
                  <a:srgbClr val="000066"/>
                </a:solidFill>
                <a:latin typeface="Times New Roman" pitchFamily="18" charset="0"/>
                <a:ea typeface="宋体" pitchFamily="2" charset="-122"/>
                <a:cs typeface="Times New Roman" pitchFamily="18" charset="0"/>
              </a:rPr>
              <a:t>1</a:t>
            </a:r>
            <a:r>
              <a:rPr lang="zh-CN" altLang="en-US" sz="2800" b="1" dirty="0">
                <a:solidFill>
                  <a:srgbClr val="000066"/>
                </a:solidFill>
                <a:latin typeface="Times New Roman" pitchFamily="18" charset="0"/>
                <a:ea typeface="宋体" pitchFamily="2" charset="-122"/>
                <a:cs typeface="Times New Roman" pitchFamily="18" charset="0"/>
              </a:rPr>
              <a:t>．曲线拟合原理</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与数值插值类似，曲线拟合的目的也是用一个较简单的函数去逼近一个复杂的或未知的函数，所依据的条件都是在一个区间或一个区域上的有限个采样点的函数值。</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数值插值要求逼近函数在采样点与被逼近函数相等，但由于实验或测量中的误差，所获得的数据不一定准确。在这种情况下，如果强求逼近函数通过各采样插值点，显然是不够合理的。 </a:t>
            </a:r>
          </a:p>
        </p:txBody>
      </p:sp>
      <p:sp>
        <p:nvSpPr>
          <p:cNvPr id="74756"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extLst>
      <p:ext uri="{BB962C8B-B14F-4D97-AF65-F5344CB8AC3E}">
        <p14:creationId xmlns:p14="http://schemas.microsoft.com/office/powerpoint/2010/main" val="27547236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539552" y="1052736"/>
            <a:ext cx="8424936" cy="5184576"/>
          </a:xfrm>
        </p:spPr>
        <p:txBody>
          <a:bodyPr/>
          <a:lstStyle/>
          <a:p>
            <a:pPr marL="0" indent="0">
              <a:buFontTx/>
              <a:buNone/>
            </a:pPr>
            <a:r>
              <a:rPr lang="zh-CN" altLang="en-US" sz="2800" b="1" dirty="0" smtClean="0">
                <a:solidFill>
                  <a:srgbClr val="000066"/>
                </a:solidFill>
                <a:latin typeface="Times New Roman" pitchFamily="18" charset="0"/>
                <a:ea typeface="宋体" pitchFamily="2" charset="-122"/>
                <a:cs typeface="Times New Roman" pitchFamily="18" charset="0"/>
              </a:rPr>
              <a:t>为此</a:t>
            </a:r>
            <a:r>
              <a:rPr lang="zh-CN" altLang="en-US" sz="2800" b="1" dirty="0">
                <a:solidFill>
                  <a:srgbClr val="000066"/>
                </a:solidFill>
                <a:latin typeface="Times New Roman" pitchFamily="18" charset="0"/>
                <a:ea typeface="宋体" pitchFamily="2" charset="-122"/>
                <a:cs typeface="Times New Roman" pitchFamily="18" charset="0"/>
              </a:rPr>
              <a:t>，构造函数</a:t>
            </a:r>
            <a:r>
              <a:rPr lang="en-US" altLang="zh-CN" sz="2800" b="1" dirty="0">
                <a:solidFill>
                  <a:srgbClr val="000066"/>
                </a:solidFill>
                <a:latin typeface="Times New Roman" pitchFamily="18" charset="0"/>
                <a:ea typeface="宋体" pitchFamily="2" charset="-122"/>
                <a:cs typeface="Times New Roman" pitchFamily="18" charset="0"/>
              </a:rPr>
              <a:t>y=g(x)</a:t>
            </a:r>
            <a:r>
              <a:rPr lang="zh-CN" altLang="en-US" sz="2800" b="1" dirty="0">
                <a:solidFill>
                  <a:srgbClr val="000066"/>
                </a:solidFill>
                <a:latin typeface="Times New Roman" pitchFamily="18" charset="0"/>
                <a:ea typeface="宋体" pitchFamily="2" charset="-122"/>
                <a:cs typeface="Times New Roman" pitchFamily="18" charset="0"/>
              </a:rPr>
              <a:t>去逼近</a:t>
            </a:r>
            <a:r>
              <a:rPr lang="en-US" altLang="zh-CN" sz="2800" b="1" dirty="0">
                <a:solidFill>
                  <a:srgbClr val="000066"/>
                </a:solidFill>
                <a:latin typeface="Times New Roman" pitchFamily="18" charset="0"/>
                <a:ea typeface="宋体" pitchFamily="2" charset="-122"/>
                <a:cs typeface="Times New Roman" pitchFamily="18" charset="0"/>
              </a:rPr>
              <a:t>f(x)</a:t>
            </a:r>
            <a:r>
              <a:rPr lang="zh-CN" altLang="en-US" sz="2800" b="1" dirty="0">
                <a:solidFill>
                  <a:srgbClr val="000066"/>
                </a:solidFill>
                <a:latin typeface="Times New Roman" pitchFamily="18" charset="0"/>
                <a:ea typeface="宋体" pitchFamily="2" charset="-122"/>
                <a:cs typeface="Times New Roman" pitchFamily="18" charset="0"/>
              </a:rPr>
              <a:t>，这里不要求曲线</a:t>
            </a:r>
            <a:r>
              <a:rPr lang="en-US" altLang="zh-CN" sz="2800" b="1" dirty="0">
                <a:solidFill>
                  <a:srgbClr val="000066"/>
                </a:solidFill>
                <a:latin typeface="Times New Roman" pitchFamily="18" charset="0"/>
                <a:ea typeface="宋体" pitchFamily="2" charset="-122"/>
                <a:cs typeface="Times New Roman" pitchFamily="18" charset="0"/>
              </a:rPr>
              <a:t>g(x)</a:t>
            </a:r>
            <a:r>
              <a:rPr lang="zh-CN" altLang="en-US" sz="2800" b="1" dirty="0">
                <a:solidFill>
                  <a:srgbClr val="000066"/>
                </a:solidFill>
                <a:latin typeface="Times New Roman" pitchFamily="18" charset="0"/>
                <a:ea typeface="宋体" pitchFamily="2" charset="-122"/>
                <a:cs typeface="Times New Roman" pitchFamily="18" charset="0"/>
              </a:rPr>
              <a:t>严格通过采样点，但希望</a:t>
            </a:r>
            <a:r>
              <a:rPr lang="en-US" altLang="zh-CN" sz="2800" b="1" dirty="0">
                <a:solidFill>
                  <a:srgbClr val="000066"/>
                </a:solidFill>
                <a:latin typeface="Times New Roman" pitchFamily="18" charset="0"/>
                <a:ea typeface="宋体" pitchFamily="2" charset="-122"/>
                <a:cs typeface="Times New Roman" pitchFamily="18" charset="0"/>
              </a:rPr>
              <a:t>g(x)</a:t>
            </a:r>
            <a:r>
              <a:rPr lang="zh-CN" altLang="en-US" sz="2800" b="1" dirty="0">
                <a:solidFill>
                  <a:srgbClr val="000066"/>
                </a:solidFill>
                <a:latin typeface="Times New Roman" pitchFamily="18" charset="0"/>
                <a:ea typeface="宋体" pitchFamily="2" charset="-122"/>
                <a:cs typeface="Times New Roman" pitchFamily="18" charset="0"/>
              </a:rPr>
              <a:t>能尽量地靠近这些点，就是使误差</a:t>
            </a:r>
            <a:r>
              <a:rPr lang="en-US" altLang="zh-CN" sz="2800" b="1" dirty="0" err="1">
                <a:solidFill>
                  <a:srgbClr val="000066"/>
                </a:solidFill>
                <a:latin typeface="Times New Roman" pitchFamily="18" charset="0"/>
                <a:ea typeface="宋体" pitchFamily="2" charset="-122"/>
                <a:cs typeface="Times New Roman" pitchFamily="18" charset="0"/>
              </a:rPr>
              <a:t>δ</a:t>
            </a:r>
            <a:r>
              <a:rPr lang="en-US" altLang="zh-CN" sz="2800" b="1" baseline="-25000" dirty="0" err="1">
                <a:solidFill>
                  <a:srgbClr val="000066"/>
                </a:solidFill>
                <a:latin typeface="Times New Roman" pitchFamily="18" charset="0"/>
                <a:ea typeface="宋体" pitchFamily="2" charset="-122"/>
                <a:cs typeface="Times New Roman" pitchFamily="18" charset="0"/>
              </a:rPr>
              <a:t>i</a:t>
            </a:r>
            <a:r>
              <a:rPr lang="en-US" altLang="zh-CN" sz="2800" b="1" dirty="0">
                <a:solidFill>
                  <a:srgbClr val="000066"/>
                </a:solidFill>
                <a:latin typeface="Times New Roman" pitchFamily="18" charset="0"/>
                <a:ea typeface="宋体" pitchFamily="2" charset="-122"/>
                <a:cs typeface="Times New Roman" pitchFamily="18" charset="0"/>
              </a:rPr>
              <a:t>=g(x</a:t>
            </a:r>
            <a:r>
              <a:rPr lang="en-US" altLang="zh-CN" sz="2800" b="1" baseline="-25000" dirty="0">
                <a:solidFill>
                  <a:srgbClr val="000066"/>
                </a:solidFill>
                <a:latin typeface="Times New Roman" pitchFamily="18" charset="0"/>
                <a:ea typeface="宋体" pitchFamily="2" charset="-122"/>
                <a:cs typeface="Times New Roman" pitchFamily="18" charset="0"/>
              </a:rPr>
              <a:t>i</a:t>
            </a:r>
            <a:r>
              <a:rPr lang="en-US" altLang="zh-CN" sz="2800" b="1" dirty="0">
                <a:solidFill>
                  <a:srgbClr val="000066"/>
                </a:solidFill>
                <a:latin typeface="Times New Roman" pitchFamily="18" charset="0"/>
                <a:ea typeface="宋体" pitchFamily="2" charset="-122"/>
                <a:cs typeface="Times New Roman" pitchFamily="18" charset="0"/>
              </a:rPr>
              <a:t>)-f(x</a:t>
            </a:r>
            <a:r>
              <a:rPr lang="en-US" altLang="zh-CN" sz="2800" b="1" baseline="-25000" dirty="0">
                <a:solidFill>
                  <a:srgbClr val="000066"/>
                </a:solidFill>
                <a:latin typeface="Times New Roman" pitchFamily="18" charset="0"/>
                <a:ea typeface="宋体" pitchFamily="2" charset="-122"/>
                <a:cs typeface="Times New Roman" pitchFamily="18" charset="0"/>
              </a:rPr>
              <a:t>i</a:t>
            </a:r>
            <a:r>
              <a:rPr lang="en-US" altLang="zh-CN" sz="2800" b="1" dirty="0">
                <a:solidFill>
                  <a:srgbClr val="000066"/>
                </a:solidFill>
                <a:latin typeface="Times New Roman" pitchFamily="18" charset="0"/>
                <a:ea typeface="宋体" pitchFamily="2" charset="-122"/>
                <a:cs typeface="Times New Roman" pitchFamily="18" charset="0"/>
              </a:rPr>
              <a:t>)</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i=1</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2</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n</a:t>
            </a:r>
            <a:r>
              <a:rPr lang="zh-CN" altLang="en-US" sz="2800" b="1" dirty="0">
                <a:solidFill>
                  <a:srgbClr val="000066"/>
                </a:solidFill>
                <a:latin typeface="Times New Roman" pitchFamily="18" charset="0"/>
                <a:ea typeface="宋体" pitchFamily="2" charset="-122"/>
                <a:cs typeface="Times New Roman" pitchFamily="18" charset="0"/>
              </a:rPr>
              <a:t>）在某种意义下达到最小。</a:t>
            </a:r>
          </a:p>
          <a:p>
            <a:pPr marL="0" indent="0">
              <a:buFontTx/>
              <a:buNone/>
            </a:pPr>
            <a:r>
              <a:rPr lang="en-US" altLang="zh-CN" sz="2800" b="1" dirty="0">
                <a:solidFill>
                  <a:srgbClr val="000066"/>
                </a:solidFill>
                <a:latin typeface="Times New Roman" pitchFamily="18" charset="0"/>
                <a:ea typeface="宋体" pitchFamily="2" charset="-122"/>
                <a:cs typeface="Times New Roman" pitchFamily="18" charset="0"/>
              </a:rPr>
              <a:t>MATLAB</a:t>
            </a:r>
            <a:r>
              <a:rPr lang="zh-CN" altLang="en-US" sz="2800" b="1" dirty="0">
                <a:solidFill>
                  <a:srgbClr val="000066"/>
                </a:solidFill>
                <a:latin typeface="Times New Roman" pitchFamily="18" charset="0"/>
                <a:ea typeface="宋体" pitchFamily="2" charset="-122"/>
                <a:cs typeface="Times New Roman" pitchFamily="18" charset="0"/>
              </a:rPr>
              <a:t>曲线拟合的最优标准是采用常见的最小二乘原理 ，即使得拟合多项式在各节点处的偏差平方和达到最小。 </a:t>
            </a:r>
            <a:endParaRPr lang="en-US" altLang="zh-CN" sz="2800" b="1" dirty="0">
              <a:solidFill>
                <a:srgbClr val="000066"/>
              </a:solidFill>
              <a:latin typeface="Times New Roman" pitchFamily="18" charset="0"/>
              <a:ea typeface="宋体" pitchFamily="2" charset="-122"/>
              <a:cs typeface="Times New Roman" pitchFamily="18" charset="0"/>
            </a:endParaRPr>
          </a:p>
        </p:txBody>
      </p:sp>
      <p:sp>
        <p:nvSpPr>
          <p:cNvPr id="74756"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body" idx="1"/>
          </p:nvPr>
        </p:nvSpPr>
        <p:spPr>
          <a:xfrm>
            <a:off x="251520" y="836613"/>
            <a:ext cx="8640960" cy="5289550"/>
          </a:xfrm>
        </p:spPr>
        <p:txBody>
          <a:bodyPr/>
          <a:lstStyle/>
          <a:p>
            <a:pPr marL="0" indent="0">
              <a:lnSpc>
                <a:spcPct val="80000"/>
              </a:lnSpc>
              <a:buFontTx/>
              <a:buNone/>
            </a:pPr>
            <a:r>
              <a:rPr lang="en-US" altLang="zh-CN" sz="2800" b="1" dirty="0">
                <a:solidFill>
                  <a:srgbClr val="000066"/>
                </a:solidFill>
                <a:latin typeface="Times New Roman" pitchFamily="18" charset="0"/>
                <a:ea typeface="宋体" pitchFamily="2" charset="-122"/>
                <a:cs typeface="Times New Roman" pitchFamily="18" charset="0"/>
              </a:rPr>
              <a:t>2</a:t>
            </a:r>
            <a:r>
              <a:rPr lang="zh-CN" altLang="en-US" sz="2800" b="1" dirty="0">
                <a:solidFill>
                  <a:srgbClr val="000066"/>
                </a:solidFill>
                <a:latin typeface="Times New Roman" pitchFamily="18" charset="0"/>
                <a:ea typeface="宋体" pitchFamily="2" charset="-122"/>
                <a:cs typeface="Times New Roman" pitchFamily="18" charset="0"/>
              </a:rPr>
              <a:t>．曲线拟合的实现</a:t>
            </a:r>
          </a:p>
          <a:p>
            <a:pPr marL="0" indent="0">
              <a:lnSpc>
                <a:spcPct val="80000"/>
              </a:lnSpc>
              <a:buFontTx/>
              <a:buNone/>
            </a:pPr>
            <a:r>
              <a:rPr lang="zh-CN" altLang="en-US" sz="2800" b="1" dirty="0" smtClean="0">
                <a:solidFill>
                  <a:srgbClr val="000066"/>
                </a:solidFill>
                <a:latin typeface="Times New Roman" pitchFamily="18" charset="0"/>
                <a:ea typeface="宋体" pitchFamily="2" charset="-122"/>
                <a:cs typeface="Times New Roman" pitchFamily="18" charset="0"/>
              </a:rPr>
              <a:t>在</a:t>
            </a:r>
            <a:r>
              <a:rPr lang="en-US" altLang="zh-CN" sz="2800" b="1" dirty="0">
                <a:solidFill>
                  <a:srgbClr val="000066"/>
                </a:solidFill>
                <a:latin typeface="Times New Roman" pitchFamily="18" charset="0"/>
                <a:ea typeface="宋体" pitchFamily="2" charset="-122"/>
                <a:cs typeface="Times New Roman" pitchFamily="18" charset="0"/>
              </a:rPr>
              <a:t>MATLAB</a:t>
            </a:r>
            <a:r>
              <a:rPr lang="zh-CN" altLang="en-US" sz="2800" b="1" dirty="0">
                <a:solidFill>
                  <a:srgbClr val="000066"/>
                </a:solidFill>
                <a:latin typeface="Times New Roman" pitchFamily="18" charset="0"/>
                <a:ea typeface="宋体" pitchFamily="2" charset="-122"/>
                <a:cs typeface="Times New Roman" pitchFamily="18" charset="0"/>
              </a:rPr>
              <a:t>中，用</a:t>
            </a:r>
            <a:r>
              <a:rPr lang="en-US" altLang="zh-CN" sz="2800" b="1" dirty="0" err="1">
                <a:solidFill>
                  <a:srgbClr val="000066"/>
                </a:solidFill>
                <a:latin typeface="Times New Roman" pitchFamily="18" charset="0"/>
                <a:ea typeface="宋体" pitchFamily="2" charset="-122"/>
                <a:cs typeface="Times New Roman" pitchFamily="18" charset="0"/>
              </a:rPr>
              <a:t>polyfit</a:t>
            </a:r>
            <a:r>
              <a:rPr lang="zh-CN" altLang="en-US" sz="2800" b="1" dirty="0">
                <a:solidFill>
                  <a:srgbClr val="000066"/>
                </a:solidFill>
                <a:latin typeface="Times New Roman" pitchFamily="18" charset="0"/>
                <a:ea typeface="宋体" pitchFamily="2" charset="-122"/>
                <a:cs typeface="Times New Roman" pitchFamily="18" charset="0"/>
              </a:rPr>
              <a:t>函数来求得最小二乘拟合多项式的系数，再用</a:t>
            </a:r>
            <a:r>
              <a:rPr lang="en-US" altLang="zh-CN" sz="2800" b="1" dirty="0" err="1">
                <a:solidFill>
                  <a:srgbClr val="000066"/>
                </a:solidFill>
                <a:latin typeface="Times New Roman" pitchFamily="18" charset="0"/>
                <a:ea typeface="宋体" pitchFamily="2" charset="-122"/>
                <a:cs typeface="Times New Roman" pitchFamily="18" charset="0"/>
              </a:rPr>
              <a:t>polyval</a:t>
            </a:r>
            <a:r>
              <a:rPr lang="zh-CN" altLang="en-US" sz="2800" b="1" dirty="0">
                <a:solidFill>
                  <a:srgbClr val="000066"/>
                </a:solidFill>
                <a:latin typeface="Times New Roman" pitchFamily="18" charset="0"/>
                <a:ea typeface="宋体" pitchFamily="2" charset="-122"/>
                <a:cs typeface="Times New Roman" pitchFamily="18" charset="0"/>
              </a:rPr>
              <a:t>函数按所得的多项式计算所给出的点上的函数近似值。</a:t>
            </a:r>
          </a:p>
          <a:p>
            <a:pPr marL="0" indent="0">
              <a:lnSpc>
                <a:spcPct val="80000"/>
              </a:lnSpc>
              <a:buFontTx/>
              <a:buNone/>
            </a:pPr>
            <a:r>
              <a:rPr lang="en-US" altLang="zh-CN" sz="2800" b="1" dirty="0" err="1">
                <a:solidFill>
                  <a:srgbClr val="000066"/>
                </a:solidFill>
                <a:latin typeface="Times New Roman" pitchFamily="18" charset="0"/>
                <a:ea typeface="宋体" pitchFamily="2" charset="-122"/>
                <a:cs typeface="Times New Roman" pitchFamily="18" charset="0"/>
              </a:rPr>
              <a:t>polyfit</a:t>
            </a:r>
            <a:r>
              <a:rPr lang="zh-CN" altLang="en-US" sz="2800" b="1" dirty="0">
                <a:solidFill>
                  <a:srgbClr val="000066"/>
                </a:solidFill>
                <a:latin typeface="Times New Roman" pitchFamily="18" charset="0"/>
                <a:ea typeface="宋体" pitchFamily="2" charset="-122"/>
                <a:cs typeface="Times New Roman" pitchFamily="18" charset="0"/>
              </a:rPr>
              <a:t>函数的调用格式为：</a:t>
            </a:r>
            <a:endParaRPr lang="zh-CN" altLang="es-ES" sz="2800" b="1" dirty="0">
              <a:solidFill>
                <a:srgbClr val="000066"/>
              </a:solidFill>
              <a:latin typeface="Times New Roman" pitchFamily="18" charset="0"/>
              <a:ea typeface="宋体" pitchFamily="2" charset="-122"/>
              <a:cs typeface="Times New Roman" pitchFamily="18" charset="0"/>
            </a:endParaRPr>
          </a:p>
          <a:p>
            <a:pPr marL="0" indent="0">
              <a:lnSpc>
                <a:spcPct val="80000"/>
              </a:lnSpc>
              <a:buFontTx/>
              <a:buNone/>
            </a:pPr>
            <a:r>
              <a:rPr lang="es-ES" altLang="zh-CN" sz="2400" b="1" dirty="0">
                <a:solidFill>
                  <a:srgbClr val="000066"/>
                </a:solidFill>
                <a:latin typeface="Times New Roman" pitchFamily="18" charset="0"/>
                <a:ea typeface="宋体" pitchFamily="2" charset="-122"/>
                <a:cs typeface="Times New Roman" pitchFamily="18" charset="0"/>
              </a:rPr>
              <a:t>P=polyfit(X,Y,m)</a:t>
            </a:r>
            <a:endParaRPr lang="en-US" altLang="zh-CN" sz="2400" b="1" dirty="0">
              <a:solidFill>
                <a:srgbClr val="000066"/>
              </a:solidFill>
              <a:latin typeface="Times New Roman" pitchFamily="18" charset="0"/>
              <a:ea typeface="宋体" pitchFamily="2" charset="-122"/>
              <a:cs typeface="Times New Roman" pitchFamily="18" charset="0"/>
            </a:endParaRPr>
          </a:p>
          <a:p>
            <a:pPr marL="0" indent="0">
              <a:lnSpc>
                <a:spcPct val="80000"/>
              </a:lnSpc>
              <a:buFontTx/>
              <a:buNone/>
            </a:pPr>
            <a:r>
              <a:rPr lang="en-US" altLang="zh-CN" sz="2400" b="1" dirty="0">
                <a:solidFill>
                  <a:srgbClr val="000066"/>
                </a:solidFill>
                <a:latin typeface="Times New Roman" pitchFamily="18" charset="0"/>
                <a:ea typeface="宋体" pitchFamily="2" charset="-122"/>
                <a:cs typeface="Times New Roman" pitchFamily="18" charset="0"/>
              </a:rPr>
              <a:t>[P,S]=</a:t>
            </a:r>
            <a:r>
              <a:rPr lang="en-US" altLang="zh-CN" sz="2400" b="1" dirty="0" err="1">
                <a:solidFill>
                  <a:srgbClr val="000066"/>
                </a:solidFill>
                <a:latin typeface="Times New Roman" pitchFamily="18" charset="0"/>
                <a:ea typeface="宋体" pitchFamily="2" charset="-122"/>
                <a:cs typeface="Times New Roman" pitchFamily="18" charset="0"/>
              </a:rPr>
              <a:t>polyfit</a:t>
            </a:r>
            <a:r>
              <a:rPr lang="en-US" altLang="zh-CN" sz="2400" b="1" dirty="0">
                <a:solidFill>
                  <a:srgbClr val="000066"/>
                </a:solidFill>
                <a:latin typeface="Times New Roman" pitchFamily="18" charset="0"/>
                <a:ea typeface="宋体" pitchFamily="2" charset="-122"/>
                <a:cs typeface="Times New Roman" pitchFamily="18" charset="0"/>
              </a:rPr>
              <a:t>(</a:t>
            </a:r>
            <a:r>
              <a:rPr lang="en-US" altLang="zh-CN" sz="2400" b="1" dirty="0" err="1">
                <a:solidFill>
                  <a:srgbClr val="000066"/>
                </a:solidFill>
                <a:latin typeface="Times New Roman" pitchFamily="18" charset="0"/>
                <a:ea typeface="宋体" pitchFamily="2" charset="-122"/>
                <a:cs typeface="Times New Roman" pitchFamily="18" charset="0"/>
              </a:rPr>
              <a:t>X,Y,m</a:t>
            </a:r>
            <a:r>
              <a:rPr lang="en-US" altLang="zh-CN" sz="2400" b="1" dirty="0">
                <a:solidFill>
                  <a:srgbClr val="000066"/>
                </a:solidFill>
                <a:latin typeface="Times New Roman" pitchFamily="18" charset="0"/>
                <a:ea typeface="宋体" pitchFamily="2" charset="-122"/>
                <a:cs typeface="Times New Roman" pitchFamily="18" charset="0"/>
              </a:rPr>
              <a:t>)</a:t>
            </a:r>
          </a:p>
          <a:p>
            <a:pPr marL="0" indent="0">
              <a:lnSpc>
                <a:spcPct val="80000"/>
              </a:lnSpc>
              <a:buFontTx/>
              <a:buNone/>
            </a:pPr>
            <a:r>
              <a:rPr lang="en-US" altLang="zh-CN" sz="2400" b="1" dirty="0">
                <a:solidFill>
                  <a:srgbClr val="000066"/>
                </a:solidFill>
                <a:latin typeface="Times New Roman" pitchFamily="18" charset="0"/>
                <a:ea typeface="宋体" pitchFamily="2" charset="-122"/>
                <a:cs typeface="Times New Roman" pitchFamily="18" charset="0"/>
              </a:rPr>
              <a:t>[</a:t>
            </a:r>
            <a:r>
              <a:rPr lang="en-US" altLang="zh-CN" sz="2400" b="1" dirty="0" err="1">
                <a:solidFill>
                  <a:srgbClr val="000066"/>
                </a:solidFill>
                <a:latin typeface="Times New Roman" pitchFamily="18" charset="0"/>
                <a:ea typeface="宋体" pitchFamily="2" charset="-122"/>
                <a:cs typeface="Times New Roman" pitchFamily="18" charset="0"/>
              </a:rPr>
              <a:t>P,S,mu</a:t>
            </a:r>
            <a:r>
              <a:rPr lang="en-US" altLang="zh-CN" sz="2400" b="1" dirty="0">
                <a:solidFill>
                  <a:srgbClr val="000066"/>
                </a:solidFill>
                <a:latin typeface="Times New Roman" pitchFamily="18" charset="0"/>
                <a:ea typeface="宋体" pitchFamily="2" charset="-122"/>
                <a:cs typeface="Times New Roman" pitchFamily="18" charset="0"/>
              </a:rPr>
              <a:t>]=</a:t>
            </a:r>
            <a:r>
              <a:rPr lang="en-US" altLang="zh-CN" sz="2400" b="1" dirty="0" err="1">
                <a:solidFill>
                  <a:srgbClr val="000066"/>
                </a:solidFill>
                <a:latin typeface="Times New Roman" pitchFamily="18" charset="0"/>
                <a:ea typeface="宋体" pitchFamily="2" charset="-122"/>
                <a:cs typeface="Times New Roman" pitchFamily="18" charset="0"/>
              </a:rPr>
              <a:t>polyfit</a:t>
            </a:r>
            <a:r>
              <a:rPr lang="en-US" altLang="zh-CN" sz="2400" b="1" dirty="0">
                <a:solidFill>
                  <a:srgbClr val="000066"/>
                </a:solidFill>
                <a:latin typeface="Times New Roman" pitchFamily="18" charset="0"/>
                <a:ea typeface="宋体" pitchFamily="2" charset="-122"/>
                <a:cs typeface="Times New Roman" pitchFamily="18" charset="0"/>
              </a:rPr>
              <a:t>(</a:t>
            </a:r>
            <a:r>
              <a:rPr lang="en-US" altLang="zh-CN" sz="2400" b="1" dirty="0" err="1">
                <a:solidFill>
                  <a:srgbClr val="000066"/>
                </a:solidFill>
                <a:latin typeface="Times New Roman" pitchFamily="18" charset="0"/>
                <a:ea typeface="宋体" pitchFamily="2" charset="-122"/>
                <a:cs typeface="Times New Roman" pitchFamily="18" charset="0"/>
              </a:rPr>
              <a:t>X,Y,m</a:t>
            </a:r>
            <a:r>
              <a:rPr lang="en-US" altLang="zh-CN" sz="2400" b="1" dirty="0">
                <a:solidFill>
                  <a:srgbClr val="000066"/>
                </a:solidFill>
                <a:latin typeface="Times New Roman" pitchFamily="18" charset="0"/>
                <a:ea typeface="宋体" pitchFamily="2" charset="-122"/>
                <a:cs typeface="Times New Roman" pitchFamily="18" charset="0"/>
              </a:rPr>
              <a:t>)</a:t>
            </a:r>
          </a:p>
          <a:p>
            <a:pPr marL="0" indent="0">
              <a:lnSpc>
                <a:spcPct val="80000"/>
              </a:lnSpc>
              <a:buFontTx/>
              <a:buNone/>
            </a:pPr>
            <a:r>
              <a:rPr lang="zh-CN" altLang="en-US" sz="2800" b="1" dirty="0">
                <a:solidFill>
                  <a:srgbClr val="000066"/>
                </a:solidFill>
                <a:latin typeface="Times New Roman" pitchFamily="18" charset="0"/>
                <a:ea typeface="宋体" pitchFamily="2" charset="-122"/>
                <a:cs typeface="Times New Roman" pitchFamily="18" charset="0"/>
              </a:rPr>
              <a:t>函数根据采样点</a:t>
            </a:r>
            <a:r>
              <a:rPr lang="en-US" altLang="zh-CN" sz="2800" b="1" dirty="0">
                <a:solidFill>
                  <a:srgbClr val="000066"/>
                </a:solidFill>
                <a:latin typeface="Times New Roman" pitchFamily="18" charset="0"/>
                <a:ea typeface="宋体" pitchFamily="2" charset="-122"/>
                <a:cs typeface="Times New Roman" pitchFamily="18" charset="0"/>
              </a:rPr>
              <a:t>X</a:t>
            </a:r>
            <a:r>
              <a:rPr lang="zh-CN" altLang="en-US" sz="2800" b="1" dirty="0">
                <a:solidFill>
                  <a:srgbClr val="000066"/>
                </a:solidFill>
                <a:latin typeface="Times New Roman" pitchFamily="18" charset="0"/>
                <a:ea typeface="宋体" pitchFamily="2" charset="-122"/>
                <a:cs typeface="Times New Roman" pitchFamily="18" charset="0"/>
              </a:rPr>
              <a:t>和采样点函数值</a:t>
            </a:r>
            <a:r>
              <a:rPr lang="en-US" altLang="zh-CN" sz="2800" b="1" dirty="0">
                <a:solidFill>
                  <a:srgbClr val="000066"/>
                </a:solidFill>
                <a:latin typeface="Times New Roman" pitchFamily="18" charset="0"/>
                <a:ea typeface="宋体" pitchFamily="2" charset="-122"/>
                <a:cs typeface="Times New Roman" pitchFamily="18" charset="0"/>
              </a:rPr>
              <a:t>Y</a:t>
            </a:r>
            <a:r>
              <a:rPr lang="zh-CN" altLang="en-US" sz="2800" b="1" dirty="0">
                <a:solidFill>
                  <a:srgbClr val="000066"/>
                </a:solidFill>
                <a:latin typeface="Times New Roman" pitchFamily="18" charset="0"/>
                <a:ea typeface="宋体" pitchFamily="2" charset="-122"/>
                <a:cs typeface="Times New Roman" pitchFamily="18" charset="0"/>
              </a:rPr>
              <a:t>，产生一个</a:t>
            </a:r>
            <a:r>
              <a:rPr lang="en-US" altLang="zh-CN" sz="2800" b="1" dirty="0">
                <a:solidFill>
                  <a:srgbClr val="000066"/>
                </a:solidFill>
                <a:latin typeface="Times New Roman" pitchFamily="18" charset="0"/>
                <a:ea typeface="宋体" pitchFamily="2" charset="-122"/>
                <a:cs typeface="Times New Roman" pitchFamily="18" charset="0"/>
              </a:rPr>
              <a:t>m</a:t>
            </a:r>
            <a:r>
              <a:rPr lang="zh-CN" altLang="en-US" sz="2800" b="1" dirty="0">
                <a:solidFill>
                  <a:srgbClr val="000066"/>
                </a:solidFill>
                <a:latin typeface="Times New Roman" pitchFamily="18" charset="0"/>
                <a:ea typeface="宋体" pitchFamily="2" charset="-122"/>
                <a:cs typeface="Times New Roman" pitchFamily="18" charset="0"/>
              </a:rPr>
              <a:t>次多项式</a:t>
            </a:r>
            <a:r>
              <a:rPr lang="en-US" altLang="zh-CN" sz="2800" b="1" dirty="0">
                <a:solidFill>
                  <a:srgbClr val="000066"/>
                </a:solidFill>
                <a:latin typeface="Times New Roman" pitchFamily="18" charset="0"/>
                <a:ea typeface="宋体" pitchFamily="2" charset="-122"/>
                <a:cs typeface="Times New Roman" pitchFamily="18" charset="0"/>
              </a:rPr>
              <a:t>P</a:t>
            </a:r>
            <a:r>
              <a:rPr lang="zh-CN" altLang="en-US" sz="2800" b="1" dirty="0">
                <a:solidFill>
                  <a:srgbClr val="000066"/>
                </a:solidFill>
                <a:latin typeface="Times New Roman" pitchFamily="18" charset="0"/>
                <a:ea typeface="宋体" pitchFamily="2" charset="-122"/>
                <a:cs typeface="Times New Roman" pitchFamily="18" charset="0"/>
              </a:rPr>
              <a:t>及其在采样点的误差向量</a:t>
            </a:r>
            <a:r>
              <a:rPr lang="en-US" altLang="zh-CN" sz="2800" b="1" dirty="0">
                <a:solidFill>
                  <a:srgbClr val="000066"/>
                </a:solidFill>
                <a:latin typeface="Times New Roman" pitchFamily="18" charset="0"/>
                <a:ea typeface="宋体" pitchFamily="2" charset="-122"/>
                <a:cs typeface="Times New Roman" pitchFamily="18" charset="0"/>
              </a:rPr>
              <a:t>S</a:t>
            </a:r>
            <a:r>
              <a:rPr lang="zh-CN" altLang="en-US" sz="2800" b="1" dirty="0">
                <a:solidFill>
                  <a:srgbClr val="000066"/>
                </a:solidFill>
                <a:latin typeface="Times New Roman" pitchFamily="18" charset="0"/>
                <a:ea typeface="宋体" pitchFamily="2" charset="-122"/>
                <a:cs typeface="Times New Roman" pitchFamily="18" charset="0"/>
              </a:rPr>
              <a:t>。其中，</a:t>
            </a:r>
            <a:r>
              <a:rPr lang="en-US" altLang="zh-CN" sz="2800" b="1" dirty="0">
                <a:solidFill>
                  <a:srgbClr val="000066"/>
                </a:solidFill>
                <a:latin typeface="Times New Roman" pitchFamily="18" charset="0"/>
                <a:ea typeface="宋体" pitchFamily="2" charset="-122"/>
                <a:cs typeface="Times New Roman" pitchFamily="18" charset="0"/>
              </a:rPr>
              <a:t>X</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Y</a:t>
            </a:r>
            <a:r>
              <a:rPr lang="zh-CN" altLang="en-US" sz="2800" b="1" dirty="0">
                <a:solidFill>
                  <a:srgbClr val="000066"/>
                </a:solidFill>
                <a:latin typeface="Times New Roman" pitchFamily="18" charset="0"/>
                <a:ea typeface="宋体" pitchFamily="2" charset="-122"/>
                <a:cs typeface="Times New Roman" pitchFamily="18" charset="0"/>
              </a:rPr>
              <a:t>是两个等长的向量，</a:t>
            </a:r>
            <a:r>
              <a:rPr lang="en-US" altLang="zh-CN" sz="2800" b="1" dirty="0">
                <a:solidFill>
                  <a:srgbClr val="000066"/>
                </a:solidFill>
                <a:latin typeface="Times New Roman" pitchFamily="18" charset="0"/>
                <a:ea typeface="宋体" pitchFamily="2" charset="-122"/>
                <a:cs typeface="Times New Roman" pitchFamily="18" charset="0"/>
              </a:rPr>
              <a:t>P</a:t>
            </a:r>
            <a:r>
              <a:rPr lang="zh-CN" altLang="en-US" sz="2800" b="1" dirty="0">
                <a:solidFill>
                  <a:srgbClr val="000066"/>
                </a:solidFill>
                <a:latin typeface="Times New Roman" pitchFamily="18" charset="0"/>
                <a:ea typeface="宋体" pitchFamily="2" charset="-122"/>
                <a:cs typeface="Times New Roman" pitchFamily="18" charset="0"/>
              </a:rPr>
              <a:t>是一个长度为</a:t>
            </a:r>
            <a:r>
              <a:rPr lang="en-US" altLang="zh-CN" sz="2800" b="1" dirty="0">
                <a:solidFill>
                  <a:srgbClr val="000066"/>
                </a:solidFill>
                <a:latin typeface="Times New Roman" pitchFamily="18" charset="0"/>
                <a:ea typeface="宋体" pitchFamily="2" charset="-122"/>
                <a:cs typeface="Times New Roman" pitchFamily="18" charset="0"/>
              </a:rPr>
              <a:t>m+1</a:t>
            </a:r>
            <a:r>
              <a:rPr lang="zh-CN" altLang="en-US" sz="2800" b="1" dirty="0">
                <a:solidFill>
                  <a:srgbClr val="000066"/>
                </a:solidFill>
                <a:latin typeface="Times New Roman" pitchFamily="18" charset="0"/>
                <a:ea typeface="宋体" pitchFamily="2" charset="-122"/>
                <a:cs typeface="Times New Roman" pitchFamily="18" charset="0"/>
              </a:rPr>
              <a:t>的向量，</a:t>
            </a:r>
            <a:r>
              <a:rPr lang="en-US" altLang="zh-CN" sz="2800" b="1" dirty="0">
                <a:solidFill>
                  <a:srgbClr val="000066"/>
                </a:solidFill>
                <a:latin typeface="Times New Roman" pitchFamily="18" charset="0"/>
                <a:ea typeface="宋体" pitchFamily="2" charset="-122"/>
                <a:cs typeface="Times New Roman" pitchFamily="18" charset="0"/>
              </a:rPr>
              <a:t>P</a:t>
            </a:r>
            <a:r>
              <a:rPr lang="zh-CN" altLang="en-US" sz="2800" b="1" dirty="0">
                <a:solidFill>
                  <a:srgbClr val="000066"/>
                </a:solidFill>
                <a:latin typeface="Times New Roman" pitchFamily="18" charset="0"/>
                <a:ea typeface="宋体" pitchFamily="2" charset="-122"/>
                <a:cs typeface="Times New Roman" pitchFamily="18" charset="0"/>
              </a:rPr>
              <a:t>的元素为多项式系数。</a:t>
            </a:r>
            <a:r>
              <a:rPr lang="en-US" altLang="zh-CN" sz="2800" b="1" dirty="0">
                <a:solidFill>
                  <a:srgbClr val="000066"/>
                </a:solidFill>
                <a:latin typeface="Times New Roman" pitchFamily="18" charset="0"/>
                <a:ea typeface="宋体" pitchFamily="2" charset="-122"/>
                <a:cs typeface="Times New Roman" pitchFamily="18" charset="0"/>
              </a:rPr>
              <a:t>mu</a:t>
            </a:r>
            <a:r>
              <a:rPr lang="zh-CN" altLang="en-US" sz="2800" b="1" dirty="0">
                <a:solidFill>
                  <a:srgbClr val="000066"/>
                </a:solidFill>
                <a:latin typeface="Times New Roman" pitchFamily="18" charset="0"/>
                <a:ea typeface="宋体" pitchFamily="2" charset="-122"/>
                <a:cs typeface="Times New Roman" pitchFamily="18" charset="0"/>
              </a:rPr>
              <a:t>是一个二元向量，</a:t>
            </a:r>
            <a:r>
              <a:rPr lang="en-US" altLang="zh-CN" sz="2800" b="1" dirty="0">
                <a:solidFill>
                  <a:srgbClr val="000066"/>
                </a:solidFill>
                <a:latin typeface="Times New Roman" pitchFamily="18" charset="0"/>
                <a:ea typeface="宋体" pitchFamily="2" charset="-122"/>
                <a:cs typeface="Times New Roman" pitchFamily="18" charset="0"/>
              </a:rPr>
              <a:t>mu(1)</a:t>
            </a:r>
            <a:r>
              <a:rPr lang="zh-CN" altLang="en-US" sz="2800" b="1" dirty="0">
                <a:solidFill>
                  <a:srgbClr val="000066"/>
                </a:solidFill>
                <a:latin typeface="Times New Roman" pitchFamily="18" charset="0"/>
                <a:ea typeface="宋体" pitchFamily="2" charset="-122"/>
                <a:cs typeface="Times New Roman" pitchFamily="18" charset="0"/>
              </a:rPr>
              <a:t>是</a:t>
            </a:r>
            <a:r>
              <a:rPr lang="en-US" altLang="zh-CN" sz="2800" b="1" dirty="0">
                <a:solidFill>
                  <a:srgbClr val="000066"/>
                </a:solidFill>
                <a:latin typeface="Times New Roman" pitchFamily="18" charset="0"/>
                <a:ea typeface="宋体" pitchFamily="2" charset="-122"/>
                <a:cs typeface="Times New Roman" pitchFamily="18" charset="0"/>
              </a:rPr>
              <a:t>mean(X)</a:t>
            </a:r>
            <a:r>
              <a:rPr lang="zh-CN" altLang="en-US" sz="2800" b="1" dirty="0">
                <a:solidFill>
                  <a:srgbClr val="000066"/>
                </a:solidFill>
                <a:latin typeface="Times New Roman" pitchFamily="18" charset="0"/>
                <a:ea typeface="宋体" pitchFamily="2" charset="-122"/>
                <a:cs typeface="Times New Roman" pitchFamily="18" charset="0"/>
              </a:rPr>
              <a:t>，而</a:t>
            </a:r>
            <a:r>
              <a:rPr lang="en-US" altLang="zh-CN" sz="2800" b="1" dirty="0">
                <a:solidFill>
                  <a:srgbClr val="000066"/>
                </a:solidFill>
                <a:latin typeface="Times New Roman" pitchFamily="18" charset="0"/>
                <a:ea typeface="宋体" pitchFamily="2" charset="-122"/>
                <a:cs typeface="Times New Roman" pitchFamily="18" charset="0"/>
              </a:rPr>
              <a:t>mu(2)</a:t>
            </a:r>
            <a:r>
              <a:rPr lang="zh-CN" altLang="en-US" sz="2800" b="1" dirty="0">
                <a:solidFill>
                  <a:srgbClr val="000066"/>
                </a:solidFill>
                <a:latin typeface="Times New Roman" pitchFamily="18" charset="0"/>
                <a:ea typeface="宋体" pitchFamily="2" charset="-122"/>
                <a:cs typeface="Times New Roman" pitchFamily="18" charset="0"/>
              </a:rPr>
              <a:t>是</a:t>
            </a:r>
            <a:r>
              <a:rPr lang="en-US" altLang="zh-CN" sz="2800" b="1" dirty="0" err="1">
                <a:solidFill>
                  <a:srgbClr val="000066"/>
                </a:solidFill>
                <a:latin typeface="Times New Roman" pitchFamily="18" charset="0"/>
                <a:ea typeface="宋体" pitchFamily="2" charset="-122"/>
                <a:cs typeface="Times New Roman" pitchFamily="18" charset="0"/>
              </a:rPr>
              <a:t>std</a:t>
            </a:r>
            <a:r>
              <a:rPr lang="en-US" altLang="zh-CN" sz="2800" b="1" dirty="0">
                <a:solidFill>
                  <a:srgbClr val="000066"/>
                </a:solidFill>
                <a:latin typeface="Times New Roman" pitchFamily="18" charset="0"/>
                <a:ea typeface="宋体" pitchFamily="2" charset="-122"/>
                <a:cs typeface="Times New Roman" pitchFamily="18" charset="0"/>
              </a:rPr>
              <a:t>(X)</a:t>
            </a:r>
            <a:r>
              <a:rPr lang="zh-CN" altLang="en-US" sz="2800" b="1" dirty="0">
                <a:solidFill>
                  <a:srgbClr val="000066"/>
                </a:solidFill>
                <a:latin typeface="Times New Roman" pitchFamily="18" charset="0"/>
                <a:ea typeface="宋体" pitchFamily="2" charset="-122"/>
                <a:cs typeface="Times New Roman" pitchFamily="18" charset="0"/>
              </a:rPr>
              <a:t>。</a:t>
            </a:r>
          </a:p>
          <a:p>
            <a:pPr marL="0" indent="0">
              <a:lnSpc>
                <a:spcPct val="80000"/>
              </a:lnSpc>
              <a:buFontTx/>
              <a:buNone/>
            </a:pPr>
            <a:r>
              <a:rPr lang="zh-CN" altLang="en-US" sz="2800" b="1" dirty="0">
                <a:solidFill>
                  <a:srgbClr val="000066"/>
                </a:solidFill>
                <a:latin typeface="Times New Roman" pitchFamily="18" charset="0"/>
                <a:ea typeface="宋体" pitchFamily="2" charset="-122"/>
                <a:cs typeface="Times New Roman" pitchFamily="18" charset="0"/>
              </a:rPr>
              <a:t>可以用</a:t>
            </a:r>
            <a:r>
              <a:rPr lang="en-US" altLang="zh-CN" sz="2800" b="1" dirty="0" err="1">
                <a:solidFill>
                  <a:srgbClr val="000066"/>
                </a:solidFill>
                <a:latin typeface="Times New Roman" pitchFamily="18" charset="0"/>
                <a:ea typeface="宋体" pitchFamily="2" charset="-122"/>
                <a:cs typeface="Times New Roman" pitchFamily="18" charset="0"/>
              </a:rPr>
              <a:t>polyval</a:t>
            </a:r>
            <a:r>
              <a:rPr lang="zh-CN" altLang="en-US" sz="2800" b="1" dirty="0">
                <a:solidFill>
                  <a:srgbClr val="000066"/>
                </a:solidFill>
                <a:latin typeface="Times New Roman" pitchFamily="18" charset="0"/>
                <a:ea typeface="宋体" pitchFamily="2" charset="-122"/>
                <a:cs typeface="Times New Roman" pitchFamily="18" charset="0"/>
              </a:rPr>
              <a:t>函数按所得的多项式计算</a:t>
            </a:r>
            <a:r>
              <a:rPr lang="en-US" altLang="zh-CN" sz="2800" b="1" dirty="0">
                <a:solidFill>
                  <a:srgbClr val="000066"/>
                </a:solidFill>
                <a:latin typeface="Times New Roman" pitchFamily="18" charset="0"/>
                <a:ea typeface="宋体" pitchFamily="2" charset="-122"/>
                <a:cs typeface="Times New Roman" pitchFamily="18" charset="0"/>
              </a:rPr>
              <a:t>X</a:t>
            </a:r>
            <a:r>
              <a:rPr lang="zh-CN" altLang="en-US" sz="2800" b="1" dirty="0">
                <a:solidFill>
                  <a:srgbClr val="000066"/>
                </a:solidFill>
                <a:latin typeface="Times New Roman" pitchFamily="18" charset="0"/>
                <a:ea typeface="宋体" pitchFamily="2" charset="-122"/>
                <a:cs typeface="Times New Roman" pitchFamily="18" charset="0"/>
              </a:rPr>
              <a:t>各点上多项式的值。 </a:t>
            </a:r>
          </a:p>
        </p:txBody>
      </p:sp>
      <p:sp>
        <p:nvSpPr>
          <p:cNvPr id="75780"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body" idx="1"/>
          </p:nvPr>
        </p:nvSpPr>
        <p:spPr>
          <a:xfrm>
            <a:off x="468312" y="908050"/>
            <a:ext cx="8496176" cy="4393158"/>
          </a:xfrm>
        </p:spPr>
        <p:txBody>
          <a:bodyPr/>
          <a:lstStyle/>
          <a:p>
            <a:pPr marL="0" indent="0">
              <a:lnSpc>
                <a:spcPct val="80000"/>
              </a:lnSpc>
              <a:buFontTx/>
              <a:buNone/>
            </a:pPr>
            <a:r>
              <a:rPr lang="zh-CN" altLang="en-US" sz="2800" b="1" dirty="0">
                <a:solidFill>
                  <a:srgbClr val="000066"/>
                </a:solidFill>
                <a:latin typeface="Times New Roman" pitchFamily="18" charset="0"/>
                <a:ea typeface="宋体" pitchFamily="2" charset="-122"/>
                <a:cs typeface="Times New Roman" pitchFamily="18" charset="0"/>
              </a:rPr>
              <a:t>例</a:t>
            </a:r>
            <a:r>
              <a:rPr lang="en-US" altLang="zh-CN" sz="2800" b="1" dirty="0">
                <a:solidFill>
                  <a:srgbClr val="000066"/>
                </a:solidFill>
                <a:latin typeface="Times New Roman" pitchFamily="18" charset="0"/>
                <a:ea typeface="宋体" pitchFamily="2" charset="-122"/>
                <a:cs typeface="Times New Roman" pitchFamily="18" charset="0"/>
              </a:rPr>
              <a:t>6-18  </a:t>
            </a:r>
            <a:r>
              <a:rPr lang="zh-CN" altLang="en-US" sz="2800" b="1" dirty="0">
                <a:solidFill>
                  <a:srgbClr val="000066"/>
                </a:solidFill>
                <a:latin typeface="Times New Roman" pitchFamily="18" charset="0"/>
                <a:ea typeface="宋体" pitchFamily="2" charset="-122"/>
                <a:cs typeface="Times New Roman" pitchFamily="18" charset="0"/>
              </a:rPr>
              <a:t>用一个</a:t>
            </a:r>
            <a:r>
              <a:rPr lang="en-US" altLang="zh-CN" sz="2800" b="1" dirty="0">
                <a:solidFill>
                  <a:srgbClr val="000066"/>
                </a:solidFill>
                <a:latin typeface="Times New Roman" pitchFamily="18" charset="0"/>
                <a:ea typeface="宋体" pitchFamily="2" charset="-122"/>
                <a:cs typeface="Times New Roman" pitchFamily="18" charset="0"/>
              </a:rPr>
              <a:t>3</a:t>
            </a:r>
            <a:r>
              <a:rPr lang="zh-CN" altLang="en-US" sz="2800" b="1" dirty="0">
                <a:solidFill>
                  <a:srgbClr val="000066"/>
                </a:solidFill>
                <a:latin typeface="Times New Roman" pitchFamily="18" charset="0"/>
                <a:ea typeface="宋体" pitchFamily="2" charset="-122"/>
                <a:cs typeface="Times New Roman" pitchFamily="18" charset="0"/>
              </a:rPr>
              <a:t>次多项式在区间</a:t>
            </a:r>
            <a:r>
              <a:rPr lang="en-US" altLang="zh-CN" sz="2800" b="1" dirty="0">
                <a:solidFill>
                  <a:srgbClr val="000066"/>
                </a:solidFill>
                <a:latin typeface="Times New Roman" pitchFamily="18" charset="0"/>
                <a:ea typeface="宋体" pitchFamily="2" charset="-122"/>
                <a:cs typeface="Times New Roman" pitchFamily="18" charset="0"/>
              </a:rPr>
              <a:t>[0</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2π]</a:t>
            </a:r>
            <a:r>
              <a:rPr lang="zh-CN" altLang="en-US" sz="2800" b="1" dirty="0">
                <a:solidFill>
                  <a:srgbClr val="000066"/>
                </a:solidFill>
                <a:latin typeface="Times New Roman" pitchFamily="18" charset="0"/>
                <a:ea typeface="宋体" pitchFamily="2" charset="-122"/>
                <a:cs typeface="Times New Roman" pitchFamily="18" charset="0"/>
              </a:rPr>
              <a:t>内逼近函数。</a:t>
            </a:r>
          </a:p>
          <a:p>
            <a:pPr marL="0" indent="0">
              <a:lnSpc>
                <a:spcPct val="80000"/>
              </a:lnSpc>
              <a:buFontTx/>
              <a:buNone/>
            </a:pPr>
            <a:r>
              <a:rPr lang="zh-CN" altLang="en-US" sz="2800" b="1" dirty="0">
                <a:solidFill>
                  <a:srgbClr val="000066"/>
                </a:solidFill>
                <a:latin typeface="Times New Roman" pitchFamily="18" charset="0"/>
                <a:ea typeface="宋体" pitchFamily="2" charset="-122"/>
                <a:cs typeface="Times New Roman" pitchFamily="18" charset="0"/>
              </a:rPr>
              <a:t>在给定区间上，均匀地选择</a:t>
            </a:r>
            <a:r>
              <a:rPr lang="en-US" altLang="zh-CN" sz="2800" b="1" dirty="0">
                <a:solidFill>
                  <a:srgbClr val="000066"/>
                </a:solidFill>
                <a:latin typeface="Times New Roman" pitchFamily="18" charset="0"/>
                <a:ea typeface="宋体" pitchFamily="2" charset="-122"/>
                <a:cs typeface="Times New Roman" pitchFamily="18" charset="0"/>
              </a:rPr>
              <a:t>50</a:t>
            </a:r>
            <a:r>
              <a:rPr lang="zh-CN" altLang="en-US" sz="2800" b="1" dirty="0">
                <a:solidFill>
                  <a:srgbClr val="000066"/>
                </a:solidFill>
                <a:latin typeface="Times New Roman" pitchFamily="18" charset="0"/>
                <a:ea typeface="宋体" pitchFamily="2" charset="-122"/>
                <a:cs typeface="Times New Roman" pitchFamily="18" charset="0"/>
              </a:rPr>
              <a:t>个采样点，并计算采样点的函数值，然后利用</a:t>
            </a:r>
            <a:r>
              <a:rPr lang="en-US" altLang="zh-CN" sz="2800" b="1" dirty="0">
                <a:solidFill>
                  <a:srgbClr val="000066"/>
                </a:solidFill>
                <a:latin typeface="Times New Roman" pitchFamily="18" charset="0"/>
                <a:ea typeface="宋体" pitchFamily="2" charset="-122"/>
                <a:cs typeface="Times New Roman" pitchFamily="18" charset="0"/>
              </a:rPr>
              <a:t>3</a:t>
            </a:r>
            <a:r>
              <a:rPr lang="zh-CN" altLang="en-US" sz="2800" b="1" dirty="0">
                <a:solidFill>
                  <a:srgbClr val="000066"/>
                </a:solidFill>
                <a:latin typeface="Times New Roman" pitchFamily="18" charset="0"/>
                <a:ea typeface="宋体" pitchFamily="2" charset="-122"/>
                <a:cs typeface="Times New Roman" pitchFamily="18" charset="0"/>
              </a:rPr>
              <a:t>次多项式逼近</a:t>
            </a:r>
            <a:r>
              <a:rPr lang="zh-CN" altLang="en-US" sz="2800" b="1" dirty="0" smtClean="0">
                <a:solidFill>
                  <a:srgbClr val="000066"/>
                </a:solidFill>
                <a:latin typeface="Times New Roman" pitchFamily="18" charset="0"/>
                <a:ea typeface="宋体" pitchFamily="2" charset="-122"/>
                <a:cs typeface="Times New Roman" pitchFamily="18" charset="0"/>
              </a:rPr>
              <a:t>。</a:t>
            </a:r>
            <a:endParaRPr lang="zh-CN" altLang="en-US" sz="2800" b="1" dirty="0">
              <a:solidFill>
                <a:srgbClr val="000066"/>
              </a:solidFill>
              <a:latin typeface="Times New Roman" pitchFamily="18" charset="0"/>
              <a:ea typeface="宋体" pitchFamily="2" charset="-122"/>
              <a:cs typeface="Times New Roman" pitchFamily="18" charset="0"/>
            </a:endParaRPr>
          </a:p>
          <a:p>
            <a:pPr marL="0" indent="0">
              <a:lnSpc>
                <a:spcPct val="80000"/>
              </a:lnSpc>
              <a:buFontTx/>
              <a:buNone/>
            </a:pPr>
            <a:r>
              <a:rPr lang="en-US" altLang="zh-CN" sz="2800" b="1" dirty="0">
                <a:solidFill>
                  <a:srgbClr val="000066"/>
                </a:solidFill>
                <a:latin typeface="Times New Roman" pitchFamily="18" charset="0"/>
                <a:ea typeface="宋体" pitchFamily="2" charset="-122"/>
                <a:cs typeface="Times New Roman" pitchFamily="18" charset="0"/>
              </a:rPr>
              <a:t>&gt;&gt; X=</a:t>
            </a:r>
            <a:r>
              <a:rPr lang="en-US" altLang="zh-CN" sz="2800" b="1" dirty="0" err="1">
                <a:solidFill>
                  <a:srgbClr val="000066"/>
                </a:solidFill>
                <a:latin typeface="Times New Roman" pitchFamily="18" charset="0"/>
                <a:ea typeface="宋体" pitchFamily="2" charset="-122"/>
                <a:cs typeface="Times New Roman" pitchFamily="18" charset="0"/>
              </a:rPr>
              <a:t>linspace</a:t>
            </a:r>
            <a:r>
              <a:rPr lang="en-US" altLang="zh-CN" sz="2800" b="1" dirty="0">
                <a:solidFill>
                  <a:srgbClr val="000066"/>
                </a:solidFill>
                <a:latin typeface="Times New Roman" pitchFamily="18" charset="0"/>
                <a:ea typeface="宋体" pitchFamily="2" charset="-122"/>
                <a:cs typeface="Times New Roman" pitchFamily="18" charset="0"/>
              </a:rPr>
              <a:t>(0,2*pi,50);</a:t>
            </a:r>
          </a:p>
          <a:p>
            <a:pPr marL="0" indent="0">
              <a:lnSpc>
                <a:spcPct val="80000"/>
              </a:lnSpc>
              <a:buFontTx/>
              <a:buNone/>
            </a:pPr>
            <a:r>
              <a:rPr lang="en-US" altLang="zh-CN" sz="2800" b="1" dirty="0">
                <a:solidFill>
                  <a:srgbClr val="000066"/>
                </a:solidFill>
                <a:latin typeface="Times New Roman" pitchFamily="18" charset="0"/>
                <a:ea typeface="宋体" pitchFamily="2" charset="-122"/>
                <a:cs typeface="Times New Roman" pitchFamily="18" charset="0"/>
              </a:rPr>
              <a:t>&gt;&gt; Y=sin(X);</a:t>
            </a:r>
          </a:p>
          <a:p>
            <a:pPr marL="0" indent="0">
              <a:lnSpc>
                <a:spcPct val="80000"/>
              </a:lnSpc>
              <a:buFontTx/>
              <a:buNone/>
            </a:pPr>
            <a:r>
              <a:rPr lang="en-US" altLang="zh-CN" sz="2800" b="1" dirty="0">
                <a:solidFill>
                  <a:srgbClr val="000066"/>
                </a:solidFill>
                <a:latin typeface="Times New Roman" pitchFamily="18" charset="0"/>
                <a:ea typeface="宋体" pitchFamily="2" charset="-122"/>
                <a:cs typeface="Times New Roman" pitchFamily="18" charset="0"/>
              </a:rPr>
              <a:t>&gt;&gt; P=</a:t>
            </a:r>
            <a:r>
              <a:rPr lang="en-US" altLang="zh-CN" sz="2800" b="1" dirty="0" err="1">
                <a:solidFill>
                  <a:srgbClr val="000066"/>
                </a:solidFill>
                <a:latin typeface="Times New Roman" pitchFamily="18" charset="0"/>
                <a:ea typeface="宋体" pitchFamily="2" charset="-122"/>
                <a:cs typeface="Times New Roman" pitchFamily="18" charset="0"/>
              </a:rPr>
              <a:t>polyfit</a:t>
            </a:r>
            <a:r>
              <a:rPr lang="en-US" altLang="zh-CN" sz="2800" b="1" dirty="0">
                <a:solidFill>
                  <a:srgbClr val="000066"/>
                </a:solidFill>
                <a:latin typeface="Times New Roman" pitchFamily="18" charset="0"/>
                <a:ea typeface="宋体" pitchFamily="2" charset="-122"/>
                <a:cs typeface="Times New Roman" pitchFamily="18" charset="0"/>
              </a:rPr>
              <a:t>(X,Y,3)     </a:t>
            </a:r>
            <a:r>
              <a:rPr lang="en-US" altLang="zh-CN" sz="2800" b="1" dirty="0" smtClean="0">
                <a:solidFill>
                  <a:srgbClr val="000066"/>
                </a:solidFill>
                <a:latin typeface="Times New Roman" pitchFamily="18" charset="0"/>
                <a:ea typeface="宋体" pitchFamily="2" charset="-122"/>
                <a:cs typeface="Times New Roman" pitchFamily="18" charset="0"/>
              </a:rPr>
              <a:t>%</a:t>
            </a:r>
            <a:r>
              <a:rPr lang="zh-CN" altLang="en-US" sz="2800" b="1" dirty="0">
                <a:solidFill>
                  <a:srgbClr val="000066"/>
                </a:solidFill>
                <a:latin typeface="Times New Roman" pitchFamily="18" charset="0"/>
                <a:ea typeface="宋体" pitchFamily="2" charset="-122"/>
                <a:cs typeface="Times New Roman" pitchFamily="18" charset="0"/>
              </a:rPr>
              <a:t>得到</a:t>
            </a:r>
            <a:r>
              <a:rPr lang="en-US" altLang="zh-CN" sz="2800" b="1" dirty="0">
                <a:solidFill>
                  <a:srgbClr val="000066"/>
                </a:solidFill>
                <a:latin typeface="Times New Roman" pitchFamily="18" charset="0"/>
                <a:ea typeface="宋体" pitchFamily="2" charset="-122"/>
                <a:cs typeface="Times New Roman" pitchFamily="18" charset="0"/>
              </a:rPr>
              <a:t>3</a:t>
            </a:r>
            <a:r>
              <a:rPr lang="zh-CN" altLang="en-US" sz="2800" b="1" dirty="0">
                <a:solidFill>
                  <a:srgbClr val="000066"/>
                </a:solidFill>
                <a:latin typeface="Times New Roman" pitchFamily="18" charset="0"/>
                <a:ea typeface="宋体" pitchFamily="2" charset="-122"/>
                <a:cs typeface="Times New Roman" pitchFamily="18" charset="0"/>
              </a:rPr>
              <a:t>次多项式的系数和误差</a:t>
            </a:r>
          </a:p>
          <a:p>
            <a:pPr marL="0" indent="0">
              <a:lnSpc>
                <a:spcPct val="80000"/>
              </a:lnSpc>
              <a:buNone/>
            </a:pPr>
            <a:r>
              <a:rPr lang="en-US" altLang="zh-CN" sz="2800" b="1" dirty="0">
                <a:latin typeface="Times New Roman" pitchFamily="18" charset="0"/>
                <a:ea typeface="宋体" pitchFamily="2" charset="-122"/>
                <a:cs typeface="Times New Roman" pitchFamily="18" charset="0"/>
              </a:rPr>
              <a:t>P =</a:t>
            </a:r>
          </a:p>
          <a:p>
            <a:pPr marL="0" indent="0">
              <a:lnSpc>
                <a:spcPct val="80000"/>
              </a:lnSpc>
              <a:buNone/>
            </a:pPr>
            <a:r>
              <a:rPr lang="en-US" altLang="zh-CN" sz="2800" b="1" dirty="0">
                <a:latin typeface="Times New Roman" pitchFamily="18" charset="0"/>
                <a:ea typeface="宋体" pitchFamily="2" charset="-122"/>
                <a:cs typeface="Times New Roman" pitchFamily="18" charset="0"/>
              </a:rPr>
              <a:t>    0.0912   -0.8596    1.8527   -0.1649</a:t>
            </a:r>
          </a:p>
        </p:txBody>
      </p:sp>
      <p:sp>
        <p:nvSpPr>
          <p:cNvPr id="76805"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extLst>
      <p:ext uri="{BB962C8B-B14F-4D97-AF65-F5344CB8AC3E}">
        <p14:creationId xmlns:p14="http://schemas.microsoft.com/office/powerpoint/2010/main" val="29648107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4504" y="3140968"/>
            <a:ext cx="4107976" cy="294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5"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
        <p:nvSpPr>
          <p:cNvPr id="2" name="矩形 1"/>
          <p:cNvSpPr/>
          <p:nvPr/>
        </p:nvSpPr>
        <p:spPr>
          <a:xfrm>
            <a:off x="432048" y="980728"/>
            <a:ext cx="8460432" cy="2677656"/>
          </a:xfrm>
          <a:prstGeom prst="rect">
            <a:avLst/>
          </a:prstGeom>
        </p:spPr>
        <p:txBody>
          <a:bodyPr wrap="square">
            <a:spAutoFit/>
          </a:bodyPr>
          <a:lstStyle/>
          <a:p>
            <a:pPr marL="0" indent="0">
              <a:lnSpc>
                <a:spcPct val="100000"/>
              </a:lnSpc>
              <a:spcBef>
                <a:spcPts val="600"/>
              </a:spcBef>
              <a:buFontTx/>
              <a:buNone/>
            </a:pPr>
            <a:r>
              <a:rPr lang="zh-CN" altLang="en-US" sz="2800" b="1" dirty="0">
                <a:latin typeface="Times New Roman" pitchFamily="18" charset="0"/>
                <a:ea typeface="宋体" pitchFamily="2" charset="-122"/>
                <a:cs typeface="Times New Roman" pitchFamily="18" charset="0"/>
              </a:rPr>
              <a:t>下面利用绘图的方法将多项式</a:t>
            </a:r>
            <a:r>
              <a:rPr lang="en-US" altLang="zh-CN" sz="2800" b="1" dirty="0">
                <a:latin typeface="Times New Roman" pitchFamily="18" charset="0"/>
                <a:ea typeface="宋体" pitchFamily="2" charset="-122"/>
                <a:cs typeface="Times New Roman" pitchFamily="18" charset="0"/>
              </a:rPr>
              <a:t>p(x)</a:t>
            </a:r>
            <a:r>
              <a:rPr lang="zh-CN" altLang="en-US" sz="2800" b="1" dirty="0">
                <a:latin typeface="Times New Roman" pitchFamily="18" charset="0"/>
                <a:ea typeface="宋体" pitchFamily="2" charset="-122"/>
                <a:cs typeface="Times New Roman" pitchFamily="18" charset="0"/>
              </a:rPr>
              <a:t>和</a:t>
            </a:r>
            <a:r>
              <a:rPr lang="en-US" altLang="zh-CN" sz="2800" b="1" dirty="0" err="1">
                <a:latin typeface="Times New Roman" pitchFamily="18" charset="0"/>
                <a:ea typeface="宋体" pitchFamily="2" charset="-122"/>
                <a:cs typeface="Times New Roman" pitchFamily="18" charset="0"/>
              </a:rPr>
              <a:t>sin</a:t>
            </a:r>
            <a:r>
              <a:rPr lang="en-US" altLang="zh-CN" sz="2800" b="1" i="1" dirty="0" err="1">
                <a:latin typeface="Times New Roman" pitchFamily="18" charset="0"/>
                <a:ea typeface="宋体" pitchFamily="2" charset="-122"/>
                <a:cs typeface="Times New Roman" pitchFamily="18" charset="0"/>
              </a:rPr>
              <a:t>x</a:t>
            </a:r>
            <a:r>
              <a:rPr lang="zh-CN" altLang="en-US" sz="2800" b="1" dirty="0">
                <a:latin typeface="Times New Roman" pitchFamily="18" charset="0"/>
                <a:ea typeface="宋体" pitchFamily="2" charset="-122"/>
                <a:cs typeface="Times New Roman" pitchFamily="18" charset="0"/>
              </a:rPr>
              <a:t>进行比较，继续执行下列命令：</a:t>
            </a:r>
          </a:p>
          <a:p>
            <a:pPr marL="0" indent="0">
              <a:lnSpc>
                <a:spcPct val="80000"/>
              </a:lnSpc>
              <a:buFontTx/>
              <a:buNone/>
            </a:pPr>
            <a:r>
              <a:rPr lang="en-US" altLang="zh-CN" sz="2800" b="1" dirty="0">
                <a:latin typeface="Times New Roman" pitchFamily="18" charset="0"/>
                <a:ea typeface="宋体" pitchFamily="2" charset="-122"/>
                <a:cs typeface="Times New Roman" pitchFamily="18" charset="0"/>
              </a:rPr>
              <a:t>&gt;&gt; X=</a:t>
            </a:r>
            <a:r>
              <a:rPr lang="en-US" altLang="zh-CN" sz="2800" b="1" dirty="0" err="1">
                <a:latin typeface="Times New Roman" pitchFamily="18" charset="0"/>
                <a:ea typeface="宋体" pitchFamily="2" charset="-122"/>
                <a:cs typeface="Times New Roman" pitchFamily="18" charset="0"/>
              </a:rPr>
              <a:t>linspace</a:t>
            </a:r>
            <a:r>
              <a:rPr lang="en-US" altLang="zh-CN" sz="2800" b="1" dirty="0">
                <a:latin typeface="Times New Roman" pitchFamily="18" charset="0"/>
                <a:ea typeface="宋体" pitchFamily="2" charset="-122"/>
                <a:cs typeface="Times New Roman" pitchFamily="18" charset="0"/>
              </a:rPr>
              <a:t>(0,2*pi,20);</a:t>
            </a:r>
          </a:p>
          <a:p>
            <a:pPr marL="0" indent="0">
              <a:lnSpc>
                <a:spcPct val="80000"/>
              </a:lnSpc>
              <a:buFontTx/>
              <a:buNone/>
            </a:pPr>
            <a:r>
              <a:rPr lang="en-US" altLang="zh-CN" sz="2800" b="1" dirty="0">
                <a:latin typeface="Times New Roman" pitchFamily="18" charset="0"/>
                <a:ea typeface="宋体" pitchFamily="2" charset="-122"/>
                <a:cs typeface="Times New Roman" pitchFamily="18" charset="0"/>
              </a:rPr>
              <a:t>&gt;&gt; Y=sin(X);</a:t>
            </a:r>
          </a:p>
          <a:p>
            <a:pPr marL="0" indent="0">
              <a:lnSpc>
                <a:spcPct val="80000"/>
              </a:lnSpc>
              <a:buFontTx/>
              <a:buNone/>
            </a:pPr>
            <a:r>
              <a:rPr lang="en-US" altLang="zh-CN" sz="2800" b="1" dirty="0">
                <a:latin typeface="Times New Roman" pitchFamily="18" charset="0"/>
                <a:ea typeface="宋体" pitchFamily="2" charset="-122"/>
                <a:cs typeface="Times New Roman" pitchFamily="18" charset="0"/>
              </a:rPr>
              <a:t>&gt;&gt; Y1=</a:t>
            </a:r>
            <a:r>
              <a:rPr lang="en-US" altLang="zh-CN" sz="2800" b="1" dirty="0" err="1">
                <a:latin typeface="Times New Roman" pitchFamily="18" charset="0"/>
                <a:ea typeface="宋体" pitchFamily="2" charset="-122"/>
                <a:cs typeface="Times New Roman" pitchFamily="18" charset="0"/>
              </a:rPr>
              <a:t>polyval</a:t>
            </a:r>
            <a:r>
              <a:rPr lang="en-US" altLang="zh-CN" sz="2800" b="1" dirty="0">
                <a:latin typeface="Times New Roman" pitchFamily="18" charset="0"/>
                <a:ea typeface="宋体" pitchFamily="2" charset="-122"/>
                <a:cs typeface="Times New Roman" pitchFamily="18" charset="0"/>
              </a:rPr>
              <a:t>(P,X);</a:t>
            </a:r>
          </a:p>
          <a:p>
            <a:pPr marL="0" indent="0">
              <a:lnSpc>
                <a:spcPct val="80000"/>
              </a:lnSpc>
              <a:buFontTx/>
              <a:buNone/>
            </a:pPr>
            <a:r>
              <a:rPr lang="en-US" altLang="zh-CN" sz="2800" b="1" dirty="0">
                <a:latin typeface="Times New Roman" pitchFamily="18" charset="0"/>
                <a:ea typeface="宋体" pitchFamily="2" charset="-122"/>
                <a:cs typeface="Times New Roman" pitchFamily="18" charset="0"/>
              </a:rPr>
              <a:t>&gt;&gt; plot(X,Y,':o',X,Y1,'-*')</a:t>
            </a:r>
            <a:endParaRPr lang="zh-CN" altLang="en-US" sz="2800" b="1" dirty="0">
              <a:latin typeface="Times New Roman" pitchFamily="18" charset="0"/>
              <a:ea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611560" y="2564904"/>
            <a:ext cx="7776864" cy="3637919"/>
          </a:xfrm>
          <a:noFill/>
        </p:spPr>
        <p:txBody>
          <a:bodyPr wrap="square">
            <a:spAutoFit/>
          </a:bodyPr>
          <a:lstStyle/>
          <a:p>
            <a:pPr marL="0" indent="0">
              <a:lnSpc>
                <a:spcPct val="80000"/>
              </a:lnSpc>
              <a:buFontTx/>
              <a:buNone/>
            </a:pPr>
            <a:r>
              <a:rPr lang="en-US" altLang="zh-CN" sz="1800" b="1" dirty="0" smtClean="0">
                <a:solidFill>
                  <a:srgbClr val="000066"/>
                </a:solidFill>
                <a:latin typeface="Times New Roman" pitchFamily="18" charset="0"/>
                <a:ea typeface="宋体" pitchFamily="2" charset="-122"/>
                <a:cs typeface="Times New Roman" pitchFamily="18" charset="0"/>
              </a:rPr>
              <a:t>&gt;&gt; </a:t>
            </a:r>
            <a:r>
              <a:rPr lang="en-US" altLang="zh-CN" sz="1800" b="1" dirty="0">
                <a:solidFill>
                  <a:srgbClr val="000066"/>
                </a:solidFill>
                <a:latin typeface="Times New Roman" pitchFamily="18" charset="0"/>
                <a:ea typeface="宋体" pitchFamily="2" charset="-122"/>
                <a:cs typeface="Times New Roman" pitchFamily="18" charset="0"/>
              </a:rPr>
              <a:t>A=[13,-56,78;25,63,-235;78,25,563;1,0,-1];</a:t>
            </a:r>
          </a:p>
          <a:p>
            <a:pPr marL="0" indent="0">
              <a:lnSpc>
                <a:spcPct val="80000"/>
              </a:lnSpc>
              <a:buFontTx/>
              <a:buNone/>
            </a:pPr>
            <a:r>
              <a:rPr lang="en-US" altLang="zh-CN" sz="1800" b="1" dirty="0">
                <a:solidFill>
                  <a:srgbClr val="000066"/>
                </a:solidFill>
                <a:latin typeface="Times New Roman" pitchFamily="18" charset="0"/>
                <a:ea typeface="宋体" pitchFamily="2" charset="-122"/>
                <a:cs typeface="Times New Roman" pitchFamily="18" charset="0"/>
              </a:rPr>
              <a:t>&gt;&gt; max(A,[],2)         %</a:t>
            </a:r>
            <a:r>
              <a:rPr lang="zh-CN" altLang="en-US" sz="1800" b="1" dirty="0">
                <a:solidFill>
                  <a:srgbClr val="000066"/>
                </a:solidFill>
                <a:latin typeface="Times New Roman" pitchFamily="18" charset="0"/>
                <a:ea typeface="宋体" pitchFamily="2" charset="-122"/>
                <a:cs typeface="Times New Roman" pitchFamily="18" charset="0"/>
              </a:rPr>
              <a:t>求每行最大值</a:t>
            </a:r>
          </a:p>
          <a:p>
            <a:pPr marL="0" indent="0">
              <a:lnSpc>
                <a:spcPct val="80000"/>
              </a:lnSpc>
              <a:buFontTx/>
              <a:buNone/>
            </a:pPr>
            <a:r>
              <a:rPr lang="en-US" altLang="zh-CN" sz="1800" b="1" dirty="0" err="1">
                <a:solidFill>
                  <a:srgbClr val="000066"/>
                </a:solidFill>
                <a:latin typeface="Times New Roman" pitchFamily="18" charset="0"/>
                <a:ea typeface="宋体" pitchFamily="2" charset="-122"/>
                <a:cs typeface="Times New Roman" pitchFamily="18" charset="0"/>
              </a:rPr>
              <a:t>ans</a:t>
            </a:r>
            <a:r>
              <a:rPr lang="en-US" altLang="zh-CN" sz="1800" b="1" dirty="0">
                <a:solidFill>
                  <a:srgbClr val="000066"/>
                </a:solidFill>
                <a:latin typeface="Times New Roman" pitchFamily="18" charset="0"/>
                <a:ea typeface="宋体" pitchFamily="2" charset="-122"/>
                <a:cs typeface="Times New Roman" pitchFamily="18" charset="0"/>
              </a:rPr>
              <a:t> =</a:t>
            </a:r>
          </a:p>
          <a:p>
            <a:pPr marL="0" indent="0">
              <a:lnSpc>
                <a:spcPct val="80000"/>
              </a:lnSpc>
              <a:buFontTx/>
              <a:buNone/>
            </a:pPr>
            <a:r>
              <a:rPr lang="en-US" altLang="zh-CN" sz="1800" b="1" dirty="0">
                <a:solidFill>
                  <a:srgbClr val="000066"/>
                </a:solidFill>
                <a:latin typeface="Times New Roman" pitchFamily="18" charset="0"/>
                <a:ea typeface="宋体" pitchFamily="2" charset="-122"/>
                <a:cs typeface="Times New Roman" pitchFamily="18" charset="0"/>
              </a:rPr>
              <a:t>    78</a:t>
            </a:r>
          </a:p>
          <a:p>
            <a:pPr marL="0" indent="0">
              <a:lnSpc>
                <a:spcPct val="80000"/>
              </a:lnSpc>
              <a:buFontTx/>
              <a:buNone/>
            </a:pPr>
            <a:r>
              <a:rPr lang="en-US" altLang="zh-CN" sz="1800" b="1" dirty="0">
                <a:solidFill>
                  <a:srgbClr val="000066"/>
                </a:solidFill>
                <a:latin typeface="Times New Roman" pitchFamily="18" charset="0"/>
                <a:ea typeface="宋体" pitchFamily="2" charset="-122"/>
                <a:cs typeface="Times New Roman" pitchFamily="18" charset="0"/>
              </a:rPr>
              <a:t>    63</a:t>
            </a:r>
          </a:p>
          <a:p>
            <a:pPr marL="0" indent="0">
              <a:lnSpc>
                <a:spcPct val="80000"/>
              </a:lnSpc>
              <a:buFontTx/>
              <a:buNone/>
            </a:pPr>
            <a:r>
              <a:rPr lang="en-US" altLang="zh-CN" sz="1800" b="1" dirty="0">
                <a:solidFill>
                  <a:srgbClr val="000066"/>
                </a:solidFill>
                <a:latin typeface="Times New Roman" pitchFamily="18" charset="0"/>
                <a:ea typeface="宋体" pitchFamily="2" charset="-122"/>
                <a:cs typeface="Times New Roman" pitchFamily="18" charset="0"/>
              </a:rPr>
              <a:t>   563</a:t>
            </a:r>
          </a:p>
          <a:p>
            <a:pPr marL="0" indent="0">
              <a:lnSpc>
                <a:spcPct val="80000"/>
              </a:lnSpc>
              <a:buFontTx/>
              <a:buNone/>
            </a:pPr>
            <a:r>
              <a:rPr lang="en-US" altLang="zh-CN" sz="1800" b="1" dirty="0">
                <a:solidFill>
                  <a:srgbClr val="000066"/>
                </a:solidFill>
                <a:latin typeface="Times New Roman" pitchFamily="18" charset="0"/>
                <a:ea typeface="宋体" pitchFamily="2" charset="-122"/>
                <a:cs typeface="Times New Roman" pitchFamily="18" charset="0"/>
              </a:rPr>
              <a:t>     1</a:t>
            </a:r>
          </a:p>
          <a:p>
            <a:pPr marL="0" indent="0">
              <a:lnSpc>
                <a:spcPct val="80000"/>
              </a:lnSpc>
              <a:buFontTx/>
              <a:buNone/>
            </a:pPr>
            <a:r>
              <a:rPr lang="en-US" altLang="zh-CN" sz="1800" b="1" dirty="0">
                <a:solidFill>
                  <a:srgbClr val="000066"/>
                </a:solidFill>
                <a:latin typeface="Times New Roman" pitchFamily="18" charset="0"/>
                <a:ea typeface="宋体" pitchFamily="2" charset="-122"/>
                <a:cs typeface="Times New Roman" pitchFamily="18" charset="0"/>
              </a:rPr>
              <a:t>&gt;&gt; max(A)              %</a:t>
            </a:r>
            <a:r>
              <a:rPr lang="zh-CN" altLang="en-US" sz="1800" b="1" dirty="0">
                <a:solidFill>
                  <a:srgbClr val="000066"/>
                </a:solidFill>
                <a:latin typeface="Times New Roman" pitchFamily="18" charset="0"/>
                <a:ea typeface="宋体" pitchFamily="2" charset="-122"/>
                <a:cs typeface="Times New Roman" pitchFamily="18" charset="0"/>
              </a:rPr>
              <a:t>求每列最大值</a:t>
            </a:r>
          </a:p>
          <a:p>
            <a:pPr marL="0" indent="0">
              <a:lnSpc>
                <a:spcPct val="80000"/>
              </a:lnSpc>
              <a:buFontTx/>
              <a:buNone/>
            </a:pPr>
            <a:r>
              <a:rPr lang="en-US" altLang="zh-CN" sz="1800" b="1" dirty="0" err="1">
                <a:solidFill>
                  <a:srgbClr val="000066"/>
                </a:solidFill>
                <a:latin typeface="Times New Roman" pitchFamily="18" charset="0"/>
                <a:ea typeface="宋体" pitchFamily="2" charset="-122"/>
                <a:cs typeface="Times New Roman" pitchFamily="18" charset="0"/>
              </a:rPr>
              <a:t>ans</a:t>
            </a:r>
            <a:r>
              <a:rPr lang="en-US" altLang="zh-CN" sz="1800" b="1" dirty="0">
                <a:solidFill>
                  <a:srgbClr val="000066"/>
                </a:solidFill>
                <a:latin typeface="Times New Roman" pitchFamily="18" charset="0"/>
                <a:ea typeface="宋体" pitchFamily="2" charset="-122"/>
                <a:cs typeface="Times New Roman" pitchFamily="18" charset="0"/>
              </a:rPr>
              <a:t> =</a:t>
            </a:r>
          </a:p>
          <a:p>
            <a:pPr marL="0" indent="0">
              <a:lnSpc>
                <a:spcPct val="80000"/>
              </a:lnSpc>
              <a:buFontTx/>
              <a:buNone/>
            </a:pPr>
            <a:r>
              <a:rPr lang="en-US" altLang="zh-CN" sz="1800" b="1" dirty="0">
                <a:solidFill>
                  <a:srgbClr val="000066"/>
                </a:solidFill>
                <a:latin typeface="Times New Roman" pitchFamily="18" charset="0"/>
                <a:ea typeface="宋体" pitchFamily="2" charset="-122"/>
                <a:cs typeface="Times New Roman" pitchFamily="18" charset="0"/>
              </a:rPr>
              <a:t>    78    63   563</a:t>
            </a:r>
          </a:p>
          <a:p>
            <a:pPr marL="0" indent="0">
              <a:lnSpc>
                <a:spcPct val="80000"/>
              </a:lnSpc>
              <a:buFontTx/>
              <a:buNone/>
            </a:pPr>
            <a:r>
              <a:rPr lang="en-US" altLang="zh-CN" sz="1800" b="1" dirty="0">
                <a:solidFill>
                  <a:srgbClr val="000066"/>
                </a:solidFill>
                <a:latin typeface="Times New Roman" pitchFamily="18" charset="0"/>
                <a:ea typeface="宋体" pitchFamily="2" charset="-122"/>
                <a:cs typeface="Times New Roman" pitchFamily="18" charset="0"/>
              </a:rPr>
              <a:t>&gt;&gt; max(max(A))         %</a:t>
            </a:r>
            <a:r>
              <a:rPr lang="zh-CN" altLang="en-US" sz="1800" b="1" dirty="0">
                <a:solidFill>
                  <a:srgbClr val="000066"/>
                </a:solidFill>
                <a:latin typeface="Times New Roman" pitchFamily="18" charset="0"/>
                <a:ea typeface="宋体" pitchFamily="2" charset="-122"/>
                <a:cs typeface="Times New Roman" pitchFamily="18" charset="0"/>
              </a:rPr>
              <a:t>求整个矩阵的最大值，也可使用</a:t>
            </a:r>
            <a:r>
              <a:rPr lang="en-US" altLang="zh-CN" sz="1800" b="1" dirty="0">
                <a:solidFill>
                  <a:srgbClr val="000066"/>
                </a:solidFill>
                <a:latin typeface="Times New Roman" pitchFamily="18" charset="0"/>
                <a:ea typeface="宋体" pitchFamily="2" charset="-122"/>
                <a:cs typeface="Times New Roman" pitchFamily="18" charset="0"/>
              </a:rPr>
              <a:t>max(A(:))</a:t>
            </a:r>
          </a:p>
          <a:p>
            <a:pPr marL="0" indent="0">
              <a:lnSpc>
                <a:spcPct val="80000"/>
              </a:lnSpc>
              <a:buFontTx/>
              <a:buNone/>
            </a:pPr>
            <a:r>
              <a:rPr lang="en-US" altLang="zh-CN" sz="1800" b="1" dirty="0" err="1">
                <a:solidFill>
                  <a:srgbClr val="000066"/>
                </a:solidFill>
                <a:latin typeface="Times New Roman" pitchFamily="18" charset="0"/>
                <a:ea typeface="宋体" pitchFamily="2" charset="-122"/>
                <a:cs typeface="Times New Roman" pitchFamily="18" charset="0"/>
              </a:rPr>
              <a:t>ans</a:t>
            </a:r>
            <a:r>
              <a:rPr lang="en-US" altLang="zh-CN" sz="1800" b="1" dirty="0">
                <a:solidFill>
                  <a:srgbClr val="000066"/>
                </a:solidFill>
                <a:latin typeface="Times New Roman" pitchFamily="18" charset="0"/>
                <a:ea typeface="宋体" pitchFamily="2" charset="-122"/>
                <a:cs typeface="Times New Roman" pitchFamily="18" charset="0"/>
              </a:rPr>
              <a:t> =</a:t>
            </a:r>
          </a:p>
          <a:p>
            <a:pPr marL="0" indent="0">
              <a:lnSpc>
                <a:spcPct val="80000"/>
              </a:lnSpc>
              <a:buFontTx/>
              <a:buNone/>
            </a:pPr>
            <a:r>
              <a:rPr lang="en-US" altLang="zh-CN" sz="1800" b="1" dirty="0">
                <a:solidFill>
                  <a:srgbClr val="000066"/>
                </a:solidFill>
                <a:latin typeface="Times New Roman" pitchFamily="18" charset="0"/>
                <a:ea typeface="宋体" pitchFamily="2" charset="-122"/>
                <a:cs typeface="Times New Roman" pitchFamily="18" charset="0"/>
              </a:rPr>
              <a:t>   563</a:t>
            </a:r>
            <a:endParaRPr lang="zh-CN" altLang="en-US" sz="1800" b="1" dirty="0">
              <a:solidFill>
                <a:srgbClr val="000066"/>
              </a:solidFill>
              <a:latin typeface="Times New Roman" pitchFamily="18" charset="0"/>
              <a:ea typeface="宋体" pitchFamily="2" charset="-122"/>
              <a:cs typeface="Times New Roman" pitchFamily="18" charset="0"/>
            </a:endParaRPr>
          </a:p>
        </p:txBody>
      </p:sp>
      <p:sp>
        <p:nvSpPr>
          <p:cNvPr id="26629" name="Rectangle 5"/>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6628" name="Object 4"/>
          <p:cNvGraphicFramePr>
            <a:graphicFrameLocks noChangeAspect="1"/>
          </p:cNvGraphicFramePr>
          <p:nvPr>
            <p:extLst>
              <p:ext uri="{D42A27DB-BD31-4B8C-83A1-F6EECF244321}">
                <p14:modId xmlns:p14="http://schemas.microsoft.com/office/powerpoint/2010/main" val="2554632170"/>
              </p:ext>
            </p:extLst>
          </p:nvPr>
        </p:nvGraphicFramePr>
        <p:xfrm>
          <a:off x="3203848" y="1340768"/>
          <a:ext cx="2333625" cy="1150937"/>
        </p:xfrm>
        <a:graphic>
          <a:graphicData uri="http://schemas.openxmlformats.org/presentationml/2006/ole">
            <mc:AlternateContent xmlns:mc="http://schemas.openxmlformats.org/markup-compatibility/2006">
              <mc:Choice xmlns:v="urn:schemas-microsoft-com:vml" Requires="v">
                <p:oleObj spid="_x0000_s26644" r:id="rId3" imgW="1435100" imgH="914400" progId="Equation.DSMT4">
                  <p:embed/>
                </p:oleObj>
              </mc:Choice>
              <mc:Fallback>
                <p:oleObj r:id="rId3" imgW="1435100" imgH="914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1340768"/>
                        <a:ext cx="2333625" cy="1150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0" name="Rectangle 6"/>
          <p:cNvSpPr>
            <a:spLocks noGrp="1" noChangeArrowheads="1"/>
          </p:cNvSpPr>
          <p:nvPr>
            <p:ph type="title"/>
          </p:nvPr>
        </p:nvSpPr>
        <p:spPr>
          <a:xfrm>
            <a:off x="250825" y="620713"/>
            <a:ext cx="8229600" cy="1143000"/>
          </a:xfrm>
        </p:spPr>
        <p:txBody>
          <a:bodyPr/>
          <a:lstStyle/>
          <a:p>
            <a:pPr algn="l">
              <a:buFontTx/>
              <a:buNone/>
            </a:pPr>
            <a:r>
              <a:rPr lang="zh-CN" altLang="en-US" sz="2800" b="1" dirty="0">
                <a:solidFill>
                  <a:srgbClr val="000066"/>
                </a:solidFill>
                <a:latin typeface="Times New Roman" pitchFamily="18" charset="0"/>
                <a:ea typeface="宋体" pitchFamily="2" charset="-122"/>
                <a:cs typeface="Times New Roman" pitchFamily="18" charset="0"/>
              </a:rPr>
              <a:t>例</a:t>
            </a:r>
            <a:r>
              <a:rPr lang="en-US" altLang="zh-CN" sz="2800" b="1" dirty="0">
                <a:solidFill>
                  <a:srgbClr val="000066"/>
                </a:solidFill>
                <a:latin typeface="Times New Roman" pitchFamily="18" charset="0"/>
                <a:ea typeface="宋体" pitchFamily="2" charset="-122"/>
                <a:cs typeface="Times New Roman" pitchFamily="18" charset="0"/>
              </a:rPr>
              <a:t>6-1  </a:t>
            </a:r>
            <a:r>
              <a:rPr lang="zh-CN" altLang="en-US" sz="2800" b="1" dirty="0">
                <a:solidFill>
                  <a:srgbClr val="000066"/>
                </a:solidFill>
                <a:latin typeface="Times New Roman" pitchFamily="18" charset="0"/>
                <a:ea typeface="宋体" pitchFamily="2" charset="-122"/>
                <a:cs typeface="Times New Roman" pitchFamily="18" charset="0"/>
              </a:rPr>
              <a:t>求矩阵</a:t>
            </a:r>
            <a:r>
              <a:rPr lang="en-US" altLang="zh-CN" sz="2800" b="1" dirty="0">
                <a:solidFill>
                  <a:srgbClr val="000066"/>
                </a:solidFill>
                <a:latin typeface="Times New Roman" pitchFamily="18" charset="0"/>
                <a:ea typeface="宋体" pitchFamily="2" charset="-122"/>
                <a:cs typeface="Times New Roman" pitchFamily="18" charset="0"/>
              </a:rPr>
              <a:t>A</a:t>
            </a:r>
            <a:r>
              <a:rPr lang="zh-CN" altLang="en-US" sz="2800" b="1" dirty="0">
                <a:solidFill>
                  <a:srgbClr val="000066"/>
                </a:solidFill>
                <a:latin typeface="Times New Roman" pitchFamily="18" charset="0"/>
                <a:ea typeface="宋体" pitchFamily="2" charset="-122"/>
                <a:cs typeface="Times New Roman" pitchFamily="18" charset="0"/>
              </a:rPr>
              <a:t>每行及每列的最大值，并求整个矩阵的最大值。</a:t>
            </a:r>
          </a:p>
        </p:txBody>
      </p:sp>
      <p:sp>
        <p:nvSpPr>
          <p:cNvPr id="26631"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468313" y="1052513"/>
            <a:ext cx="8229600" cy="4525962"/>
          </a:xfrm>
        </p:spPr>
        <p:txBody>
          <a:bodyPr/>
          <a:lstStyle/>
          <a:p>
            <a:pPr marL="0" indent="0">
              <a:lnSpc>
                <a:spcPct val="90000"/>
              </a:lnSpc>
              <a:buFontTx/>
              <a:buNone/>
            </a:pPr>
            <a:r>
              <a:rPr lang="en-US" altLang="zh-CN" sz="2800" b="1">
                <a:solidFill>
                  <a:srgbClr val="000066"/>
                </a:solidFill>
                <a:latin typeface="Times New Roman" pitchFamily="18" charset="0"/>
                <a:ea typeface="宋体" pitchFamily="2" charset="-122"/>
                <a:cs typeface="Times New Roman" pitchFamily="18" charset="0"/>
              </a:rPr>
              <a:t>3</a:t>
            </a:r>
            <a:r>
              <a:rPr lang="zh-CN" altLang="en-US" sz="2800" b="1">
                <a:solidFill>
                  <a:srgbClr val="000066"/>
                </a:solidFill>
                <a:latin typeface="Times New Roman" pitchFamily="18" charset="0"/>
                <a:ea typeface="宋体" pitchFamily="2" charset="-122"/>
                <a:cs typeface="Times New Roman" pitchFamily="18" charset="0"/>
              </a:rPr>
              <a:t>．两个向量或矩阵对应元素的比较</a:t>
            </a:r>
          </a:p>
          <a:p>
            <a:pPr marL="0" indent="0">
              <a:lnSpc>
                <a:spcPct val="90000"/>
              </a:lnSpc>
              <a:buFontTx/>
              <a:buNone/>
            </a:pPr>
            <a:r>
              <a:rPr lang="zh-CN" altLang="en-US" sz="2800" b="1">
                <a:solidFill>
                  <a:srgbClr val="000066"/>
                </a:solidFill>
                <a:latin typeface="Times New Roman" pitchFamily="18" charset="0"/>
                <a:ea typeface="宋体" pitchFamily="2" charset="-122"/>
                <a:cs typeface="Times New Roman" pitchFamily="18" charset="0"/>
              </a:rPr>
              <a:t>函数</a:t>
            </a:r>
            <a:r>
              <a:rPr lang="en-US" altLang="zh-CN" sz="2800" b="1">
                <a:solidFill>
                  <a:srgbClr val="000066"/>
                </a:solidFill>
                <a:latin typeface="Times New Roman" pitchFamily="18" charset="0"/>
                <a:ea typeface="宋体" pitchFamily="2" charset="-122"/>
                <a:cs typeface="Times New Roman" pitchFamily="18" charset="0"/>
              </a:rPr>
              <a:t>max</a:t>
            </a:r>
            <a:r>
              <a:rPr lang="zh-CN" altLang="en-US" sz="2800" b="1">
                <a:solidFill>
                  <a:srgbClr val="000066"/>
                </a:solidFill>
                <a:latin typeface="Times New Roman" pitchFamily="18" charset="0"/>
                <a:ea typeface="宋体" pitchFamily="2" charset="-122"/>
                <a:cs typeface="Times New Roman" pitchFamily="18" charset="0"/>
              </a:rPr>
              <a:t>和</a:t>
            </a:r>
            <a:r>
              <a:rPr lang="en-US" altLang="zh-CN" sz="2800" b="1">
                <a:solidFill>
                  <a:srgbClr val="000066"/>
                </a:solidFill>
                <a:latin typeface="Times New Roman" pitchFamily="18" charset="0"/>
                <a:ea typeface="宋体" pitchFamily="2" charset="-122"/>
                <a:cs typeface="Times New Roman" pitchFamily="18" charset="0"/>
              </a:rPr>
              <a:t>min</a:t>
            </a:r>
            <a:r>
              <a:rPr lang="zh-CN" altLang="en-US" sz="2800" b="1">
                <a:solidFill>
                  <a:srgbClr val="000066"/>
                </a:solidFill>
                <a:latin typeface="Times New Roman" pitchFamily="18" charset="0"/>
                <a:ea typeface="宋体" pitchFamily="2" charset="-122"/>
                <a:cs typeface="Times New Roman" pitchFamily="18" charset="0"/>
              </a:rPr>
              <a:t>还能对两个同型的向量或矩阵进行比较，调用格式为：</a:t>
            </a:r>
          </a:p>
          <a:p>
            <a:pPr marL="0" indent="0">
              <a:lnSpc>
                <a:spcPct val="90000"/>
              </a:lnSpc>
              <a:buFontTx/>
              <a:buNone/>
            </a:pPr>
            <a:r>
              <a:rPr lang="zh-CN" altLang="en-US" sz="2800" b="1">
                <a:solidFill>
                  <a:srgbClr val="000066"/>
                </a:solidFill>
                <a:latin typeface="Times New Roman" pitchFamily="18" charset="0"/>
                <a:ea typeface="宋体" pitchFamily="2" charset="-122"/>
                <a:cs typeface="Times New Roman" pitchFamily="18" charset="0"/>
              </a:rPr>
              <a:t>① </a:t>
            </a:r>
            <a:r>
              <a:rPr lang="en-US" altLang="zh-CN" sz="2800" b="1">
                <a:solidFill>
                  <a:srgbClr val="000066"/>
                </a:solidFill>
                <a:latin typeface="Times New Roman" pitchFamily="18" charset="0"/>
                <a:ea typeface="宋体" pitchFamily="2" charset="-122"/>
                <a:cs typeface="Times New Roman" pitchFamily="18" charset="0"/>
              </a:rPr>
              <a:t>U=max(A,B)</a:t>
            </a:r>
            <a:r>
              <a:rPr lang="zh-CN" altLang="en-US" sz="2800" b="1">
                <a:solidFill>
                  <a:srgbClr val="000066"/>
                </a:solidFill>
                <a:latin typeface="Times New Roman" pitchFamily="18" charset="0"/>
                <a:ea typeface="宋体" pitchFamily="2" charset="-122"/>
                <a:cs typeface="Times New Roman" pitchFamily="18" charset="0"/>
              </a:rPr>
              <a:t>：</a:t>
            </a:r>
            <a:r>
              <a:rPr lang="en-US" altLang="zh-CN" sz="2800" b="1">
                <a:solidFill>
                  <a:srgbClr val="000066"/>
                </a:solidFill>
                <a:latin typeface="Times New Roman" pitchFamily="18" charset="0"/>
                <a:ea typeface="宋体" pitchFamily="2" charset="-122"/>
                <a:cs typeface="Times New Roman" pitchFamily="18" charset="0"/>
              </a:rPr>
              <a:t>A</a:t>
            </a:r>
            <a:r>
              <a:rPr lang="zh-CN" altLang="en-US" sz="2800" b="1">
                <a:solidFill>
                  <a:srgbClr val="000066"/>
                </a:solidFill>
                <a:latin typeface="Times New Roman" pitchFamily="18" charset="0"/>
                <a:ea typeface="宋体" pitchFamily="2" charset="-122"/>
                <a:cs typeface="Times New Roman" pitchFamily="18" charset="0"/>
              </a:rPr>
              <a:t>、</a:t>
            </a:r>
            <a:r>
              <a:rPr lang="en-US" altLang="zh-CN" sz="2800" b="1">
                <a:solidFill>
                  <a:srgbClr val="000066"/>
                </a:solidFill>
                <a:latin typeface="Times New Roman" pitchFamily="18" charset="0"/>
                <a:ea typeface="宋体" pitchFamily="2" charset="-122"/>
                <a:cs typeface="Times New Roman" pitchFamily="18" charset="0"/>
              </a:rPr>
              <a:t>B</a:t>
            </a:r>
            <a:r>
              <a:rPr lang="zh-CN" altLang="en-US" sz="2800" b="1">
                <a:solidFill>
                  <a:srgbClr val="000066"/>
                </a:solidFill>
                <a:latin typeface="Times New Roman" pitchFamily="18" charset="0"/>
                <a:ea typeface="宋体" pitchFamily="2" charset="-122"/>
                <a:cs typeface="Times New Roman" pitchFamily="18" charset="0"/>
              </a:rPr>
              <a:t>是两个同型的向量或矩阵，结果</a:t>
            </a:r>
            <a:r>
              <a:rPr lang="en-US" altLang="zh-CN" sz="2800" b="1">
                <a:solidFill>
                  <a:srgbClr val="000066"/>
                </a:solidFill>
                <a:latin typeface="Times New Roman" pitchFamily="18" charset="0"/>
                <a:ea typeface="宋体" pitchFamily="2" charset="-122"/>
                <a:cs typeface="Times New Roman" pitchFamily="18" charset="0"/>
              </a:rPr>
              <a:t>U</a:t>
            </a:r>
            <a:r>
              <a:rPr lang="zh-CN" altLang="en-US" sz="2800" b="1">
                <a:solidFill>
                  <a:srgbClr val="000066"/>
                </a:solidFill>
                <a:latin typeface="Times New Roman" pitchFamily="18" charset="0"/>
                <a:ea typeface="宋体" pitchFamily="2" charset="-122"/>
                <a:cs typeface="Times New Roman" pitchFamily="18" charset="0"/>
              </a:rPr>
              <a:t>是与</a:t>
            </a:r>
            <a:r>
              <a:rPr lang="en-US" altLang="zh-CN" sz="2800" b="1">
                <a:solidFill>
                  <a:srgbClr val="000066"/>
                </a:solidFill>
                <a:latin typeface="Times New Roman" pitchFamily="18" charset="0"/>
                <a:ea typeface="宋体" pitchFamily="2" charset="-122"/>
                <a:cs typeface="Times New Roman" pitchFamily="18" charset="0"/>
              </a:rPr>
              <a:t>A</a:t>
            </a:r>
            <a:r>
              <a:rPr lang="zh-CN" altLang="en-US" sz="2800" b="1">
                <a:solidFill>
                  <a:srgbClr val="000066"/>
                </a:solidFill>
                <a:latin typeface="Times New Roman" pitchFamily="18" charset="0"/>
                <a:ea typeface="宋体" pitchFamily="2" charset="-122"/>
                <a:cs typeface="Times New Roman" pitchFamily="18" charset="0"/>
              </a:rPr>
              <a:t>、</a:t>
            </a:r>
            <a:r>
              <a:rPr lang="en-US" altLang="zh-CN" sz="2800" b="1">
                <a:solidFill>
                  <a:srgbClr val="000066"/>
                </a:solidFill>
                <a:latin typeface="Times New Roman" pitchFamily="18" charset="0"/>
                <a:ea typeface="宋体" pitchFamily="2" charset="-122"/>
                <a:cs typeface="Times New Roman" pitchFamily="18" charset="0"/>
              </a:rPr>
              <a:t>B</a:t>
            </a:r>
            <a:r>
              <a:rPr lang="zh-CN" altLang="en-US" sz="2800" b="1">
                <a:solidFill>
                  <a:srgbClr val="000066"/>
                </a:solidFill>
                <a:latin typeface="Times New Roman" pitchFamily="18" charset="0"/>
                <a:ea typeface="宋体" pitchFamily="2" charset="-122"/>
                <a:cs typeface="Times New Roman" pitchFamily="18" charset="0"/>
              </a:rPr>
              <a:t>同型的向量或矩阵，</a:t>
            </a:r>
            <a:r>
              <a:rPr lang="en-US" altLang="zh-CN" sz="2800" b="1">
                <a:solidFill>
                  <a:srgbClr val="000066"/>
                </a:solidFill>
                <a:latin typeface="Times New Roman" pitchFamily="18" charset="0"/>
                <a:ea typeface="宋体" pitchFamily="2" charset="-122"/>
                <a:cs typeface="Times New Roman" pitchFamily="18" charset="0"/>
              </a:rPr>
              <a:t>U</a:t>
            </a:r>
            <a:r>
              <a:rPr lang="zh-CN" altLang="en-US" sz="2800" b="1">
                <a:solidFill>
                  <a:srgbClr val="000066"/>
                </a:solidFill>
                <a:latin typeface="Times New Roman" pitchFamily="18" charset="0"/>
                <a:ea typeface="宋体" pitchFamily="2" charset="-122"/>
                <a:cs typeface="Times New Roman" pitchFamily="18" charset="0"/>
              </a:rPr>
              <a:t>的每个元素等于</a:t>
            </a:r>
            <a:r>
              <a:rPr lang="en-US" altLang="zh-CN" sz="2800" b="1">
                <a:solidFill>
                  <a:srgbClr val="000066"/>
                </a:solidFill>
                <a:latin typeface="Times New Roman" pitchFamily="18" charset="0"/>
                <a:ea typeface="宋体" pitchFamily="2" charset="-122"/>
                <a:cs typeface="Times New Roman" pitchFamily="18" charset="0"/>
              </a:rPr>
              <a:t>A</a:t>
            </a:r>
            <a:r>
              <a:rPr lang="zh-CN" altLang="en-US" sz="2800" b="1">
                <a:solidFill>
                  <a:srgbClr val="000066"/>
                </a:solidFill>
                <a:latin typeface="Times New Roman" pitchFamily="18" charset="0"/>
                <a:ea typeface="宋体" pitchFamily="2" charset="-122"/>
                <a:cs typeface="Times New Roman" pitchFamily="18" charset="0"/>
              </a:rPr>
              <a:t>、</a:t>
            </a:r>
            <a:r>
              <a:rPr lang="en-US" altLang="zh-CN" sz="2800" b="1">
                <a:solidFill>
                  <a:srgbClr val="000066"/>
                </a:solidFill>
                <a:latin typeface="Times New Roman" pitchFamily="18" charset="0"/>
                <a:ea typeface="宋体" pitchFamily="2" charset="-122"/>
                <a:cs typeface="Times New Roman" pitchFamily="18" charset="0"/>
              </a:rPr>
              <a:t>B</a:t>
            </a:r>
            <a:r>
              <a:rPr lang="zh-CN" altLang="en-US" sz="2800" b="1">
                <a:solidFill>
                  <a:srgbClr val="000066"/>
                </a:solidFill>
                <a:latin typeface="Times New Roman" pitchFamily="18" charset="0"/>
                <a:ea typeface="宋体" pitchFamily="2" charset="-122"/>
                <a:cs typeface="Times New Roman" pitchFamily="18" charset="0"/>
              </a:rPr>
              <a:t>对应元素的较大者。</a:t>
            </a:r>
          </a:p>
          <a:p>
            <a:pPr marL="0" indent="0">
              <a:lnSpc>
                <a:spcPct val="90000"/>
              </a:lnSpc>
              <a:buFontTx/>
              <a:buNone/>
            </a:pPr>
            <a:r>
              <a:rPr lang="zh-CN" altLang="en-US" sz="2800" b="1">
                <a:solidFill>
                  <a:srgbClr val="000066"/>
                </a:solidFill>
                <a:latin typeface="Times New Roman" pitchFamily="18" charset="0"/>
                <a:ea typeface="宋体" pitchFamily="2" charset="-122"/>
                <a:cs typeface="Times New Roman" pitchFamily="18" charset="0"/>
              </a:rPr>
              <a:t>② </a:t>
            </a:r>
            <a:r>
              <a:rPr lang="en-US" altLang="zh-CN" sz="2800" b="1">
                <a:solidFill>
                  <a:srgbClr val="000066"/>
                </a:solidFill>
                <a:latin typeface="Times New Roman" pitchFamily="18" charset="0"/>
                <a:ea typeface="宋体" pitchFamily="2" charset="-122"/>
                <a:cs typeface="Times New Roman" pitchFamily="18" charset="0"/>
              </a:rPr>
              <a:t>U=max(A,n)</a:t>
            </a:r>
            <a:r>
              <a:rPr lang="zh-CN" altLang="en-US" sz="2800" b="1">
                <a:solidFill>
                  <a:srgbClr val="000066"/>
                </a:solidFill>
                <a:latin typeface="Times New Roman" pitchFamily="18" charset="0"/>
                <a:ea typeface="宋体" pitchFamily="2" charset="-122"/>
                <a:cs typeface="Times New Roman" pitchFamily="18" charset="0"/>
              </a:rPr>
              <a:t>：</a:t>
            </a:r>
            <a:r>
              <a:rPr lang="en-US" altLang="zh-CN" sz="2800" b="1">
                <a:solidFill>
                  <a:srgbClr val="000066"/>
                </a:solidFill>
                <a:latin typeface="Times New Roman" pitchFamily="18" charset="0"/>
                <a:ea typeface="宋体" pitchFamily="2" charset="-122"/>
                <a:cs typeface="Times New Roman" pitchFamily="18" charset="0"/>
              </a:rPr>
              <a:t>n</a:t>
            </a:r>
            <a:r>
              <a:rPr lang="zh-CN" altLang="en-US" sz="2800" b="1">
                <a:solidFill>
                  <a:srgbClr val="000066"/>
                </a:solidFill>
                <a:latin typeface="Times New Roman" pitchFamily="18" charset="0"/>
                <a:ea typeface="宋体" pitchFamily="2" charset="-122"/>
                <a:cs typeface="Times New Roman" pitchFamily="18" charset="0"/>
              </a:rPr>
              <a:t>是一个标量，结果</a:t>
            </a:r>
            <a:r>
              <a:rPr lang="en-US" altLang="zh-CN" sz="2800" b="1">
                <a:solidFill>
                  <a:srgbClr val="000066"/>
                </a:solidFill>
                <a:latin typeface="Times New Roman" pitchFamily="18" charset="0"/>
                <a:ea typeface="宋体" pitchFamily="2" charset="-122"/>
                <a:cs typeface="Times New Roman" pitchFamily="18" charset="0"/>
              </a:rPr>
              <a:t>U</a:t>
            </a:r>
            <a:r>
              <a:rPr lang="zh-CN" altLang="en-US" sz="2800" b="1">
                <a:solidFill>
                  <a:srgbClr val="000066"/>
                </a:solidFill>
                <a:latin typeface="Times New Roman" pitchFamily="18" charset="0"/>
                <a:ea typeface="宋体" pitchFamily="2" charset="-122"/>
                <a:cs typeface="Times New Roman" pitchFamily="18" charset="0"/>
              </a:rPr>
              <a:t>是与</a:t>
            </a:r>
            <a:r>
              <a:rPr lang="en-US" altLang="zh-CN" sz="2800" b="1">
                <a:solidFill>
                  <a:srgbClr val="000066"/>
                </a:solidFill>
                <a:latin typeface="Times New Roman" pitchFamily="18" charset="0"/>
                <a:ea typeface="宋体" pitchFamily="2" charset="-122"/>
                <a:cs typeface="Times New Roman" pitchFamily="18" charset="0"/>
              </a:rPr>
              <a:t>A</a:t>
            </a:r>
            <a:r>
              <a:rPr lang="zh-CN" altLang="en-US" sz="2800" b="1">
                <a:solidFill>
                  <a:srgbClr val="000066"/>
                </a:solidFill>
                <a:latin typeface="Times New Roman" pitchFamily="18" charset="0"/>
                <a:ea typeface="宋体" pitchFamily="2" charset="-122"/>
                <a:cs typeface="Times New Roman" pitchFamily="18" charset="0"/>
              </a:rPr>
              <a:t>同型的向量或矩阵，</a:t>
            </a:r>
            <a:r>
              <a:rPr lang="en-US" altLang="zh-CN" sz="2800" b="1">
                <a:solidFill>
                  <a:srgbClr val="000066"/>
                </a:solidFill>
                <a:latin typeface="Times New Roman" pitchFamily="18" charset="0"/>
                <a:ea typeface="宋体" pitchFamily="2" charset="-122"/>
                <a:cs typeface="Times New Roman" pitchFamily="18" charset="0"/>
              </a:rPr>
              <a:t>U</a:t>
            </a:r>
            <a:r>
              <a:rPr lang="zh-CN" altLang="en-US" sz="2800" b="1">
                <a:solidFill>
                  <a:srgbClr val="000066"/>
                </a:solidFill>
                <a:latin typeface="Times New Roman" pitchFamily="18" charset="0"/>
                <a:ea typeface="宋体" pitchFamily="2" charset="-122"/>
                <a:cs typeface="Times New Roman" pitchFamily="18" charset="0"/>
              </a:rPr>
              <a:t>的每个元素等于</a:t>
            </a:r>
            <a:r>
              <a:rPr lang="en-US" altLang="zh-CN" sz="2800" b="1">
                <a:solidFill>
                  <a:srgbClr val="000066"/>
                </a:solidFill>
                <a:latin typeface="Times New Roman" pitchFamily="18" charset="0"/>
                <a:ea typeface="宋体" pitchFamily="2" charset="-122"/>
                <a:cs typeface="Times New Roman" pitchFamily="18" charset="0"/>
              </a:rPr>
              <a:t>A</a:t>
            </a:r>
            <a:r>
              <a:rPr lang="zh-CN" altLang="en-US" sz="2800" b="1">
                <a:solidFill>
                  <a:srgbClr val="000066"/>
                </a:solidFill>
                <a:latin typeface="Times New Roman" pitchFamily="18" charset="0"/>
                <a:ea typeface="宋体" pitchFamily="2" charset="-122"/>
                <a:cs typeface="Times New Roman" pitchFamily="18" charset="0"/>
              </a:rPr>
              <a:t>对应元素和</a:t>
            </a:r>
            <a:r>
              <a:rPr lang="en-US" altLang="zh-CN" sz="2800" b="1">
                <a:solidFill>
                  <a:srgbClr val="000066"/>
                </a:solidFill>
                <a:latin typeface="Times New Roman" pitchFamily="18" charset="0"/>
                <a:ea typeface="宋体" pitchFamily="2" charset="-122"/>
                <a:cs typeface="Times New Roman" pitchFamily="18" charset="0"/>
              </a:rPr>
              <a:t>n</a:t>
            </a:r>
            <a:r>
              <a:rPr lang="zh-CN" altLang="en-US" sz="2800" b="1">
                <a:solidFill>
                  <a:srgbClr val="000066"/>
                </a:solidFill>
                <a:latin typeface="Times New Roman" pitchFamily="18" charset="0"/>
                <a:ea typeface="宋体" pitchFamily="2" charset="-122"/>
                <a:cs typeface="Times New Roman" pitchFamily="18" charset="0"/>
              </a:rPr>
              <a:t>中的较大者。</a:t>
            </a:r>
          </a:p>
          <a:p>
            <a:pPr marL="0" indent="0">
              <a:lnSpc>
                <a:spcPct val="90000"/>
              </a:lnSpc>
              <a:buFontTx/>
              <a:buNone/>
            </a:pPr>
            <a:r>
              <a:rPr lang="en-US" altLang="zh-CN" sz="2800" b="1">
                <a:solidFill>
                  <a:srgbClr val="000066"/>
                </a:solidFill>
                <a:latin typeface="Times New Roman" pitchFamily="18" charset="0"/>
                <a:ea typeface="宋体" pitchFamily="2" charset="-122"/>
                <a:cs typeface="Times New Roman" pitchFamily="18" charset="0"/>
              </a:rPr>
              <a:t>min</a:t>
            </a:r>
            <a:r>
              <a:rPr lang="zh-CN" altLang="en-US" sz="2800" b="1">
                <a:solidFill>
                  <a:srgbClr val="000066"/>
                </a:solidFill>
                <a:latin typeface="Times New Roman" pitchFamily="18" charset="0"/>
                <a:ea typeface="宋体" pitchFamily="2" charset="-122"/>
                <a:cs typeface="Times New Roman" pitchFamily="18" charset="0"/>
              </a:rPr>
              <a:t>函数的用法和</a:t>
            </a:r>
            <a:r>
              <a:rPr lang="en-US" altLang="zh-CN" sz="2800" b="1">
                <a:solidFill>
                  <a:srgbClr val="000066"/>
                </a:solidFill>
                <a:latin typeface="Times New Roman" pitchFamily="18" charset="0"/>
                <a:ea typeface="宋体" pitchFamily="2" charset="-122"/>
                <a:cs typeface="Times New Roman" pitchFamily="18" charset="0"/>
              </a:rPr>
              <a:t>max</a:t>
            </a:r>
            <a:r>
              <a:rPr lang="zh-CN" altLang="en-US" sz="2800" b="1">
                <a:solidFill>
                  <a:srgbClr val="000066"/>
                </a:solidFill>
                <a:latin typeface="Times New Roman" pitchFamily="18" charset="0"/>
                <a:ea typeface="宋体" pitchFamily="2" charset="-122"/>
                <a:cs typeface="Times New Roman" pitchFamily="18" charset="0"/>
              </a:rPr>
              <a:t>函数相同。</a:t>
            </a:r>
          </a:p>
        </p:txBody>
      </p:sp>
      <p:sp>
        <p:nvSpPr>
          <p:cNvPr id="27652"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468313" y="980728"/>
            <a:ext cx="8229600" cy="4670772"/>
          </a:xfrm>
        </p:spPr>
        <p:txBody>
          <a:bodyPr/>
          <a:lstStyle/>
          <a:p>
            <a:pPr marL="0" indent="0">
              <a:lnSpc>
                <a:spcPct val="80000"/>
              </a:lnSpc>
              <a:buFontTx/>
              <a:buNone/>
            </a:pPr>
            <a:r>
              <a:rPr lang="zh-CN" altLang="en-US" sz="2800" b="1" dirty="0">
                <a:solidFill>
                  <a:srgbClr val="000066"/>
                </a:solidFill>
                <a:latin typeface="Times New Roman" pitchFamily="18" charset="0"/>
                <a:ea typeface="宋体" pitchFamily="2" charset="-122"/>
                <a:cs typeface="Times New Roman" pitchFamily="18" charset="0"/>
              </a:rPr>
              <a:t>例如，求两个</a:t>
            </a:r>
            <a:r>
              <a:rPr lang="en-US" altLang="zh-CN" sz="2800" b="1" dirty="0">
                <a:solidFill>
                  <a:srgbClr val="000066"/>
                </a:solidFill>
                <a:latin typeface="Times New Roman" pitchFamily="18" charset="0"/>
                <a:ea typeface="宋体" pitchFamily="2" charset="-122"/>
                <a:cs typeface="Times New Roman" pitchFamily="18" charset="0"/>
              </a:rPr>
              <a:t>2×3</a:t>
            </a:r>
            <a:r>
              <a:rPr lang="zh-CN" altLang="en-US" sz="2800" b="1" dirty="0">
                <a:solidFill>
                  <a:srgbClr val="000066"/>
                </a:solidFill>
                <a:latin typeface="Times New Roman" pitchFamily="18" charset="0"/>
                <a:ea typeface="宋体" pitchFamily="2" charset="-122"/>
                <a:cs typeface="Times New Roman" pitchFamily="18" charset="0"/>
              </a:rPr>
              <a:t>矩阵</a:t>
            </a:r>
            <a:r>
              <a:rPr lang="en-US" altLang="zh-CN" sz="2800" b="1" dirty="0">
                <a:solidFill>
                  <a:srgbClr val="000066"/>
                </a:solidFill>
                <a:latin typeface="Times New Roman" pitchFamily="18" charset="0"/>
                <a:ea typeface="宋体" pitchFamily="2" charset="-122"/>
                <a:cs typeface="Times New Roman" pitchFamily="18" charset="0"/>
              </a:rPr>
              <a:t>x</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y</a:t>
            </a:r>
            <a:r>
              <a:rPr lang="zh-CN" altLang="en-US" sz="2800" b="1" dirty="0">
                <a:solidFill>
                  <a:srgbClr val="000066"/>
                </a:solidFill>
                <a:latin typeface="Times New Roman" pitchFamily="18" charset="0"/>
                <a:ea typeface="宋体" pitchFamily="2" charset="-122"/>
                <a:cs typeface="Times New Roman" pitchFamily="18" charset="0"/>
              </a:rPr>
              <a:t>所有同一位置上的较大元素构成的新矩阵</a:t>
            </a:r>
            <a:r>
              <a:rPr lang="en-US" altLang="zh-CN" sz="2800" b="1" dirty="0">
                <a:solidFill>
                  <a:srgbClr val="000066"/>
                </a:solidFill>
                <a:latin typeface="Times New Roman" pitchFamily="18" charset="0"/>
                <a:ea typeface="宋体" pitchFamily="2" charset="-122"/>
                <a:cs typeface="Times New Roman" pitchFamily="18" charset="0"/>
              </a:rPr>
              <a:t>p</a:t>
            </a:r>
            <a:r>
              <a:rPr lang="zh-CN" altLang="en-US" sz="2800" b="1" dirty="0">
                <a:solidFill>
                  <a:srgbClr val="000066"/>
                </a:solidFill>
                <a:latin typeface="Times New Roman" pitchFamily="18" charset="0"/>
                <a:ea typeface="宋体" pitchFamily="2" charset="-122"/>
                <a:cs typeface="Times New Roman" pitchFamily="18" charset="0"/>
              </a:rPr>
              <a:t>。命令如下：</a:t>
            </a:r>
          </a:p>
          <a:p>
            <a:pPr marL="0" indent="0">
              <a:lnSpc>
                <a:spcPct val="80000"/>
              </a:lnSpc>
              <a:buFontTx/>
              <a:buNone/>
            </a:pPr>
            <a:r>
              <a:rPr lang="en-US" altLang="zh-CN" sz="1800" b="1" dirty="0">
                <a:solidFill>
                  <a:srgbClr val="000066"/>
                </a:solidFill>
                <a:latin typeface="Times New Roman" pitchFamily="18" charset="0"/>
                <a:ea typeface="宋体" pitchFamily="2" charset="-122"/>
                <a:cs typeface="Times New Roman" pitchFamily="18" charset="0"/>
              </a:rPr>
              <a:t>&gt;&gt; x=[4,5,6;1,4,8];</a:t>
            </a:r>
          </a:p>
          <a:p>
            <a:pPr marL="0" indent="0">
              <a:lnSpc>
                <a:spcPct val="80000"/>
              </a:lnSpc>
              <a:buFontTx/>
              <a:buNone/>
            </a:pPr>
            <a:r>
              <a:rPr lang="en-US" altLang="zh-CN" sz="1800" b="1" dirty="0">
                <a:solidFill>
                  <a:srgbClr val="000066"/>
                </a:solidFill>
                <a:latin typeface="Times New Roman" pitchFamily="18" charset="0"/>
                <a:ea typeface="宋体" pitchFamily="2" charset="-122"/>
                <a:cs typeface="Times New Roman" pitchFamily="18" charset="0"/>
              </a:rPr>
              <a:t>&gt;&gt; y=[1,7,5;4,5,7];</a:t>
            </a:r>
          </a:p>
          <a:p>
            <a:pPr marL="0" indent="0">
              <a:lnSpc>
                <a:spcPct val="80000"/>
              </a:lnSpc>
              <a:buFontTx/>
              <a:buNone/>
            </a:pPr>
            <a:r>
              <a:rPr lang="en-US" altLang="zh-CN" sz="1800" b="1" dirty="0">
                <a:solidFill>
                  <a:srgbClr val="000066"/>
                </a:solidFill>
                <a:latin typeface="Times New Roman" pitchFamily="18" charset="0"/>
                <a:ea typeface="宋体" pitchFamily="2" charset="-122"/>
                <a:cs typeface="Times New Roman" pitchFamily="18" charset="0"/>
              </a:rPr>
              <a:t>&gt;&gt; p=max(</a:t>
            </a:r>
            <a:r>
              <a:rPr lang="en-US" altLang="zh-CN" sz="1800" b="1" dirty="0" err="1">
                <a:solidFill>
                  <a:srgbClr val="000066"/>
                </a:solidFill>
                <a:latin typeface="Times New Roman" pitchFamily="18" charset="0"/>
                <a:ea typeface="宋体" pitchFamily="2" charset="-122"/>
                <a:cs typeface="Times New Roman" pitchFamily="18" charset="0"/>
              </a:rPr>
              <a:t>x,y</a:t>
            </a:r>
            <a:r>
              <a:rPr lang="en-US" altLang="zh-CN" sz="1800" b="1" dirty="0">
                <a:solidFill>
                  <a:srgbClr val="000066"/>
                </a:solidFill>
                <a:latin typeface="Times New Roman" pitchFamily="18" charset="0"/>
                <a:ea typeface="宋体" pitchFamily="2" charset="-122"/>
                <a:cs typeface="Times New Roman" pitchFamily="18" charset="0"/>
              </a:rPr>
              <a:t>)            %</a:t>
            </a:r>
            <a:r>
              <a:rPr lang="zh-CN" altLang="en-US" sz="1800" b="1" dirty="0">
                <a:solidFill>
                  <a:srgbClr val="000066"/>
                </a:solidFill>
                <a:latin typeface="Times New Roman" pitchFamily="18" charset="0"/>
                <a:ea typeface="宋体" pitchFamily="2" charset="-122"/>
                <a:cs typeface="Times New Roman" pitchFamily="18" charset="0"/>
              </a:rPr>
              <a:t>在</a:t>
            </a:r>
            <a:r>
              <a:rPr lang="en-US" altLang="zh-CN" sz="1800" b="1" dirty="0">
                <a:solidFill>
                  <a:srgbClr val="000066"/>
                </a:solidFill>
                <a:latin typeface="Times New Roman" pitchFamily="18" charset="0"/>
                <a:ea typeface="宋体" pitchFamily="2" charset="-122"/>
                <a:cs typeface="Times New Roman" pitchFamily="18" charset="0"/>
              </a:rPr>
              <a:t>x</a:t>
            </a:r>
            <a:r>
              <a:rPr lang="zh-CN" altLang="en-US" sz="1800" b="1" dirty="0">
                <a:solidFill>
                  <a:srgbClr val="000066"/>
                </a:solidFill>
                <a:latin typeface="Times New Roman" pitchFamily="18" charset="0"/>
                <a:ea typeface="宋体" pitchFamily="2" charset="-122"/>
                <a:cs typeface="Times New Roman" pitchFamily="18" charset="0"/>
              </a:rPr>
              <a:t>、</a:t>
            </a:r>
            <a:r>
              <a:rPr lang="en-US" altLang="zh-CN" sz="1800" b="1" dirty="0">
                <a:solidFill>
                  <a:srgbClr val="000066"/>
                </a:solidFill>
                <a:latin typeface="Times New Roman" pitchFamily="18" charset="0"/>
                <a:ea typeface="宋体" pitchFamily="2" charset="-122"/>
                <a:cs typeface="Times New Roman" pitchFamily="18" charset="0"/>
              </a:rPr>
              <a:t>y</a:t>
            </a:r>
            <a:r>
              <a:rPr lang="zh-CN" altLang="en-US" sz="1800" b="1" dirty="0">
                <a:solidFill>
                  <a:srgbClr val="000066"/>
                </a:solidFill>
                <a:latin typeface="Times New Roman" pitchFamily="18" charset="0"/>
                <a:ea typeface="宋体" pitchFamily="2" charset="-122"/>
                <a:cs typeface="Times New Roman" pitchFamily="18" charset="0"/>
              </a:rPr>
              <a:t>同一位置上的两个元素中找出较大值</a:t>
            </a:r>
          </a:p>
          <a:p>
            <a:pPr marL="0" indent="0">
              <a:lnSpc>
                <a:spcPct val="80000"/>
              </a:lnSpc>
              <a:buFontTx/>
              <a:buNone/>
            </a:pPr>
            <a:r>
              <a:rPr lang="en-US" altLang="zh-CN" sz="1800" b="1" dirty="0">
                <a:solidFill>
                  <a:srgbClr val="000066"/>
                </a:solidFill>
                <a:latin typeface="Times New Roman" pitchFamily="18" charset="0"/>
                <a:ea typeface="宋体" pitchFamily="2" charset="-122"/>
                <a:cs typeface="Times New Roman" pitchFamily="18" charset="0"/>
              </a:rPr>
              <a:t>p =</a:t>
            </a:r>
          </a:p>
          <a:p>
            <a:pPr marL="0" indent="0">
              <a:lnSpc>
                <a:spcPct val="80000"/>
              </a:lnSpc>
              <a:buFontTx/>
              <a:buNone/>
            </a:pPr>
            <a:r>
              <a:rPr lang="en-US" altLang="zh-CN" sz="1800" b="1" dirty="0">
                <a:solidFill>
                  <a:srgbClr val="000066"/>
                </a:solidFill>
                <a:latin typeface="Times New Roman" pitchFamily="18" charset="0"/>
                <a:ea typeface="宋体" pitchFamily="2" charset="-122"/>
                <a:cs typeface="Times New Roman" pitchFamily="18" charset="0"/>
              </a:rPr>
              <a:t>     4     7     6</a:t>
            </a:r>
          </a:p>
          <a:p>
            <a:pPr marL="0" indent="0">
              <a:lnSpc>
                <a:spcPct val="80000"/>
              </a:lnSpc>
              <a:buFontTx/>
              <a:buNone/>
            </a:pPr>
            <a:r>
              <a:rPr lang="en-US" altLang="zh-CN" sz="1800" b="1" dirty="0">
                <a:solidFill>
                  <a:srgbClr val="000066"/>
                </a:solidFill>
                <a:latin typeface="Times New Roman" pitchFamily="18" charset="0"/>
                <a:ea typeface="宋体" pitchFamily="2" charset="-122"/>
                <a:cs typeface="Times New Roman" pitchFamily="18" charset="0"/>
              </a:rPr>
              <a:t>     4     5     8</a:t>
            </a:r>
          </a:p>
          <a:p>
            <a:pPr marL="0" indent="0">
              <a:lnSpc>
                <a:spcPct val="80000"/>
              </a:lnSpc>
              <a:buFontTx/>
              <a:buNone/>
            </a:pPr>
            <a:r>
              <a:rPr lang="zh-CN" altLang="en-US" sz="2800" b="1" dirty="0">
                <a:solidFill>
                  <a:srgbClr val="000066"/>
                </a:solidFill>
                <a:latin typeface="Times New Roman" pitchFamily="18" charset="0"/>
                <a:ea typeface="宋体" pitchFamily="2" charset="-122"/>
                <a:cs typeface="Times New Roman" pitchFamily="18" charset="0"/>
              </a:rPr>
              <a:t>上例是对两个同样大小的矩阵操作，</a:t>
            </a:r>
            <a:r>
              <a:rPr lang="en-US" altLang="zh-CN" sz="2800" b="1" dirty="0">
                <a:solidFill>
                  <a:srgbClr val="000066"/>
                </a:solidFill>
                <a:latin typeface="Times New Roman" pitchFamily="18" charset="0"/>
                <a:ea typeface="宋体" pitchFamily="2" charset="-122"/>
                <a:cs typeface="Times New Roman" pitchFamily="18" charset="0"/>
              </a:rPr>
              <a:t>MATLAB</a:t>
            </a:r>
            <a:r>
              <a:rPr lang="zh-CN" altLang="en-US" sz="2800" b="1" dirty="0">
                <a:solidFill>
                  <a:srgbClr val="000066"/>
                </a:solidFill>
                <a:latin typeface="Times New Roman" pitchFamily="18" charset="0"/>
                <a:ea typeface="宋体" pitchFamily="2" charset="-122"/>
                <a:cs typeface="Times New Roman" pitchFamily="18" charset="0"/>
              </a:rPr>
              <a:t>还允许对一个矩阵和一个常数或单变量操作。例如：</a:t>
            </a:r>
          </a:p>
          <a:p>
            <a:pPr marL="0" indent="0">
              <a:lnSpc>
                <a:spcPct val="80000"/>
              </a:lnSpc>
              <a:buFontTx/>
              <a:buNone/>
            </a:pPr>
            <a:r>
              <a:rPr lang="en-US" altLang="zh-CN" sz="1800" b="1" dirty="0">
                <a:solidFill>
                  <a:srgbClr val="000066"/>
                </a:solidFill>
                <a:latin typeface="Times New Roman" pitchFamily="18" charset="0"/>
                <a:ea typeface="宋体" pitchFamily="2" charset="-122"/>
                <a:cs typeface="Times New Roman" pitchFamily="18" charset="0"/>
              </a:rPr>
              <a:t>&gt;&gt; p=max(x,4.5)</a:t>
            </a:r>
          </a:p>
          <a:p>
            <a:pPr marL="0" indent="0">
              <a:lnSpc>
                <a:spcPct val="80000"/>
              </a:lnSpc>
              <a:buFontTx/>
              <a:buNone/>
            </a:pPr>
            <a:r>
              <a:rPr lang="en-US" altLang="zh-CN" sz="1800" b="1" dirty="0">
                <a:solidFill>
                  <a:srgbClr val="000066"/>
                </a:solidFill>
                <a:latin typeface="Times New Roman" pitchFamily="18" charset="0"/>
                <a:ea typeface="宋体" pitchFamily="2" charset="-122"/>
                <a:cs typeface="Times New Roman" pitchFamily="18" charset="0"/>
              </a:rPr>
              <a:t>p =</a:t>
            </a:r>
          </a:p>
          <a:p>
            <a:pPr marL="0" indent="0">
              <a:lnSpc>
                <a:spcPct val="80000"/>
              </a:lnSpc>
              <a:buFontTx/>
              <a:buNone/>
            </a:pPr>
            <a:r>
              <a:rPr lang="en-US" altLang="zh-CN" sz="1800" b="1" dirty="0">
                <a:solidFill>
                  <a:srgbClr val="000066"/>
                </a:solidFill>
                <a:latin typeface="Times New Roman" pitchFamily="18" charset="0"/>
                <a:ea typeface="宋体" pitchFamily="2" charset="-122"/>
                <a:cs typeface="Times New Roman" pitchFamily="18" charset="0"/>
              </a:rPr>
              <a:t>    4.5000    5.0000    6.0000</a:t>
            </a:r>
          </a:p>
          <a:p>
            <a:pPr marL="0" indent="0">
              <a:lnSpc>
                <a:spcPct val="80000"/>
              </a:lnSpc>
              <a:buFontTx/>
              <a:buNone/>
            </a:pPr>
            <a:r>
              <a:rPr lang="en-US" altLang="zh-CN" sz="1800" b="1" dirty="0">
                <a:solidFill>
                  <a:srgbClr val="000066"/>
                </a:solidFill>
                <a:latin typeface="Times New Roman" pitchFamily="18" charset="0"/>
                <a:ea typeface="宋体" pitchFamily="2" charset="-122"/>
                <a:cs typeface="Times New Roman" pitchFamily="18" charset="0"/>
              </a:rPr>
              <a:t>    4.5000    4.5000    8.0000</a:t>
            </a:r>
            <a:endParaRPr lang="zh-CN" altLang="en-US" sz="1800" b="1" dirty="0">
              <a:solidFill>
                <a:srgbClr val="000066"/>
              </a:solidFill>
              <a:latin typeface="Times New Roman" pitchFamily="18" charset="0"/>
              <a:ea typeface="宋体" pitchFamily="2" charset="-122"/>
              <a:cs typeface="Times New Roman" pitchFamily="18" charset="0"/>
            </a:endParaRPr>
          </a:p>
        </p:txBody>
      </p:sp>
      <p:sp>
        <p:nvSpPr>
          <p:cNvPr id="28676"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68313" y="404813"/>
            <a:ext cx="8229600" cy="1143000"/>
          </a:xfrm>
        </p:spPr>
        <p:txBody>
          <a:bodyPr/>
          <a:lstStyle/>
          <a:p>
            <a:pPr algn="l">
              <a:buFontTx/>
              <a:buNone/>
            </a:pPr>
            <a:r>
              <a:rPr lang="en-US" altLang="zh-CN" sz="2800" b="1" dirty="0">
                <a:solidFill>
                  <a:srgbClr val="000066"/>
                </a:solidFill>
                <a:latin typeface="Times New Roman" pitchFamily="18" charset="0"/>
                <a:ea typeface="宋体" pitchFamily="2" charset="-122"/>
                <a:cs typeface="Times New Roman" pitchFamily="18" charset="0"/>
              </a:rPr>
              <a:t>6.1.2  </a:t>
            </a:r>
            <a:r>
              <a:rPr lang="zh-CN" altLang="en-US" sz="2800" b="1" dirty="0">
                <a:solidFill>
                  <a:srgbClr val="000066"/>
                </a:solidFill>
                <a:latin typeface="Times New Roman" pitchFamily="18" charset="0"/>
                <a:ea typeface="宋体" pitchFamily="2" charset="-122"/>
                <a:cs typeface="Times New Roman" pitchFamily="18" charset="0"/>
              </a:rPr>
              <a:t>求和与求积</a:t>
            </a:r>
          </a:p>
        </p:txBody>
      </p:sp>
      <p:sp>
        <p:nvSpPr>
          <p:cNvPr id="29699" name="Rectangle 3"/>
          <p:cNvSpPr>
            <a:spLocks noGrp="1" noChangeArrowheads="1"/>
          </p:cNvSpPr>
          <p:nvPr>
            <p:ph type="body" idx="1"/>
          </p:nvPr>
        </p:nvSpPr>
        <p:spPr>
          <a:xfrm>
            <a:off x="395536" y="1268760"/>
            <a:ext cx="8496944" cy="4824536"/>
          </a:xfrm>
        </p:spPr>
        <p:txBody>
          <a:bodyPr/>
          <a:lstStyle/>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数据序列求和用</a:t>
            </a:r>
            <a:r>
              <a:rPr lang="en-US" altLang="zh-CN" sz="2800" b="1" dirty="0">
                <a:solidFill>
                  <a:srgbClr val="000066"/>
                </a:solidFill>
                <a:latin typeface="Times New Roman" pitchFamily="18" charset="0"/>
                <a:ea typeface="宋体" pitchFamily="2" charset="-122"/>
                <a:cs typeface="Times New Roman" pitchFamily="18" charset="0"/>
              </a:rPr>
              <a:t>sum</a:t>
            </a:r>
            <a:r>
              <a:rPr lang="zh-CN" altLang="en-US" sz="2800" b="1" dirty="0">
                <a:solidFill>
                  <a:srgbClr val="000066"/>
                </a:solidFill>
                <a:latin typeface="Times New Roman" pitchFamily="18" charset="0"/>
                <a:ea typeface="宋体" pitchFamily="2" charset="-122"/>
                <a:cs typeface="Times New Roman" pitchFamily="18" charset="0"/>
              </a:rPr>
              <a:t>函数。设</a:t>
            </a:r>
            <a:r>
              <a:rPr lang="en-US" altLang="zh-CN" sz="2800" b="1" dirty="0">
                <a:solidFill>
                  <a:srgbClr val="000066"/>
                </a:solidFill>
                <a:latin typeface="Times New Roman" pitchFamily="18" charset="0"/>
                <a:ea typeface="宋体" pitchFamily="2" charset="-122"/>
                <a:cs typeface="Times New Roman" pitchFamily="18" charset="0"/>
              </a:rPr>
              <a:t>X</a:t>
            </a:r>
            <a:r>
              <a:rPr lang="zh-CN" altLang="en-US" sz="2800" b="1" dirty="0">
                <a:solidFill>
                  <a:srgbClr val="000066"/>
                </a:solidFill>
                <a:latin typeface="Times New Roman" pitchFamily="18" charset="0"/>
                <a:ea typeface="宋体" pitchFamily="2" charset="-122"/>
                <a:cs typeface="Times New Roman" pitchFamily="18" charset="0"/>
              </a:rPr>
              <a:t>是一个向量，</a:t>
            </a:r>
            <a:r>
              <a:rPr lang="en-US" altLang="zh-CN" sz="2800" b="1" dirty="0">
                <a:solidFill>
                  <a:srgbClr val="000066"/>
                </a:solidFill>
                <a:latin typeface="Times New Roman" pitchFamily="18" charset="0"/>
                <a:ea typeface="宋体" pitchFamily="2" charset="-122"/>
                <a:cs typeface="Times New Roman" pitchFamily="18" charset="0"/>
              </a:rPr>
              <a:t>A</a:t>
            </a:r>
            <a:r>
              <a:rPr lang="zh-CN" altLang="en-US" sz="2800" b="1" dirty="0">
                <a:solidFill>
                  <a:srgbClr val="000066"/>
                </a:solidFill>
                <a:latin typeface="Times New Roman" pitchFamily="18" charset="0"/>
                <a:ea typeface="宋体" pitchFamily="2" charset="-122"/>
                <a:cs typeface="Times New Roman" pitchFamily="18" charset="0"/>
              </a:rPr>
              <a:t>是一个矩阵，</a:t>
            </a:r>
            <a:r>
              <a:rPr lang="en-US" altLang="zh-CN" sz="2800" b="1" dirty="0">
                <a:solidFill>
                  <a:srgbClr val="000066"/>
                </a:solidFill>
                <a:latin typeface="Times New Roman" pitchFamily="18" charset="0"/>
                <a:ea typeface="宋体" pitchFamily="2" charset="-122"/>
                <a:cs typeface="Times New Roman" pitchFamily="18" charset="0"/>
              </a:rPr>
              <a:t>sum</a:t>
            </a:r>
            <a:r>
              <a:rPr lang="zh-CN" altLang="en-US" sz="2800" b="1" dirty="0">
                <a:solidFill>
                  <a:srgbClr val="000066"/>
                </a:solidFill>
                <a:latin typeface="Times New Roman" pitchFamily="18" charset="0"/>
                <a:ea typeface="宋体" pitchFamily="2" charset="-122"/>
                <a:cs typeface="Times New Roman" pitchFamily="18" charset="0"/>
              </a:rPr>
              <a:t>函数的调用格式为：</a:t>
            </a:r>
          </a:p>
          <a:p>
            <a:pPr marL="0" indent="0">
              <a:buFontTx/>
              <a:buNone/>
            </a:pPr>
            <a:r>
              <a:rPr lang="zh-CN" altLang="en-US" sz="2000" b="1" dirty="0">
                <a:solidFill>
                  <a:srgbClr val="000066"/>
                </a:solidFill>
                <a:latin typeface="Times New Roman" pitchFamily="18" charset="0"/>
                <a:ea typeface="宋体" pitchFamily="2" charset="-122"/>
                <a:cs typeface="Times New Roman" pitchFamily="18" charset="0"/>
              </a:rPr>
              <a:t>① </a:t>
            </a:r>
            <a:r>
              <a:rPr lang="en-US" altLang="zh-CN" sz="2000" b="1" dirty="0">
                <a:solidFill>
                  <a:srgbClr val="000066"/>
                </a:solidFill>
                <a:latin typeface="Times New Roman" pitchFamily="18" charset="0"/>
                <a:ea typeface="宋体" pitchFamily="2" charset="-122"/>
                <a:cs typeface="Times New Roman" pitchFamily="18" charset="0"/>
              </a:rPr>
              <a:t>sum(X)</a:t>
            </a:r>
            <a:r>
              <a:rPr lang="zh-CN" altLang="en-US" sz="2000" b="1" dirty="0">
                <a:solidFill>
                  <a:srgbClr val="000066"/>
                </a:solidFill>
                <a:latin typeface="Times New Roman" pitchFamily="18" charset="0"/>
                <a:ea typeface="宋体" pitchFamily="2" charset="-122"/>
                <a:cs typeface="Times New Roman" pitchFamily="18" charset="0"/>
              </a:rPr>
              <a:t>：返回向量</a:t>
            </a:r>
            <a:r>
              <a:rPr lang="en-US" altLang="zh-CN" sz="2000" b="1" dirty="0">
                <a:solidFill>
                  <a:srgbClr val="000066"/>
                </a:solidFill>
                <a:latin typeface="Times New Roman" pitchFamily="18" charset="0"/>
                <a:ea typeface="宋体" pitchFamily="2" charset="-122"/>
                <a:cs typeface="Times New Roman" pitchFamily="18" charset="0"/>
              </a:rPr>
              <a:t>X</a:t>
            </a:r>
            <a:r>
              <a:rPr lang="zh-CN" altLang="en-US" sz="2000" b="1" dirty="0">
                <a:solidFill>
                  <a:srgbClr val="000066"/>
                </a:solidFill>
                <a:latin typeface="Times New Roman" pitchFamily="18" charset="0"/>
                <a:ea typeface="宋体" pitchFamily="2" charset="-122"/>
                <a:cs typeface="Times New Roman" pitchFamily="18" charset="0"/>
              </a:rPr>
              <a:t>各元素的和。</a:t>
            </a:r>
          </a:p>
          <a:p>
            <a:pPr marL="0" indent="0">
              <a:buFontTx/>
              <a:buNone/>
            </a:pPr>
            <a:r>
              <a:rPr lang="zh-CN" altLang="en-US" sz="2000" b="1" dirty="0">
                <a:solidFill>
                  <a:srgbClr val="000066"/>
                </a:solidFill>
                <a:latin typeface="Times New Roman" pitchFamily="18" charset="0"/>
                <a:ea typeface="宋体" pitchFamily="2" charset="-122"/>
                <a:cs typeface="Times New Roman" pitchFamily="18" charset="0"/>
              </a:rPr>
              <a:t>② </a:t>
            </a:r>
            <a:r>
              <a:rPr lang="en-US" altLang="zh-CN" sz="2000" b="1" dirty="0">
                <a:solidFill>
                  <a:srgbClr val="000066"/>
                </a:solidFill>
                <a:latin typeface="Times New Roman" pitchFamily="18" charset="0"/>
                <a:ea typeface="宋体" pitchFamily="2" charset="-122"/>
                <a:cs typeface="Times New Roman" pitchFamily="18" charset="0"/>
              </a:rPr>
              <a:t>prod(X)</a:t>
            </a:r>
            <a:r>
              <a:rPr lang="zh-CN" altLang="en-US" sz="2000" b="1" dirty="0">
                <a:solidFill>
                  <a:srgbClr val="000066"/>
                </a:solidFill>
                <a:latin typeface="Times New Roman" pitchFamily="18" charset="0"/>
                <a:ea typeface="宋体" pitchFamily="2" charset="-122"/>
                <a:cs typeface="Times New Roman" pitchFamily="18" charset="0"/>
              </a:rPr>
              <a:t>：返回向量</a:t>
            </a:r>
            <a:r>
              <a:rPr lang="en-US" altLang="zh-CN" sz="2000" b="1" dirty="0">
                <a:solidFill>
                  <a:srgbClr val="000066"/>
                </a:solidFill>
                <a:latin typeface="Times New Roman" pitchFamily="18" charset="0"/>
                <a:ea typeface="宋体" pitchFamily="2" charset="-122"/>
                <a:cs typeface="Times New Roman" pitchFamily="18" charset="0"/>
              </a:rPr>
              <a:t>X</a:t>
            </a:r>
            <a:r>
              <a:rPr lang="zh-CN" altLang="en-US" sz="2000" b="1" dirty="0">
                <a:solidFill>
                  <a:srgbClr val="000066"/>
                </a:solidFill>
                <a:latin typeface="Times New Roman" pitchFamily="18" charset="0"/>
                <a:ea typeface="宋体" pitchFamily="2" charset="-122"/>
                <a:cs typeface="Times New Roman" pitchFamily="18" charset="0"/>
              </a:rPr>
              <a:t>各元素的乘积。</a:t>
            </a:r>
          </a:p>
          <a:p>
            <a:pPr marL="0" indent="0">
              <a:buFontTx/>
              <a:buNone/>
            </a:pPr>
            <a:r>
              <a:rPr lang="zh-CN" altLang="en-US" sz="2000" b="1" dirty="0">
                <a:solidFill>
                  <a:srgbClr val="000066"/>
                </a:solidFill>
                <a:latin typeface="Times New Roman" pitchFamily="18" charset="0"/>
                <a:ea typeface="宋体" pitchFamily="2" charset="-122"/>
                <a:cs typeface="Times New Roman" pitchFamily="18" charset="0"/>
              </a:rPr>
              <a:t>③ </a:t>
            </a:r>
            <a:r>
              <a:rPr lang="en-US" altLang="zh-CN" sz="2000" b="1" dirty="0">
                <a:solidFill>
                  <a:srgbClr val="000066"/>
                </a:solidFill>
                <a:latin typeface="Times New Roman" pitchFamily="18" charset="0"/>
                <a:ea typeface="宋体" pitchFamily="2" charset="-122"/>
                <a:cs typeface="Times New Roman" pitchFamily="18" charset="0"/>
              </a:rPr>
              <a:t>sum(A)</a:t>
            </a:r>
            <a:r>
              <a:rPr lang="zh-CN" altLang="en-US" sz="2000" b="1" dirty="0">
                <a:solidFill>
                  <a:srgbClr val="000066"/>
                </a:solidFill>
                <a:latin typeface="Times New Roman" pitchFamily="18" charset="0"/>
                <a:ea typeface="宋体" pitchFamily="2" charset="-122"/>
                <a:cs typeface="Times New Roman" pitchFamily="18" charset="0"/>
              </a:rPr>
              <a:t>：返回一个行向量，其第</a:t>
            </a:r>
            <a:r>
              <a:rPr lang="en-US" altLang="zh-CN" sz="2000" b="1" dirty="0">
                <a:solidFill>
                  <a:srgbClr val="000066"/>
                </a:solidFill>
                <a:latin typeface="Times New Roman" pitchFamily="18" charset="0"/>
                <a:ea typeface="宋体" pitchFamily="2" charset="-122"/>
                <a:cs typeface="Times New Roman" pitchFamily="18" charset="0"/>
              </a:rPr>
              <a:t>i</a:t>
            </a:r>
            <a:r>
              <a:rPr lang="zh-CN" altLang="en-US" sz="2000" b="1" dirty="0">
                <a:solidFill>
                  <a:srgbClr val="000066"/>
                </a:solidFill>
                <a:latin typeface="Times New Roman" pitchFamily="18" charset="0"/>
                <a:ea typeface="宋体" pitchFamily="2" charset="-122"/>
                <a:cs typeface="Times New Roman" pitchFamily="18" charset="0"/>
              </a:rPr>
              <a:t>个元素是</a:t>
            </a:r>
            <a:r>
              <a:rPr lang="en-US" altLang="zh-CN" sz="2000" b="1" dirty="0">
                <a:solidFill>
                  <a:srgbClr val="000066"/>
                </a:solidFill>
                <a:latin typeface="Times New Roman" pitchFamily="18" charset="0"/>
                <a:ea typeface="宋体" pitchFamily="2" charset="-122"/>
                <a:cs typeface="Times New Roman" pitchFamily="18" charset="0"/>
              </a:rPr>
              <a:t>A</a:t>
            </a:r>
            <a:r>
              <a:rPr lang="zh-CN" altLang="en-US" sz="2000" b="1" dirty="0">
                <a:solidFill>
                  <a:srgbClr val="000066"/>
                </a:solidFill>
                <a:latin typeface="Times New Roman" pitchFamily="18" charset="0"/>
                <a:ea typeface="宋体" pitchFamily="2" charset="-122"/>
                <a:cs typeface="Times New Roman" pitchFamily="18" charset="0"/>
              </a:rPr>
              <a:t>的第</a:t>
            </a:r>
            <a:r>
              <a:rPr lang="en-US" altLang="zh-CN" sz="2000" b="1" dirty="0">
                <a:solidFill>
                  <a:srgbClr val="000066"/>
                </a:solidFill>
                <a:latin typeface="Times New Roman" pitchFamily="18" charset="0"/>
                <a:ea typeface="宋体" pitchFamily="2" charset="-122"/>
                <a:cs typeface="Times New Roman" pitchFamily="18" charset="0"/>
              </a:rPr>
              <a:t>i</a:t>
            </a:r>
            <a:r>
              <a:rPr lang="zh-CN" altLang="en-US" sz="2000" b="1" dirty="0">
                <a:solidFill>
                  <a:srgbClr val="000066"/>
                </a:solidFill>
                <a:latin typeface="Times New Roman" pitchFamily="18" charset="0"/>
                <a:ea typeface="宋体" pitchFamily="2" charset="-122"/>
                <a:cs typeface="Times New Roman" pitchFamily="18" charset="0"/>
              </a:rPr>
              <a:t>列的元素和。</a:t>
            </a:r>
          </a:p>
          <a:p>
            <a:pPr marL="0" indent="0">
              <a:buFontTx/>
              <a:buNone/>
            </a:pPr>
            <a:r>
              <a:rPr lang="zh-CN" altLang="en-US" sz="2000" b="1" dirty="0">
                <a:solidFill>
                  <a:srgbClr val="000066"/>
                </a:solidFill>
                <a:latin typeface="Times New Roman" pitchFamily="18" charset="0"/>
                <a:ea typeface="宋体" pitchFamily="2" charset="-122"/>
                <a:cs typeface="Times New Roman" pitchFamily="18" charset="0"/>
              </a:rPr>
              <a:t>④ </a:t>
            </a:r>
            <a:r>
              <a:rPr lang="en-US" altLang="zh-CN" sz="2000" b="1" dirty="0">
                <a:solidFill>
                  <a:srgbClr val="000066"/>
                </a:solidFill>
                <a:latin typeface="Times New Roman" pitchFamily="18" charset="0"/>
                <a:ea typeface="宋体" pitchFamily="2" charset="-122"/>
                <a:cs typeface="Times New Roman" pitchFamily="18" charset="0"/>
              </a:rPr>
              <a:t>prod(A)</a:t>
            </a:r>
            <a:r>
              <a:rPr lang="zh-CN" altLang="en-US" sz="2000" b="1" dirty="0">
                <a:solidFill>
                  <a:srgbClr val="000066"/>
                </a:solidFill>
                <a:latin typeface="Times New Roman" pitchFamily="18" charset="0"/>
                <a:ea typeface="宋体" pitchFamily="2" charset="-122"/>
                <a:cs typeface="Times New Roman" pitchFamily="18" charset="0"/>
              </a:rPr>
              <a:t>：返回一个行向量，其第</a:t>
            </a:r>
            <a:r>
              <a:rPr lang="en-US" altLang="zh-CN" sz="2000" b="1" dirty="0">
                <a:solidFill>
                  <a:srgbClr val="000066"/>
                </a:solidFill>
                <a:latin typeface="Times New Roman" pitchFamily="18" charset="0"/>
                <a:ea typeface="宋体" pitchFamily="2" charset="-122"/>
                <a:cs typeface="Times New Roman" pitchFamily="18" charset="0"/>
              </a:rPr>
              <a:t>i</a:t>
            </a:r>
            <a:r>
              <a:rPr lang="zh-CN" altLang="en-US" sz="2000" b="1" dirty="0">
                <a:solidFill>
                  <a:srgbClr val="000066"/>
                </a:solidFill>
                <a:latin typeface="Times New Roman" pitchFamily="18" charset="0"/>
                <a:ea typeface="宋体" pitchFamily="2" charset="-122"/>
                <a:cs typeface="Times New Roman" pitchFamily="18" charset="0"/>
              </a:rPr>
              <a:t>个元素是</a:t>
            </a:r>
            <a:r>
              <a:rPr lang="en-US" altLang="zh-CN" sz="2000" b="1" dirty="0">
                <a:solidFill>
                  <a:srgbClr val="000066"/>
                </a:solidFill>
                <a:latin typeface="Times New Roman" pitchFamily="18" charset="0"/>
                <a:ea typeface="宋体" pitchFamily="2" charset="-122"/>
                <a:cs typeface="Times New Roman" pitchFamily="18" charset="0"/>
              </a:rPr>
              <a:t>A</a:t>
            </a:r>
            <a:r>
              <a:rPr lang="zh-CN" altLang="en-US" sz="2000" b="1" dirty="0">
                <a:solidFill>
                  <a:srgbClr val="000066"/>
                </a:solidFill>
                <a:latin typeface="Times New Roman" pitchFamily="18" charset="0"/>
                <a:ea typeface="宋体" pitchFamily="2" charset="-122"/>
                <a:cs typeface="Times New Roman" pitchFamily="18" charset="0"/>
              </a:rPr>
              <a:t>的第</a:t>
            </a:r>
            <a:r>
              <a:rPr lang="en-US" altLang="zh-CN" sz="2000" b="1" dirty="0">
                <a:solidFill>
                  <a:srgbClr val="000066"/>
                </a:solidFill>
                <a:latin typeface="Times New Roman" pitchFamily="18" charset="0"/>
                <a:ea typeface="宋体" pitchFamily="2" charset="-122"/>
                <a:cs typeface="Times New Roman" pitchFamily="18" charset="0"/>
              </a:rPr>
              <a:t>i</a:t>
            </a:r>
            <a:r>
              <a:rPr lang="zh-CN" altLang="en-US" sz="2000" b="1" dirty="0">
                <a:solidFill>
                  <a:srgbClr val="000066"/>
                </a:solidFill>
                <a:latin typeface="Times New Roman" pitchFamily="18" charset="0"/>
                <a:ea typeface="宋体" pitchFamily="2" charset="-122"/>
                <a:cs typeface="Times New Roman" pitchFamily="18" charset="0"/>
              </a:rPr>
              <a:t>列的元素乘积。</a:t>
            </a:r>
          </a:p>
          <a:p>
            <a:pPr marL="0" indent="0">
              <a:buFontTx/>
              <a:buNone/>
            </a:pPr>
            <a:r>
              <a:rPr lang="zh-CN" altLang="en-US" sz="2000" b="1" dirty="0">
                <a:solidFill>
                  <a:srgbClr val="000066"/>
                </a:solidFill>
                <a:latin typeface="Times New Roman" pitchFamily="18" charset="0"/>
                <a:ea typeface="宋体" pitchFamily="2" charset="-122"/>
                <a:cs typeface="Times New Roman" pitchFamily="18" charset="0"/>
              </a:rPr>
              <a:t>⑤ </a:t>
            </a:r>
            <a:r>
              <a:rPr lang="en-US" altLang="zh-CN" sz="2000" b="1" dirty="0">
                <a:solidFill>
                  <a:srgbClr val="000066"/>
                </a:solidFill>
                <a:latin typeface="Times New Roman" pitchFamily="18" charset="0"/>
                <a:ea typeface="宋体" pitchFamily="2" charset="-122"/>
                <a:cs typeface="Times New Roman" pitchFamily="18" charset="0"/>
              </a:rPr>
              <a:t>sum(</a:t>
            </a:r>
            <a:r>
              <a:rPr lang="en-US" altLang="zh-CN" sz="2000" b="1" dirty="0" err="1">
                <a:solidFill>
                  <a:srgbClr val="000066"/>
                </a:solidFill>
                <a:latin typeface="Times New Roman" pitchFamily="18" charset="0"/>
                <a:ea typeface="宋体" pitchFamily="2" charset="-122"/>
                <a:cs typeface="Times New Roman" pitchFamily="18" charset="0"/>
              </a:rPr>
              <a:t>A,dim</a:t>
            </a:r>
            <a:r>
              <a:rPr lang="en-US" altLang="zh-CN" sz="2000" b="1" dirty="0">
                <a:solidFill>
                  <a:srgbClr val="000066"/>
                </a:solidFill>
                <a:latin typeface="Times New Roman" pitchFamily="18" charset="0"/>
                <a:ea typeface="宋体" pitchFamily="2" charset="-122"/>
                <a:cs typeface="Times New Roman" pitchFamily="18" charset="0"/>
              </a:rPr>
              <a:t>)</a:t>
            </a:r>
            <a:r>
              <a:rPr lang="zh-CN" altLang="en-US" sz="2000" b="1" dirty="0">
                <a:solidFill>
                  <a:srgbClr val="000066"/>
                </a:solidFill>
                <a:latin typeface="Times New Roman" pitchFamily="18" charset="0"/>
                <a:ea typeface="宋体" pitchFamily="2" charset="-122"/>
                <a:cs typeface="Times New Roman" pitchFamily="18" charset="0"/>
              </a:rPr>
              <a:t>：当</a:t>
            </a:r>
            <a:r>
              <a:rPr lang="en-US" altLang="zh-CN" sz="2000" b="1" dirty="0">
                <a:solidFill>
                  <a:srgbClr val="000066"/>
                </a:solidFill>
                <a:latin typeface="Times New Roman" pitchFamily="18" charset="0"/>
                <a:ea typeface="宋体" pitchFamily="2" charset="-122"/>
                <a:cs typeface="Times New Roman" pitchFamily="18" charset="0"/>
              </a:rPr>
              <a:t>dim</a:t>
            </a:r>
            <a:r>
              <a:rPr lang="zh-CN" altLang="en-US" sz="2000" b="1" dirty="0">
                <a:solidFill>
                  <a:srgbClr val="000066"/>
                </a:solidFill>
                <a:latin typeface="Times New Roman" pitchFamily="18" charset="0"/>
                <a:ea typeface="宋体" pitchFamily="2" charset="-122"/>
                <a:cs typeface="Times New Roman" pitchFamily="18" charset="0"/>
              </a:rPr>
              <a:t>为</a:t>
            </a:r>
            <a:r>
              <a:rPr lang="en-US" altLang="zh-CN" sz="2000" b="1" dirty="0">
                <a:solidFill>
                  <a:srgbClr val="000066"/>
                </a:solidFill>
                <a:latin typeface="Times New Roman" pitchFamily="18" charset="0"/>
                <a:ea typeface="宋体" pitchFamily="2" charset="-122"/>
                <a:cs typeface="Times New Roman" pitchFamily="18" charset="0"/>
              </a:rPr>
              <a:t>1</a:t>
            </a:r>
            <a:r>
              <a:rPr lang="zh-CN" altLang="en-US" sz="2000" b="1" dirty="0">
                <a:solidFill>
                  <a:srgbClr val="000066"/>
                </a:solidFill>
                <a:latin typeface="Times New Roman" pitchFamily="18" charset="0"/>
                <a:ea typeface="宋体" pitchFamily="2" charset="-122"/>
                <a:cs typeface="Times New Roman" pitchFamily="18" charset="0"/>
              </a:rPr>
              <a:t>时，该函数等同于</a:t>
            </a:r>
            <a:r>
              <a:rPr lang="en-US" altLang="zh-CN" sz="2000" b="1" dirty="0">
                <a:solidFill>
                  <a:srgbClr val="000066"/>
                </a:solidFill>
                <a:latin typeface="Times New Roman" pitchFamily="18" charset="0"/>
                <a:ea typeface="宋体" pitchFamily="2" charset="-122"/>
                <a:cs typeface="Times New Roman" pitchFamily="18" charset="0"/>
              </a:rPr>
              <a:t>sum(A)</a:t>
            </a:r>
            <a:r>
              <a:rPr lang="zh-CN" altLang="en-US" sz="2000" b="1" dirty="0">
                <a:solidFill>
                  <a:srgbClr val="000066"/>
                </a:solidFill>
                <a:latin typeface="Times New Roman" pitchFamily="18" charset="0"/>
                <a:ea typeface="宋体" pitchFamily="2" charset="-122"/>
                <a:cs typeface="Times New Roman" pitchFamily="18" charset="0"/>
              </a:rPr>
              <a:t>；当</a:t>
            </a:r>
            <a:r>
              <a:rPr lang="en-US" altLang="zh-CN" sz="2000" b="1" dirty="0">
                <a:solidFill>
                  <a:srgbClr val="000066"/>
                </a:solidFill>
                <a:latin typeface="Times New Roman" pitchFamily="18" charset="0"/>
                <a:ea typeface="宋体" pitchFamily="2" charset="-122"/>
                <a:cs typeface="Times New Roman" pitchFamily="18" charset="0"/>
              </a:rPr>
              <a:t>dim</a:t>
            </a:r>
            <a:r>
              <a:rPr lang="zh-CN" altLang="en-US" sz="2000" b="1" dirty="0">
                <a:solidFill>
                  <a:srgbClr val="000066"/>
                </a:solidFill>
                <a:latin typeface="Times New Roman" pitchFamily="18" charset="0"/>
                <a:ea typeface="宋体" pitchFamily="2" charset="-122"/>
                <a:cs typeface="Times New Roman" pitchFamily="18" charset="0"/>
              </a:rPr>
              <a:t>为</a:t>
            </a:r>
            <a:r>
              <a:rPr lang="en-US" altLang="zh-CN" sz="2000" b="1" dirty="0">
                <a:solidFill>
                  <a:srgbClr val="000066"/>
                </a:solidFill>
                <a:latin typeface="Times New Roman" pitchFamily="18" charset="0"/>
                <a:ea typeface="宋体" pitchFamily="2" charset="-122"/>
                <a:cs typeface="Times New Roman" pitchFamily="18" charset="0"/>
              </a:rPr>
              <a:t>2</a:t>
            </a:r>
            <a:r>
              <a:rPr lang="zh-CN" altLang="en-US" sz="2000" b="1" dirty="0">
                <a:solidFill>
                  <a:srgbClr val="000066"/>
                </a:solidFill>
                <a:latin typeface="Times New Roman" pitchFamily="18" charset="0"/>
                <a:ea typeface="宋体" pitchFamily="2" charset="-122"/>
                <a:cs typeface="Times New Roman" pitchFamily="18" charset="0"/>
              </a:rPr>
              <a:t>时，返回一个列向量，其第</a:t>
            </a:r>
            <a:r>
              <a:rPr lang="en-US" altLang="zh-CN" sz="2000" b="1" dirty="0">
                <a:solidFill>
                  <a:srgbClr val="000066"/>
                </a:solidFill>
                <a:latin typeface="Times New Roman" pitchFamily="18" charset="0"/>
                <a:ea typeface="宋体" pitchFamily="2" charset="-122"/>
                <a:cs typeface="Times New Roman" pitchFamily="18" charset="0"/>
              </a:rPr>
              <a:t>i</a:t>
            </a:r>
            <a:r>
              <a:rPr lang="zh-CN" altLang="en-US" sz="2000" b="1" dirty="0">
                <a:solidFill>
                  <a:srgbClr val="000066"/>
                </a:solidFill>
                <a:latin typeface="Times New Roman" pitchFamily="18" charset="0"/>
                <a:ea typeface="宋体" pitchFamily="2" charset="-122"/>
                <a:cs typeface="Times New Roman" pitchFamily="18" charset="0"/>
              </a:rPr>
              <a:t>个元素是</a:t>
            </a:r>
            <a:r>
              <a:rPr lang="en-US" altLang="zh-CN" sz="2000" b="1" dirty="0">
                <a:solidFill>
                  <a:srgbClr val="000066"/>
                </a:solidFill>
                <a:latin typeface="Times New Roman" pitchFamily="18" charset="0"/>
                <a:ea typeface="宋体" pitchFamily="2" charset="-122"/>
                <a:cs typeface="Times New Roman" pitchFamily="18" charset="0"/>
              </a:rPr>
              <a:t>A</a:t>
            </a:r>
            <a:r>
              <a:rPr lang="zh-CN" altLang="en-US" sz="2000" b="1" dirty="0">
                <a:solidFill>
                  <a:srgbClr val="000066"/>
                </a:solidFill>
                <a:latin typeface="Times New Roman" pitchFamily="18" charset="0"/>
                <a:ea typeface="宋体" pitchFamily="2" charset="-122"/>
                <a:cs typeface="Times New Roman" pitchFamily="18" charset="0"/>
              </a:rPr>
              <a:t>的第</a:t>
            </a:r>
            <a:r>
              <a:rPr lang="en-US" altLang="zh-CN" sz="2000" b="1" dirty="0">
                <a:solidFill>
                  <a:srgbClr val="000066"/>
                </a:solidFill>
                <a:latin typeface="Times New Roman" pitchFamily="18" charset="0"/>
                <a:ea typeface="宋体" pitchFamily="2" charset="-122"/>
                <a:cs typeface="Times New Roman" pitchFamily="18" charset="0"/>
              </a:rPr>
              <a:t>i</a:t>
            </a:r>
            <a:r>
              <a:rPr lang="zh-CN" altLang="en-US" sz="2000" b="1" dirty="0">
                <a:solidFill>
                  <a:srgbClr val="000066"/>
                </a:solidFill>
                <a:latin typeface="Times New Roman" pitchFamily="18" charset="0"/>
                <a:ea typeface="宋体" pitchFamily="2" charset="-122"/>
                <a:cs typeface="Times New Roman" pitchFamily="18" charset="0"/>
              </a:rPr>
              <a:t>行的各元素之和。</a:t>
            </a:r>
          </a:p>
          <a:p>
            <a:pPr marL="0" indent="0">
              <a:buFontTx/>
              <a:buNone/>
            </a:pPr>
            <a:r>
              <a:rPr lang="zh-CN" altLang="en-US" sz="2000" b="1" dirty="0">
                <a:solidFill>
                  <a:srgbClr val="000066"/>
                </a:solidFill>
                <a:latin typeface="Times New Roman" pitchFamily="18" charset="0"/>
                <a:ea typeface="宋体" pitchFamily="2" charset="-122"/>
                <a:cs typeface="Times New Roman" pitchFamily="18" charset="0"/>
              </a:rPr>
              <a:t>⑥ </a:t>
            </a:r>
            <a:r>
              <a:rPr lang="en-US" altLang="zh-CN" sz="2000" b="1" dirty="0">
                <a:solidFill>
                  <a:srgbClr val="000066"/>
                </a:solidFill>
                <a:latin typeface="Times New Roman" pitchFamily="18" charset="0"/>
                <a:ea typeface="宋体" pitchFamily="2" charset="-122"/>
                <a:cs typeface="Times New Roman" pitchFamily="18" charset="0"/>
              </a:rPr>
              <a:t>prod(</a:t>
            </a:r>
            <a:r>
              <a:rPr lang="en-US" altLang="zh-CN" sz="2000" b="1" dirty="0" err="1">
                <a:solidFill>
                  <a:srgbClr val="000066"/>
                </a:solidFill>
                <a:latin typeface="Times New Roman" pitchFamily="18" charset="0"/>
                <a:ea typeface="宋体" pitchFamily="2" charset="-122"/>
                <a:cs typeface="Times New Roman" pitchFamily="18" charset="0"/>
              </a:rPr>
              <a:t>A,dim</a:t>
            </a:r>
            <a:r>
              <a:rPr lang="en-US" altLang="zh-CN" sz="2000" b="1" dirty="0">
                <a:solidFill>
                  <a:srgbClr val="000066"/>
                </a:solidFill>
                <a:latin typeface="Times New Roman" pitchFamily="18" charset="0"/>
                <a:ea typeface="宋体" pitchFamily="2" charset="-122"/>
                <a:cs typeface="Times New Roman" pitchFamily="18" charset="0"/>
              </a:rPr>
              <a:t>)</a:t>
            </a:r>
            <a:r>
              <a:rPr lang="zh-CN" altLang="en-US" sz="2000" b="1" dirty="0">
                <a:solidFill>
                  <a:srgbClr val="000066"/>
                </a:solidFill>
                <a:latin typeface="Times New Roman" pitchFamily="18" charset="0"/>
                <a:ea typeface="宋体" pitchFamily="2" charset="-122"/>
                <a:cs typeface="Times New Roman" pitchFamily="18" charset="0"/>
              </a:rPr>
              <a:t>：当</a:t>
            </a:r>
            <a:r>
              <a:rPr lang="en-US" altLang="zh-CN" sz="2000" b="1" dirty="0">
                <a:solidFill>
                  <a:srgbClr val="000066"/>
                </a:solidFill>
                <a:latin typeface="Times New Roman" pitchFamily="18" charset="0"/>
                <a:ea typeface="宋体" pitchFamily="2" charset="-122"/>
                <a:cs typeface="Times New Roman" pitchFamily="18" charset="0"/>
              </a:rPr>
              <a:t>dim</a:t>
            </a:r>
            <a:r>
              <a:rPr lang="zh-CN" altLang="en-US" sz="2000" b="1" dirty="0">
                <a:solidFill>
                  <a:srgbClr val="000066"/>
                </a:solidFill>
                <a:latin typeface="Times New Roman" pitchFamily="18" charset="0"/>
                <a:ea typeface="宋体" pitchFamily="2" charset="-122"/>
                <a:cs typeface="Times New Roman" pitchFamily="18" charset="0"/>
              </a:rPr>
              <a:t>为</a:t>
            </a:r>
            <a:r>
              <a:rPr lang="en-US" altLang="zh-CN" sz="2000" b="1" dirty="0">
                <a:solidFill>
                  <a:srgbClr val="000066"/>
                </a:solidFill>
                <a:latin typeface="Times New Roman" pitchFamily="18" charset="0"/>
                <a:ea typeface="宋体" pitchFamily="2" charset="-122"/>
                <a:cs typeface="Times New Roman" pitchFamily="18" charset="0"/>
              </a:rPr>
              <a:t>1</a:t>
            </a:r>
            <a:r>
              <a:rPr lang="zh-CN" altLang="en-US" sz="2000" b="1" dirty="0">
                <a:solidFill>
                  <a:srgbClr val="000066"/>
                </a:solidFill>
                <a:latin typeface="Times New Roman" pitchFamily="18" charset="0"/>
                <a:ea typeface="宋体" pitchFamily="2" charset="-122"/>
                <a:cs typeface="Times New Roman" pitchFamily="18" charset="0"/>
              </a:rPr>
              <a:t>时，该函数等同于</a:t>
            </a:r>
            <a:r>
              <a:rPr lang="en-US" altLang="zh-CN" sz="2000" b="1" dirty="0">
                <a:solidFill>
                  <a:srgbClr val="000066"/>
                </a:solidFill>
                <a:latin typeface="Times New Roman" pitchFamily="18" charset="0"/>
                <a:ea typeface="宋体" pitchFamily="2" charset="-122"/>
                <a:cs typeface="Times New Roman" pitchFamily="18" charset="0"/>
              </a:rPr>
              <a:t>prod(A)</a:t>
            </a:r>
            <a:r>
              <a:rPr lang="zh-CN" altLang="en-US" sz="2000" b="1" dirty="0">
                <a:solidFill>
                  <a:srgbClr val="000066"/>
                </a:solidFill>
                <a:latin typeface="Times New Roman" pitchFamily="18" charset="0"/>
                <a:ea typeface="宋体" pitchFamily="2" charset="-122"/>
                <a:cs typeface="Times New Roman" pitchFamily="18" charset="0"/>
              </a:rPr>
              <a:t>；当</a:t>
            </a:r>
            <a:r>
              <a:rPr lang="en-US" altLang="zh-CN" sz="2000" b="1" dirty="0">
                <a:solidFill>
                  <a:srgbClr val="000066"/>
                </a:solidFill>
                <a:latin typeface="Times New Roman" pitchFamily="18" charset="0"/>
                <a:ea typeface="宋体" pitchFamily="2" charset="-122"/>
                <a:cs typeface="Times New Roman" pitchFamily="18" charset="0"/>
              </a:rPr>
              <a:t>dim</a:t>
            </a:r>
            <a:r>
              <a:rPr lang="zh-CN" altLang="en-US" sz="2000" b="1" dirty="0">
                <a:solidFill>
                  <a:srgbClr val="000066"/>
                </a:solidFill>
                <a:latin typeface="Times New Roman" pitchFamily="18" charset="0"/>
                <a:ea typeface="宋体" pitchFamily="2" charset="-122"/>
                <a:cs typeface="Times New Roman" pitchFamily="18" charset="0"/>
              </a:rPr>
              <a:t>为</a:t>
            </a:r>
            <a:r>
              <a:rPr lang="en-US" altLang="zh-CN" sz="2000" b="1" dirty="0">
                <a:solidFill>
                  <a:srgbClr val="000066"/>
                </a:solidFill>
                <a:latin typeface="Times New Roman" pitchFamily="18" charset="0"/>
                <a:ea typeface="宋体" pitchFamily="2" charset="-122"/>
                <a:cs typeface="Times New Roman" pitchFamily="18" charset="0"/>
              </a:rPr>
              <a:t>2</a:t>
            </a:r>
            <a:r>
              <a:rPr lang="zh-CN" altLang="en-US" sz="2000" b="1" dirty="0">
                <a:solidFill>
                  <a:srgbClr val="000066"/>
                </a:solidFill>
                <a:latin typeface="Times New Roman" pitchFamily="18" charset="0"/>
                <a:ea typeface="宋体" pitchFamily="2" charset="-122"/>
                <a:cs typeface="Times New Roman" pitchFamily="18" charset="0"/>
              </a:rPr>
              <a:t>时，返回一个列向量，其第</a:t>
            </a:r>
            <a:r>
              <a:rPr lang="en-US" altLang="zh-CN" sz="2000" b="1" dirty="0">
                <a:solidFill>
                  <a:srgbClr val="000066"/>
                </a:solidFill>
                <a:latin typeface="Times New Roman" pitchFamily="18" charset="0"/>
                <a:ea typeface="宋体" pitchFamily="2" charset="-122"/>
                <a:cs typeface="Times New Roman" pitchFamily="18" charset="0"/>
              </a:rPr>
              <a:t>i</a:t>
            </a:r>
            <a:r>
              <a:rPr lang="zh-CN" altLang="en-US" sz="2000" b="1" dirty="0">
                <a:solidFill>
                  <a:srgbClr val="000066"/>
                </a:solidFill>
                <a:latin typeface="Times New Roman" pitchFamily="18" charset="0"/>
                <a:ea typeface="宋体" pitchFamily="2" charset="-122"/>
                <a:cs typeface="Times New Roman" pitchFamily="18" charset="0"/>
              </a:rPr>
              <a:t>个元素是</a:t>
            </a:r>
            <a:r>
              <a:rPr lang="en-US" altLang="zh-CN" sz="2000" b="1" dirty="0">
                <a:solidFill>
                  <a:srgbClr val="000066"/>
                </a:solidFill>
                <a:latin typeface="Times New Roman" pitchFamily="18" charset="0"/>
                <a:ea typeface="宋体" pitchFamily="2" charset="-122"/>
                <a:cs typeface="Times New Roman" pitchFamily="18" charset="0"/>
              </a:rPr>
              <a:t>A</a:t>
            </a:r>
            <a:r>
              <a:rPr lang="zh-CN" altLang="en-US" sz="2000" b="1" dirty="0">
                <a:solidFill>
                  <a:srgbClr val="000066"/>
                </a:solidFill>
                <a:latin typeface="Times New Roman" pitchFamily="18" charset="0"/>
                <a:ea typeface="宋体" pitchFamily="2" charset="-122"/>
                <a:cs typeface="Times New Roman" pitchFamily="18" charset="0"/>
              </a:rPr>
              <a:t>的第</a:t>
            </a:r>
            <a:r>
              <a:rPr lang="en-US" altLang="zh-CN" sz="2000" b="1" dirty="0">
                <a:solidFill>
                  <a:srgbClr val="000066"/>
                </a:solidFill>
                <a:latin typeface="Times New Roman" pitchFamily="18" charset="0"/>
                <a:ea typeface="宋体" pitchFamily="2" charset="-122"/>
                <a:cs typeface="Times New Roman" pitchFamily="18" charset="0"/>
              </a:rPr>
              <a:t>i</a:t>
            </a:r>
            <a:r>
              <a:rPr lang="zh-CN" altLang="en-US" sz="2000" b="1" dirty="0">
                <a:solidFill>
                  <a:srgbClr val="000066"/>
                </a:solidFill>
                <a:latin typeface="Times New Roman" pitchFamily="18" charset="0"/>
                <a:ea typeface="宋体" pitchFamily="2" charset="-122"/>
                <a:cs typeface="Times New Roman" pitchFamily="18" charset="0"/>
              </a:rPr>
              <a:t>行的各元素乘积。</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数据序列求积用</a:t>
            </a:r>
            <a:r>
              <a:rPr lang="en-US" altLang="zh-CN" sz="2800" b="1" dirty="0">
                <a:solidFill>
                  <a:srgbClr val="000066"/>
                </a:solidFill>
                <a:latin typeface="Times New Roman" pitchFamily="18" charset="0"/>
                <a:ea typeface="宋体" pitchFamily="2" charset="-122"/>
                <a:cs typeface="Times New Roman" pitchFamily="18" charset="0"/>
              </a:rPr>
              <a:t>prod</a:t>
            </a:r>
            <a:r>
              <a:rPr lang="zh-CN" altLang="en-US" sz="2800" b="1" dirty="0">
                <a:solidFill>
                  <a:srgbClr val="000066"/>
                </a:solidFill>
                <a:latin typeface="Times New Roman" pitchFamily="18" charset="0"/>
                <a:ea typeface="宋体" pitchFamily="2" charset="-122"/>
                <a:cs typeface="Times New Roman" pitchFamily="18" charset="0"/>
              </a:rPr>
              <a:t>函数，其使用方法与</a:t>
            </a:r>
            <a:r>
              <a:rPr lang="en-US" altLang="zh-CN" sz="2800" b="1" dirty="0">
                <a:solidFill>
                  <a:srgbClr val="000066"/>
                </a:solidFill>
                <a:latin typeface="Times New Roman" pitchFamily="18" charset="0"/>
                <a:ea typeface="宋体" pitchFamily="2" charset="-122"/>
                <a:cs typeface="Times New Roman" pitchFamily="18" charset="0"/>
              </a:rPr>
              <a:t>sum</a:t>
            </a:r>
            <a:r>
              <a:rPr lang="zh-CN" altLang="en-US" sz="2800" b="1" dirty="0">
                <a:solidFill>
                  <a:srgbClr val="000066"/>
                </a:solidFill>
                <a:latin typeface="Times New Roman" pitchFamily="18" charset="0"/>
                <a:ea typeface="宋体" pitchFamily="2" charset="-122"/>
                <a:cs typeface="Times New Roman" pitchFamily="18" charset="0"/>
              </a:rPr>
              <a:t>函数相同。</a:t>
            </a:r>
          </a:p>
        </p:txBody>
      </p:sp>
      <p:sp>
        <p:nvSpPr>
          <p:cNvPr id="29700" name="TextBox 5"/>
          <p:cNvSpPr txBox="1">
            <a:spLocks noChangeArrowheads="1"/>
          </p:cNvSpPr>
          <p:nvPr/>
        </p:nvSpPr>
        <p:spPr bwMode="auto">
          <a:xfrm>
            <a:off x="3851275" y="100013"/>
            <a:ext cx="529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2" charset="-122"/>
                <a:ea typeface="黑体" pitchFamily="2" charset="-122"/>
              </a:rPr>
              <a:t>第</a:t>
            </a:r>
            <a:r>
              <a:rPr lang="en-US" altLang="zh-CN">
                <a:solidFill>
                  <a:schemeClr val="bg1"/>
                </a:solidFill>
                <a:latin typeface="黑体" pitchFamily="2" charset="-122"/>
                <a:ea typeface="黑体" pitchFamily="2" charset="-122"/>
              </a:rPr>
              <a:t>6</a:t>
            </a:r>
            <a:r>
              <a:rPr lang="zh-CN" altLang="zh-CN">
                <a:solidFill>
                  <a:schemeClr val="bg1"/>
                </a:solidFill>
                <a:latin typeface="黑体" pitchFamily="2" charset="-122"/>
                <a:ea typeface="黑体" pitchFamily="2" charset="-122"/>
              </a:rPr>
              <a:t>章</a:t>
            </a:r>
            <a:r>
              <a:rPr lang="en-US" altLang="zh-CN">
                <a:solidFill>
                  <a:schemeClr val="bg1"/>
                </a:solidFill>
                <a:latin typeface="黑体" pitchFamily="2" charset="-122"/>
                <a:ea typeface="黑体" pitchFamily="2" charset="-122"/>
              </a:rPr>
              <a:t>  MATLAB</a:t>
            </a:r>
            <a:r>
              <a:rPr lang="zh-CN" altLang="en-US">
                <a:solidFill>
                  <a:schemeClr val="bg1"/>
                </a:solidFill>
                <a:latin typeface="黑体" pitchFamily="2" charset="-122"/>
                <a:ea typeface="黑体" pitchFamily="2" charset="-122"/>
              </a:rPr>
              <a:t>数据分析与多项式计算</a:t>
            </a:r>
          </a:p>
        </p:txBody>
      </p:sp>
    </p:spTree>
  </p:cSld>
  <p:clrMapOvr>
    <a:masterClrMapping/>
  </p:clrMapOvr>
</p:sld>
</file>

<file path=ppt/theme/theme1.xml><?xml version="1.0" encoding="utf-8"?>
<a:theme xmlns:a="http://schemas.openxmlformats.org/drawingml/2006/main" name="mooc模板">
  <a:themeElements>
    <a:clrScheme name="mooc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oc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20000"/>
          </a:spcBef>
          <a:spcAft>
            <a:spcPct val="0"/>
          </a:spcAft>
          <a:buClrTx/>
          <a:buSzTx/>
          <a:buFontTx/>
          <a:buNone/>
          <a:tabLst/>
          <a:defRPr kumimoji="0" lang="zh-CN" sz="2400" b="0" i="0" u="none" strike="noStrike" cap="none" normalizeH="0" baseline="0" smtClean="0">
            <a:ln>
              <a:noFill/>
            </a:ln>
            <a:solidFill>
              <a:srgbClr val="000066"/>
            </a:solidFill>
            <a:effectLst/>
            <a:latin typeface="Arial" charset="0"/>
            <a:ea typeface="黑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20000"/>
          </a:spcBef>
          <a:spcAft>
            <a:spcPct val="0"/>
          </a:spcAft>
          <a:buClrTx/>
          <a:buSzTx/>
          <a:buFontTx/>
          <a:buNone/>
          <a:tabLst/>
          <a:defRPr kumimoji="0" lang="zh-CN" sz="2400" b="0" i="0" u="none" strike="noStrike" cap="none" normalizeH="0" baseline="0" smtClean="0">
            <a:ln>
              <a:noFill/>
            </a:ln>
            <a:solidFill>
              <a:srgbClr val="000066"/>
            </a:solidFill>
            <a:effectLst/>
            <a:latin typeface="Arial" charset="0"/>
            <a:ea typeface="黑体" pitchFamily="2" charset="-122"/>
          </a:defRPr>
        </a:defPPr>
      </a:lstStyle>
    </a:lnDef>
  </a:objectDefaults>
  <a:extraClrSchemeLst>
    <a:extraClrScheme>
      <a:clrScheme name="mooc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oc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oc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oc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oc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oc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oc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oc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oc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oc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oc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oc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mooc模板</Template>
  <TotalTime>252</TotalTime>
  <Words>5127</Words>
  <Application>Microsoft Office PowerPoint</Application>
  <PresentationFormat>全屏显示(4:3)</PresentationFormat>
  <Paragraphs>488</Paragraphs>
  <Slides>55</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55</vt:i4>
      </vt:variant>
    </vt:vector>
  </HeadingPairs>
  <TitlesOfParts>
    <vt:vector size="58" baseType="lpstr">
      <vt:lpstr>mooc模板</vt:lpstr>
      <vt:lpstr>Equation.DSMT4</vt:lpstr>
      <vt:lpstr>公式</vt:lpstr>
      <vt:lpstr>PowerPoint 演示文稿</vt:lpstr>
      <vt:lpstr>PowerPoint 演示文稿</vt:lpstr>
      <vt:lpstr>PowerPoint 演示文稿</vt:lpstr>
      <vt:lpstr>PowerPoint 演示文稿</vt:lpstr>
      <vt:lpstr>PowerPoint 演示文稿</vt:lpstr>
      <vt:lpstr>例6-1  求矩阵A每行及每列的最大值，并求整个矩阵的最大值。</vt:lpstr>
      <vt:lpstr>PowerPoint 演示文稿</vt:lpstr>
      <vt:lpstr>PowerPoint 演示文稿</vt:lpstr>
      <vt:lpstr>6.1.2  求和与求积</vt:lpstr>
      <vt:lpstr>PowerPoint 演示文稿</vt:lpstr>
      <vt:lpstr>6.1.3  平均值和中值</vt:lpstr>
      <vt:lpstr>PowerPoint 演示文稿</vt:lpstr>
      <vt:lpstr>PowerPoint 演示文稿</vt:lpstr>
      <vt:lpstr>6.1.4  累加和与累乘积</vt:lpstr>
      <vt:lpstr>PowerPoint 演示文稿</vt:lpstr>
      <vt:lpstr>PowerPoint 演示文稿</vt:lpstr>
      <vt:lpstr>6.1.5  标准差与相关系数</vt:lpstr>
      <vt:lpstr>PowerPoint 演示文稿</vt:lpstr>
      <vt:lpstr>PowerPoint 演示文稿</vt:lpstr>
      <vt:lpstr>PowerPoint 演示文稿</vt:lpstr>
      <vt:lpstr>PowerPoint 演示文稿</vt:lpstr>
      <vt:lpstr>PowerPoint 演示文稿</vt:lpstr>
      <vt:lpstr>6.1.6  排序</vt:lpstr>
      <vt:lpstr>PowerPoint 演示文稿</vt:lpstr>
      <vt:lpstr>6.2  多项式计算</vt:lpstr>
      <vt:lpstr>6.2.1  多项式的四则运算</vt:lpstr>
      <vt:lpstr>PowerPoint 演示文稿</vt:lpstr>
      <vt:lpstr>PowerPoint 演示文稿</vt:lpstr>
      <vt:lpstr>PowerPoint 演示文稿</vt:lpstr>
      <vt:lpstr>PowerPoint 演示文稿</vt:lpstr>
      <vt:lpstr>6.2.2  多项式的导函数</vt:lpstr>
      <vt:lpstr>PowerPoint 演示文稿</vt:lpstr>
      <vt:lpstr>6.2.3  多项式的求值</vt:lpstr>
      <vt:lpstr>PowerPoint 演示文稿</vt:lpstr>
      <vt:lpstr>PowerPoint 演示文稿</vt:lpstr>
      <vt:lpstr>PowerPoint 演示文稿</vt:lpstr>
      <vt:lpstr>PowerPoint 演示文稿</vt:lpstr>
      <vt:lpstr>6.2.4  多项式求根</vt:lpstr>
      <vt:lpstr>PowerPoint 演示文稿</vt:lpstr>
      <vt:lpstr>PowerPoint 演示文稿</vt:lpstr>
      <vt:lpstr>PowerPoint 演示文稿</vt:lpstr>
      <vt:lpstr>6.3  数据插值</vt:lpstr>
      <vt:lpstr>6.3.1  一维数据插值</vt:lpstr>
      <vt:lpstr>PowerPoint 演示文稿</vt:lpstr>
      <vt:lpstr>PowerPoint 演示文稿</vt:lpstr>
      <vt:lpstr>PowerPoint 演示文稿</vt:lpstr>
      <vt:lpstr>PowerPoint 演示文稿</vt:lpstr>
      <vt:lpstr>6.3.2  二维数据插值</vt:lpstr>
      <vt:lpstr>PowerPoint 演示文稿</vt:lpstr>
      <vt:lpstr>PowerPoint 演示文稿</vt:lpstr>
      <vt:lpstr>6.4  曲线拟合 </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数据库的创建</dc:title>
  <dc:creator>Administrator</dc:creator>
  <cp:lastModifiedBy>liu</cp:lastModifiedBy>
  <cp:revision>35</cp:revision>
  <dcterms:created xsi:type="dcterms:W3CDTF">2016-12-16T04:24:41Z</dcterms:created>
  <dcterms:modified xsi:type="dcterms:W3CDTF">2017-07-21T01:33:19Z</dcterms:modified>
</cp:coreProperties>
</file>