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3" r:id="rId3"/>
    <p:sldId id="257" r:id="rId4"/>
    <p:sldId id="284" r:id="rId5"/>
    <p:sldId id="258" r:id="rId6"/>
    <p:sldId id="259" r:id="rId7"/>
    <p:sldId id="260" r:id="rId8"/>
    <p:sldId id="261" r:id="rId9"/>
    <p:sldId id="262" r:id="rId10"/>
    <p:sldId id="263" r:id="rId11"/>
    <p:sldId id="264" r:id="rId12"/>
    <p:sldId id="285" r:id="rId13"/>
    <p:sldId id="265" r:id="rId14"/>
    <p:sldId id="266" r:id="rId15"/>
    <p:sldId id="267" r:id="rId16"/>
    <p:sldId id="286" r:id="rId17"/>
    <p:sldId id="287" r:id="rId18"/>
    <p:sldId id="268" r:id="rId19"/>
    <p:sldId id="28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9144000" cy="6858000" type="screen4x3"/>
  <p:notesSz cx="6858000" cy="9144000"/>
  <p:defaultTextStyle>
    <a:defPPr>
      <a:defRPr lang="zh-CN"/>
    </a:defPPr>
    <a:lvl1pPr algn="l" rtl="0" fontAlgn="base">
      <a:lnSpc>
        <a:spcPct val="90000"/>
      </a:lnSpc>
      <a:spcBef>
        <a:spcPct val="20000"/>
      </a:spcBef>
      <a:spcAft>
        <a:spcPct val="0"/>
      </a:spcAft>
      <a:defRPr sz="2400" kern="1200">
        <a:solidFill>
          <a:srgbClr val="000066"/>
        </a:solidFill>
        <a:latin typeface="Arial" pitchFamily="34" charset="0"/>
        <a:ea typeface="黑体" pitchFamily="49" charset="-122"/>
        <a:cs typeface="+mn-cs"/>
      </a:defRPr>
    </a:lvl1pPr>
    <a:lvl2pPr marL="457200" algn="l" rtl="0" fontAlgn="base">
      <a:lnSpc>
        <a:spcPct val="90000"/>
      </a:lnSpc>
      <a:spcBef>
        <a:spcPct val="20000"/>
      </a:spcBef>
      <a:spcAft>
        <a:spcPct val="0"/>
      </a:spcAft>
      <a:defRPr sz="2400" kern="1200">
        <a:solidFill>
          <a:srgbClr val="000066"/>
        </a:solidFill>
        <a:latin typeface="Arial" pitchFamily="34" charset="0"/>
        <a:ea typeface="黑体" pitchFamily="49" charset="-122"/>
        <a:cs typeface="+mn-cs"/>
      </a:defRPr>
    </a:lvl2pPr>
    <a:lvl3pPr marL="914400" algn="l" rtl="0" fontAlgn="base">
      <a:lnSpc>
        <a:spcPct val="90000"/>
      </a:lnSpc>
      <a:spcBef>
        <a:spcPct val="20000"/>
      </a:spcBef>
      <a:spcAft>
        <a:spcPct val="0"/>
      </a:spcAft>
      <a:defRPr sz="2400" kern="1200">
        <a:solidFill>
          <a:srgbClr val="000066"/>
        </a:solidFill>
        <a:latin typeface="Arial" pitchFamily="34" charset="0"/>
        <a:ea typeface="黑体" pitchFamily="49" charset="-122"/>
        <a:cs typeface="+mn-cs"/>
      </a:defRPr>
    </a:lvl3pPr>
    <a:lvl4pPr marL="1371600" algn="l" rtl="0" fontAlgn="base">
      <a:lnSpc>
        <a:spcPct val="90000"/>
      </a:lnSpc>
      <a:spcBef>
        <a:spcPct val="20000"/>
      </a:spcBef>
      <a:spcAft>
        <a:spcPct val="0"/>
      </a:spcAft>
      <a:defRPr sz="2400" kern="1200">
        <a:solidFill>
          <a:srgbClr val="000066"/>
        </a:solidFill>
        <a:latin typeface="Arial" pitchFamily="34" charset="0"/>
        <a:ea typeface="黑体" pitchFamily="49" charset="-122"/>
        <a:cs typeface="+mn-cs"/>
      </a:defRPr>
    </a:lvl4pPr>
    <a:lvl5pPr marL="1828800" algn="l" rtl="0" fontAlgn="base">
      <a:lnSpc>
        <a:spcPct val="90000"/>
      </a:lnSpc>
      <a:spcBef>
        <a:spcPct val="20000"/>
      </a:spcBef>
      <a:spcAft>
        <a:spcPct val="0"/>
      </a:spcAft>
      <a:defRPr sz="2400" kern="1200">
        <a:solidFill>
          <a:srgbClr val="000066"/>
        </a:solidFill>
        <a:latin typeface="Arial" pitchFamily="34" charset="0"/>
        <a:ea typeface="黑体" pitchFamily="49" charset="-122"/>
        <a:cs typeface="+mn-cs"/>
      </a:defRPr>
    </a:lvl5pPr>
    <a:lvl6pPr marL="2286000" algn="l" defTabSz="914400" rtl="0" eaLnBrk="1" latinLnBrk="0" hangingPunct="1">
      <a:defRPr sz="2400" kern="1200">
        <a:solidFill>
          <a:srgbClr val="000066"/>
        </a:solidFill>
        <a:latin typeface="Arial" pitchFamily="34" charset="0"/>
        <a:ea typeface="黑体" pitchFamily="49" charset="-122"/>
        <a:cs typeface="+mn-cs"/>
      </a:defRPr>
    </a:lvl6pPr>
    <a:lvl7pPr marL="2743200" algn="l" defTabSz="914400" rtl="0" eaLnBrk="1" latinLnBrk="0" hangingPunct="1">
      <a:defRPr sz="2400" kern="1200">
        <a:solidFill>
          <a:srgbClr val="000066"/>
        </a:solidFill>
        <a:latin typeface="Arial" pitchFamily="34" charset="0"/>
        <a:ea typeface="黑体" pitchFamily="49" charset="-122"/>
        <a:cs typeface="+mn-cs"/>
      </a:defRPr>
    </a:lvl7pPr>
    <a:lvl8pPr marL="3200400" algn="l" defTabSz="914400" rtl="0" eaLnBrk="1" latinLnBrk="0" hangingPunct="1">
      <a:defRPr sz="2400" kern="1200">
        <a:solidFill>
          <a:srgbClr val="000066"/>
        </a:solidFill>
        <a:latin typeface="Arial" pitchFamily="34" charset="0"/>
        <a:ea typeface="黑体" pitchFamily="49" charset="-122"/>
        <a:cs typeface="+mn-cs"/>
      </a:defRPr>
    </a:lvl8pPr>
    <a:lvl9pPr marL="3657600" algn="l" defTabSz="914400" rtl="0" eaLnBrk="1" latinLnBrk="0" hangingPunct="1">
      <a:defRPr sz="2400" kern="1200">
        <a:solidFill>
          <a:srgbClr val="000066"/>
        </a:solidFill>
        <a:latin typeface="Arial"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370" autoAdjust="0"/>
  </p:normalViewPr>
  <p:slideViewPr>
    <p:cSldViewPr>
      <p:cViewPr>
        <p:scale>
          <a:sx n="70" d="100"/>
          <a:sy n="70" d="100"/>
        </p:scale>
        <p:origin x="-1770" y="-1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3554" name="Picture 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91741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3555" name="Rectangle 3"/>
          <p:cNvSpPr>
            <a:spLocks noGrp="1" noChangeArrowheads="1"/>
          </p:cNvSpPr>
          <p:nvPr>
            <p:ph type="ctrTitle"/>
          </p:nvPr>
        </p:nvSpPr>
        <p:spPr>
          <a:xfrm>
            <a:off x="684213" y="2492375"/>
            <a:ext cx="7772400" cy="1470025"/>
          </a:xfrm>
        </p:spPr>
        <p:txBody>
          <a:bodyPr/>
          <a:lstStyle>
            <a:lvl1pPr>
              <a:defRPr>
                <a:solidFill>
                  <a:schemeClr val="bg1"/>
                </a:solidFill>
              </a:defRPr>
            </a:lvl1pPr>
          </a:lstStyle>
          <a:p>
            <a:pPr lvl="0"/>
            <a:r>
              <a:rPr lang="zh-CN" altLang="en-US" noProof="0" smtClean="0"/>
              <a:t>单击此处编辑母版标题样式</a:t>
            </a:r>
          </a:p>
        </p:txBody>
      </p:sp>
      <p:sp>
        <p:nvSpPr>
          <p:cNvPr id="23556" name="Rectangle 4"/>
          <p:cNvSpPr>
            <a:spLocks noGrp="1" noChangeArrowheads="1"/>
          </p:cNvSpPr>
          <p:nvPr>
            <p:ph type="subTitle" idx="1"/>
          </p:nvPr>
        </p:nvSpPr>
        <p:spPr>
          <a:xfrm>
            <a:off x="1403350" y="4437063"/>
            <a:ext cx="6408738" cy="936625"/>
          </a:xfrm>
        </p:spPr>
        <p:txBody>
          <a:bodyPr/>
          <a:lstStyle>
            <a:lvl1pPr marL="0" indent="0" algn="ctr">
              <a:buFontTx/>
              <a:buNone/>
              <a:defRPr/>
            </a:lvl1pPr>
          </a:lstStyle>
          <a:p>
            <a:pPr lvl="0"/>
            <a:r>
              <a:rPr lang="zh-CN" altLang="en-US" noProof="0" smtClean="0"/>
              <a:t>单击此处编辑母版副标题样式</a:t>
            </a:r>
          </a:p>
        </p:txBody>
      </p:sp>
      <p:sp>
        <p:nvSpPr>
          <p:cNvPr id="23557" name="Rectangle 5"/>
          <p:cNvSpPr>
            <a:spLocks noGrp="1" noChangeArrowheads="1"/>
          </p:cNvSpPr>
          <p:nvPr>
            <p:ph type="dt" sz="half" idx="2"/>
          </p:nvPr>
        </p:nvSpPr>
        <p:spPr>
          <a:xfrm>
            <a:off x="457200" y="6245225"/>
            <a:ext cx="2133600" cy="476250"/>
          </a:xfrm>
        </p:spPr>
        <p:txBody>
          <a:bodyPr/>
          <a:lstStyle>
            <a:lvl1pPr>
              <a:defRPr/>
            </a:lvl1pPr>
          </a:lstStyle>
          <a:p>
            <a:fld id="{FDB10851-C28C-4888-9BF3-1790DD6667CC}" type="datetimeFigureOut">
              <a:rPr lang="zh-CN" altLang="en-US"/>
              <a:pPr/>
              <a:t>2017/7/21</a:t>
            </a:fld>
            <a:endParaRPr lang="en-US" altLang="zh-CN"/>
          </a:p>
        </p:txBody>
      </p:sp>
      <p:sp>
        <p:nvSpPr>
          <p:cNvPr id="23558" name="Rectangle 6"/>
          <p:cNvSpPr>
            <a:spLocks noGrp="1" noChangeArrowheads="1"/>
          </p:cNvSpPr>
          <p:nvPr>
            <p:ph type="ftr" sz="quarter" idx="3"/>
          </p:nvPr>
        </p:nvSpPr>
        <p:spPr>
          <a:xfrm>
            <a:off x="3124200" y="6245225"/>
            <a:ext cx="2895600" cy="476250"/>
          </a:xfrm>
        </p:spPr>
        <p:txBody>
          <a:bodyPr/>
          <a:lstStyle>
            <a:lvl1pPr>
              <a:defRPr/>
            </a:lvl1pPr>
          </a:lstStyle>
          <a:p>
            <a:endParaRPr lang="en-US" altLang="zh-CN"/>
          </a:p>
        </p:txBody>
      </p:sp>
      <p:sp>
        <p:nvSpPr>
          <p:cNvPr id="23559" name="Rectangle 7"/>
          <p:cNvSpPr>
            <a:spLocks noGrp="1" noChangeArrowheads="1"/>
          </p:cNvSpPr>
          <p:nvPr>
            <p:ph type="sldNum" sz="quarter" idx="4"/>
          </p:nvPr>
        </p:nvSpPr>
        <p:spPr>
          <a:xfrm>
            <a:off x="6553200" y="6245225"/>
            <a:ext cx="2133600" cy="476250"/>
          </a:xfrm>
        </p:spPr>
        <p:txBody>
          <a:bodyPr/>
          <a:lstStyle>
            <a:lvl1pPr>
              <a:defRPr/>
            </a:lvl1pPr>
          </a:lstStyle>
          <a:p>
            <a:fld id="{C00450FC-986D-4199-8DCA-8A1EAEF1F0B5}"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759AA97-5010-41F6-9BE5-2CEDD37F44F9}"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E610B80-8845-4A91-8D6A-DD2569A62904}" type="slidenum">
              <a:rPr lang="zh-CN" altLang="en-US"/>
              <a:pPr/>
              <a:t>‹#›</a:t>
            </a:fld>
            <a:endParaRPr lang="en-US" altLang="zh-CN"/>
          </a:p>
        </p:txBody>
      </p:sp>
    </p:spTree>
    <p:extLst>
      <p:ext uri="{BB962C8B-B14F-4D97-AF65-F5344CB8AC3E}">
        <p14:creationId xmlns:p14="http://schemas.microsoft.com/office/powerpoint/2010/main" val="360903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E1113C2-EC2E-4501-B84E-66058CFF83D1}"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0BA757-71E9-498F-9F42-A8ACBFE6402C}" type="slidenum">
              <a:rPr lang="zh-CN" altLang="en-US"/>
              <a:pPr/>
              <a:t>‹#›</a:t>
            </a:fld>
            <a:endParaRPr lang="en-US" altLang="zh-CN"/>
          </a:p>
        </p:txBody>
      </p:sp>
    </p:spTree>
    <p:extLst>
      <p:ext uri="{BB962C8B-B14F-4D97-AF65-F5344CB8AC3E}">
        <p14:creationId xmlns:p14="http://schemas.microsoft.com/office/powerpoint/2010/main" val="289510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6A59247-ACB2-4A33-8A7B-E35B05A45334}"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87503E9-6FA0-453A-B6D5-05413FF40877}" type="slidenum">
              <a:rPr lang="zh-CN" altLang="en-US"/>
              <a:pPr/>
              <a:t>‹#›</a:t>
            </a:fld>
            <a:endParaRPr lang="en-US" altLang="zh-CN"/>
          </a:p>
        </p:txBody>
      </p:sp>
    </p:spTree>
    <p:extLst>
      <p:ext uri="{BB962C8B-B14F-4D97-AF65-F5344CB8AC3E}">
        <p14:creationId xmlns:p14="http://schemas.microsoft.com/office/powerpoint/2010/main" val="187556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7447ECE-35B2-4B58-8D9C-CCC3FA5E1718}"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89FC934-F68C-49DF-8113-9D2B73CBFEA4}" type="slidenum">
              <a:rPr lang="zh-CN" altLang="en-US"/>
              <a:pPr/>
              <a:t>‹#›</a:t>
            </a:fld>
            <a:endParaRPr lang="en-US" altLang="zh-CN"/>
          </a:p>
        </p:txBody>
      </p:sp>
    </p:spTree>
    <p:extLst>
      <p:ext uri="{BB962C8B-B14F-4D97-AF65-F5344CB8AC3E}">
        <p14:creationId xmlns:p14="http://schemas.microsoft.com/office/powerpoint/2010/main" val="377616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B2219D8-9DF5-47ED-AAAC-AD878B36BE55}"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40743D4-BB13-4CA5-8332-AA578B810134}" type="slidenum">
              <a:rPr lang="zh-CN" altLang="en-US"/>
              <a:pPr/>
              <a:t>‹#›</a:t>
            </a:fld>
            <a:endParaRPr lang="en-US" altLang="zh-CN"/>
          </a:p>
        </p:txBody>
      </p:sp>
    </p:spTree>
    <p:extLst>
      <p:ext uri="{BB962C8B-B14F-4D97-AF65-F5344CB8AC3E}">
        <p14:creationId xmlns:p14="http://schemas.microsoft.com/office/powerpoint/2010/main" val="126910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9EA312E-1654-4F70-A355-71F06F16D6D8}" type="datetimeFigureOut">
              <a:rPr lang="zh-CN" altLang="en-US"/>
              <a:pPr/>
              <a:t>2017/7/21</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03658DE-0DAE-4101-8E00-625FFE01D994}" type="slidenum">
              <a:rPr lang="zh-CN" altLang="en-US"/>
              <a:pPr/>
              <a:t>‹#›</a:t>
            </a:fld>
            <a:endParaRPr lang="en-US" altLang="zh-CN"/>
          </a:p>
        </p:txBody>
      </p:sp>
    </p:spTree>
    <p:extLst>
      <p:ext uri="{BB962C8B-B14F-4D97-AF65-F5344CB8AC3E}">
        <p14:creationId xmlns:p14="http://schemas.microsoft.com/office/powerpoint/2010/main" val="99653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FBE57EB-05B6-4B32-9EB0-D75D58AA4E5F}" type="datetimeFigureOut">
              <a:rPr lang="zh-CN" altLang="en-US"/>
              <a:pPr/>
              <a:t>2017/7/21</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093C6E8-37C6-495B-B323-DC12DBFC9647}" type="slidenum">
              <a:rPr lang="zh-CN" altLang="en-US"/>
              <a:pPr/>
              <a:t>‹#›</a:t>
            </a:fld>
            <a:endParaRPr lang="en-US" altLang="zh-CN"/>
          </a:p>
        </p:txBody>
      </p:sp>
    </p:spTree>
    <p:extLst>
      <p:ext uri="{BB962C8B-B14F-4D97-AF65-F5344CB8AC3E}">
        <p14:creationId xmlns:p14="http://schemas.microsoft.com/office/powerpoint/2010/main" val="28599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CBB6713-DFB7-45E3-8B4F-56053DF496E5}" type="datetimeFigureOut">
              <a:rPr lang="zh-CN" altLang="en-US"/>
              <a:pPr/>
              <a:t>2017/7/21</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6B6842F-FF31-4CC3-ACE9-971425897889}" type="slidenum">
              <a:rPr lang="zh-CN" altLang="en-US"/>
              <a:pPr/>
              <a:t>‹#›</a:t>
            </a:fld>
            <a:endParaRPr lang="en-US" altLang="zh-CN"/>
          </a:p>
        </p:txBody>
      </p:sp>
    </p:spTree>
    <p:extLst>
      <p:ext uri="{BB962C8B-B14F-4D97-AF65-F5344CB8AC3E}">
        <p14:creationId xmlns:p14="http://schemas.microsoft.com/office/powerpoint/2010/main" val="124987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0168309-75F4-400D-9004-9A6FCD525A9C}"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B10D9D0-48FD-4895-B24B-1B16FCE65B44}" type="slidenum">
              <a:rPr lang="zh-CN" altLang="en-US"/>
              <a:pPr/>
              <a:t>‹#›</a:t>
            </a:fld>
            <a:endParaRPr lang="en-US" altLang="zh-CN"/>
          </a:p>
        </p:txBody>
      </p:sp>
    </p:spTree>
    <p:extLst>
      <p:ext uri="{BB962C8B-B14F-4D97-AF65-F5344CB8AC3E}">
        <p14:creationId xmlns:p14="http://schemas.microsoft.com/office/powerpoint/2010/main" val="108310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51B842A-8566-4DD2-B3EA-D81FFD971E98}"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AD6C224-F826-48EB-905F-97233F0B2FFA}" type="slidenum">
              <a:rPr lang="zh-CN" altLang="en-US"/>
              <a:pPr/>
              <a:t>‹#›</a:t>
            </a:fld>
            <a:endParaRPr lang="en-US" altLang="zh-CN"/>
          </a:p>
        </p:txBody>
      </p:sp>
    </p:spTree>
    <p:extLst>
      <p:ext uri="{BB962C8B-B14F-4D97-AF65-F5344CB8AC3E}">
        <p14:creationId xmlns:p14="http://schemas.microsoft.com/office/powerpoint/2010/main" val="334964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530" name="Picture 2" descr="图片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2531"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2"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533" name="Rectangle 5"/>
          <p:cNvSpPr>
            <a:spLocks noGrp="1" noChangeArrowheads="1"/>
          </p:cNvSpPr>
          <p:nvPr>
            <p:ph type="dt" sz="half" idx="2"/>
          </p:nvPr>
        </p:nvSpPr>
        <p:spPr bwMode="auto">
          <a:xfrm>
            <a:off x="32385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1"/>
                </a:solidFill>
                <a:ea typeface="宋体" pitchFamily="2" charset="-122"/>
              </a:defRPr>
            </a:lvl1pPr>
          </a:lstStyle>
          <a:p>
            <a:fld id="{2891718C-EAD9-456D-A968-732F8322B8C5}" type="datetimeFigureOut">
              <a:rPr lang="zh-CN" altLang="en-US"/>
              <a:pPr/>
              <a:t>2017/7/21</a:t>
            </a:fld>
            <a:endParaRPr lang="en-US" altLang="zh-CN"/>
          </a:p>
        </p:txBody>
      </p:sp>
      <p:sp>
        <p:nvSpPr>
          <p:cNvPr id="22534" name="Rectangle 6"/>
          <p:cNvSpPr>
            <a:spLocks noGrp="1" noChangeArrowheads="1"/>
          </p:cNvSpPr>
          <p:nvPr>
            <p:ph type="ftr" sz="quarter" idx="3"/>
          </p:nvPr>
        </p:nvSpPr>
        <p:spPr bwMode="auto">
          <a:xfrm>
            <a:off x="3059113" y="63817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1"/>
                </a:solidFill>
                <a:ea typeface="宋体" pitchFamily="2" charset="-122"/>
              </a:defRPr>
            </a:lvl1pPr>
          </a:lstStyle>
          <a:p>
            <a:endParaRPr lang="en-US" altLang="zh-CN"/>
          </a:p>
        </p:txBody>
      </p:sp>
      <p:sp>
        <p:nvSpPr>
          <p:cNvPr id="22535" name="Rectangle 7"/>
          <p:cNvSpPr>
            <a:spLocks noGrp="1" noChangeArrowheads="1"/>
          </p:cNvSpPr>
          <p:nvPr>
            <p:ph type="sldNum" sz="quarter" idx="4"/>
          </p:nvPr>
        </p:nvSpPr>
        <p:spPr bwMode="auto">
          <a:xfrm>
            <a:off x="6516688"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1"/>
                </a:solidFill>
                <a:ea typeface="宋体" pitchFamily="2" charset="-122"/>
              </a:defRPr>
            </a:lvl1pPr>
          </a:lstStyle>
          <a:p>
            <a:fld id="{99E39A6A-6503-44DD-9958-930995CEC78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rgbClr val="000066"/>
          </a:solidFill>
          <a:latin typeface="+mj-lt"/>
          <a:ea typeface="+mj-ea"/>
          <a:cs typeface="+mj-cs"/>
        </a:defRPr>
      </a:lvl1pPr>
      <a:lvl2pPr algn="ctr" rtl="0" fontAlgn="base">
        <a:spcBef>
          <a:spcPct val="0"/>
        </a:spcBef>
        <a:spcAft>
          <a:spcPct val="0"/>
        </a:spcAft>
        <a:defRPr sz="4400">
          <a:solidFill>
            <a:srgbClr val="000066"/>
          </a:solidFill>
          <a:latin typeface="Arial" pitchFamily="34" charset="0"/>
          <a:ea typeface="黑体" pitchFamily="49" charset="-122"/>
        </a:defRPr>
      </a:lvl2pPr>
      <a:lvl3pPr algn="ctr" rtl="0" fontAlgn="base">
        <a:spcBef>
          <a:spcPct val="0"/>
        </a:spcBef>
        <a:spcAft>
          <a:spcPct val="0"/>
        </a:spcAft>
        <a:defRPr sz="4400">
          <a:solidFill>
            <a:srgbClr val="000066"/>
          </a:solidFill>
          <a:latin typeface="Arial" pitchFamily="34" charset="0"/>
          <a:ea typeface="黑体" pitchFamily="49" charset="-122"/>
        </a:defRPr>
      </a:lvl3pPr>
      <a:lvl4pPr algn="ctr" rtl="0" fontAlgn="base">
        <a:spcBef>
          <a:spcPct val="0"/>
        </a:spcBef>
        <a:spcAft>
          <a:spcPct val="0"/>
        </a:spcAft>
        <a:defRPr sz="4400">
          <a:solidFill>
            <a:srgbClr val="000066"/>
          </a:solidFill>
          <a:latin typeface="Arial" pitchFamily="34" charset="0"/>
          <a:ea typeface="黑体" pitchFamily="49" charset="-122"/>
        </a:defRPr>
      </a:lvl4pPr>
      <a:lvl5pPr algn="ctr" rtl="0" fontAlgn="base">
        <a:spcBef>
          <a:spcPct val="0"/>
        </a:spcBef>
        <a:spcAft>
          <a:spcPct val="0"/>
        </a:spcAft>
        <a:defRPr sz="4400">
          <a:solidFill>
            <a:srgbClr val="000066"/>
          </a:solidFill>
          <a:latin typeface="Arial" pitchFamily="34" charset="0"/>
          <a:ea typeface="黑体" pitchFamily="49" charset="-122"/>
        </a:defRPr>
      </a:lvl5pPr>
      <a:lvl6pPr marL="457200" algn="ctr" rtl="0" fontAlgn="base">
        <a:spcBef>
          <a:spcPct val="0"/>
        </a:spcBef>
        <a:spcAft>
          <a:spcPct val="0"/>
        </a:spcAft>
        <a:defRPr sz="4400">
          <a:solidFill>
            <a:srgbClr val="000066"/>
          </a:solidFill>
          <a:latin typeface="Arial" pitchFamily="34" charset="0"/>
          <a:ea typeface="黑体" pitchFamily="49" charset="-122"/>
        </a:defRPr>
      </a:lvl6pPr>
      <a:lvl7pPr marL="914400" algn="ctr" rtl="0" fontAlgn="base">
        <a:spcBef>
          <a:spcPct val="0"/>
        </a:spcBef>
        <a:spcAft>
          <a:spcPct val="0"/>
        </a:spcAft>
        <a:defRPr sz="4400">
          <a:solidFill>
            <a:srgbClr val="000066"/>
          </a:solidFill>
          <a:latin typeface="Arial" pitchFamily="34" charset="0"/>
          <a:ea typeface="黑体" pitchFamily="49" charset="-122"/>
        </a:defRPr>
      </a:lvl7pPr>
      <a:lvl8pPr marL="1371600" algn="ctr" rtl="0" fontAlgn="base">
        <a:spcBef>
          <a:spcPct val="0"/>
        </a:spcBef>
        <a:spcAft>
          <a:spcPct val="0"/>
        </a:spcAft>
        <a:defRPr sz="4400">
          <a:solidFill>
            <a:srgbClr val="000066"/>
          </a:solidFill>
          <a:latin typeface="Arial" pitchFamily="34" charset="0"/>
          <a:ea typeface="黑体" pitchFamily="49" charset="-122"/>
        </a:defRPr>
      </a:lvl8pPr>
      <a:lvl9pPr marL="1828800" algn="ctr" rtl="0" fontAlgn="base">
        <a:spcBef>
          <a:spcPct val="0"/>
        </a:spcBef>
        <a:spcAft>
          <a:spcPct val="0"/>
        </a:spcAft>
        <a:defRPr sz="4400">
          <a:solidFill>
            <a:srgbClr val="000066"/>
          </a:solidFill>
          <a:latin typeface="Arial" pitchFamily="34" charset="0"/>
          <a:ea typeface="黑体" pitchFamily="49" charset="-122"/>
        </a:defRPr>
      </a:lvl9pPr>
    </p:titleStyle>
    <p:bodyStyle>
      <a:lvl1pPr marL="342900" indent="-342900" algn="l" rtl="0" fontAlgn="base">
        <a:spcBef>
          <a:spcPct val="20000"/>
        </a:spcBef>
        <a:spcAft>
          <a:spcPct val="0"/>
        </a:spcAft>
        <a:buChar char="•"/>
        <a:defRPr sz="3200">
          <a:solidFill>
            <a:srgbClr val="000066"/>
          </a:solidFill>
          <a:latin typeface="+mn-lt"/>
          <a:ea typeface="+mn-ea"/>
          <a:cs typeface="+mn-cs"/>
        </a:defRPr>
      </a:lvl1pPr>
      <a:lvl2pPr marL="742950" indent="-285750" algn="l" rtl="0" fontAlgn="base">
        <a:spcBef>
          <a:spcPct val="20000"/>
        </a:spcBef>
        <a:spcAft>
          <a:spcPct val="0"/>
        </a:spcAft>
        <a:buChar char="–"/>
        <a:defRPr sz="2800">
          <a:solidFill>
            <a:srgbClr val="000066"/>
          </a:solidFill>
          <a:latin typeface="+mn-lt"/>
          <a:ea typeface="+mn-ea"/>
        </a:defRPr>
      </a:lvl2pPr>
      <a:lvl3pPr marL="1143000" indent="-228600" algn="l" rtl="0" fontAlgn="base">
        <a:spcBef>
          <a:spcPct val="20000"/>
        </a:spcBef>
        <a:spcAft>
          <a:spcPct val="0"/>
        </a:spcAft>
        <a:buChar char="•"/>
        <a:defRPr sz="2400">
          <a:solidFill>
            <a:srgbClr val="000066"/>
          </a:solidFill>
          <a:latin typeface="+mn-lt"/>
          <a:ea typeface="+mn-ea"/>
        </a:defRPr>
      </a:lvl3pPr>
      <a:lvl4pPr marL="1600200" indent="-228600" algn="l" rtl="0" fontAlgn="base">
        <a:spcBef>
          <a:spcPct val="20000"/>
        </a:spcBef>
        <a:spcAft>
          <a:spcPct val="0"/>
        </a:spcAft>
        <a:buChar char="–"/>
        <a:defRPr sz="2000">
          <a:solidFill>
            <a:srgbClr val="000066"/>
          </a:solidFill>
          <a:latin typeface="+mn-lt"/>
          <a:ea typeface="+mn-ea"/>
        </a:defRPr>
      </a:lvl4pPr>
      <a:lvl5pPr marL="2057400" indent="-228600" algn="l" rtl="0" fontAlgn="base">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矩形 6"/>
          <p:cNvSpPr>
            <a:spLocks noChangeArrowheads="1"/>
          </p:cNvSpPr>
          <p:nvPr/>
        </p:nvSpPr>
        <p:spPr bwMode="auto">
          <a:xfrm>
            <a:off x="827584" y="1412776"/>
            <a:ext cx="8028384" cy="369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00000"/>
              </a:lnSpc>
              <a:spcBef>
                <a:spcPct val="0"/>
              </a:spcBef>
              <a:defRPr/>
            </a:pPr>
            <a:r>
              <a:rPr lang="zh-CN" altLang="en-US" sz="3600" b="1" dirty="0">
                <a:latin typeface="Times New Roman" pitchFamily="18" charset="0"/>
                <a:ea typeface="华文新魏" pitchFamily="2" charset="-122"/>
              </a:rPr>
              <a:t>第</a:t>
            </a:r>
            <a:r>
              <a:rPr lang="en-US" altLang="zh-CN" sz="3600" b="1" dirty="0">
                <a:latin typeface="Times New Roman" pitchFamily="18" charset="0"/>
                <a:ea typeface="华文新魏" pitchFamily="2" charset="-122"/>
              </a:rPr>
              <a:t>7</a:t>
            </a:r>
            <a:r>
              <a:rPr lang="zh-CN" altLang="en-US" sz="3600" b="1" dirty="0">
                <a:latin typeface="Times New Roman" pitchFamily="18" charset="0"/>
                <a:ea typeface="华文新魏" pitchFamily="2" charset="-122"/>
              </a:rPr>
              <a:t>章  </a:t>
            </a:r>
            <a:r>
              <a:rPr lang="en-US" altLang="zh-CN" sz="3600" b="1" dirty="0">
                <a:latin typeface="Times New Roman" pitchFamily="18" charset="0"/>
                <a:ea typeface="华文新魏" pitchFamily="2" charset="-122"/>
              </a:rPr>
              <a:t>MATLAB</a:t>
            </a:r>
            <a:r>
              <a:rPr lang="zh-CN" altLang="en-US" sz="3600" b="1" dirty="0">
                <a:latin typeface="Times New Roman" pitchFamily="18" charset="0"/>
                <a:ea typeface="华文新魏" pitchFamily="2" charset="-122"/>
              </a:rPr>
              <a:t>数值微分与</a:t>
            </a:r>
            <a:r>
              <a:rPr lang="zh-CN" altLang="en-US" sz="3600" b="1" dirty="0" smtClean="0">
                <a:latin typeface="Times New Roman" pitchFamily="18" charset="0"/>
                <a:ea typeface="华文新魏" pitchFamily="2" charset="-122"/>
              </a:rPr>
              <a:t>积分</a:t>
            </a:r>
            <a:endParaRPr lang="en-US" altLang="zh-CN" sz="3600" b="1" dirty="0" smtClean="0">
              <a:latin typeface="Times New Roman" pitchFamily="18" charset="0"/>
              <a:ea typeface="华文新魏" pitchFamily="2" charset="-122"/>
            </a:endParaRPr>
          </a:p>
          <a:p>
            <a:pPr>
              <a:lnSpc>
                <a:spcPct val="100000"/>
              </a:lnSpc>
              <a:spcBef>
                <a:spcPct val="0"/>
              </a:spcBef>
              <a:defRPr/>
            </a:pPr>
            <a:r>
              <a:rPr lang="zh-CN" altLang="en-US" sz="3600" b="1" dirty="0" smtClean="0">
                <a:latin typeface="Times New Roman" pitchFamily="18" charset="0"/>
                <a:ea typeface="华文新魏" pitchFamily="2" charset="-122"/>
              </a:rPr>
              <a:t> </a:t>
            </a:r>
            <a:r>
              <a:rPr lang="zh-CN" altLang="en-US" b="1" dirty="0" smtClean="0">
                <a:latin typeface="Times New Roman" pitchFamily="18" charset="0"/>
                <a:ea typeface="华文新魏" pitchFamily="2" charset="-122"/>
              </a:rPr>
              <a:t> </a:t>
            </a:r>
            <a:endParaRPr lang="zh-CN" altLang="en-US" sz="3600" b="1" dirty="0">
              <a:latin typeface="Times New Roman" pitchFamily="18" charset="0"/>
              <a:ea typeface="华文新魏" pitchFamily="2" charset="-122"/>
            </a:endParaRPr>
          </a:p>
          <a:p>
            <a:pPr marL="0" lvl="1">
              <a:lnSpc>
                <a:spcPct val="100000"/>
              </a:lnSpc>
              <a:spcBef>
                <a:spcPct val="0"/>
              </a:spcBef>
              <a:defRPr/>
            </a:pPr>
            <a:r>
              <a:rPr lang="en-US" altLang="zh-CN" sz="3600" b="1" dirty="0">
                <a:latin typeface="Times New Roman" pitchFamily="18" charset="0"/>
                <a:ea typeface="华文新魏" pitchFamily="2" charset="-122"/>
              </a:rPr>
              <a:t>7.1  </a:t>
            </a:r>
            <a:r>
              <a:rPr lang="zh-CN" altLang="en-US" sz="3600" b="1" dirty="0">
                <a:latin typeface="Times New Roman" pitchFamily="18" charset="0"/>
                <a:ea typeface="华文新魏" pitchFamily="2" charset="-122"/>
              </a:rPr>
              <a:t>数值微分 </a:t>
            </a:r>
          </a:p>
          <a:p>
            <a:pPr marL="0" lvl="1">
              <a:lnSpc>
                <a:spcPct val="100000"/>
              </a:lnSpc>
              <a:spcBef>
                <a:spcPct val="0"/>
              </a:spcBef>
              <a:defRPr/>
            </a:pPr>
            <a:r>
              <a:rPr lang="en-US" altLang="zh-CN" sz="3600" b="1" dirty="0">
                <a:latin typeface="Times New Roman" pitchFamily="18" charset="0"/>
                <a:ea typeface="华文新魏" pitchFamily="2" charset="-122"/>
              </a:rPr>
              <a:t>7.2  </a:t>
            </a:r>
            <a:r>
              <a:rPr lang="zh-CN" altLang="en-US" sz="3600" b="1" dirty="0">
                <a:latin typeface="Times New Roman" pitchFamily="18" charset="0"/>
                <a:ea typeface="华文新魏" pitchFamily="2" charset="-122"/>
              </a:rPr>
              <a:t>数值积分 </a:t>
            </a:r>
          </a:p>
          <a:p>
            <a:pPr marL="0" lvl="1">
              <a:lnSpc>
                <a:spcPct val="100000"/>
              </a:lnSpc>
              <a:spcBef>
                <a:spcPct val="0"/>
              </a:spcBef>
              <a:defRPr/>
            </a:pPr>
            <a:r>
              <a:rPr lang="en-US" altLang="zh-CN" sz="3600" b="1" dirty="0">
                <a:latin typeface="Times New Roman" pitchFamily="18" charset="0"/>
                <a:ea typeface="华文新魏" pitchFamily="2" charset="-122"/>
              </a:rPr>
              <a:t>7.3  </a:t>
            </a:r>
            <a:r>
              <a:rPr lang="zh-CN" altLang="en-US" sz="3600" b="1" dirty="0">
                <a:latin typeface="Times New Roman" pitchFamily="18" charset="0"/>
                <a:ea typeface="华文新魏" pitchFamily="2" charset="-122"/>
              </a:rPr>
              <a:t>离散傅里叶变换 </a:t>
            </a:r>
          </a:p>
          <a:p>
            <a:pPr marL="742950" lvl="1" indent="-285750">
              <a:lnSpc>
                <a:spcPts val="6500"/>
              </a:lnSpc>
              <a:spcBef>
                <a:spcPct val="0"/>
              </a:spcBef>
            </a:pPr>
            <a:endParaRPr lang="zh-CN" altLang="en-US" sz="3600" dirty="0">
              <a:latin typeface="黑体" pitchFamily="49" charset="-122"/>
            </a:endParaRPr>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4340"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43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a:solidFill>
                <a:schemeClr val="tx1"/>
              </a:solidFill>
              <a:latin typeface="Calibri" pitchFamily="34" charset="0"/>
              <a:ea typeface="宋体" pitchFamily="2" charset="-122"/>
            </a:endParaRPr>
          </a:p>
        </p:txBody>
      </p:sp>
      <p:sp>
        <p:nvSpPr>
          <p:cNvPr id="14343"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83" name="Rectangle 15"/>
          <p:cNvSpPr>
            <a:spLocks noGrp="1" noChangeArrowheads="1"/>
          </p:cNvSpPr>
          <p:nvPr>
            <p:ph type="title"/>
          </p:nvPr>
        </p:nvSpPr>
        <p:spPr>
          <a:xfrm>
            <a:off x="493930" y="3463925"/>
            <a:ext cx="2051050" cy="574675"/>
          </a:xfrm>
        </p:spPr>
        <p:txBody>
          <a:bodyPr/>
          <a:lstStyle/>
          <a:p>
            <a:pPr>
              <a:buFontTx/>
              <a:buNone/>
            </a:pPr>
            <a:r>
              <a:rPr lang="zh-CN" altLang="en-US" sz="2000" b="1" kern="1200" dirty="0">
                <a:latin typeface="宋体" pitchFamily="2" charset="-122"/>
                <a:ea typeface="宋体" pitchFamily="2" charset="-122"/>
                <a:cs typeface="+mn-cs"/>
              </a:rPr>
              <a:t>基本梯形公式：</a:t>
            </a:r>
          </a:p>
        </p:txBody>
      </p:sp>
      <p:sp>
        <p:nvSpPr>
          <p:cNvPr id="83971" name="Rectangle 3"/>
          <p:cNvSpPr>
            <a:spLocks noGrp="1" noChangeArrowheads="1"/>
          </p:cNvSpPr>
          <p:nvPr>
            <p:ph type="body" idx="4294967295"/>
          </p:nvPr>
        </p:nvSpPr>
        <p:spPr>
          <a:xfrm>
            <a:off x="0" y="836613"/>
            <a:ext cx="7777163" cy="431800"/>
          </a:xfrm>
        </p:spPr>
        <p:txBody>
          <a:bodyPr/>
          <a:lstStyle/>
          <a:p>
            <a:pPr marL="0" indent="0">
              <a:lnSpc>
                <a:spcPct val="90000"/>
              </a:lnSpc>
              <a:buFontTx/>
              <a:buNone/>
            </a:pPr>
            <a:r>
              <a:rPr lang="zh-CN" altLang="en-US" sz="2400" b="1" dirty="0">
                <a:solidFill>
                  <a:srgbClr val="000066"/>
                </a:solidFill>
                <a:latin typeface="Times New Roman" pitchFamily="18" charset="0"/>
                <a:ea typeface="宋体" pitchFamily="2" charset="-122"/>
                <a:cs typeface="Times New Roman" pitchFamily="18" charset="0"/>
              </a:rPr>
              <a:t>如果把积分区间</a:t>
            </a:r>
            <a:r>
              <a:rPr lang="en-US" altLang="zh-CN" sz="2400" b="1" dirty="0">
                <a:solidFill>
                  <a:srgbClr val="000066"/>
                </a:solidFill>
                <a:latin typeface="Times New Roman" pitchFamily="18" charset="0"/>
                <a:ea typeface="宋体" pitchFamily="2" charset="-122"/>
                <a:cs typeface="Times New Roman" pitchFamily="18" charset="0"/>
              </a:rPr>
              <a:t>[a</a:t>
            </a:r>
            <a:r>
              <a:rPr lang="zh-CN" altLang="en-US" sz="2400" b="1" dirty="0">
                <a:solidFill>
                  <a:srgbClr val="000066"/>
                </a:solidFill>
                <a:latin typeface="Times New Roman" pitchFamily="18" charset="0"/>
                <a:ea typeface="宋体" pitchFamily="2" charset="-122"/>
                <a:cs typeface="Times New Roman" pitchFamily="18" charset="0"/>
              </a:rPr>
              <a:t>，</a:t>
            </a:r>
            <a:r>
              <a:rPr lang="en-US" altLang="zh-CN" sz="2400" b="1" dirty="0">
                <a:solidFill>
                  <a:srgbClr val="000066"/>
                </a:solidFill>
                <a:latin typeface="Times New Roman" pitchFamily="18" charset="0"/>
                <a:ea typeface="宋体" pitchFamily="2" charset="-122"/>
                <a:cs typeface="Times New Roman" pitchFamily="18" charset="0"/>
              </a:rPr>
              <a:t>b]</a:t>
            </a:r>
            <a:r>
              <a:rPr lang="zh-CN" altLang="en-US" sz="2400" b="1" dirty="0">
                <a:solidFill>
                  <a:srgbClr val="000066"/>
                </a:solidFill>
                <a:latin typeface="Times New Roman" pitchFamily="18" charset="0"/>
                <a:ea typeface="宋体" pitchFamily="2" charset="-122"/>
                <a:cs typeface="Times New Roman" pitchFamily="18" charset="0"/>
              </a:rPr>
              <a:t>分划为</a:t>
            </a:r>
            <a:r>
              <a:rPr lang="en-US" altLang="zh-CN" sz="2400" b="1" dirty="0">
                <a:solidFill>
                  <a:srgbClr val="000066"/>
                </a:solidFill>
                <a:latin typeface="Times New Roman" pitchFamily="18" charset="0"/>
                <a:ea typeface="宋体" pitchFamily="2" charset="-122"/>
                <a:cs typeface="Times New Roman" pitchFamily="18" charset="0"/>
              </a:rPr>
              <a:t>n</a:t>
            </a:r>
            <a:r>
              <a:rPr lang="zh-CN" altLang="en-US" sz="2400" b="1" dirty="0">
                <a:solidFill>
                  <a:srgbClr val="000066"/>
                </a:solidFill>
                <a:latin typeface="Times New Roman" pitchFamily="18" charset="0"/>
                <a:ea typeface="宋体" pitchFamily="2" charset="-122"/>
                <a:cs typeface="Times New Roman" pitchFamily="18" charset="0"/>
              </a:rPr>
              <a:t>个等长的子区间：</a:t>
            </a:r>
          </a:p>
        </p:txBody>
      </p:sp>
      <p:sp>
        <p:nvSpPr>
          <p:cNvPr id="8397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3972" name="Object 4"/>
          <p:cNvGraphicFramePr>
            <a:graphicFrameLocks noChangeAspect="1"/>
          </p:cNvGraphicFramePr>
          <p:nvPr>
            <p:extLst>
              <p:ext uri="{D42A27DB-BD31-4B8C-83A1-F6EECF244321}">
                <p14:modId xmlns:p14="http://schemas.microsoft.com/office/powerpoint/2010/main" val="3291147802"/>
              </p:ext>
            </p:extLst>
          </p:nvPr>
        </p:nvGraphicFramePr>
        <p:xfrm>
          <a:off x="2699300" y="1310283"/>
          <a:ext cx="4032250" cy="390525"/>
        </p:xfrm>
        <a:graphic>
          <a:graphicData uri="http://schemas.openxmlformats.org/presentationml/2006/ole">
            <mc:AlternateContent xmlns:mc="http://schemas.openxmlformats.org/markup-compatibility/2006">
              <mc:Choice xmlns:v="urn:schemas-microsoft-com:vml" Requires="v">
                <p:oleObj spid="_x0000_s84033" r:id="rId3" imgW="2374900" imgH="228600" progId="Equation.DSMT4">
                  <p:embed/>
                </p:oleObj>
              </mc:Choice>
              <mc:Fallback>
                <p:oleObj r:id="rId3" imgW="23749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300" y="1310283"/>
                        <a:ext cx="40322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4" name="Rectangle 6"/>
          <p:cNvSpPr>
            <a:spLocks noChangeArrowheads="1"/>
          </p:cNvSpPr>
          <p:nvPr/>
        </p:nvSpPr>
        <p:spPr bwMode="auto">
          <a:xfrm>
            <a:off x="214946" y="1700808"/>
            <a:ext cx="853351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1000"/>
              </a:spcBef>
            </a:pPr>
            <a:r>
              <a:rPr lang="zh-CN" altLang="en-US" b="1" dirty="0">
                <a:latin typeface="Times New Roman" pitchFamily="18" charset="0"/>
                <a:ea typeface="宋体" pitchFamily="2" charset="-122"/>
                <a:cs typeface="Times New Roman" pitchFamily="18" charset="0"/>
              </a:rPr>
              <a:t>在每个子区间</a:t>
            </a:r>
            <a:r>
              <a:rPr lang="en-US" altLang="zh-CN" b="1" dirty="0">
                <a:latin typeface="Times New Roman" pitchFamily="18" charset="0"/>
                <a:ea typeface="宋体" pitchFamily="2" charset="-122"/>
                <a:cs typeface="Times New Roman" pitchFamily="18" charset="0"/>
              </a:rPr>
              <a:t>[</a:t>
            </a:r>
            <a:r>
              <a:rPr lang="en-US" altLang="zh-CN" b="1" dirty="0" err="1">
                <a:latin typeface="Times New Roman" pitchFamily="18" charset="0"/>
                <a:ea typeface="宋体" pitchFamily="2" charset="-122"/>
                <a:cs typeface="Times New Roman" pitchFamily="18" charset="0"/>
              </a:rPr>
              <a:t>ai</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ai+1]</a:t>
            </a:r>
            <a:r>
              <a:rPr lang="zh-CN" altLang="en-US" b="1" dirty="0">
                <a:latin typeface="Times New Roman" pitchFamily="18" charset="0"/>
                <a:ea typeface="宋体" pitchFamily="2" charset="-122"/>
                <a:cs typeface="Times New Roman" pitchFamily="18" charset="0"/>
              </a:rPr>
              <a:t>上用</a:t>
            </a:r>
            <a:r>
              <a:rPr lang="en-US" altLang="zh-CN" b="1" dirty="0">
                <a:latin typeface="Times New Roman" pitchFamily="18" charset="0"/>
                <a:ea typeface="宋体" pitchFamily="2" charset="-122"/>
                <a:cs typeface="Times New Roman" pitchFamily="18" charset="0"/>
              </a:rPr>
              <a:t>f(x)</a:t>
            </a:r>
            <a:r>
              <a:rPr lang="zh-CN" altLang="en-US" b="1" dirty="0">
                <a:latin typeface="Times New Roman" pitchFamily="18" charset="0"/>
                <a:ea typeface="宋体" pitchFamily="2" charset="-122"/>
                <a:cs typeface="Times New Roman" pitchFamily="18" charset="0"/>
              </a:rPr>
              <a:t>的插值多项式</a:t>
            </a:r>
            <a:r>
              <a:rPr lang="en-US" altLang="zh-CN" b="1" dirty="0">
                <a:latin typeface="Times New Roman" pitchFamily="18" charset="0"/>
                <a:ea typeface="宋体" pitchFamily="2" charset="-122"/>
                <a:cs typeface="Times New Roman" pitchFamily="18" charset="0"/>
              </a:rPr>
              <a:t>p(x)</a:t>
            </a:r>
            <a:r>
              <a:rPr lang="zh-CN" altLang="en-US" b="1" dirty="0">
                <a:latin typeface="Times New Roman" pitchFamily="18" charset="0"/>
                <a:ea typeface="宋体" pitchFamily="2" charset="-122"/>
                <a:cs typeface="Times New Roman" pitchFamily="18" charset="0"/>
              </a:rPr>
              <a:t>代替</a:t>
            </a:r>
            <a:r>
              <a:rPr lang="en-US" altLang="zh-CN" b="1" dirty="0">
                <a:latin typeface="Times New Roman" pitchFamily="18" charset="0"/>
                <a:ea typeface="宋体" pitchFamily="2" charset="-122"/>
                <a:cs typeface="Times New Roman" pitchFamily="18" charset="0"/>
              </a:rPr>
              <a:t>f(x)</a:t>
            </a:r>
            <a:r>
              <a:rPr lang="zh-CN" altLang="en-US" b="1" dirty="0">
                <a:latin typeface="Times New Roman" pitchFamily="18" charset="0"/>
                <a:ea typeface="宋体" pitchFamily="2" charset="-122"/>
                <a:cs typeface="Times New Roman" pitchFamily="18" charset="0"/>
              </a:rPr>
              <a:t>，其逼近效果一般将会比在整个区间上使用一个统一的插值多项式时更好。这样就形成了数值积分复合公式。</a:t>
            </a:r>
          </a:p>
          <a:p>
            <a:pPr>
              <a:spcBef>
                <a:spcPts val="1000"/>
              </a:spcBef>
            </a:pPr>
            <a:r>
              <a:rPr lang="zh-CN" altLang="en-US" b="1" dirty="0">
                <a:latin typeface="Times New Roman" pitchFamily="18" charset="0"/>
                <a:ea typeface="宋体" pitchFamily="2" charset="-122"/>
                <a:cs typeface="Times New Roman" pitchFamily="18" charset="0"/>
              </a:rPr>
              <a:t>对被积函数</a:t>
            </a:r>
            <a:r>
              <a:rPr lang="en-US" altLang="zh-CN" b="1" dirty="0">
                <a:latin typeface="Times New Roman" pitchFamily="18" charset="0"/>
                <a:ea typeface="宋体" pitchFamily="2" charset="-122"/>
                <a:cs typeface="Times New Roman" pitchFamily="18" charset="0"/>
              </a:rPr>
              <a:t>f(x)</a:t>
            </a:r>
            <a:r>
              <a:rPr lang="zh-CN" altLang="en-US" b="1" dirty="0">
                <a:latin typeface="Times New Roman" pitchFamily="18" charset="0"/>
                <a:ea typeface="宋体" pitchFamily="2" charset="-122"/>
                <a:cs typeface="Times New Roman" pitchFamily="18" charset="0"/>
              </a:rPr>
              <a:t>采用一、二次多项式插值，然后对插值多项式求积分，就得到了几个常见的数值积分公式： </a:t>
            </a:r>
          </a:p>
        </p:txBody>
      </p:sp>
      <p:sp>
        <p:nvSpPr>
          <p:cNvPr id="83976" name="Rectangle 8"/>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3975" name="Object 7"/>
          <p:cNvGraphicFramePr>
            <a:graphicFrameLocks noChangeAspect="1"/>
          </p:cNvGraphicFramePr>
          <p:nvPr>
            <p:extLst>
              <p:ext uri="{D42A27DB-BD31-4B8C-83A1-F6EECF244321}">
                <p14:modId xmlns:p14="http://schemas.microsoft.com/office/powerpoint/2010/main" val="980392597"/>
              </p:ext>
            </p:extLst>
          </p:nvPr>
        </p:nvGraphicFramePr>
        <p:xfrm>
          <a:off x="2764112" y="3459162"/>
          <a:ext cx="2663825" cy="579438"/>
        </p:xfrm>
        <a:graphic>
          <a:graphicData uri="http://schemas.openxmlformats.org/presentationml/2006/ole">
            <mc:AlternateContent xmlns:mc="http://schemas.openxmlformats.org/markup-compatibility/2006">
              <mc:Choice xmlns:v="urn:schemas-microsoft-com:vml" Requires="v">
                <p:oleObj spid="_x0000_s84034" r:id="rId5" imgW="1459866" imgH="393529" progId="Equation.DSMT4">
                  <p:embed/>
                </p:oleObj>
              </mc:Choice>
              <mc:Fallback>
                <p:oleObj r:id="rId5" imgW="1459866" imgH="39352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4112" y="3459162"/>
                        <a:ext cx="2663825"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8" name="Rectangle 10"/>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3977" name="Object 9"/>
          <p:cNvGraphicFramePr>
            <a:graphicFrameLocks noChangeAspect="1"/>
          </p:cNvGraphicFramePr>
          <p:nvPr>
            <p:extLst>
              <p:ext uri="{D42A27DB-BD31-4B8C-83A1-F6EECF244321}">
                <p14:modId xmlns:p14="http://schemas.microsoft.com/office/powerpoint/2010/main" val="2014915564"/>
              </p:ext>
            </p:extLst>
          </p:nvPr>
        </p:nvGraphicFramePr>
        <p:xfrm>
          <a:off x="2698391" y="4062412"/>
          <a:ext cx="4032250" cy="574675"/>
        </p:xfrm>
        <a:graphic>
          <a:graphicData uri="http://schemas.openxmlformats.org/presentationml/2006/ole">
            <mc:AlternateContent xmlns:mc="http://schemas.openxmlformats.org/markup-compatibility/2006">
              <mc:Choice xmlns:v="urn:schemas-microsoft-com:vml" Requires="v">
                <p:oleObj spid="_x0000_s84035" r:id="rId7" imgW="2222500" imgH="393700" progId="Equation.DSMT4">
                  <p:embed/>
                </p:oleObj>
              </mc:Choice>
              <mc:Fallback>
                <p:oleObj r:id="rId7" imgW="2222500" imgH="3937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8391" y="4062412"/>
                        <a:ext cx="403225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0" name="Rectangle 12"/>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3979" name="Object 11"/>
          <p:cNvGraphicFramePr>
            <a:graphicFrameLocks noChangeAspect="1"/>
          </p:cNvGraphicFramePr>
          <p:nvPr>
            <p:extLst>
              <p:ext uri="{D42A27DB-BD31-4B8C-83A1-F6EECF244321}">
                <p14:modId xmlns:p14="http://schemas.microsoft.com/office/powerpoint/2010/main" val="3319038749"/>
              </p:ext>
            </p:extLst>
          </p:nvPr>
        </p:nvGraphicFramePr>
        <p:xfrm>
          <a:off x="2625366" y="4710112"/>
          <a:ext cx="4824412" cy="746125"/>
        </p:xfrm>
        <a:graphic>
          <a:graphicData uri="http://schemas.openxmlformats.org/presentationml/2006/ole">
            <mc:AlternateContent xmlns:mc="http://schemas.openxmlformats.org/markup-compatibility/2006">
              <mc:Choice xmlns:v="urn:schemas-microsoft-com:vml" Requires="v">
                <p:oleObj spid="_x0000_s84036" r:id="rId9" imgW="2184400" imgH="431800" progId="Equation.DSMT4">
                  <p:embed/>
                </p:oleObj>
              </mc:Choice>
              <mc:Fallback>
                <p:oleObj r:id="rId9" imgW="2184400" imgH="431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5366" y="4710112"/>
                        <a:ext cx="4824412"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2" name="Rectangle 14"/>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3981" name="Object 13"/>
          <p:cNvGraphicFramePr>
            <a:graphicFrameLocks noChangeAspect="1"/>
          </p:cNvGraphicFramePr>
          <p:nvPr>
            <p:extLst>
              <p:ext uri="{D42A27DB-BD31-4B8C-83A1-F6EECF244321}">
                <p14:modId xmlns:p14="http://schemas.microsoft.com/office/powerpoint/2010/main" val="2375195395"/>
              </p:ext>
            </p:extLst>
          </p:nvPr>
        </p:nvGraphicFramePr>
        <p:xfrm>
          <a:off x="2729547" y="5540375"/>
          <a:ext cx="5616575" cy="669925"/>
        </p:xfrm>
        <a:graphic>
          <a:graphicData uri="http://schemas.openxmlformats.org/presentationml/2006/ole">
            <mc:AlternateContent xmlns:mc="http://schemas.openxmlformats.org/markup-compatibility/2006">
              <mc:Choice xmlns:v="urn:schemas-microsoft-com:vml" Requires="v">
                <p:oleObj spid="_x0000_s84037" r:id="rId11" imgW="3124200" imgH="431800" progId="Equation.DSMT4">
                  <p:embed/>
                </p:oleObj>
              </mc:Choice>
              <mc:Fallback>
                <p:oleObj r:id="rId11" imgW="3124200" imgH="4318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9547" y="5540375"/>
                        <a:ext cx="561657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4" name="Rectangle 16"/>
          <p:cNvSpPr>
            <a:spLocks noChangeArrowheads="1"/>
          </p:cNvSpPr>
          <p:nvPr/>
        </p:nvSpPr>
        <p:spPr bwMode="auto">
          <a:xfrm>
            <a:off x="502878" y="4038600"/>
            <a:ext cx="22669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pPr>
            <a:r>
              <a:rPr lang="zh-CN" altLang="en-US" sz="2000" b="1" dirty="0">
                <a:latin typeface="宋体" pitchFamily="2" charset="-122"/>
                <a:ea typeface="宋体" pitchFamily="2" charset="-122"/>
              </a:rPr>
              <a:t>基本辛普森公式：</a:t>
            </a:r>
          </a:p>
        </p:txBody>
      </p:sp>
      <p:sp>
        <p:nvSpPr>
          <p:cNvPr id="83985" name="Rectangle 17"/>
          <p:cNvSpPr>
            <a:spLocks noChangeArrowheads="1"/>
          </p:cNvSpPr>
          <p:nvPr/>
        </p:nvSpPr>
        <p:spPr bwMode="auto">
          <a:xfrm>
            <a:off x="466366" y="4710112"/>
            <a:ext cx="20510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pPr>
            <a:r>
              <a:rPr lang="zh-CN" altLang="en-US" sz="2000" b="1" dirty="0">
                <a:latin typeface="宋体" pitchFamily="2" charset="-122"/>
                <a:ea typeface="宋体" pitchFamily="2" charset="-122"/>
              </a:rPr>
              <a:t>复合梯形公式：</a:t>
            </a:r>
          </a:p>
        </p:txBody>
      </p:sp>
      <p:sp>
        <p:nvSpPr>
          <p:cNvPr id="83986" name="Rectangle 18"/>
          <p:cNvSpPr>
            <a:spLocks noChangeArrowheads="1"/>
          </p:cNvSpPr>
          <p:nvPr/>
        </p:nvSpPr>
        <p:spPr bwMode="auto">
          <a:xfrm>
            <a:off x="409859" y="5588000"/>
            <a:ext cx="22669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pPr>
            <a:r>
              <a:rPr lang="zh-CN" altLang="en-US" sz="2000" b="1" dirty="0">
                <a:latin typeface="宋体" pitchFamily="2" charset="-122"/>
                <a:ea typeface="宋体" pitchFamily="2" charset="-122"/>
              </a:rPr>
              <a:t>复合辛普森公式：</a:t>
            </a:r>
          </a:p>
        </p:txBody>
      </p:sp>
      <p:sp>
        <p:nvSpPr>
          <p:cNvPr id="83987"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528638" y="557213"/>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7.2.2  </a:t>
            </a:r>
            <a:r>
              <a:rPr lang="zh-CN" altLang="en-US" sz="2800" b="1" dirty="0">
                <a:solidFill>
                  <a:srgbClr val="000066"/>
                </a:solidFill>
                <a:latin typeface="Times New Roman" pitchFamily="18" charset="0"/>
                <a:ea typeface="宋体" pitchFamily="2" charset="-122"/>
                <a:cs typeface="Times New Roman" pitchFamily="18" charset="0"/>
              </a:rPr>
              <a:t>数值积分的实现</a:t>
            </a:r>
          </a:p>
        </p:txBody>
      </p:sp>
      <p:sp>
        <p:nvSpPr>
          <p:cNvPr id="86019" name="Rectangle 3"/>
          <p:cNvSpPr>
            <a:spLocks noGrp="1" noChangeArrowheads="1"/>
          </p:cNvSpPr>
          <p:nvPr>
            <p:ph type="body" idx="1"/>
          </p:nvPr>
        </p:nvSpPr>
        <p:spPr>
          <a:xfrm>
            <a:off x="528638" y="1412776"/>
            <a:ext cx="8229600" cy="4525963"/>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基于变步长辛普森法，</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给出了</a:t>
            </a:r>
            <a:r>
              <a:rPr lang="en-US" altLang="zh-CN" sz="2800" b="1" dirty="0">
                <a:solidFill>
                  <a:srgbClr val="000066"/>
                </a:solidFill>
                <a:latin typeface="Times New Roman" pitchFamily="18" charset="0"/>
                <a:ea typeface="宋体" pitchFamily="2" charset="-122"/>
                <a:cs typeface="Times New Roman" pitchFamily="18" charset="0"/>
              </a:rPr>
              <a:t>quad</a:t>
            </a:r>
            <a:r>
              <a:rPr lang="zh-CN" altLang="en-US" sz="2800" b="1" dirty="0">
                <a:solidFill>
                  <a:srgbClr val="000066"/>
                </a:solidFill>
                <a:latin typeface="Times New Roman" pitchFamily="18" charset="0"/>
                <a:ea typeface="宋体" pitchFamily="2" charset="-122"/>
                <a:cs typeface="Times New Roman" pitchFamily="18" charset="0"/>
              </a:rPr>
              <a:t>函数和</a:t>
            </a:r>
            <a:r>
              <a:rPr lang="en-US" altLang="zh-CN" sz="2800" b="1" dirty="0" err="1">
                <a:solidFill>
                  <a:srgbClr val="000066"/>
                </a:solidFill>
                <a:latin typeface="Times New Roman" pitchFamily="18" charset="0"/>
                <a:ea typeface="宋体" pitchFamily="2" charset="-122"/>
                <a:cs typeface="Times New Roman" pitchFamily="18" charset="0"/>
              </a:rPr>
              <a:t>quadl</a:t>
            </a:r>
            <a:r>
              <a:rPr lang="zh-CN" altLang="en-US" sz="2800" b="1" dirty="0">
                <a:solidFill>
                  <a:srgbClr val="000066"/>
                </a:solidFill>
                <a:latin typeface="Times New Roman" pitchFamily="18" charset="0"/>
                <a:ea typeface="宋体" pitchFamily="2" charset="-122"/>
                <a:cs typeface="Times New Roman" pitchFamily="18" charset="0"/>
              </a:rPr>
              <a:t>函数来求定积分。函数的调用格式为：</a:t>
            </a:r>
          </a:p>
          <a:p>
            <a:pPr marL="0" indent="0" algn="ctr">
              <a:buFontTx/>
              <a:buNone/>
            </a:pP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I,n</a:t>
            </a:r>
            <a:r>
              <a:rPr lang="en-US" altLang="zh-CN" sz="2800" b="1" dirty="0">
                <a:solidFill>
                  <a:srgbClr val="000066"/>
                </a:solidFill>
                <a:latin typeface="Times New Roman" pitchFamily="18" charset="0"/>
                <a:ea typeface="宋体" pitchFamily="2" charset="-122"/>
                <a:cs typeface="Times New Roman" pitchFamily="18" charset="0"/>
              </a:rPr>
              <a:t>]=quad(</a:t>
            </a:r>
            <a:r>
              <a:rPr lang="en-US" altLang="zh-CN" sz="2800" b="1" dirty="0" err="1">
                <a:solidFill>
                  <a:srgbClr val="000066"/>
                </a:solidFill>
                <a:latin typeface="Times New Roman" pitchFamily="18" charset="0"/>
                <a:ea typeface="宋体" pitchFamily="2" charset="-122"/>
                <a:cs typeface="Times New Roman" pitchFamily="18" charset="0"/>
              </a:rPr>
              <a:t>filename,a,b,tol,trace</a:t>
            </a:r>
            <a:r>
              <a:rPr lang="en-US" altLang="zh-CN" sz="2800" b="1" dirty="0">
                <a:solidFill>
                  <a:srgbClr val="000066"/>
                </a:solidFill>
                <a:latin typeface="Times New Roman" pitchFamily="18" charset="0"/>
                <a:ea typeface="宋体" pitchFamily="2" charset="-122"/>
                <a:cs typeface="Times New Roman" pitchFamily="18" charset="0"/>
              </a:rPr>
              <a:t>)</a:t>
            </a:r>
          </a:p>
          <a:p>
            <a:pPr marL="0" indent="0" algn="ctr">
              <a:buFontTx/>
              <a:buNone/>
            </a:pP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I,n</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quadl</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filename,a,b,tol,trace</a:t>
            </a:r>
            <a:r>
              <a:rPr lang="en-US" altLang="zh-CN"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其中，</a:t>
            </a:r>
            <a:r>
              <a:rPr lang="en-US" altLang="zh-CN" sz="2800" b="1" dirty="0">
                <a:solidFill>
                  <a:srgbClr val="000066"/>
                </a:solidFill>
                <a:latin typeface="Times New Roman" pitchFamily="18" charset="0"/>
                <a:ea typeface="宋体" pitchFamily="2" charset="-122"/>
                <a:cs typeface="Times New Roman" pitchFamily="18" charset="0"/>
              </a:rPr>
              <a:t>filename</a:t>
            </a:r>
            <a:r>
              <a:rPr lang="zh-CN" altLang="en-US" sz="2800" b="1" dirty="0">
                <a:solidFill>
                  <a:srgbClr val="000066"/>
                </a:solidFill>
                <a:latin typeface="Times New Roman" pitchFamily="18" charset="0"/>
                <a:ea typeface="宋体" pitchFamily="2" charset="-122"/>
                <a:cs typeface="Times New Roman" pitchFamily="18" charset="0"/>
              </a:rPr>
              <a:t>是被积函数名；</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a:solidFill>
                  <a:srgbClr val="000066"/>
                </a:solidFill>
                <a:latin typeface="Times New Roman" pitchFamily="18" charset="0"/>
                <a:ea typeface="宋体" pitchFamily="2" charset="-122"/>
                <a:cs typeface="Times New Roman" pitchFamily="18" charset="0"/>
              </a:rPr>
              <a:t>b</a:t>
            </a:r>
            <a:r>
              <a:rPr lang="zh-CN" altLang="en-US" sz="2800" b="1" dirty="0">
                <a:solidFill>
                  <a:srgbClr val="000066"/>
                </a:solidFill>
                <a:latin typeface="Times New Roman" pitchFamily="18" charset="0"/>
                <a:ea typeface="宋体" pitchFamily="2" charset="-122"/>
                <a:cs typeface="Times New Roman" pitchFamily="18" charset="0"/>
              </a:rPr>
              <a:t>分别是定积分的下限和上限，积分限</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b]</a:t>
            </a:r>
            <a:r>
              <a:rPr lang="zh-CN" altLang="en-US" sz="2800" b="1" dirty="0">
                <a:solidFill>
                  <a:srgbClr val="000066"/>
                </a:solidFill>
                <a:latin typeface="Times New Roman" pitchFamily="18" charset="0"/>
                <a:ea typeface="宋体" pitchFamily="2" charset="-122"/>
                <a:cs typeface="Times New Roman" pitchFamily="18" charset="0"/>
              </a:rPr>
              <a:t>必须是有限的，不能为无穷大（</a:t>
            </a:r>
            <a:r>
              <a:rPr lang="en-US" altLang="zh-CN" sz="2800" b="1" dirty="0" err="1">
                <a:solidFill>
                  <a:srgbClr val="000066"/>
                </a:solidFill>
                <a:latin typeface="Times New Roman" pitchFamily="18" charset="0"/>
                <a:ea typeface="宋体" pitchFamily="2" charset="-122"/>
                <a:cs typeface="Times New Roman" pitchFamily="18" charset="0"/>
              </a:rPr>
              <a:t>Inf</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tol</a:t>
            </a:r>
            <a:r>
              <a:rPr lang="zh-CN" altLang="en-US" sz="2800" b="1" dirty="0">
                <a:solidFill>
                  <a:srgbClr val="000066"/>
                </a:solidFill>
                <a:latin typeface="Times New Roman" pitchFamily="18" charset="0"/>
                <a:ea typeface="宋体" pitchFamily="2" charset="-122"/>
                <a:cs typeface="Times New Roman" pitchFamily="18" charset="0"/>
              </a:rPr>
              <a:t>用来控制积分精度，默认时取</a:t>
            </a:r>
            <a:r>
              <a:rPr lang="en-US" altLang="zh-CN" sz="2800" b="1" dirty="0" err="1">
                <a:solidFill>
                  <a:srgbClr val="000066"/>
                </a:solidFill>
                <a:latin typeface="Times New Roman" pitchFamily="18" charset="0"/>
                <a:ea typeface="宋体" pitchFamily="2" charset="-122"/>
                <a:cs typeface="Times New Roman" pitchFamily="18" charset="0"/>
              </a:rPr>
              <a:t>tol</a:t>
            </a:r>
            <a:r>
              <a:rPr lang="en-US" altLang="zh-CN" sz="2800" b="1" dirty="0">
                <a:solidFill>
                  <a:srgbClr val="000066"/>
                </a:solidFill>
                <a:latin typeface="Times New Roman" pitchFamily="18" charset="0"/>
                <a:ea typeface="宋体" pitchFamily="2" charset="-122"/>
                <a:cs typeface="Times New Roman" pitchFamily="18" charset="0"/>
              </a:rPr>
              <a:t>=10-6</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trace</a:t>
            </a:r>
            <a:r>
              <a:rPr lang="zh-CN" altLang="en-US" sz="2800" b="1" dirty="0">
                <a:solidFill>
                  <a:srgbClr val="000066"/>
                </a:solidFill>
                <a:latin typeface="Times New Roman" pitchFamily="18" charset="0"/>
                <a:ea typeface="宋体" pitchFamily="2" charset="-122"/>
                <a:cs typeface="Times New Roman" pitchFamily="18" charset="0"/>
              </a:rPr>
              <a:t>控制是否展现积分过程，若取非</a:t>
            </a:r>
            <a:r>
              <a:rPr lang="en-US" altLang="zh-CN" sz="2800" b="1" dirty="0">
                <a:solidFill>
                  <a:srgbClr val="000066"/>
                </a:solidFill>
                <a:latin typeface="Times New Roman" pitchFamily="18" charset="0"/>
                <a:ea typeface="宋体" pitchFamily="2" charset="-122"/>
                <a:cs typeface="Times New Roman" pitchFamily="18" charset="0"/>
              </a:rPr>
              <a:t>0</a:t>
            </a:r>
            <a:r>
              <a:rPr lang="zh-CN" altLang="en-US" sz="2800" b="1" dirty="0">
                <a:solidFill>
                  <a:srgbClr val="000066"/>
                </a:solidFill>
                <a:latin typeface="Times New Roman" pitchFamily="18" charset="0"/>
                <a:ea typeface="宋体" pitchFamily="2" charset="-122"/>
                <a:cs typeface="Times New Roman" pitchFamily="18" charset="0"/>
              </a:rPr>
              <a:t>则展现积分过程，取</a:t>
            </a:r>
            <a:r>
              <a:rPr lang="en-US" altLang="zh-CN" sz="2800" b="1" dirty="0">
                <a:solidFill>
                  <a:srgbClr val="000066"/>
                </a:solidFill>
                <a:latin typeface="Times New Roman" pitchFamily="18" charset="0"/>
                <a:ea typeface="宋体" pitchFamily="2" charset="-122"/>
                <a:cs typeface="Times New Roman" pitchFamily="18" charset="0"/>
              </a:rPr>
              <a:t>0</a:t>
            </a:r>
            <a:r>
              <a:rPr lang="zh-CN" altLang="en-US" sz="2800" b="1" dirty="0">
                <a:solidFill>
                  <a:srgbClr val="000066"/>
                </a:solidFill>
                <a:latin typeface="Times New Roman" pitchFamily="18" charset="0"/>
                <a:ea typeface="宋体" pitchFamily="2" charset="-122"/>
                <a:cs typeface="Times New Roman" pitchFamily="18" charset="0"/>
              </a:rPr>
              <a:t>则不展现，默认时取</a:t>
            </a:r>
            <a:r>
              <a:rPr lang="en-US" altLang="zh-CN" sz="2800" b="1" dirty="0">
                <a:solidFill>
                  <a:srgbClr val="000066"/>
                </a:solidFill>
                <a:latin typeface="Times New Roman" pitchFamily="18" charset="0"/>
                <a:ea typeface="宋体" pitchFamily="2" charset="-122"/>
                <a:cs typeface="Times New Roman" pitchFamily="18" charset="0"/>
              </a:rPr>
              <a:t>trace=0</a:t>
            </a:r>
            <a:r>
              <a:rPr lang="zh-CN" altLang="en-US" sz="2800" b="1" dirty="0">
                <a:solidFill>
                  <a:srgbClr val="000066"/>
                </a:solidFill>
                <a:latin typeface="Times New Roman" pitchFamily="18" charset="0"/>
                <a:ea typeface="宋体" pitchFamily="2" charset="-122"/>
                <a:cs typeface="Times New Roman" pitchFamily="18" charset="0"/>
              </a:rPr>
              <a:t>；返回参数</a:t>
            </a:r>
            <a:r>
              <a:rPr lang="en-US" altLang="zh-CN" sz="2800" b="1" dirty="0">
                <a:solidFill>
                  <a:srgbClr val="000066"/>
                </a:solidFill>
                <a:latin typeface="Times New Roman" pitchFamily="18" charset="0"/>
                <a:ea typeface="宋体" pitchFamily="2" charset="-122"/>
                <a:cs typeface="Times New Roman" pitchFamily="18" charset="0"/>
              </a:rPr>
              <a:t>I</a:t>
            </a:r>
            <a:r>
              <a:rPr lang="zh-CN" altLang="en-US" sz="2800" b="1" dirty="0">
                <a:solidFill>
                  <a:srgbClr val="000066"/>
                </a:solidFill>
                <a:latin typeface="Times New Roman" pitchFamily="18" charset="0"/>
                <a:ea typeface="宋体" pitchFamily="2" charset="-122"/>
                <a:cs typeface="Times New Roman" pitchFamily="18" charset="0"/>
              </a:rPr>
              <a:t>即定积分值，</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为被积函数的调用次数。 </a:t>
            </a:r>
          </a:p>
        </p:txBody>
      </p:sp>
      <p:sp>
        <p:nvSpPr>
          <p:cNvPr id="86020"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354012" y="908720"/>
            <a:ext cx="8435975" cy="5434013"/>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7-3  </a:t>
            </a:r>
            <a:r>
              <a:rPr lang="zh-CN" altLang="en-US" sz="2800" b="1" dirty="0">
                <a:solidFill>
                  <a:srgbClr val="000066"/>
                </a:solidFill>
                <a:latin typeface="Times New Roman" pitchFamily="18" charset="0"/>
                <a:ea typeface="宋体" pitchFamily="2" charset="-122"/>
                <a:cs typeface="Times New Roman" pitchFamily="18" charset="0"/>
              </a:rPr>
              <a:t>求                    。</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先建立一个函数文件</a:t>
            </a:r>
            <a:r>
              <a:rPr lang="en-US" altLang="zh-CN" sz="2800" b="1" dirty="0" err="1">
                <a:solidFill>
                  <a:srgbClr val="000066"/>
                </a:solidFill>
                <a:latin typeface="Times New Roman" pitchFamily="18" charset="0"/>
                <a:ea typeface="宋体" pitchFamily="2" charset="-122"/>
                <a:cs typeface="Times New Roman" pitchFamily="18" charset="0"/>
              </a:rPr>
              <a:t>fex.m</a:t>
            </a:r>
            <a:r>
              <a:rPr lang="zh-CN" altLang="en-US"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function f=</a:t>
            </a:r>
            <a:r>
              <a:rPr lang="en-US" altLang="zh-CN" sz="2800" b="1" dirty="0" err="1">
                <a:solidFill>
                  <a:srgbClr val="000066"/>
                </a:solidFill>
                <a:latin typeface="Times New Roman" pitchFamily="18" charset="0"/>
                <a:ea typeface="宋体" pitchFamily="2" charset="-122"/>
                <a:cs typeface="Times New Roman" pitchFamily="18" charset="0"/>
              </a:rPr>
              <a:t>fex</a:t>
            </a:r>
            <a:r>
              <a:rPr lang="en-US" altLang="zh-CN" sz="2800" b="1" dirty="0">
                <a:solidFill>
                  <a:srgbClr val="000066"/>
                </a:solidFill>
                <a:latin typeface="Times New Roman" pitchFamily="18" charset="0"/>
                <a:ea typeface="宋体" pitchFamily="2" charset="-122"/>
                <a:cs typeface="Times New Roman" pitchFamily="18" charset="0"/>
              </a:rPr>
              <a:t>(x)</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f=</a:t>
            </a:r>
            <a:r>
              <a:rPr lang="en-US" altLang="zh-CN" sz="2800" b="1" dirty="0" err="1">
                <a:solidFill>
                  <a:srgbClr val="000066"/>
                </a:solidFill>
                <a:latin typeface="Times New Roman" pitchFamily="18" charset="0"/>
                <a:ea typeface="宋体" pitchFamily="2" charset="-122"/>
                <a:cs typeface="Times New Roman" pitchFamily="18" charset="0"/>
              </a:rPr>
              <a:t>exp</a:t>
            </a:r>
            <a:r>
              <a:rPr lang="en-US" altLang="zh-CN" sz="2800" b="1" dirty="0">
                <a:solidFill>
                  <a:srgbClr val="000066"/>
                </a:solidFill>
                <a:latin typeface="Times New Roman" pitchFamily="18" charset="0"/>
                <a:ea typeface="宋体" pitchFamily="2" charset="-122"/>
                <a:cs typeface="Times New Roman" pitchFamily="18" charset="0"/>
              </a:rPr>
              <a:t>(-x.^2);</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在建立被积函数的函数文件时，因为函数文件允许向量作为输入参数，所以在函数表达式中要采用点运算符</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870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7044" name="Object 4"/>
          <p:cNvGraphicFramePr>
            <a:graphicFrameLocks noChangeAspect="1"/>
          </p:cNvGraphicFramePr>
          <p:nvPr>
            <p:extLst>
              <p:ext uri="{D42A27DB-BD31-4B8C-83A1-F6EECF244321}">
                <p14:modId xmlns:p14="http://schemas.microsoft.com/office/powerpoint/2010/main" val="1066857146"/>
              </p:ext>
            </p:extLst>
          </p:nvPr>
        </p:nvGraphicFramePr>
        <p:xfrm>
          <a:off x="1907704" y="836712"/>
          <a:ext cx="1651314" cy="576039"/>
        </p:xfrm>
        <a:graphic>
          <a:graphicData uri="http://schemas.openxmlformats.org/presentationml/2006/ole">
            <mc:AlternateContent xmlns:mc="http://schemas.openxmlformats.org/markup-compatibility/2006">
              <mc:Choice xmlns:v="urn:schemas-microsoft-com:vml" Requires="v">
                <p:oleObj spid="_x0000_s99333" name="公式" r:id="rId3" imgW="977476" imgH="342751" progId="Equation.3">
                  <p:embed/>
                </p:oleObj>
              </mc:Choice>
              <mc:Fallback>
                <p:oleObj name="公式" r:id="rId3" imgW="977476" imgH="3427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836712"/>
                        <a:ext cx="1651314" cy="576039"/>
                      </a:xfrm>
                      <a:prstGeom prst="rect">
                        <a:avLst/>
                      </a:prstGeom>
                      <a:noFill/>
                      <a:extLst/>
                    </p:spPr>
                  </p:pic>
                </p:oleObj>
              </mc:Fallback>
            </mc:AlternateContent>
          </a:graphicData>
        </a:graphic>
      </p:graphicFrame>
      <p:sp>
        <p:nvSpPr>
          <p:cNvPr id="87046"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extLst>
      <p:ext uri="{BB962C8B-B14F-4D97-AF65-F5344CB8AC3E}">
        <p14:creationId xmlns:p14="http://schemas.microsoft.com/office/powerpoint/2010/main" val="316530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354012" y="908720"/>
            <a:ext cx="8435975" cy="5434013"/>
          </a:xfrm>
        </p:spPr>
        <p:txBody>
          <a:bodyPr/>
          <a:lstStyle/>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接下来</a:t>
            </a:r>
            <a:r>
              <a:rPr lang="zh-CN" altLang="en-US" sz="2800" b="1" dirty="0">
                <a:solidFill>
                  <a:srgbClr val="000066"/>
                </a:solidFill>
                <a:latin typeface="Times New Roman" pitchFamily="18" charset="0"/>
                <a:ea typeface="宋体" pitchFamily="2" charset="-122"/>
                <a:cs typeface="Times New Roman" pitchFamily="18" charset="0"/>
              </a:rPr>
              <a:t>调用数值积分函数</a:t>
            </a:r>
            <a:r>
              <a:rPr lang="en-US" altLang="zh-CN" sz="2800" b="1" dirty="0">
                <a:solidFill>
                  <a:srgbClr val="000066"/>
                </a:solidFill>
                <a:latin typeface="Times New Roman" pitchFamily="18" charset="0"/>
                <a:ea typeface="宋体" pitchFamily="2" charset="-122"/>
                <a:cs typeface="Times New Roman" pitchFamily="18" charset="0"/>
              </a:rPr>
              <a:t>quad</a:t>
            </a:r>
            <a:r>
              <a:rPr lang="zh-CN" altLang="en-US" sz="2800" b="1" dirty="0">
                <a:solidFill>
                  <a:srgbClr val="000066"/>
                </a:solidFill>
                <a:latin typeface="Times New Roman" pitchFamily="18" charset="0"/>
                <a:ea typeface="宋体" pitchFamily="2" charset="-122"/>
                <a:cs typeface="Times New Roman" pitchFamily="18" charset="0"/>
              </a:rPr>
              <a:t>求定积分，命令如下：</a:t>
            </a: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&gt;&gt; [</a:t>
            </a:r>
            <a:r>
              <a:rPr lang="en-US" altLang="zh-CN" sz="2400" b="1" dirty="0" err="1">
                <a:solidFill>
                  <a:srgbClr val="000066"/>
                </a:solidFill>
                <a:latin typeface="Times New Roman" pitchFamily="18" charset="0"/>
                <a:ea typeface="宋体" pitchFamily="2" charset="-122"/>
                <a:cs typeface="Times New Roman" pitchFamily="18" charset="0"/>
              </a:rPr>
              <a:t>I,n</a:t>
            </a:r>
            <a:r>
              <a:rPr lang="en-US" altLang="zh-CN" sz="2400" b="1" dirty="0">
                <a:solidFill>
                  <a:srgbClr val="000066"/>
                </a:solidFill>
                <a:latin typeface="Times New Roman" pitchFamily="18" charset="0"/>
                <a:ea typeface="宋体" pitchFamily="2" charset="-122"/>
                <a:cs typeface="Times New Roman" pitchFamily="18" charset="0"/>
              </a:rPr>
              <a:t>]=quad(@fex,0,1)</a:t>
            </a: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I = 0.7468</a:t>
            </a: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n =13</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也可不建立关于被积函数的函数文件，而使用匿名函数（或内联函数）求解，命令如下： </a:t>
            </a: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&gt;&gt; f=@(x) </a:t>
            </a:r>
            <a:r>
              <a:rPr lang="en-US" altLang="zh-CN" sz="2400" b="1" dirty="0" err="1">
                <a:solidFill>
                  <a:srgbClr val="000066"/>
                </a:solidFill>
                <a:latin typeface="Times New Roman" pitchFamily="18" charset="0"/>
                <a:ea typeface="宋体" pitchFamily="2" charset="-122"/>
                <a:cs typeface="Times New Roman" pitchFamily="18" charset="0"/>
              </a:rPr>
              <a:t>exp</a:t>
            </a:r>
            <a:r>
              <a:rPr lang="en-US" altLang="zh-CN" sz="2400" b="1" dirty="0">
                <a:solidFill>
                  <a:srgbClr val="000066"/>
                </a:solidFill>
                <a:latin typeface="Times New Roman" pitchFamily="18" charset="0"/>
                <a:ea typeface="宋体" pitchFamily="2" charset="-122"/>
                <a:cs typeface="Times New Roman" pitchFamily="18" charset="0"/>
              </a:rPr>
              <a:t>(-x.^2);    	%</a:t>
            </a:r>
            <a:r>
              <a:rPr lang="zh-CN" altLang="en-US" sz="2400" b="1" dirty="0">
                <a:solidFill>
                  <a:srgbClr val="000066"/>
                </a:solidFill>
                <a:latin typeface="Times New Roman" pitchFamily="18" charset="0"/>
                <a:ea typeface="宋体" pitchFamily="2" charset="-122"/>
                <a:cs typeface="Times New Roman" pitchFamily="18" charset="0"/>
              </a:rPr>
              <a:t>用匿名函数</a:t>
            </a:r>
            <a:r>
              <a:rPr lang="en-US" altLang="zh-CN" sz="2400" b="1" dirty="0">
                <a:solidFill>
                  <a:srgbClr val="000066"/>
                </a:solidFill>
                <a:latin typeface="Times New Roman" pitchFamily="18" charset="0"/>
                <a:ea typeface="宋体" pitchFamily="2" charset="-122"/>
                <a:cs typeface="Times New Roman" pitchFamily="18" charset="0"/>
              </a:rPr>
              <a:t>f(x)</a:t>
            </a:r>
            <a:r>
              <a:rPr lang="zh-CN" altLang="en-US" sz="2400" b="1" dirty="0">
                <a:solidFill>
                  <a:srgbClr val="000066"/>
                </a:solidFill>
                <a:latin typeface="Times New Roman" pitchFamily="18" charset="0"/>
                <a:ea typeface="宋体" pitchFamily="2" charset="-122"/>
                <a:cs typeface="Times New Roman" pitchFamily="18" charset="0"/>
              </a:rPr>
              <a:t>定义被积函数</a:t>
            </a:r>
            <a:endParaRPr lang="zh-CN" altLang="pt-BR" sz="2400" b="1" dirty="0">
              <a:solidFill>
                <a:srgbClr val="000066"/>
              </a:solidFill>
              <a:latin typeface="Times New Roman" pitchFamily="18" charset="0"/>
              <a:ea typeface="宋体" pitchFamily="2" charset="-122"/>
              <a:cs typeface="Times New Roman" pitchFamily="18" charset="0"/>
            </a:endParaRPr>
          </a:p>
          <a:p>
            <a:pPr marL="0" indent="0">
              <a:buFontTx/>
              <a:buNone/>
            </a:pPr>
            <a:r>
              <a:rPr lang="pt-BR" altLang="zh-CN" sz="2400" b="1" dirty="0">
                <a:solidFill>
                  <a:srgbClr val="000066"/>
                </a:solidFill>
                <a:latin typeface="Times New Roman" pitchFamily="18" charset="0"/>
                <a:ea typeface="宋体" pitchFamily="2" charset="-122"/>
                <a:cs typeface="Times New Roman" pitchFamily="18" charset="0"/>
              </a:rPr>
              <a:t>&gt;&gt; [I,n]=quad(f,0,1)         %</a:t>
            </a:r>
            <a:r>
              <a:rPr lang="zh-CN" altLang="pt-BR" sz="2400" b="1" dirty="0">
                <a:solidFill>
                  <a:srgbClr val="000066"/>
                </a:solidFill>
                <a:latin typeface="Times New Roman" pitchFamily="18" charset="0"/>
                <a:ea typeface="宋体" pitchFamily="2" charset="-122"/>
                <a:cs typeface="Times New Roman" pitchFamily="18" charset="0"/>
              </a:rPr>
              <a:t>注意函数名不加</a:t>
            </a:r>
            <a:r>
              <a:rPr lang="pt-BR" altLang="zh-CN" sz="2400" b="1" dirty="0">
                <a:solidFill>
                  <a:srgbClr val="000066"/>
                </a:solidFill>
                <a:latin typeface="Times New Roman" pitchFamily="18" charset="0"/>
                <a:ea typeface="宋体" pitchFamily="2" charset="-122"/>
                <a:cs typeface="Times New Roman" pitchFamily="18" charset="0"/>
              </a:rPr>
              <a:t>@</a:t>
            </a:r>
            <a:r>
              <a:rPr lang="zh-CN" altLang="pt-BR" sz="2400" b="1" dirty="0">
                <a:solidFill>
                  <a:srgbClr val="000066"/>
                </a:solidFill>
                <a:latin typeface="Times New Roman" pitchFamily="18" charset="0"/>
                <a:ea typeface="宋体" pitchFamily="2" charset="-122"/>
                <a:cs typeface="Times New Roman" pitchFamily="18" charset="0"/>
              </a:rPr>
              <a:t>号</a:t>
            </a:r>
            <a:endParaRPr lang="zh-CN" altLang="en-US" sz="2400" b="1" dirty="0">
              <a:solidFill>
                <a:srgbClr val="000066"/>
              </a:solidFill>
              <a:latin typeface="Times New Roman" pitchFamily="18" charset="0"/>
              <a:ea typeface="宋体" pitchFamily="2" charset="-122"/>
              <a:cs typeface="Times New Roman" pitchFamily="18" charset="0"/>
            </a:endParaRP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I =0.7468</a:t>
            </a: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n =13</a:t>
            </a:r>
            <a:endParaRPr lang="zh-CN" altLang="en-US" sz="2400" b="1" dirty="0">
              <a:solidFill>
                <a:srgbClr val="000066"/>
              </a:solidFill>
              <a:latin typeface="Times New Roman" pitchFamily="18" charset="0"/>
              <a:ea typeface="宋体" pitchFamily="2" charset="-122"/>
              <a:cs typeface="Times New Roman" pitchFamily="18" charset="0"/>
            </a:endParaRPr>
          </a:p>
        </p:txBody>
      </p:sp>
      <p:sp>
        <p:nvSpPr>
          <p:cNvPr id="870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7046"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179512" y="980728"/>
            <a:ext cx="8784976" cy="5360988"/>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7-4  </a:t>
            </a:r>
            <a:r>
              <a:rPr lang="zh-CN" altLang="en-US" sz="2800" b="1" dirty="0">
                <a:solidFill>
                  <a:srgbClr val="000066"/>
                </a:solidFill>
                <a:latin typeface="Times New Roman" pitchFamily="18" charset="0"/>
                <a:ea typeface="宋体" pitchFamily="2" charset="-122"/>
                <a:cs typeface="Times New Roman" pitchFamily="18" charset="0"/>
              </a:rPr>
              <a:t>分别用</a:t>
            </a:r>
            <a:r>
              <a:rPr lang="en-US" altLang="zh-CN" sz="2800" b="1" dirty="0">
                <a:solidFill>
                  <a:srgbClr val="000066"/>
                </a:solidFill>
                <a:latin typeface="Times New Roman" pitchFamily="18" charset="0"/>
                <a:ea typeface="宋体" pitchFamily="2" charset="-122"/>
                <a:cs typeface="Times New Roman" pitchFamily="18" charset="0"/>
              </a:rPr>
              <a:t>quad</a:t>
            </a:r>
            <a:r>
              <a:rPr lang="zh-CN" altLang="en-US" sz="2800" b="1" dirty="0">
                <a:solidFill>
                  <a:srgbClr val="000066"/>
                </a:solidFill>
                <a:latin typeface="Times New Roman" pitchFamily="18" charset="0"/>
                <a:ea typeface="宋体" pitchFamily="2" charset="-122"/>
                <a:cs typeface="Times New Roman" pitchFamily="18" charset="0"/>
              </a:rPr>
              <a:t>函数和</a:t>
            </a:r>
            <a:r>
              <a:rPr lang="en-US" altLang="zh-CN" sz="2800" b="1" dirty="0" err="1">
                <a:solidFill>
                  <a:srgbClr val="000066"/>
                </a:solidFill>
                <a:latin typeface="Times New Roman" pitchFamily="18" charset="0"/>
                <a:ea typeface="宋体" pitchFamily="2" charset="-122"/>
                <a:cs typeface="Times New Roman" pitchFamily="18" charset="0"/>
              </a:rPr>
              <a:t>quadl</a:t>
            </a:r>
            <a:r>
              <a:rPr lang="zh-CN" altLang="en-US" sz="2800" b="1" dirty="0">
                <a:solidFill>
                  <a:srgbClr val="000066"/>
                </a:solidFill>
                <a:latin typeface="Times New Roman" pitchFamily="18" charset="0"/>
                <a:ea typeface="宋体" pitchFamily="2" charset="-122"/>
                <a:cs typeface="Times New Roman" pitchFamily="18" charset="0"/>
              </a:rPr>
              <a:t>函数求                      的近似值，并在相同的积分精度下，比较函数的调用次数。</a:t>
            </a:r>
          </a:p>
          <a:p>
            <a:pPr marL="0" indent="0">
              <a:lnSpc>
                <a:spcPct val="80000"/>
              </a:lnSpc>
              <a:buFontTx/>
              <a:buNone/>
            </a:pPr>
            <a:r>
              <a:rPr lang="en-US" altLang="zh-CN" sz="1800" b="1" dirty="0" smtClean="0">
                <a:solidFill>
                  <a:srgbClr val="000066"/>
                </a:solidFill>
                <a:latin typeface="Times New Roman" pitchFamily="18" charset="0"/>
                <a:ea typeface="宋体" pitchFamily="2" charset="-122"/>
                <a:cs typeface="Times New Roman" pitchFamily="18" charset="0"/>
              </a:rPr>
              <a:t>&gt;&gt; </a:t>
            </a:r>
            <a:r>
              <a:rPr lang="en-US" altLang="zh-CN" sz="1800" b="1" dirty="0">
                <a:solidFill>
                  <a:srgbClr val="000066"/>
                </a:solidFill>
                <a:latin typeface="Times New Roman" pitchFamily="18" charset="0"/>
                <a:ea typeface="宋体" pitchFamily="2" charset="-122"/>
                <a:cs typeface="Times New Roman" pitchFamily="18" charset="0"/>
              </a:rPr>
              <a:t>format long</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f=@(x) 4./(1+x.^2);</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a:t>
            </a:r>
            <a:r>
              <a:rPr lang="en-US" altLang="zh-CN" sz="1800" b="1" dirty="0" err="1">
                <a:solidFill>
                  <a:srgbClr val="000066"/>
                </a:solidFill>
                <a:latin typeface="Times New Roman" pitchFamily="18" charset="0"/>
                <a:ea typeface="宋体" pitchFamily="2" charset="-122"/>
                <a:cs typeface="Times New Roman" pitchFamily="18" charset="0"/>
              </a:rPr>
              <a:t>I,n</a:t>
            </a:r>
            <a:r>
              <a:rPr lang="en-US" altLang="zh-CN" sz="1800" b="1" dirty="0">
                <a:solidFill>
                  <a:srgbClr val="000066"/>
                </a:solidFill>
                <a:latin typeface="Times New Roman" pitchFamily="18" charset="0"/>
                <a:ea typeface="宋体" pitchFamily="2" charset="-122"/>
                <a:cs typeface="Times New Roman" pitchFamily="18" charset="0"/>
              </a:rPr>
              <a:t>]=quad(f,0,1,1e-8) %</a:t>
            </a:r>
            <a:r>
              <a:rPr lang="zh-CN" altLang="en-US" sz="1800" b="1" dirty="0">
                <a:solidFill>
                  <a:srgbClr val="000066"/>
                </a:solidFill>
                <a:latin typeface="Times New Roman" pitchFamily="18" charset="0"/>
                <a:ea typeface="宋体" pitchFamily="2" charset="-122"/>
                <a:cs typeface="Times New Roman" pitchFamily="18" charset="0"/>
              </a:rPr>
              <a:t>调用函数</a:t>
            </a:r>
            <a:r>
              <a:rPr lang="en-US" altLang="zh-CN" sz="1800" b="1" dirty="0">
                <a:solidFill>
                  <a:srgbClr val="000066"/>
                </a:solidFill>
                <a:latin typeface="Times New Roman" pitchFamily="18" charset="0"/>
                <a:ea typeface="宋体" pitchFamily="2" charset="-122"/>
                <a:cs typeface="Times New Roman" pitchFamily="18" charset="0"/>
              </a:rPr>
              <a:t>quad</a:t>
            </a:r>
            <a:r>
              <a:rPr lang="zh-CN" altLang="en-US" sz="1800" b="1" dirty="0">
                <a:solidFill>
                  <a:srgbClr val="000066"/>
                </a:solidFill>
                <a:latin typeface="Times New Roman" pitchFamily="18" charset="0"/>
                <a:ea typeface="宋体" pitchFamily="2" charset="-122"/>
                <a:cs typeface="Times New Roman" pitchFamily="18" charset="0"/>
              </a:rPr>
              <a:t>求定积分</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I =</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3.141592653733437</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n =</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    61</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a:t>
            </a:r>
            <a:r>
              <a:rPr lang="en-US" altLang="zh-CN" sz="1800" b="1" dirty="0" err="1">
                <a:solidFill>
                  <a:srgbClr val="000066"/>
                </a:solidFill>
                <a:latin typeface="Times New Roman" pitchFamily="18" charset="0"/>
                <a:ea typeface="宋体" pitchFamily="2" charset="-122"/>
                <a:cs typeface="Times New Roman" pitchFamily="18" charset="0"/>
              </a:rPr>
              <a:t>I,n</a:t>
            </a:r>
            <a:r>
              <a:rPr lang="en-US" altLang="zh-CN" sz="1800" b="1" dirty="0">
                <a:solidFill>
                  <a:srgbClr val="000066"/>
                </a:solidFill>
                <a:latin typeface="Times New Roman" pitchFamily="18" charset="0"/>
                <a:ea typeface="宋体" pitchFamily="2" charset="-122"/>
                <a:cs typeface="Times New Roman" pitchFamily="18" charset="0"/>
              </a:rPr>
              <a:t>]=</a:t>
            </a:r>
            <a:r>
              <a:rPr lang="en-US" altLang="zh-CN" sz="1800" b="1" dirty="0" err="1">
                <a:solidFill>
                  <a:srgbClr val="000066"/>
                </a:solidFill>
                <a:latin typeface="Times New Roman" pitchFamily="18" charset="0"/>
                <a:ea typeface="宋体" pitchFamily="2" charset="-122"/>
                <a:cs typeface="Times New Roman" pitchFamily="18" charset="0"/>
              </a:rPr>
              <a:t>quadl</a:t>
            </a:r>
            <a:r>
              <a:rPr lang="en-US" altLang="zh-CN" sz="1800" b="1" dirty="0">
                <a:solidFill>
                  <a:srgbClr val="000066"/>
                </a:solidFill>
                <a:latin typeface="Times New Roman" pitchFamily="18" charset="0"/>
                <a:ea typeface="宋体" pitchFamily="2" charset="-122"/>
                <a:cs typeface="Times New Roman" pitchFamily="18" charset="0"/>
              </a:rPr>
              <a:t>(f,0,1,1e-8) %</a:t>
            </a:r>
            <a:r>
              <a:rPr lang="zh-CN" altLang="en-US" sz="1800" b="1" dirty="0">
                <a:solidFill>
                  <a:srgbClr val="000066"/>
                </a:solidFill>
                <a:latin typeface="Times New Roman" pitchFamily="18" charset="0"/>
                <a:ea typeface="宋体" pitchFamily="2" charset="-122"/>
                <a:cs typeface="Times New Roman" pitchFamily="18" charset="0"/>
              </a:rPr>
              <a:t>调用函数</a:t>
            </a:r>
            <a:r>
              <a:rPr lang="en-US" altLang="zh-CN" sz="1800" b="1" dirty="0" err="1">
                <a:solidFill>
                  <a:srgbClr val="000066"/>
                </a:solidFill>
                <a:latin typeface="Times New Roman" pitchFamily="18" charset="0"/>
                <a:ea typeface="宋体" pitchFamily="2" charset="-122"/>
                <a:cs typeface="Times New Roman" pitchFamily="18" charset="0"/>
              </a:rPr>
              <a:t>quadl</a:t>
            </a:r>
            <a:r>
              <a:rPr lang="zh-CN" altLang="en-US" sz="1800" b="1" dirty="0">
                <a:solidFill>
                  <a:srgbClr val="000066"/>
                </a:solidFill>
                <a:latin typeface="Times New Roman" pitchFamily="18" charset="0"/>
                <a:ea typeface="宋体" pitchFamily="2" charset="-122"/>
                <a:cs typeface="Times New Roman" pitchFamily="18" charset="0"/>
              </a:rPr>
              <a:t>求定积分</a:t>
            </a:r>
            <a:endParaRPr lang="zh-CN" altLang="pt-BR" sz="18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pt-BR" altLang="zh-CN" sz="1800" b="1" dirty="0">
                <a:solidFill>
                  <a:srgbClr val="000066"/>
                </a:solidFill>
                <a:latin typeface="Times New Roman" pitchFamily="18" charset="0"/>
                <a:ea typeface="宋体" pitchFamily="2" charset="-122"/>
                <a:cs typeface="Times New Roman" pitchFamily="18" charset="0"/>
              </a:rPr>
              <a:t>I =</a:t>
            </a:r>
          </a:p>
          <a:p>
            <a:pPr marL="0" indent="0">
              <a:lnSpc>
                <a:spcPct val="80000"/>
              </a:lnSpc>
              <a:buFontTx/>
              <a:buNone/>
            </a:pPr>
            <a:r>
              <a:rPr lang="pt-BR" altLang="zh-CN" sz="1800" b="1" dirty="0">
                <a:solidFill>
                  <a:srgbClr val="000066"/>
                </a:solidFill>
                <a:latin typeface="Times New Roman" pitchFamily="18" charset="0"/>
                <a:ea typeface="宋体" pitchFamily="2" charset="-122"/>
                <a:cs typeface="Times New Roman" pitchFamily="18" charset="0"/>
              </a:rPr>
              <a:t>   3.141592653589806</a:t>
            </a:r>
          </a:p>
          <a:p>
            <a:pPr marL="0" indent="0">
              <a:lnSpc>
                <a:spcPct val="80000"/>
              </a:lnSpc>
              <a:buFontTx/>
              <a:buNone/>
            </a:pPr>
            <a:r>
              <a:rPr lang="pt-BR" altLang="zh-CN" sz="1800" b="1" dirty="0">
                <a:solidFill>
                  <a:srgbClr val="000066"/>
                </a:solidFill>
                <a:latin typeface="Times New Roman" pitchFamily="18" charset="0"/>
                <a:ea typeface="宋体" pitchFamily="2" charset="-122"/>
                <a:cs typeface="Times New Roman" pitchFamily="18" charset="0"/>
              </a:rPr>
              <a:t>n =</a:t>
            </a:r>
          </a:p>
          <a:p>
            <a:pPr marL="0" indent="0">
              <a:lnSpc>
                <a:spcPct val="80000"/>
              </a:lnSpc>
              <a:buFontTx/>
              <a:buNone/>
            </a:pPr>
            <a:r>
              <a:rPr lang="pt-BR" altLang="zh-CN" sz="1800" b="1" dirty="0">
                <a:solidFill>
                  <a:srgbClr val="000066"/>
                </a:solidFill>
                <a:latin typeface="Times New Roman" pitchFamily="18" charset="0"/>
                <a:ea typeface="宋体" pitchFamily="2" charset="-122"/>
                <a:cs typeface="Times New Roman" pitchFamily="18" charset="0"/>
              </a:rPr>
              <a:t>    48</a:t>
            </a:r>
          </a:p>
          <a:p>
            <a:pPr marL="0" indent="0">
              <a:lnSpc>
                <a:spcPct val="80000"/>
              </a:lnSpc>
              <a:buFontTx/>
              <a:buNone/>
            </a:pPr>
            <a:r>
              <a:rPr lang="pt-BR" altLang="zh-CN" sz="1800" b="1" dirty="0">
                <a:solidFill>
                  <a:srgbClr val="000066"/>
                </a:solidFill>
                <a:latin typeface="Times New Roman" pitchFamily="18" charset="0"/>
                <a:ea typeface="宋体" pitchFamily="2" charset="-122"/>
                <a:cs typeface="Times New Roman" pitchFamily="18" charset="0"/>
              </a:rPr>
              <a:t>&gt;&gt; (atan(1)-atan(0))*4     %</a:t>
            </a:r>
            <a:r>
              <a:rPr lang="zh-CN" altLang="pt-BR" sz="1800" b="1" dirty="0">
                <a:solidFill>
                  <a:srgbClr val="000066"/>
                </a:solidFill>
                <a:latin typeface="Times New Roman" pitchFamily="18" charset="0"/>
                <a:ea typeface="宋体" pitchFamily="2" charset="-122"/>
                <a:cs typeface="Times New Roman" pitchFamily="18" charset="0"/>
              </a:rPr>
              <a:t>理论值</a:t>
            </a:r>
          </a:p>
          <a:p>
            <a:pPr marL="0" indent="0">
              <a:lnSpc>
                <a:spcPct val="80000"/>
              </a:lnSpc>
              <a:buFontTx/>
              <a:buNone/>
            </a:pPr>
            <a:r>
              <a:rPr lang="pt-BR" altLang="zh-CN" sz="1800" b="1" dirty="0">
                <a:solidFill>
                  <a:srgbClr val="000066"/>
                </a:solidFill>
                <a:latin typeface="Times New Roman" pitchFamily="18" charset="0"/>
                <a:ea typeface="宋体" pitchFamily="2" charset="-122"/>
                <a:cs typeface="Times New Roman" pitchFamily="18" charset="0"/>
              </a:rPr>
              <a:t>ans =</a:t>
            </a:r>
          </a:p>
          <a:p>
            <a:pPr marL="0" indent="0">
              <a:lnSpc>
                <a:spcPct val="80000"/>
              </a:lnSpc>
              <a:buFontTx/>
              <a:buNone/>
            </a:pPr>
            <a:r>
              <a:rPr lang="pt-BR" altLang="zh-CN" sz="1800" b="1" dirty="0">
                <a:solidFill>
                  <a:srgbClr val="000066"/>
                </a:solidFill>
                <a:latin typeface="Times New Roman" pitchFamily="18" charset="0"/>
                <a:ea typeface="宋体" pitchFamily="2" charset="-122"/>
                <a:cs typeface="Times New Roman" pitchFamily="18" charset="0"/>
              </a:rPr>
              <a:t>   </a:t>
            </a:r>
            <a:r>
              <a:rPr lang="en-US" altLang="zh-CN" sz="1800" b="1" dirty="0">
                <a:solidFill>
                  <a:srgbClr val="000066"/>
                </a:solidFill>
                <a:latin typeface="Times New Roman" pitchFamily="18" charset="0"/>
                <a:ea typeface="宋体" pitchFamily="2" charset="-122"/>
                <a:cs typeface="Times New Roman" pitchFamily="18" charset="0"/>
              </a:rPr>
              <a:t>3.141592653589793</a:t>
            </a:r>
          </a:p>
          <a:p>
            <a:pPr marL="0" indent="0">
              <a:lnSpc>
                <a:spcPct val="80000"/>
              </a:lnSpc>
              <a:buFontTx/>
              <a:buNone/>
            </a:pPr>
            <a:r>
              <a:rPr lang="en-US" altLang="zh-CN" sz="1800" b="1" dirty="0">
                <a:solidFill>
                  <a:srgbClr val="000066"/>
                </a:solidFill>
                <a:latin typeface="Times New Roman" pitchFamily="18" charset="0"/>
                <a:ea typeface="宋体" pitchFamily="2" charset="-122"/>
                <a:cs typeface="Times New Roman" pitchFamily="18" charset="0"/>
              </a:rPr>
              <a:t>&gt;&gt; format short</a:t>
            </a:r>
            <a:endParaRPr lang="zh-CN" altLang="en-US" sz="1800" b="1" dirty="0">
              <a:solidFill>
                <a:srgbClr val="000066"/>
              </a:solidFill>
              <a:latin typeface="Times New Roman" pitchFamily="18" charset="0"/>
              <a:ea typeface="宋体" pitchFamily="2" charset="-122"/>
              <a:cs typeface="Times New Roman" pitchFamily="18" charset="0"/>
            </a:endParaRPr>
          </a:p>
        </p:txBody>
      </p:sp>
      <p:sp>
        <p:nvSpPr>
          <p:cNvPr id="8806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8068" name="Object 4"/>
          <p:cNvGraphicFramePr>
            <a:graphicFrameLocks noChangeAspect="1"/>
          </p:cNvGraphicFramePr>
          <p:nvPr>
            <p:extLst>
              <p:ext uri="{D42A27DB-BD31-4B8C-83A1-F6EECF244321}">
                <p14:modId xmlns:p14="http://schemas.microsoft.com/office/powerpoint/2010/main" val="3348267346"/>
              </p:ext>
            </p:extLst>
          </p:nvPr>
        </p:nvGraphicFramePr>
        <p:xfrm>
          <a:off x="6588224" y="836712"/>
          <a:ext cx="1223963" cy="555625"/>
        </p:xfrm>
        <a:graphic>
          <a:graphicData uri="http://schemas.openxmlformats.org/presentationml/2006/ole">
            <mc:AlternateContent xmlns:mc="http://schemas.openxmlformats.org/markup-compatibility/2006">
              <mc:Choice xmlns:v="urn:schemas-microsoft-com:vml" Requires="v">
                <p:oleObj spid="_x0000_s88079" name="公式" r:id="rId3" imgW="927100" imgH="419100" progId="Equation.3">
                  <p:embed/>
                </p:oleObj>
              </mc:Choice>
              <mc:Fallback>
                <p:oleObj name="公式" r:id="rId3" imgW="9271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836712"/>
                        <a:ext cx="1223963"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0"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395288" y="765175"/>
            <a:ext cx="8291512" cy="5360988"/>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．自适应积分法</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提供了基于全局自适应积分算法的</a:t>
            </a:r>
            <a:r>
              <a:rPr lang="pt-BR" altLang="zh-CN" sz="2800" b="1" dirty="0">
                <a:solidFill>
                  <a:srgbClr val="000066"/>
                </a:solidFill>
                <a:latin typeface="Times New Roman" pitchFamily="18" charset="0"/>
                <a:ea typeface="宋体" pitchFamily="2" charset="-122"/>
                <a:cs typeface="Times New Roman" pitchFamily="18" charset="0"/>
              </a:rPr>
              <a:t>integral</a:t>
            </a:r>
            <a:r>
              <a:rPr lang="zh-CN" altLang="pt-BR" sz="2800" b="1" dirty="0">
                <a:solidFill>
                  <a:srgbClr val="000066"/>
                </a:solidFill>
                <a:latin typeface="Times New Roman" pitchFamily="18" charset="0"/>
                <a:ea typeface="宋体" pitchFamily="2" charset="-122"/>
                <a:cs typeface="Times New Roman" pitchFamily="18" charset="0"/>
              </a:rPr>
              <a:t>函数来求定积分，函数的调用格式为：</a:t>
            </a:r>
            <a:endParaRPr lang="zh-CN" altLang="en-US" sz="2800" b="1" dirty="0">
              <a:solidFill>
                <a:srgbClr val="000066"/>
              </a:solidFill>
              <a:latin typeface="Times New Roman" pitchFamily="18" charset="0"/>
              <a:ea typeface="宋体" pitchFamily="2" charset="-122"/>
              <a:cs typeface="Times New Roman" pitchFamily="18" charset="0"/>
            </a:endParaRPr>
          </a:p>
          <a:p>
            <a:pPr marL="0" indent="0" algn="ctr">
              <a:buFontTx/>
              <a:buNone/>
            </a:pPr>
            <a:r>
              <a:rPr lang="en-US" altLang="zh-CN" sz="2800" b="1" dirty="0">
                <a:solidFill>
                  <a:srgbClr val="000066"/>
                </a:solidFill>
                <a:latin typeface="Times New Roman" pitchFamily="18" charset="0"/>
                <a:ea typeface="宋体" pitchFamily="2" charset="-122"/>
                <a:cs typeface="Times New Roman" pitchFamily="18" charset="0"/>
              </a:rPr>
              <a:t>I=integral(</a:t>
            </a:r>
            <a:r>
              <a:rPr lang="en-US" altLang="zh-CN" sz="2800" b="1" dirty="0" err="1">
                <a:solidFill>
                  <a:srgbClr val="000066"/>
                </a:solidFill>
                <a:latin typeface="Times New Roman" pitchFamily="18" charset="0"/>
                <a:ea typeface="宋体" pitchFamily="2" charset="-122"/>
                <a:cs typeface="Times New Roman" pitchFamily="18" charset="0"/>
              </a:rPr>
              <a:t>filename,a,b</a:t>
            </a:r>
            <a:r>
              <a:rPr lang="en-US" altLang="zh-CN" sz="2800" b="1" dirty="0">
                <a:solidFill>
                  <a:srgbClr val="000066"/>
                </a:solidFill>
                <a:latin typeface="Times New Roman" pitchFamily="18" charset="0"/>
                <a:ea typeface="宋体" pitchFamily="2" charset="-122"/>
                <a:cs typeface="Times New Roman" pitchFamily="18" charset="0"/>
              </a:rPr>
              <a:t>) </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其中，</a:t>
            </a:r>
            <a:r>
              <a:rPr lang="en-US" altLang="zh-CN" sz="2800" b="1" dirty="0">
                <a:solidFill>
                  <a:srgbClr val="000066"/>
                </a:solidFill>
                <a:latin typeface="Times New Roman" pitchFamily="18" charset="0"/>
                <a:ea typeface="宋体" pitchFamily="2" charset="-122"/>
                <a:cs typeface="Times New Roman" pitchFamily="18" charset="0"/>
              </a:rPr>
              <a:t>I</a:t>
            </a:r>
            <a:r>
              <a:rPr lang="zh-CN" altLang="en-US" sz="2800" b="1" dirty="0">
                <a:solidFill>
                  <a:srgbClr val="000066"/>
                </a:solidFill>
                <a:latin typeface="Times New Roman" pitchFamily="18" charset="0"/>
                <a:ea typeface="宋体" pitchFamily="2" charset="-122"/>
                <a:cs typeface="Times New Roman" pitchFamily="18" charset="0"/>
              </a:rPr>
              <a:t>是计算得到的积分；</a:t>
            </a:r>
            <a:r>
              <a:rPr lang="en-US" altLang="zh-CN" sz="2800" b="1" dirty="0">
                <a:solidFill>
                  <a:srgbClr val="000066"/>
                </a:solidFill>
                <a:latin typeface="Times New Roman" pitchFamily="18" charset="0"/>
                <a:ea typeface="宋体" pitchFamily="2" charset="-122"/>
                <a:cs typeface="Times New Roman" pitchFamily="18" charset="0"/>
              </a:rPr>
              <a:t>filename</a:t>
            </a:r>
            <a:r>
              <a:rPr lang="zh-CN" altLang="en-US" sz="2800" b="1" dirty="0">
                <a:solidFill>
                  <a:srgbClr val="000066"/>
                </a:solidFill>
                <a:latin typeface="Times New Roman" pitchFamily="18" charset="0"/>
                <a:ea typeface="宋体" pitchFamily="2" charset="-122"/>
                <a:cs typeface="Times New Roman" pitchFamily="18" charset="0"/>
              </a:rPr>
              <a:t>是被积函数；</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a:solidFill>
                  <a:srgbClr val="000066"/>
                </a:solidFill>
                <a:latin typeface="Times New Roman" pitchFamily="18" charset="0"/>
                <a:ea typeface="宋体" pitchFamily="2" charset="-122"/>
                <a:cs typeface="Times New Roman" pitchFamily="18" charset="0"/>
              </a:rPr>
              <a:t>b</a:t>
            </a:r>
            <a:r>
              <a:rPr lang="zh-CN" altLang="en-US" sz="2800" b="1" dirty="0">
                <a:solidFill>
                  <a:srgbClr val="000066"/>
                </a:solidFill>
                <a:latin typeface="Times New Roman" pitchFamily="18" charset="0"/>
                <a:ea typeface="宋体" pitchFamily="2" charset="-122"/>
                <a:cs typeface="Times New Roman" pitchFamily="18" charset="0"/>
              </a:rPr>
              <a:t>分别是定积分的下限和上限，积分限可以为无穷大 </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89093"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9094"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426244" y="1052736"/>
            <a:ext cx="8291512" cy="5360988"/>
          </a:xfrm>
        </p:spPr>
        <p:txBody>
          <a:bodyPr/>
          <a:lstStyle/>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7-5  </a:t>
            </a:r>
            <a:r>
              <a:rPr lang="zh-CN" altLang="en-US" sz="2800" b="1" dirty="0">
                <a:solidFill>
                  <a:srgbClr val="000066"/>
                </a:solidFill>
                <a:latin typeface="Times New Roman" pitchFamily="18" charset="0"/>
                <a:ea typeface="宋体" pitchFamily="2" charset="-122"/>
                <a:cs typeface="Times New Roman" pitchFamily="18" charset="0"/>
              </a:rPr>
              <a:t>求                            。</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先建立被积函数文件</a:t>
            </a:r>
            <a:r>
              <a:rPr lang="en-US" altLang="zh-CN" sz="2800" b="1" dirty="0" err="1">
                <a:solidFill>
                  <a:srgbClr val="000066"/>
                </a:solidFill>
                <a:latin typeface="Times New Roman" pitchFamily="18" charset="0"/>
                <a:ea typeface="宋体" pitchFamily="2" charset="-122"/>
                <a:cs typeface="Times New Roman" pitchFamily="18" charset="0"/>
              </a:rPr>
              <a:t>fe.m</a:t>
            </a:r>
            <a:r>
              <a:rPr lang="zh-CN" altLang="en-US"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function f=</a:t>
            </a:r>
            <a:r>
              <a:rPr lang="en-US" altLang="zh-CN" sz="2800" b="1" dirty="0" err="1">
                <a:solidFill>
                  <a:srgbClr val="000066"/>
                </a:solidFill>
                <a:latin typeface="Times New Roman" pitchFamily="18" charset="0"/>
                <a:ea typeface="宋体" pitchFamily="2" charset="-122"/>
                <a:cs typeface="Times New Roman" pitchFamily="18" charset="0"/>
              </a:rPr>
              <a:t>fe</a:t>
            </a:r>
            <a:r>
              <a:rPr lang="en-US" altLang="zh-CN" sz="2800" b="1" dirty="0">
                <a:solidFill>
                  <a:srgbClr val="000066"/>
                </a:solidFill>
                <a:latin typeface="Times New Roman" pitchFamily="18" charset="0"/>
                <a:ea typeface="宋体" pitchFamily="2" charset="-122"/>
                <a:cs typeface="Times New Roman" pitchFamily="18" charset="0"/>
              </a:rPr>
              <a:t>(x)</a:t>
            </a:r>
            <a:endParaRPr lang="sv-SE" altLang="zh-CN" sz="2800" b="1" dirty="0">
              <a:solidFill>
                <a:srgbClr val="000066"/>
              </a:solidFill>
              <a:latin typeface="Times New Roman" pitchFamily="18" charset="0"/>
              <a:ea typeface="宋体" pitchFamily="2" charset="-122"/>
              <a:cs typeface="Times New Roman" pitchFamily="18" charset="0"/>
            </a:endParaRPr>
          </a:p>
          <a:p>
            <a:pPr marL="0" indent="0">
              <a:buFontTx/>
              <a:buNone/>
            </a:pPr>
            <a:r>
              <a:rPr lang="sv-SE" altLang="zh-CN" sz="2800" b="1" dirty="0">
                <a:solidFill>
                  <a:srgbClr val="000066"/>
                </a:solidFill>
                <a:latin typeface="Times New Roman" pitchFamily="18" charset="0"/>
                <a:ea typeface="宋体" pitchFamily="2" charset="-122"/>
                <a:cs typeface="Times New Roman" pitchFamily="18" charset="0"/>
              </a:rPr>
              <a:t>f=1./(x.*sqrt(1-log(x).^2));</a:t>
            </a:r>
          </a:p>
          <a:p>
            <a:pPr marL="0" indent="0">
              <a:buFontTx/>
              <a:buNone/>
            </a:pPr>
            <a:r>
              <a:rPr lang="zh-CN" altLang="sv-SE" sz="2800" b="1" dirty="0">
                <a:solidFill>
                  <a:srgbClr val="000066"/>
                </a:solidFill>
                <a:latin typeface="Times New Roman" pitchFamily="18" charset="0"/>
                <a:ea typeface="宋体" pitchFamily="2" charset="-122"/>
                <a:cs typeface="Times New Roman" pitchFamily="18" charset="0"/>
              </a:rPr>
              <a:t>再调用数值积分函数</a:t>
            </a:r>
            <a:r>
              <a:rPr lang="en-US" altLang="zh-CN" sz="2800" b="1" dirty="0">
                <a:solidFill>
                  <a:srgbClr val="000066"/>
                </a:solidFill>
                <a:latin typeface="Times New Roman" pitchFamily="18" charset="0"/>
                <a:ea typeface="宋体" pitchFamily="2" charset="-122"/>
                <a:cs typeface="Times New Roman" pitchFamily="18" charset="0"/>
              </a:rPr>
              <a:t>integral</a:t>
            </a:r>
            <a:r>
              <a:rPr lang="zh-CN" altLang="en-US" sz="2800" b="1" dirty="0">
                <a:solidFill>
                  <a:srgbClr val="000066"/>
                </a:solidFill>
                <a:latin typeface="Times New Roman" pitchFamily="18" charset="0"/>
                <a:ea typeface="宋体" pitchFamily="2" charset="-122"/>
                <a:cs typeface="Times New Roman" pitchFamily="18" charset="0"/>
              </a:rPr>
              <a:t>求定积分，命令如下：</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&gt;&gt; I=integral(@fe,1,exp(1))</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I =</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    1.5708</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89093"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9092" name="Object 4"/>
          <p:cNvGraphicFramePr>
            <a:graphicFrameLocks noChangeAspect="1"/>
          </p:cNvGraphicFramePr>
          <p:nvPr>
            <p:extLst>
              <p:ext uri="{D42A27DB-BD31-4B8C-83A1-F6EECF244321}">
                <p14:modId xmlns:p14="http://schemas.microsoft.com/office/powerpoint/2010/main" val="1077510511"/>
              </p:ext>
            </p:extLst>
          </p:nvPr>
        </p:nvGraphicFramePr>
        <p:xfrm>
          <a:off x="2267744" y="908720"/>
          <a:ext cx="2104894" cy="648072"/>
        </p:xfrm>
        <a:graphic>
          <a:graphicData uri="http://schemas.openxmlformats.org/presentationml/2006/ole">
            <mc:AlternateContent xmlns:mc="http://schemas.openxmlformats.org/markup-compatibility/2006">
              <mc:Choice xmlns:v="urn:schemas-microsoft-com:vml" Requires="v">
                <p:oleObj spid="_x0000_s100357" name="公式" r:id="rId3" imgW="1485900" imgH="457200" progId="Equation.3">
                  <p:embed/>
                </p:oleObj>
              </mc:Choice>
              <mc:Fallback>
                <p:oleObj name="公式" r:id="rId3" imgW="14859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908720"/>
                        <a:ext cx="2104894" cy="648072"/>
                      </a:xfrm>
                      <a:prstGeom prst="rect">
                        <a:avLst/>
                      </a:prstGeom>
                      <a:noFill/>
                      <a:extLst/>
                    </p:spPr>
                  </p:pic>
                </p:oleObj>
              </mc:Fallback>
            </mc:AlternateContent>
          </a:graphicData>
        </a:graphic>
      </p:graphicFrame>
      <p:sp>
        <p:nvSpPr>
          <p:cNvPr id="89094"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extLst>
      <p:ext uri="{BB962C8B-B14F-4D97-AF65-F5344CB8AC3E}">
        <p14:creationId xmlns:p14="http://schemas.microsoft.com/office/powerpoint/2010/main" val="3757332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323850" y="765175"/>
            <a:ext cx="8362950" cy="5360988"/>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3</a:t>
            </a:r>
            <a:r>
              <a:rPr lang="zh-CN" altLang="en-US" sz="2800" b="1" dirty="0">
                <a:solidFill>
                  <a:srgbClr val="000066"/>
                </a:solidFill>
                <a:latin typeface="Times New Roman" pitchFamily="18" charset="0"/>
                <a:ea typeface="宋体" pitchFamily="2" charset="-122"/>
                <a:cs typeface="Times New Roman" pitchFamily="18" charset="0"/>
              </a:rPr>
              <a:t>．高斯</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克朗罗德法 </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提供了基于自适应高斯</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克朗罗德法的</a:t>
            </a:r>
            <a:r>
              <a:rPr lang="en-US" altLang="zh-CN" sz="2800" b="1" dirty="0" err="1">
                <a:solidFill>
                  <a:srgbClr val="000066"/>
                </a:solidFill>
                <a:latin typeface="Times New Roman" pitchFamily="18" charset="0"/>
                <a:ea typeface="宋体" pitchFamily="2" charset="-122"/>
                <a:cs typeface="Times New Roman" pitchFamily="18" charset="0"/>
              </a:rPr>
              <a:t>quadgk</a:t>
            </a:r>
            <a:r>
              <a:rPr lang="zh-CN" altLang="en-US" sz="2800" b="1" dirty="0">
                <a:solidFill>
                  <a:srgbClr val="000066"/>
                </a:solidFill>
                <a:latin typeface="Times New Roman" pitchFamily="18" charset="0"/>
                <a:ea typeface="宋体" pitchFamily="2" charset="-122"/>
                <a:cs typeface="Times New Roman" pitchFamily="18" charset="0"/>
              </a:rPr>
              <a:t>函数来求振荡函数的定积分。该函数的调用格式为</a:t>
            </a:r>
          </a:p>
          <a:p>
            <a:pPr marL="0" indent="0" algn="ctr">
              <a:buFontTx/>
              <a:buNone/>
            </a:pP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I,err</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quadgk</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filename,a,b</a:t>
            </a:r>
            <a:r>
              <a:rPr lang="en-US" altLang="zh-CN"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其中，</a:t>
            </a:r>
            <a:r>
              <a:rPr lang="en-US" altLang="zh-CN" sz="2800" b="1" dirty="0">
                <a:solidFill>
                  <a:srgbClr val="000066"/>
                </a:solidFill>
                <a:latin typeface="Times New Roman" pitchFamily="18" charset="0"/>
                <a:ea typeface="宋体" pitchFamily="2" charset="-122"/>
                <a:cs typeface="Times New Roman" pitchFamily="18" charset="0"/>
              </a:rPr>
              <a:t>err</a:t>
            </a:r>
            <a:r>
              <a:rPr lang="zh-CN" altLang="en-US" sz="2800" b="1" dirty="0">
                <a:solidFill>
                  <a:srgbClr val="000066"/>
                </a:solidFill>
                <a:latin typeface="Times New Roman" pitchFamily="18" charset="0"/>
                <a:ea typeface="宋体" pitchFamily="2" charset="-122"/>
                <a:cs typeface="Times New Roman" pitchFamily="18" charset="0"/>
              </a:rPr>
              <a:t>返回近似误差范围，其他参数的含义和用法与</a:t>
            </a:r>
            <a:r>
              <a:rPr lang="en-US" altLang="zh-CN" sz="2800" b="1" dirty="0">
                <a:solidFill>
                  <a:srgbClr val="000066"/>
                </a:solidFill>
                <a:latin typeface="Times New Roman" pitchFamily="18" charset="0"/>
                <a:ea typeface="宋体" pitchFamily="2" charset="-122"/>
                <a:cs typeface="Times New Roman" pitchFamily="18" charset="0"/>
              </a:rPr>
              <a:t>quad</a:t>
            </a:r>
            <a:r>
              <a:rPr lang="zh-CN" altLang="en-US" sz="2800" b="1" dirty="0">
                <a:solidFill>
                  <a:srgbClr val="000066"/>
                </a:solidFill>
                <a:latin typeface="Times New Roman" pitchFamily="18" charset="0"/>
                <a:ea typeface="宋体" pitchFamily="2" charset="-122"/>
                <a:cs typeface="Times New Roman" pitchFamily="18" charset="0"/>
              </a:rPr>
              <a:t>函数相同。积分上下限可以是−</a:t>
            </a:r>
            <a:r>
              <a:rPr lang="en-US" altLang="zh-CN" sz="2800" b="1" dirty="0" err="1">
                <a:solidFill>
                  <a:srgbClr val="000066"/>
                </a:solidFill>
                <a:latin typeface="Times New Roman" pitchFamily="18" charset="0"/>
                <a:ea typeface="宋体" pitchFamily="2" charset="-122"/>
                <a:cs typeface="Times New Roman" pitchFamily="18" charset="0"/>
              </a:rPr>
              <a:t>Inf</a:t>
            </a:r>
            <a:r>
              <a:rPr lang="zh-CN" altLang="en-US" sz="2800" b="1" dirty="0">
                <a:solidFill>
                  <a:srgbClr val="000066"/>
                </a:solidFill>
                <a:latin typeface="Times New Roman" pitchFamily="18" charset="0"/>
                <a:ea typeface="宋体" pitchFamily="2" charset="-122"/>
                <a:cs typeface="Times New Roman" pitchFamily="18" charset="0"/>
              </a:rPr>
              <a:t>或</a:t>
            </a:r>
            <a:r>
              <a:rPr lang="en-US" altLang="zh-CN" sz="2800" b="1" dirty="0" err="1">
                <a:solidFill>
                  <a:srgbClr val="000066"/>
                </a:solidFill>
                <a:latin typeface="Times New Roman" pitchFamily="18" charset="0"/>
                <a:ea typeface="宋体" pitchFamily="2" charset="-122"/>
                <a:cs typeface="Times New Roman" pitchFamily="18" charset="0"/>
              </a:rPr>
              <a:t>Inf</a:t>
            </a:r>
            <a:r>
              <a:rPr lang="zh-CN" altLang="en-US" sz="2800" b="1" dirty="0">
                <a:solidFill>
                  <a:srgbClr val="000066"/>
                </a:solidFill>
                <a:latin typeface="Times New Roman" pitchFamily="18" charset="0"/>
                <a:ea typeface="宋体" pitchFamily="2" charset="-122"/>
                <a:cs typeface="Times New Roman" pitchFamily="18" charset="0"/>
              </a:rPr>
              <a:t>，也可以是复数。如果积分上下限是复数，则</a:t>
            </a:r>
            <a:r>
              <a:rPr lang="en-US" altLang="zh-CN" sz="2800" b="1" dirty="0" err="1">
                <a:solidFill>
                  <a:srgbClr val="000066"/>
                </a:solidFill>
                <a:latin typeface="Times New Roman" pitchFamily="18" charset="0"/>
                <a:ea typeface="宋体" pitchFamily="2" charset="-122"/>
                <a:cs typeface="Times New Roman" pitchFamily="18" charset="0"/>
              </a:rPr>
              <a:t>quadgk</a:t>
            </a:r>
            <a:r>
              <a:rPr lang="zh-CN" altLang="en-US" sz="2800" b="1" dirty="0">
                <a:solidFill>
                  <a:srgbClr val="000066"/>
                </a:solidFill>
                <a:latin typeface="Times New Roman" pitchFamily="18" charset="0"/>
                <a:ea typeface="宋体" pitchFamily="2" charset="-122"/>
                <a:cs typeface="Times New Roman" pitchFamily="18" charset="0"/>
              </a:rPr>
              <a:t>在复平面上求积分</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90117"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18"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extLst>
      <p:ext uri="{BB962C8B-B14F-4D97-AF65-F5344CB8AC3E}">
        <p14:creationId xmlns:p14="http://schemas.microsoft.com/office/powerpoint/2010/main" val="4237177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390525" y="980728"/>
            <a:ext cx="8362950" cy="5360988"/>
          </a:xfrm>
        </p:spPr>
        <p:txBody>
          <a:bodyPr/>
          <a:lstStyle/>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7-6  </a:t>
            </a:r>
            <a:r>
              <a:rPr lang="zh-CN" altLang="en-US" sz="2800" b="1" dirty="0">
                <a:solidFill>
                  <a:srgbClr val="000066"/>
                </a:solidFill>
                <a:latin typeface="Times New Roman" pitchFamily="18" charset="0"/>
                <a:ea typeface="宋体" pitchFamily="2" charset="-122"/>
                <a:cs typeface="Times New Roman" pitchFamily="18" charset="0"/>
              </a:rPr>
              <a:t>求                      </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zh-CN" altLang="en-US" sz="2800" b="1" dirty="0">
              <a:solidFill>
                <a:srgbClr val="000066"/>
              </a:solidFill>
              <a:latin typeface="Times New Roman" pitchFamily="18" charset="0"/>
              <a:ea typeface="宋体" pitchFamily="2" charset="-122"/>
              <a:cs typeface="Times New Roman" pitchFamily="18" charset="0"/>
            </a:endParaRP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建立被积函数文件</a:t>
            </a:r>
            <a:r>
              <a:rPr lang="en-US" altLang="zh-CN" sz="2800" b="1" dirty="0" err="1">
                <a:solidFill>
                  <a:srgbClr val="000066"/>
                </a:solidFill>
                <a:latin typeface="Times New Roman" pitchFamily="18" charset="0"/>
                <a:ea typeface="宋体" pitchFamily="2" charset="-122"/>
                <a:cs typeface="Times New Roman" pitchFamily="18" charset="0"/>
              </a:rPr>
              <a:t>fsx.m</a:t>
            </a:r>
            <a:r>
              <a:rPr lang="zh-CN" altLang="en-US"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function f=</a:t>
            </a:r>
            <a:r>
              <a:rPr lang="en-US" altLang="zh-CN" sz="2800" b="1" dirty="0" err="1">
                <a:solidFill>
                  <a:srgbClr val="000066"/>
                </a:solidFill>
                <a:latin typeface="Times New Roman" pitchFamily="18" charset="0"/>
                <a:ea typeface="宋体" pitchFamily="2" charset="-122"/>
                <a:cs typeface="Times New Roman" pitchFamily="18" charset="0"/>
              </a:rPr>
              <a:t>fsx</a:t>
            </a:r>
            <a:r>
              <a:rPr lang="en-US" altLang="zh-CN" sz="2800" b="1" dirty="0">
                <a:solidFill>
                  <a:srgbClr val="000066"/>
                </a:solidFill>
                <a:latin typeface="Times New Roman" pitchFamily="18" charset="0"/>
                <a:ea typeface="宋体" pitchFamily="2" charset="-122"/>
                <a:cs typeface="Times New Roman" pitchFamily="18" charset="0"/>
              </a:rPr>
              <a:t>(x)</a:t>
            </a:r>
            <a:endParaRPr lang="es-ES" altLang="zh-CN" sz="2800" b="1" dirty="0">
              <a:solidFill>
                <a:srgbClr val="000066"/>
              </a:solidFill>
              <a:latin typeface="Times New Roman" pitchFamily="18" charset="0"/>
              <a:ea typeface="宋体" pitchFamily="2" charset="-122"/>
              <a:cs typeface="Times New Roman" pitchFamily="18" charset="0"/>
            </a:endParaRPr>
          </a:p>
          <a:p>
            <a:pPr marL="0" indent="0">
              <a:buFontTx/>
              <a:buNone/>
            </a:pPr>
            <a:r>
              <a:rPr lang="es-ES" altLang="zh-CN" sz="2800" b="1" dirty="0">
                <a:solidFill>
                  <a:srgbClr val="000066"/>
                </a:solidFill>
                <a:latin typeface="Times New Roman" pitchFamily="18" charset="0"/>
                <a:ea typeface="宋体" pitchFamily="2" charset="-122"/>
                <a:cs typeface="Times New Roman" pitchFamily="18" charset="0"/>
              </a:rPr>
              <a:t>f=sin(1./x)./x.^2;</a:t>
            </a:r>
          </a:p>
          <a:p>
            <a:pPr marL="0" indent="0">
              <a:buFontTx/>
              <a:buNone/>
            </a:pPr>
            <a:r>
              <a:rPr lang="zh-CN" altLang="es-ES" sz="2800" b="1" dirty="0">
                <a:solidFill>
                  <a:srgbClr val="000066"/>
                </a:solidFill>
                <a:latin typeface="Times New Roman" pitchFamily="18" charset="0"/>
                <a:ea typeface="宋体" pitchFamily="2" charset="-122"/>
                <a:cs typeface="Times New Roman" pitchFamily="18" charset="0"/>
              </a:rPr>
              <a:t>调用函数</a:t>
            </a:r>
            <a:r>
              <a:rPr lang="en-US" altLang="zh-CN" sz="2800" b="1" dirty="0" err="1">
                <a:solidFill>
                  <a:srgbClr val="000066"/>
                </a:solidFill>
                <a:latin typeface="Times New Roman" pitchFamily="18" charset="0"/>
                <a:ea typeface="宋体" pitchFamily="2" charset="-122"/>
                <a:cs typeface="Times New Roman" pitchFamily="18" charset="0"/>
              </a:rPr>
              <a:t>quadgk</a:t>
            </a:r>
            <a:r>
              <a:rPr lang="zh-CN" altLang="en-US" sz="2800" b="1" dirty="0">
                <a:solidFill>
                  <a:srgbClr val="000066"/>
                </a:solidFill>
                <a:latin typeface="Times New Roman" pitchFamily="18" charset="0"/>
                <a:ea typeface="宋体" pitchFamily="2" charset="-122"/>
                <a:cs typeface="Times New Roman" pitchFamily="18" charset="0"/>
              </a:rPr>
              <a:t>求定积分，命令如下：</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&gt;&gt; I=</a:t>
            </a:r>
            <a:r>
              <a:rPr lang="en-US" altLang="zh-CN" sz="2800" b="1" dirty="0" err="1">
                <a:solidFill>
                  <a:srgbClr val="000066"/>
                </a:solidFill>
                <a:latin typeface="Times New Roman" pitchFamily="18" charset="0"/>
                <a:ea typeface="宋体" pitchFamily="2" charset="-122"/>
                <a:cs typeface="Times New Roman" pitchFamily="18" charset="0"/>
              </a:rPr>
              <a:t>quadgk</a:t>
            </a:r>
            <a:r>
              <a:rPr lang="en-US" altLang="zh-CN" sz="2800" b="1" dirty="0">
                <a:solidFill>
                  <a:srgbClr val="000066"/>
                </a:solidFill>
                <a:latin typeface="Times New Roman" pitchFamily="18" charset="0"/>
                <a:ea typeface="宋体" pitchFamily="2" charset="-122"/>
                <a:cs typeface="Times New Roman" pitchFamily="18" charset="0"/>
              </a:rPr>
              <a:t>(@fsx,2/pi,+</a:t>
            </a:r>
            <a:r>
              <a:rPr lang="en-US" altLang="zh-CN" sz="2800" b="1" dirty="0" err="1">
                <a:solidFill>
                  <a:srgbClr val="000066"/>
                </a:solidFill>
                <a:latin typeface="Times New Roman" pitchFamily="18" charset="0"/>
                <a:ea typeface="宋体" pitchFamily="2" charset="-122"/>
                <a:cs typeface="Times New Roman" pitchFamily="18" charset="0"/>
              </a:rPr>
              <a:t>Inf</a:t>
            </a:r>
            <a:r>
              <a:rPr lang="en-US" altLang="zh-CN"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I =</a:t>
            </a:r>
          </a:p>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    1.0000</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90117"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0116" name="Object 4"/>
          <p:cNvGraphicFramePr>
            <a:graphicFrameLocks noChangeAspect="1"/>
          </p:cNvGraphicFramePr>
          <p:nvPr>
            <p:extLst>
              <p:ext uri="{D42A27DB-BD31-4B8C-83A1-F6EECF244321}">
                <p14:modId xmlns:p14="http://schemas.microsoft.com/office/powerpoint/2010/main" val="2356073115"/>
              </p:ext>
            </p:extLst>
          </p:nvPr>
        </p:nvGraphicFramePr>
        <p:xfrm>
          <a:off x="1979712" y="908720"/>
          <a:ext cx="1800225" cy="555625"/>
        </p:xfrm>
        <a:graphic>
          <a:graphicData uri="http://schemas.openxmlformats.org/presentationml/2006/ole">
            <mc:AlternateContent xmlns:mc="http://schemas.openxmlformats.org/markup-compatibility/2006">
              <mc:Choice xmlns:v="urn:schemas-microsoft-com:vml" Requires="v">
                <p:oleObj spid="_x0000_s90127" name="公式" r:id="rId3" imgW="1167893" imgH="444307" progId="Equation.3">
                  <p:embed/>
                </p:oleObj>
              </mc:Choice>
              <mc:Fallback>
                <p:oleObj name="公式" r:id="rId3" imgW="1167893"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908720"/>
                        <a:ext cx="180022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8"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390525" y="836712"/>
            <a:ext cx="8362950" cy="5360988"/>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4</a:t>
            </a:r>
            <a:r>
              <a:rPr lang="zh-CN" altLang="en-US" sz="2800" b="1" dirty="0">
                <a:solidFill>
                  <a:srgbClr val="000066"/>
                </a:solidFill>
                <a:latin typeface="Times New Roman" pitchFamily="18" charset="0"/>
                <a:ea typeface="宋体" pitchFamily="2" charset="-122"/>
                <a:cs typeface="Times New Roman" pitchFamily="18" charset="0"/>
              </a:rPr>
              <a:t>．梯形积分法</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在科学实验和工程应用中，函数关系表达式往往是不知道的，只有实验测定的一组样本点和样本值，这时，人们就无法使用</a:t>
            </a:r>
            <a:r>
              <a:rPr lang="en-US" altLang="zh-CN" sz="2800" b="1" dirty="0">
                <a:solidFill>
                  <a:srgbClr val="000066"/>
                </a:solidFill>
                <a:latin typeface="Times New Roman" pitchFamily="18" charset="0"/>
                <a:ea typeface="宋体" pitchFamily="2" charset="-122"/>
                <a:cs typeface="Times New Roman" pitchFamily="18" charset="0"/>
              </a:rPr>
              <a:t>quad</a:t>
            </a:r>
            <a:r>
              <a:rPr lang="zh-CN" altLang="en-US" sz="2800" b="1" dirty="0">
                <a:solidFill>
                  <a:srgbClr val="000066"/>
                </a:solidFill>
                <a:latin typeface="Times New Roman" pitchFamily="18" charset="0"/>
                <a:ea typeface="宋体" pitchFamily="2" charset="-122"/>
                <a:cs typeface="Times New Roman" pitchFamily="18" charset="0"/>
              </a:rPr>
              <a:t>等函数计算其定积分。在</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中，对由表格形式定义的函数关系的求定积分问题用梯形积分函数</a:t>
            </a:r>
            <a:r>
              <a:rPr lang="en-US" altLang="zh-CN" sz="2800" b="1" dirty="0" err="1">
                <a:solidFill>
                  <a:srgbClr val="000066"/>
                </a:solidFill>
                <a:latin typeface="Times New Roman" pitchFamily="18" charset="0"/>
                <a:ea typeface="宋体" pitchFamily="2" charset="-122"/>
                <a:cs typeface="Times New Roman" pitchFamily="18" charset="0"/>
              </a:rPr>
              <a:t>trapz</a:t>
            </a:r>
            <a:r>
              <a:rPr lang="zh-CN" altLang="en-US" sz="2800" b="1" dirty="0">
                <a:solidFill>
                  <a:srgbClr val="000066"/>
                </a:solidFill>
                <a:latin typeface="Times New Roman" pitchFamily="18" charset="0"/>
                <a:ea typeface="宋体" pitchFamily="2" charset="-122"/>
                <a:cs typeface="Times New Roman" pitchFamily="18" charset="0"/>
              </a:rPr>
              <a:t>，其调用格式为：</a:t>
            </a:r>
          </a:p>
          <a:p>
            <a:pPr marL="0" indent="0" algn="ctr">
              <a:buFontTx/>
              <a:buNone/>
            </a:pPr>
            <a:r>
              <a:rPr lang="en-US" altLang="zh-CN" sz="2800" b="1" dirty="0">
                <a:solidFill>
                  <a:srgbClr val="000066"/>
                </a:solidFill>
                <a:latin typeface="Times New Roman" pitchFamily="18" charset="0"/>
                <a:ea typeface="宋体" pitchFamily="2" charset="-122"/>
                <a:cs typeface="Times New Roman" pitchFamily="18" charset="0"/>
              </a:rPr>
              <a:t>I=</a:t>
            </a:r>
            <a:r>
              <a:rPr lang="en-US" altLang="zh-CN" sz="2800" b="1" dirty="0" err="1">
                <a:solidFill>
                  <a:srgbClr val="000066"/>
                </a:solidFill>
                <a:latin typeface="Times New Roman" pitchFamily="18" charset="0"/>
                <a:ea typeface="宋体" pitchFamily="2" charset="-122"/>
                <a:cs typeface="Times New Roman" pitchFamily="18" charset="0"/>
              </a:rPr>
              <a:t>trapz</a:t>
            </a:r>
            <a:r>
              <a:rPr lang="en-US" altLang="zh-CN" sz="2800" b="1" dirty="0">
                <a:solidFill>
                  <a:srgbClr val="000066"/>
                </a:solidFill>
                <a:latin typeface="Times New Roman" pitchFamily="18" charset="0"/>
                <a:ea typeface="宋体" pitchFamily="2" charset="-122"/>
                <a:cs typeface="Times New Roman" pitchFamily="18" charset="0"/>
              </a:rPr>
              <a:t>(X,Y)</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其中，向量</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定义函数关系</a:t>
            </a:r>
            <a:r>
              <a:rPr lang="en-US" altLang="zh-CN" sz="2800" b="1" dirty="0">
                <a:solidFill>
                  <a:srgbClr val="000066"/>
                </a:solidFill>
                <a:latin typeface="Times New Roman" pitchFamily="18" charset="0"/>
                <a:ea typeface="宋体" pitchFamily="2" charset="-122"/>
                <a:cs typeface="Times New Roman" pitchFamily="18" charset="0"/>
              </a:rPr>
              <a:t>Y = f(X)</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是两个等长的向量：</a:t>
            </a:r>
            <a:r>
              <a:rPr lang="en-US" altLang="zh-CN" sz="2800" b="1" dirty="0">
                <a:solidFill>
                  <a:srgbClr val="000066"/>
                </a:solidFill>
                <a:latin typeface="Times New Roman" pitchFamily="18" charset="0"/>
                <a:ea typeface="宋体" pitchFamily="2" charset="-122"/>
                <a:cs typeface="Times New Roman" pitchFamily="18" charset="0"/>
              </a:rPr>
              <a:t>X = (x1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x2</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xn</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 = (y1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y2</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yn</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，并且</a:t>
            </a:r>
            <a:r>
              <a:rPr lang="en-US" altLang="zh-CN" sz="2800" b="1" dirty="0">
                <a:solidFill>
                  <a:srgbClr val="000066"/>
                </a:solidFill>
                <a:latin typeface="Times New Roman" pitchFamily="18" charset="0"/>
                <a:ea typeface="宋体" pitchFamily="2" charset="-122"/>
                <a:cs typeface="Times New Roman" pitchFamily="18" charset="0"/>
              </a:rPr>
              <a:t>x1&lt;x2&lt;…&lt;</a:t>
            </a:r>
            <a:r>
              <a:rPr lang="en-US" altLang="zh-CN" sz="2800" b="1" dirty="0" err="1">
                <a:solidFill>
                  <a:srgbClr val="000066"/>
                </a:solidFill>
                <a:latin typeface="Times New Roman" pitchFamily="18" charset="0"/>
                <a:ea typeface="宋体" pitchFamily="2" charset="-122"/>
                <a:cs typeface="Times New Roman" pitchFamily="18" charset="0"/>
              </a:rPr>
              <a:t>xn</a:t>
            </a:r>
            <a:r>
              <a:rPr lang="zh-CN" altLang="en-US" sz="2800" b="1" dirty="0">
                <a:solidFill>
                  <a:srgbClr val="000066"/>
                </a:solidFill>
                <a:latin typeface="Times New Roman" pitchFamily="18" charset="0"/>
                <a:ea typeface="宋体" pitchFamily="2" charset="-122"/>
                <a:cs typeface="Times New Roman" pitchFamily="18" charset="0"/>
              </a:rPr>
              <a:t>，积分区间是</a:t>
            </a:r>
            <a:r>
              <a:rPr lang="en-US" altLang="zh-CN" sz="2800" b="1" dirty="0">
                <a:solidFill>
                  <a:srgbClr val="000066"/>
                </a:solidFill>
                <a:latin typeface="Times New Roman" pitchFamily="18" charset="0"/>
                <a:ea typeface="宋体" pitchFamily="2" charset="-122"/>
                <a:cs typeface="Times New Roman" pitchFamily="18" charset="0"/>
              </a:rPr>
              <a:t>[x1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xn</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 </a:t>
            </a:r>
          </a:p>
        </p:txBody>
      </p:sp>
      <p:sp>
        <p:nvSpPr>
          <p:cNvPr id="9114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1142"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extLst>
      <p:ext uri="{BB962C8B-B14F-4D97-AF65-F5344CB8AC3E}">
        <p14:creationId xmlns:p14="http://schemas.microsoft.com/office/powerpoint/2010/main" val="739420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7643" y="421802"/>
            <a:ext cx="8435280" cy="1143000"/>
          </a:xfrm>
        </p:spPr>
        <p:txBody>
          <a:bodyPr/>
          <a:lstStyle/>
          <a:p>
            <a:pPr algn="l">
              <a:lnSpc>
                <a:spcPct val="90000"/>
              </a:lnSpc>
              <a:buFontTx/>
              <a:buNone/>
              <a:defRPr/>
            </a:pPr>
            <a:r>
              <a:rPr lang="en-US" altLang="zh-CN" sz="3600" b="1" kern="1200" dirty="0">
                <a:solidFill>
                  <a:srgbClr val="000066"/>
                </a:solidFill>
                <a:latin typeface="Times New Roman" pitchFamily="18" charset="0"/>
                <a:ea typeface="宋体" pitchFamily="2" charset="-122"/>
                <a:cs typeface="Times New Roman" pitchFamily="18" charset="0"/>
              </a:rPr>
              <a:t>7.1  </a:t>
            </a:r>
            <a:r>
              <a:rPr lang="zh-CN" altLang="en-US" sz="3600" b="1" kern="1200" dirty="0">
                <a:solidFill>
                  <a:srgbClr val="000066"/>
                </a:solidFill>
                <a:latin typeface="华文新魏" pitchFamily="2" charset="-122"/>
                <a:ea typeface="华文新魏" pitchFamily="2" charset="-122"/>
                <a:cs typeface="Times New Roman" pitchFamily="18" charset="0"/>
              </a:rPr>
              <a:t>数值微分</a:t>
            </a:r>
          </a:p>
        </p:txBody>
      </p:sp>
      <p:sp>
        <p:nvSpPr>
          <p:cNvPr id="77827" name="Rectangle 3"/>
          <p:cNvSpPr>
            <a:spLocks noGrp="1" noChangeArrowheads="1"/>
          </p:cNvSpPr>
          <p:nvPr>
            <p:ph type="body" idx="1"/>
          </p:nvPr>
        </p:nvSpPr>
        <p:spPr>
          <a:xfrm>
            <a:off x="197643" y="1196752"/>
            <a:ext cx="8207375" cy="1223963"/>
          </a:xfrm>
        </p:spPr>
        <p:txBody>
          <a:bodyPr/>
          <a:lstStyle/>
          <a:p>
            <a:pPr marL="0" indent="0" algn="just">
              <a:buFontTx/>
              <a:buNone/>
            </a:pPr>
            <a:r>
              <a:rPr lang="en-US" altLang="zh-CN" sz="2800" b="1" dirty="0">
                <a:solidFill>
                  <a:srgbClr val="000066"/>
                </a:solidFill>
                <a:latin typeface="Times New Roman" pitchFamily="18" charset="0"/>
                <a:ea typeface="宋体" pitchFamily="2" charset="-122"/>
                <a:cs typeface="Times New Roman" pitchFamily="18" charset="0"/>
              </a:rPr>
              <a:t>7.1.1  </a:t>
            </a:r>
            <a:r>
              <a:rPr lang="zh-CN" altLang="en-US" sz="2800" b="1" dirty="0">
                <a:solidFill>
                  <a:srgbClr val="000066"/>
                </a:solidFill>
                <a:latin typeface="Times New Roman" pitchFamily="18" charset="0"/>
                <a:ea typeface="宋体" pitchFamily="2" charset="-122"/>
                <a:cs typeface="Times New Roman" pitchFamily="18" charset="0"/>
              </a:rPr>
              <a:t>数值差分与差商</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任意函数</a:t>
            </a:r>
            <a:r>
              <a:rPr lang="en-US" altLang="zh-CN" sz="2800" b="1" dirty="0">
                <a:solidFill>
                  <a:srgbClr val="000066"/>
                </a:solidFill>
                <a:latin typeface="Times New Roman" pitchFamily="18" charset="0"/>
                <a:ea typeface="宋体" pitchFamily="2" charset="-122"/>
                <a:cs typeface="Times New Roman" pitchFamily="18" charset="0"/>
              </a:rPr>
              <a:t>f(x)</a:t>
            </a:r>
            <a:r>
              <a:rPr lang="zh-CN" altLang="en-US" sz="2800" b="1" dirty="0">
                <a:solidFill>
                  <a:srgbClr val="000066"/>
                </a:solidFill>
                <a:latin typeface="Times New Roman" pitchFamily="18" charset="0"/>
                <a:ea typeface="宋体" pitchFamily="2" charset="-122"/>
                <a:cs typeface="Times New Roman" pitchFamily="18" charset="0"/>
              </a:rPr>
              <a:t>在</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点的导数是通过极限定义的：</a:t>
            </a:r>
          </a:p>
        </p:txBody>
      </p:sp>
      <p:sp>
        <p:nvSpPr>
          <p:cNvPr id="77829" name="Rectangle 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28" name="Object 4"/>
          <p:cNvGraphicFramePr>
            <a:graphicFrameLocks noChangeAspect="1"/>
          </p:cNvGraphicFramePr>
          <p:nvPr/>
        </p:nvGraphicFramePr>
        <p:xfrm>
          <a:off x="2987675" y="2133600"/>
          <a:ext cx="2305050" cy="523875"/>
        </p:xfrm>
        <a:graphic>
          <a:graphicData uri="http://schemas.openxmlformats.org/presentationml/2006/ole">
            <mc:AlternateContent xmlns:mc="http://schemas.openxmlformats.org/markup-compatibility/2006">
              <mc:Choice xmlns:v="urn:schemas-microsoft-com:vml" Requires="v">
                <p:oleObj spid="_x0000_s98330" name="公式" r:id="rId3" imgW="1548728" imgH="355446" progId="Equation.3">
                  <p:embed/>
                </p:oleObj>
              </mc:Choice>
              <mc:Fallback>
                <p:oleObj name="公式" r:id="rId3" imgW="1548728" imgH="3554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133600"/>
                        <a:ext cx="2305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1" name="Rectangle 7"/>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7833" name="Rectangle 9"/>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32" name="Object 8"/>
          <p:cNvGraphicFramePr>
            <a:graphicFrameLocks noChangeAspect="1"/>
          </p:cNvGraphicFramePr>
          <p:nvPr/>
        </p:nvGraphicFramePr>
        <p:xfrm>
          <a:off x="3059113" y="2636838"/>
          <a:ext cx="2305050" cy="530225"/>
        </p:xfrm>
        <a:graphic>
          <a:graphicData uri="http://schemas.openxmlformats.org/presentationml/2006/ole">
            <mc:AlternateContent xmlns:mc="http://schemas.openxmlformats.org/markup-compatibility/2006">
              <mc:Choice xmlns:v="urn:schemas-microsoft-com:vml" Requires="v">
                <p:oleObj spid="_x0000_s98331" name="公式" r:id="rId5" imgW="1536033" imgH="355446" progId="Equation.3">
                  <p:embed/>
                </p:oleObj>
              </mc:Choice>
              <mc:Fallback>
                <p:oleObj name="公式" r:id="rId5" imgW="1536033" imgH="3554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636838"/>
                        <a:ext cx="230505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5" name="Rectangle 11"/>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34" name="Object 10"/>
          <p:cNvGraphicFramePr>
            <a:graphicFrameLocks noChangeAspect="1"/>
          </p:cNvGraphicFramePr>
          <p:nvPr/>
        </p:nvGraphicFramePr>
        <p:xfrm>
          <a:off x="2987675" y="3284538"/>
          <a:ext cx="2520950" cy="433387"/>
        </p:xfrm>
        <a:graphic>
          <a:graphicData uri="http://schemas.openxmlformats.org/presentationml/2006/ole">
            <mc:AlternateContent xmlns:mc="http://schemas.openxmlformats.org/markup-compatibility/2006">
              <mc:Choice xmlns:v="urn:schemas-microsoft-com:vml" Requires="v">
                <p:oleObj spid="_x0000_s98332" name="公式" r:id="rId7" imgW="2043813" imgH="355446" progId="Equation.3">
                  <p:embed/>
                </p:oleObj>
              </mc:Choice>
              <mc:Fallback>
                <p:oleObj name="公式" r:id="rId7" imgW="2043813" imgH="3554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3284538"/>
                        <a:ext cx="252095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6" name="Rectangle 12"/>
          <p:cNvSpPr>
            <a:spLocks noChangeArrowheads="1"/>
          </p:cNvSpPr>
          <p:nvPr/>
        </p:nvSpPr>
        <p:spPr bwMode="auto">
          <a:xfrm>
            <a:off x="0" y="3806826"/>
            <a:ext cx="882047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spcBef>
                <a:spcPts val="1000"/>
              </a:spcBef>
            </a:pPr>
            <a:r>
              <a:rPr lang="zh-CN" altLang="en-US" sz="2800" b="1" dirty="0">
                <a:latin typeface="Times New Roman" pitchFamily="18" charset="0"/>
                <a:ea typeface="宋体" pitchFamily="2" charset="-122"/>
                <a:cs typeface="Times New Roman" pitchFamily="18" charset="0"/>
              </a:rPr>
              <a:t>如果去掉上述等式右端的</a:t>
            </a:r>
            <a:r>
              <a:rPr lang="en-US" altLang="zh-CN" sz="2800" b="1" dirty="0">
                <a:latin typeface="Times New Roman" pitchFamily="18" charset="0"/>
                <a:ea typeface="宋体" pitchFamily="2" charset="-122"/>
                <a:cs typeface="Times New Roman" pitchFamily="18" charset="0"/>
              </a:rPr>
              <a:t>h→0</a:t>
            </a:r>
            <a:r>
              <a:rPr lang="zh-CN" altLang="en-US" sz="2800" b="1" dirty="0">
                <a:latin typeface="Times New Roman" pitchFamily="18" charset="0"/>
                <a:ea typeface="宋体" pitchFamily="2" charset="-122"/>
                <a:cs typeface="Times New Roman" pitchFamily="18" charset="0"/>
              </a:rPr>
              <a:t>的极限过程，并引进记号： </a:t>
            </a:r>
          </a:p>
        </p:txBody>
      </p:sp>
      <p:sp>
        <p:nvSpPr>
          <p:cNvPr id="77839"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38" name="Object 14"/>
          <p:cNvGraphicFramePr>
            <a:graphicFrameLocks noChangeAspect="1"/>
          </p:cNvGraphicFramePr>
          <p:nvPr>
            <p:extLst>
              <p:ext uri="{D42A27DB-BD31-4B8C-83A1-F6EECF244321}">
                <p14:modId xmlns:p14="http://schemas.microsoft.com/office/powerpoint/2010/main" val="2508979385"/>
              </p:ext>
            </p:extLst>
          </p:nvPr>
        </p:nvGraphicFramePr>
        <p:xfrm>
          <a:off x="971600" y="4509120"/>
          <a:ext cx="2087562" cy="298450"/>
        </p:xfrm>
        <a:graphic>
          <a:graphicData uri="http://schemas.openxmlformats.org/presentationml/2006/ole">
            <mc:AlternateContent xmlns:mc="http://schemas.openxmlformats.org/markup-compatibility/2006">
              <mc:Choice xmlns:v="urn:schemas-microsoft-com:vml" Requires="v">
                <p:oleObj spid="_x0000_s98333" name="公式" r:id="rId9" imgW="1333500" imgH="190500" progId="Equation.3">
                  <p:embed/>
                </p:oleObj>
              </mc:Choice>
              <mc:Fallback>
                <p:oleObj name="公式" r:id="rId9" imgW="1333500" imgH="190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4509120"/>
                        <a:ext cx="2087562"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1" name="Rectangle 17"/>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40" name="Object 16"/>
          <p:cNvGraphicFramePr>
            <a:graphicFrameLocks noChangeAspect="1"/>
          </p:cNvGraphicFramePr>
          <p:nvPr>
            <p:extLst>
              <p:ext uri="{D42A27DB-BD31-4B8C-83A1-F6EECF244321}">
                <p14:modId xmlns:p14="http://schemas.microsoft.com/office/powerpoint/2010/main" val="3708724799"/>
              </p:ext>
            </p:extLst>
          </p:nvPr>
        </p:nvGraphicFramePr>
        <p:xfrm>
          <a:off x="3347864" y="4437112"/>
          <a:ext cx="2160587" cy="306388"/>
        </p:xfrm>
        <a:graphic>
          <a:graphicData uri="http://schemas.openxmlformats.org/presentationml/2006/ole">
            <mc:AlternateContent xmlns:mc="http://schemas.openxmlformats.org/markup-compatibility/2006">
              <mc:Choice xmlns:v="urn:schemas-microsoft-com:vml" Requires="v">
                <p:oleObj spid="_x0000_s98334" name="公式" r:id="rId11" imgW="1346200" imgH="190500" progId="Equation.3">
                  <p:embed/>
                </p:oleObj>
              </mc:Choice>
              <mc:Fallback>
                <p:oleObj name="公式" r:id="rId11" imgW="1346200" imgH="190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7864" y="4437112"/>
                        <a:ext cx="2160587"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3" name="Rectangle 19"/>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7842" name="Object 18"/>
          <p:cNvGraphicFramePr>
            <a:graphicFrameLocks noChangeAspect="1"/>
          </p:cNvGraphicFramePr>
          <p:nvPr>
            <p:extLst>
              <p:ext uri="{D42A27DB-BD31-4B8C-83A1-F6EECF244321}">
                <p14:modId xmlns:p14="http://schemas.microsoft.com/office/powerpoint/2010/main" val="1834670377"/>
              </p:ext>
            </p:extLst>
          </p:nvPr>
        </p:nvGraphicFramePr>
        <p:xfrm>
          <a:off x="5777706" y="4437112"/>
          <a:ext cx="3168650" cy="330200"/>
        </p:xfrm>
        <a:graphic>
          <a:graphicData uri="http://schemas.openxmlformats.org/presentationml/2006/ole">
            <mc:AlternateContent xmlns:mc="http://schemas.openxmlformats.org/markup-compatibility/2006">
              <mc:Choice xmlns:v="urn:schemas-microsoft-com:vml" Requires="v">
                <p:oleObj spid="_x0000_s98335" name="公式" r:id="rId13" imgW="1816100" imgH="190500" progId="Equation.3">
                  <p:embed/>
                </p:oleObj>
              </mc:Choice>
              <mc:Fallback>
                <p:oleObj name="公式" r:id="rId13" imgW="1816100" imgH="190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77706" y="4437112"/>
                        <a:ext cx="31686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4" name="Rectangle 20"/>
          <p:cNvSpPr>
            <a:spLocks noChangeArrowheads="1"/>
          </p:cNvSpPr>
          <p:nvPr/>
        </p:nvSpPr>
        <p:spPr bwMode="auto">
          <a:xfrm>
            <a:off x="197643" y="4941168"/>
            <a:ext cx="8748713"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28600" indent="-228600">
              <a:spcBef>
                <a:spcPts val="1000"/>
              </a:spcBef>
            </a:pPr>
            <a:r>
              <a:rPr lang="zh-CN" altLang="en-US" sz="2800" b="1" dirty="0">
                <a:latin typeface="Times New Roman" pitchFamily="18" charset="0"/>
                <a:ea typeface="宋体" pitchFamily="2" charset="-122"/>
                <a:cs typeface="Times New Roman" pitchFamily="18" charset="0"/>
              </a:rPr>
              <a:t>称△</a:t>
            </a:r>
            <a:r>
              <a:rPr lang="en-US" altLang="zh-CN" sz="2800" b="1" dirty="0">
                <a:latin typeface="Times New Roman" pitchFamily="18" charset="0"/>
                <a:ea typeface="宋体" pitchFamily="2" charset="-122"/>
                <a:cs typeface="Times New Roman" pitchFamily="18" charset="0"/>
              </a:rPr>
              <a:t>f(x)</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f(x)</a:t>
            </a:r>
            <a:r>
              <a:rPr lang="zh-CN" altLang="en-US" sz="2800" b="1" dirty="0">
                <a:latin typeface="Times New Roman" pitchFamily="18" charset="0"/>
                <a:ea typeface="宋体" pitchFamily="2" charset="-122"/>
                <a:cs typeface="Times New Roman" pitchFamily="18" charset="0"/>
              </a:rPr>
              <a:t>及</a:t>
            </a:r>
            <a:r>
              <a:rPr lang="en-US" altLang="zh-CN" sz="2800" b="1" dirty="0" err="1">
                <a:latin typeface="Times New Roman" pitchFamily="18" charset="0"/>
                <a:ea typeface="宋体" pitchFamily="2" charset="-122"/>
                <a:cs typeface="Times New Roman" pitchFamily="18" charset="0"/>
              </a:rPr>
              <a:t>δf</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分别为函数在</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点处以</a:t>
            </a:r>
            <a:r>
              <a:rPr lang="en-US" altLang="zh-CN" sz="2800" b="1" dirty="0">
                <a:latin typeface="Times New Roman" pitchFamily="18" charset="0"/>
                <a:ea typeface="宋体" pitchFamily="2" charset="-122"/>
                <a:cs typeface="Times New Roman" pitchFamily="18" charset="0"/>
              </a:rPr>
              <a:t>h</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h&gt;0</a:t>
            </a:r>
            <a:r>
              <a:rPr lang="zh-CN" altLang="en-US" sz="2800" b="1" dirty="0">
                <a:latin typeface="Times New Roman" pitchFamily="18" charset="0"/>
                <a:ea typeface="宋体" pitchFamily="2" charset="-122"/>
                <a:cs typeface="Times New Roman" pitchFamily="18" charset="0"/>
              </a:rPr>
              <a:t>）为步长的向前差分、向后差分和中心差分</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itchFamily="18" charset="0"/>
              <a:ea typeface="宋体" pitchFamily="2" charset="-122"/>
              <a:cs typeface="Times New Roman" pitchFamily="18" charset="0"/>
            </a:endParaRPr>
          </a:p>
        </p:txBody>
      </p:sp>
      <p:sp>
        <p:nvSpPr>
          <p:cNvPr id="77845"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extLst>
      <p:ext uri="{BB962C8B-B14F-4D97-AF65-F5344CB8AC3E}">
        <p14:creationId xmlns:p14="http://schemas.microsoft.com/office/powerpoint/2010/main" val="400685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390525" y="980728"/>
            <a:ext cx="8362950" cy="5360988"/>
          </a:xfrm>
        </p:spPr>
        <p:txBody>
          <a:bodyPr/>
          <a:lstStyle/>
          <a:p>
            <a:pPr marL="0" indent="0">
              <a:lnSpc>
                <a:spcPct val="80000"/>
              </a:lnSpc>
              <a:buFontTx/>
              <a:buNone/>
            </a:pPr>
            <a:r>
              <a:rPr lang="zh-CN" altLang="en-US" sz="2800" b="1" dirty="0" smtClean="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7-7  </a:t>
            </a:r>
            <a:r>
              <a:rPr lang="zh-CN" altLang="en-US" sz="2800" b="1" dirty="0">
                <a:solidFill>
                  <a:srgbClr val="000066"/>
                </a:solidFill>
                <a:latin typeface="Times New Roman" pitchFamily="18" charset="0"/>
                <a:ea typeface="宋体" pitchFamily="2" charset="-122"/>
                <a:cs typeface="Times New Roman" pitchFamily="18" charset="0"/>
              </a:rPr>
              <a:t>用</a:t>
            </a:r>
            <a:r>
              <a:rPr lang="en-US" altLang="zh-CN" sz="2800" b="1" dirty="0" err="1">
                <a:solidFill>
                  <a:srgbClr val="000066"/>
                </a:solidFill>
                <a:latin typeface="Times New Roman" pitchFamily="18" charset="0"/>
                <a:ea typeface="宋体" pitchFamily="2" charset="-122"/>
                <a:cs typeface="Times New Roman" pitchFamily="18" charset="0"/>
              </a:rPr>
              <a:t>trapz</a:t>
            </a:r>
            <a:r>
              <a:rPr lang="zh-CN" altLang="en-US" sz="2800" b="1" dirty="0">
                <a:solidFill>
                  <a:srgbClr val="000066"/>
                </a:solidFill>
                <a:latin typeface="Times New Roman" pitchFamily="18" charset="0"/>
                <a:ea typeface="宋体" pitchFamily="2" charset="-122"/>
                <a:cs typeface="Times New Roman" pitchFamily="18" charset="0"/>
              </a:rPr>
              <a:t>函数计算定积分                     。</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命令如下：</a:t>
            </a:r>
          </a:p>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&gt;&gt; format long</a:t>
            </a:r>
          </a:p>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&gt;&gt; x=0:0.001:1;</a:t>
            </a:r>
          </a:p>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&gt;&gt; y=4./(1+x.^2);        %</a:t>
            </a:r>
            <a:r>
              <a:rPr lang="zh-CN" altLang="en-US" sz="2800" b="1" dirty="0">
                <a:solidFill>
                  <a:srgbClr val="000066"/>
                </a:solidFill>
                <a:latin typeface="Times New Roman" pitchFamily="18" charset="0"/>
                <a:ea typeface="宋体" pitchFamily="2" charset="-122"/>
                <a:cs typeface="Times New Roman" pitchFamily="18" charset="0"/>
              </a:rPr>
              <a:t>生成函数向量</a:t>
            </a:r>
          </a:p>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&gt;&gt; </a:t>
            </a:r>
            <a:r>
              <a:rPr lang="en-US" altLang="zh-CN" sz="2800" b="1" dirty="0" err="1">
                <a:solidFill>
                  <a:srgbClr val="000066"/>
                </a:solidFill>
                <a:latin typeface="Times New Roman" pitchFamily="18" charset="0"/>
                <a:ea typeface="宋体" pitchFamily="2" charset="-122"/>
                <a:cs typeface="Times New Roman" pitchFamily="18" charset="0"/>
              </a:rPr>
              <a:t>trapz</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x,y</a:t>
            </a:r>
            <a:r>
              <a:rPr lang="en-US" altLang="zh-CN" sz="2800" b="1" dirty="0">
                <a:solidFill>
                  <a:srgbClr val="000066"/>
                </a:solidFill>
                <a:latin typeface="Times New Roman" pitchFamily="18" charset="0"/>
                <a:ea typeface="宋体" pitchFamily="2" charset="-122"/>
                <a:cs typeface="Times New Roman" pitchFamily="18" charset="0"/>
              </a:rPr>
              <a:t>)</a:t>
            </a:r>
          </a:p>
          <a:p>
            <a:pPr marL="0" indent="0">
              <a:lnSpc>
                <a:spcPct val="80000"/>
              </a:lnSpc>
              <a:buFontTx/>
              <a:buNone/>
            </a:pPr>
            <a:r>
              <a:rPr lang="en-US" altLang="zh-CN" sz="2800" b="1" dirty="0" err="1">
                <a:solidFill>
                  <a:srgbClr val="000066"/>
                </a:solidFill>
                <a:latin typeface="Times New Roman" pitchFamily="18" charset="0"/>
                <a:ea typeface="宋体" pitchFamily="2" charset="-122"/>
                <a:cs typeface="Times New Roman" pitchFamily="18" charset="0"/>
              </a:rPr>
              <a:t>ans</a:t>
            </a:r>
            <a:r>
              <a:rPr lang="en-US" altLang="zh-CN" sz="2800" b="1" dirty="0">
                <a:solidFill>
                  <a:srgbClr val="000066"/>
                </a:solidFill>
                <a:latin typeface="Times New Roman" pitchFamily="18" charset="0"/>
                <a:ea typeface="宋体" pitchFamily="2" charset="-122"/>
                <a:cs typeface="Times New Roman" pitchFamily="18" charset="0"/>
              </a:rPr>
              <a:t> =</a:t>
            </a:r>
          </a:p>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   3.141592486923127</a:t>
            </a:r>
          </a:p>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&gt;&gt; format short</a:t>
            </a: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9114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1140" name="Object 4"/>
          <p:cNvGraphicFramePr>
            <a:graphicFrameLocks noChangeAspect="1"/>
          </p:cNvGraphicFramePr>
          <p:nvPr>
            <p:extLst>
              <p:ext uri="{D42A27DB-BD31-4B8C-83A1-F6EECF244321}">
                <p14:modId xmlns:p14="http://schemas.microsoft.com/office/powerpoint/2010/main" val="468415154"/>
              </p:ext>
            </p:extLst>
          </p:nvPr>
        </p:nvGraphicFramePr>
        <p:xfrm>
          <a:off x="5446607" y="836712"/>
          <a:ext cx="1368425" cy="620713"/>
        </p:xfrm>
        <a:graphic>
          <a:graphicData uri="http://schemas.openxmlformats.org/presentationml/2006/ole">
            <mc:AlternateContent xmlns:mc="http://schemas.openxmlformats.org/markup-compatibility/2006">
              <mc:Choice xmlns:v="urn:schemas-microsoft-com:vml" Requires="v">
                <p:oleObj spid="_x0000_s91151" name="公式" r:id="rId3" imgW="927100" imgH="419100" progId="Equation.3">
                  <p:embed/>
                </p:oleObj>
              </mc:Choice>
              <mc:Fallback>
                <p:oleObj name="公式" r:id="rId3" imgW="9271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607" y="836712"/>
                        <a:ext cx="13684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2"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250825" y="765175"/>
            <a:ext cx="8893175" cy="5360988"/>
          </a:xfrm>
        </p:spPr>
        <p:txBody>
          <a:bodyPr/>
          <a:lstStyle/>
          <a:p>
            <a:pPr marL="0" indent="0">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5</a:t>
            </a:r>
            <a:r>
              <a:rPr lang="zh-CN" altLang="en-US" sz="2800" b="1" dirty="0">
                <a:solidFill>
                  <a:srgbClr val="000066"/>
                </a:solidFill>
                <a:latin typeface="Times New Roman" pitchFamily="18" charset="0"/>
                <a:ea typeface="宋体" pitchFamily="2" charset="-122"/>
                <a:cs typeface="Times New Roman" pitchFamily="18" charset="0"/>
              </a:rPr>
              <a:t>．累计梯形积分</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在</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中，提供了对数据积分逐步累计的函数</a:t>
            </a:r>
            <a:r>
              <a:rPr lang="en-US" altLang="zh-CN" sz="2800" b="1" dirty="0" err="1">
                <a:solidFill>
                  <a:srgbClr val="000066"/>
                </a:solidFill>
                <a:latin typeface="Times New Roman" pitchFamily="18" charset="0"/>
                <a:ea typeface="宋体" pitchFamily="2" charset="-122"/>
                <a:cs typeface="Times New Roman" pitchFamily="18" charset="0"/>
              </a:rPr>
              <a:t>cumtrapz</a:t>
            </a:r>
            <a:r>
              <a:rPr lang="zh-CN" altLang="en-US" sz="2800" b="1" dirty="0">
                <a:solidFill>
                  <a:srgbClr val="000066"/>
                </a:solidFill>
                <a:latin typeface="Times New Roman" pitchFamily="18" charset="0"/>
                <a:ea typeface="宋体" pitchFamily="2" charset="-122"/>
                <a:cs typeface="Times New Roman" pitchFamily="18" charset="0"/>
              </a:rPr>
              <a:t>。该函数调用格式如下。</a:t>
            </a:r>
            <a:endParaRPr lang="zh-CN" altLang="es-ES" sz="28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s-ES" altLang="zh-CN" sz="2800" b="1" dirty="0">
                <a:solidFill>
                  <a:srgbClr val="000066"/>
                </a:solidFill>
                <a:latin typeface="Times New Roman" pitchFamily="18" charset="0"/>
                <a:ea typeface="宋体" pitchFamily="2" charset="-122"/>
                <a:cs typeface="Times New Roman" pitchFamily="18" charset="0"/>
              </a:rPr>
              <a:t>Z=cumtrapz(Y)</a:t>
            </a:r>
          </a:p>
          <a:p>
            <a:pPr marL="0" indent="0">
              <a:lnSpc>
                <a:spcPct val="80000"/>
              </a:lnSpc>
              <a:buFontTx/>
              <a:buNone/>
            </a:pPr>
            <a:r>
              <a:rPr lang="es-ES" altLang="zh-CN" sz="2800" b="1" dirty="0">
                <a:solidFill>
                  <a:srgbClr val="000066"/>
                </a:solidFill>
                <a:latin typeface="Times New Roman" pitchFamily="18" charset="0"/>
                <a:ea typeface="宋体" pitchFamily="2" charset="-122"/>
                <a:cs typeface="Times New Roman" pitchFamily="18" charset="0"/>
              </a:rPr>
              <a:t>Z=cumtrapz(X,Y)</a:t>
            </a:r>
          </a:p>
          <a:p>
            <a:pPr marL="0" indent="0">
              <a:lnSpc>
                <a:spcPct val="80000"/>
              </a:lnSpc>
              <a:buFontTx/>
              <a:buNone/>
            </a:pPr>
            <a:r>
              <a:rPr lang="zh-CN" altLang="es-ES" sz="2800" b="1" dirty="0">
                <a:solidFill>
                  <a:srgbClr val="000066"/>
                </a:solidFill>
                <a:latin typeface="Times New Roman" pitchFamily="18" charset="0"/>
                <a:ea typeface="宋体" pitchFamily="2" charset="-122"/>
                <a:cs typeface="Times New Roman" pitchFamily="18" charset="0"/>
              </a:rPr>
              <a:t>对于向量</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Z</a:t>
            </a:r>
            <a:r>
              <a:rPr lang="zh-CN" altLang="en-US" sz="2800" b="1" dirty="0">
                <a:solidFill>
                  <a:srgbClr val="000066"/>
                </a:solidFill>
                <a:latin typeface="Times New Roman" pitchFamily="18" charset="0"/>
                <a:ea typeface="宋体" pitchFamily="2" charset="-122"/>
                <a:cs typeface="Times New Roman" pitchFamily="18" charset="0"/>
              </a:rPr>
              <a:t>是一个与</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等长的向量；对于矩阵</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Z</a:t>
            </a:r>
            <a:r>
              <a:rPr lang="zh-CN" altLang="en-US" sz="2800" b="1" dirty="0">
                <a:solidFill>
                  <a:srgbClr val="000066"/>
                </a:solidFill>
                <a:latin typeface="Times New Roman" pitchFamily="18" charset="0"/>
                <a:ea typeface="宋体" pitchFamily="2" charset="-122"/>
                <a:cs typeface="Times New Roman" pitchFamily="18" charset="0"/>
              </a:rPr>
              <a:t>是一个与</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相同大小的矩阵，累计计算</a:t>
            </a:r>
            <a:r>
              <a:rPr lang="en-US" altLang="zh-CN" sz="2800" b="1" dirty="0">
                <a:solidFill>
                  <a:srgbClr val="000066"/>
                </a:solidFill>
                <a:latin typeface="Times New Roman" pitchFamily="18" charset="0"/>
                <a:ea typeface="宋体" pitchFamily="2" charset="-122"/>
                <a:cs typeface="Times New Roman" pitchFamily="18" charset="0"/>
              </a:rPr>
              <a:t>Y</a:t>
            </a:r>
            <a:r>
              <a:rPr lang="zh-CN" altLang="en-US" sz="2800" b="1" dirty="0">
                <a:solidFill>
                  <a:srgbClr val="000066"/>
                </a:solidFill>
                <a:latin typeface="Times New Roman" pitchFamily="18" charset="0"/>
                <a:ea typeface="宋体" pitchFamily="2" charset="-122"/>
                <a:cs typeface="Times New Roman" pitchFamily="18" charset="0"/>
              </a:rPr>
              <a:t>每列的积分。函数其他参数的含义和用法与</a:t>
            </a:r>
            <a:r>
              <a:rPr lang="en-US" altLang="zh-CN" sz="2800" b="1" dirty="0" err="1">
                <a:solidFill>
                  <a:srgbClr val="000066"/>
                </a:solidFill>
                <a:latin typeface="Times New Roman" pitchFamily="18" charset="0"/>
                <a:ea typeface="宋体" pitchFamily="2" charset="-122"/>
                <a:cs typeface="Times New Roman" pitchFamily="18" charset="0"/>
              </a:rPr>
              <a:t>trapz</a:t>
            </a:r>
            <a:r>
              <a:rPr lang="zh-CN" altLang="en-US" sz="2800" b="1" dirty="0">
                <a:solidFill>
                  <a:srgbClr val="000066"/>
                </a:solidFill>
                <a:latin typeface="Times New Roman" pitchFamily="18" charset="0"/>
                <a:ea typeface="宋体" pitchFamily="2" charset="-122"/>
                <a:cs typeface="Times New Roman" pitchFamily="18" charset="0"/>
              </a:rPr>
              <a:t>函数的相同。例如：</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S=</a:t>
            </a:r>
            <a:r>
              <a:rPr lang="en-US" altLang="zh-CN" sz="2400" b="1" dirty="0" err="1">
                <a:solidFill>
                  <a:srgbClr val="000066"/>
                </a:solidFill>
                <a:latin typeface="Times New Roman" pitchFamily="18" charset="0"/>
                <a:ea typeface="宋体" pitchFamily="2" charset="-122"/>
                <a:cs typeface="Times New Roman" pitchFamily="18" charset="0"/>
              </a:rPr>
              <a:t>cumtrapz</a:t>
            </a:r>
            <a:r>
              <a:rPr lang="en-US" altLang="zh-CN" sz="2400" b="1" dirty="0">
                <a:solidFill>
                  <a:srgbClr val="000066"/>
                </a:solidFill>
                <a:latin typeface="Times New Roman" pitchFamily="18" charset="0"/>
                <a:ea typeface="宋体" pitchFamily="2" charset="-122"/>
                <a:cs typeface="Times New Roman" pitchFamily="18" charset="0"/>
              </a:rPr>
              <a:t>([1:5;2:6]')</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S =</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         0         0</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    1.5000    2.5000</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    4.0000    6.0000</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    7.5000   10.5000</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   12.0000   16.0000</a:t>
            </a:r>
            <a:endParaRPr lang="zh-CN" altLang="en-US" sz="2400" b="1" dirty="0">
              <a:solidFill>
                <a:srgbClr val="000066"/>
              </a:solidFill>
              <a:latin typeface="Times New Roman" pitchFamily="18" charset="0"/>
              <a:ea typeface="宋体" pitchFamily="2" charset="-122"/>
              <a:cs typeface="Times New Roman" pitchFamily="18" charset="0"/>
            </a:endParaRPr>
          </a:p>
        </p:txBody>
      </p:sp>
      <p:sp>
        <p:nvSpPr>
          <p:cNvPr id="92164"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51520" y="525149"/>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7.2.3  </a:t>
            </a:r>
            <a:r>
              <a:rPr lang="zh-CN" altLang="en-US" sz="2800" b="1" dirty="0">
                <a:solidFill>
                  <a:srgbClr val="000066"/>
                </a:solidFill>
                <a:latin typeface="Times New Roman" pitchFamily="18" charset="0"/>
                <a:ea typeface="宋体" pitchFamily="2" charset="-122"/>
                <a:cs typeface="Times New Roman" pitchFamily="18" charset="0"/>
              </a:rPr>
              <a:t>多重定积分的数值求解</a:t>
            </a:r>
          </a:p>
        </p:txBody>
      </p:sp>
      <p:sp>
        <p:nvSpPr>
          <p:cNvPr id="93187" name="Rectangle 3"/>
          <p:cNvSpPr>
            <a:spLocks noGrp="1" noChangeArrowheads="1"/>
          </p:cNvSpPr>
          <p:nvPr>
            <p:ph type="body" idx="1"/>
          </p:nvPr>
        </p:nvSpPr>
        <p:spPr>
          <a:xfrm>
            <a:off x="179512" y="1341438"/>
            <a:ext cx="8507288" cy="4784725"/>
          </a:xfrm>
        </p:spPr>
        <p:txBody>
          <a:bodyPr/>
          <a:lstStyle/>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重</a:t>
            </a:r>
            <a:r>
              <a:rPr lang="zh-CN" altLang="en-US" sz="2800" b="1" dirty="0">
                <a:solidFill>
                  <a:srgbClr val="000066"/>
                </a:solidFill>
                <a:latin typeface="Times New Roman" pitchFamily="18" charset="0"/>
                <a:ea typeface="宋体" pitchFamily="2" charset="-122"/>
                <a:cs typeface="Times New Roman" pitchFamily="18" charset="0"/>
              </a:rPr>
              <a:t>积分的被积函数是二元函数或三元函数，积分范围是平面上的一个区域或空间中的一个区域。</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提供的</a:t>
            </a:r>
            <a:r>
              <a:rPr lang="en-US" altLang="zh-CN" sz="2800" b="1" dirty="0">
                <a:solidFill>
                  <a:srgbClr val="000066"/>
                </a:solidFill>
                <a:latin typeface="Times New Roman" pitchFamily="18" charset="0"/>
                <a:ea typeface="宋体" pitchFamily="2" charset="-122"/>
                <a:cs typeface="Times New Roman" pitchFamily="18" charset="0"/>
              </a:rPr>
              <a:t>integral2</a:t>
            </a:r>
            <a:r>
              <a:rPr lang="zh-CN" altLang="en-US" sz="2800" b="1" dirty="0">
                <a:solidFill>
                  <a:srgbClr val="000066"/>
                </a:solidFill>
                <a:latin typeface="Times New Roman" pitchFamily="18" charset="0"/>
                <a:ea typeface="宋体" pitchFamily="2" charset="-122"/>
                <a:cs typeface="Times New Roman" pitchFamily="18" charset="0"/>
              </a:rPr>
              <a:t>、</a:t>
            </a:r>
            <a:r>
              <a:rPr lang="pt-BR" altLang="zh-CN" sz="2800" b="1" dirty="0">
                <a:solidFill>
                  <a:srgbClr val="000066"/>
                </a:solidFill>
                <a:latin typeface="Times New Roman" pitchFamily="18" charset="0"/>
                <a:ea typeface="宋体" pitchFamily="2" charset="-122"/>
                <a:cs typeface="Times New Roman" pitchFamily="18" charset="0"/>
              </a:rPr>
              <a:t>quad2d</a:t>
            </a:r>
            <a:r>
              <a:rPr lang="zh-CN" altLang="pt-BR"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dblquad</a:t>
            </a:r>
            <a:r>
              <a:rPr lang="zh-CN" altLang="en-US" sz="2800" b="1" dirty="0">
                <a:solidFill>
                  <a:srgbClr val="000066"/>
                </a:solidFill>
                <a:latin typeface="Times New Roman" pitchFamily="18" charset="0"/>
                <a:ea typeface="宋体" pitchFamily="2" charset="-122"/>
                <a:cs typeface="Times New Roman" pitchFamily="18" charset="0"/>
              </a:rPr>
              <a:t>函数用于求                  的数值解，</a:t>
            </a:r>
            <a:r>
              <a:rPr lang="en-US" altLang="zh-CN" sz="2800" b="1" dirty="0">
                <a:solidFill>
                  <a:srgbClr val="000066"/>
                </a:solidFill>
                <a:latin typeface="Times New Roman" pitchFamily="18" charset="0"/>
                <a:ea typeface="宋体" pitchFamily="2" charset="-122"/>
                <a:cs typeface="Times New Roman" pitchFamily="18" charset="0"/>
              </a:rPr>
              <a:t>integral3</a:t>
            </a:r>
            <a:r>
              <a:rPr lang="zh-CN" altLang="en-US" sz="2800" b="1" dirty="0">
                <a:solidFill>
                  <a:srgbClr val="000066"/>
                </a:solidFill>
                <a:latin typeface="Times New Roman" pitchFamily="18" charset="0"/>
                <a:ea typeface="宋体" pitchFamily="2" charset="-122"/>
                <a:cs typeface="Times New Roman" pitchFamily="18" charset="0"/>
              </a:rPr>
              <a:t>、</a:t>
            </a:r>
            <a:r>
              <a:rPr lang="pt-BR" altLang="zh-CN" sz="2800" b="1" dirty="0">
                <a:solidFill>
                  <a:srgbClr val="000066"/>
                </a:solidFill>
                <a:latin typeface="Times New Roman" pitchFamily="18" charset="0"/>
                <a:ea typeface="宋体" pitchFamily="2" charset="-122"/>
                <a:cs typeface="Times New Roman" pitchFamily="18" charset="0"/>
              </a:rPr>
              <a:t>triplequad</a:t>
            </a:r>
            <a:r>
              <a:rPr lang="zh-CN" altLang="pt-BR" sz="2800" b="1" dirty="0">
                <a:solidFill>
                  <a:srgbClr val="000066"/>
                </a:solidFill>
                <a:latin typeface="Times New Roman" pitchFamily="18" charset="0"/>
                <a:ea typeface="宋体" pitchFamily="2" charset="-122"/>
                <a:cs typeface="Times New Roman" pitchFamily="18" charset="0"/>
              </a:rPr>
              <a:t>函数用于求                      </a:t>
            </a:r>
            <a:r>
              <a:rPr lang="zh-CN" altLang="pt-BR" sz="2800" b="1" dirty="0" smtClean="0">
                <a:solidFill>
                  <a:srgbClr val="000066"/>
                </a:solidFill>
                <a:latin typeface="Times New Roman" pitchFamily="18" charset="0"/>
                <a:ea typeface="宋体" pitchFamily="2" charset="-122"/>
                <a:cs typeface="Times New Roman" pitchFamily="18" charset="0"/>
              </a:rPr>
              <a:t>的</a:t>
            </a:r>
            <a:r>
              <a:rPr lang="zh-CN" altLang="pt-BR" sz="2800" b="1" dirty="0">
                <a:solidFill>
                  <a:srgbClr val="000066"/>
                </a:solidFill>
                <a:latin typeface="Times New Roman" pitchFamily="18" charset="0"/>
                <a:ea typeface="宋体" pitchFamily="2" charset="-122"/>
                <a:cs typeface="Times New Roman" pitchFamily="18" charset="0"/>
              </a:rPr>
              <a:t>数值解。函数的调用格式为：</a:t>
            </a:r>
            <a:endParaRPr lang="zh-CN" altLang="en-US" sz="2800" b="1" dirty="0">
              <a:solidFill>
                <a:srgbClr val="000066"/>
              </a:solidFill>
              <a:latin typeface="Times New Roman" pitchFamily="18" charset="0"/>
              <a:ea typeface="宋体" pitchFamily="2" charset="-122"/>
              <a:cs typeface="Times New Roman" pitchFamily="18" charset="0"/>
            </a:endParaRP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I=integral2(</a:t>
            </a:r>
            <a:r>
              <a:rPr lang="en-US" altLang="zh-CN" sz="2400" b="1" dirty="0" err="1">
                <a:solidFill>
                  <a:srgbClr val="000066"/>
                </a:solidFill>
                <a:latin typeface="Times New Roman" pitchFamily="18" charset="0"/>
                <a:ea typeface="宋体" pitchFamily="2" charset="-122"/>
                <a:cs typeface="Times New Roman" pitchFamily="18" charset="0"/>
              </a:rPr>
              <a:t>filename,a,b,c,d</a:t>
            </a:r>
            <a:r>
              <a:rPr lang="en-US" altLang="zh-CN" sz="2400" b="1" dirty="0">
                <a:solidFill>
                  <a:srgbClr val="000066"/>
                </a:solidFill>
                <a:latin typeface="Times New Roman" pitchFamily="18" charset="0"/>
                <a:ea typeface="宋体" pitchFamily="2" charset="-122"/>
                <a:cs typeface="Times New Roman" pitchFamily="18" charset="0"/>
              </a:rPr>
              <a:t>)</a:t>
            </a: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I=quad2d(</a:t>
            </a:r>
            <a:r>
              <a:rPr lang="en-US" altLang="zh-CN" sz="2400" b="1" dirty="0" err="1">
                <a:solidFill>
                  <a:srgbClr val="000066"/>
                </a:solidFill>
                <a:latin typeface="Times New Roman" pitchFamily="18" charset="0"/>
                <a:ea typeface="宋体" pitchFamily="2" charset="-122"/>
                <a:cs typeface="Times New Roman" pitchFamily="18" charset="0"/>
              </a:rPr>
              <a:t>filename,a,b,c,d</a:t>
            </a:r>
            <a:r>
              <a:rPr lang="en-US" altLang="zh-CN" sz="2400" b="1" dirty="0">
                <a:solidFill>
                  <a:srgbClr val="000066"/>
                </a:solidFill>
                <a:latin typeface="Times New Roman" pitchFamily="18" charset="0"/>
                <a:ea typeface="宋体" pitchFamily="2" charset="-122"/>
                <a:cs typeface="Times New Roman" pitchFamily="18" charset="0"/>
              </a:rPr>
              <a:t>)</a:t>
            </a: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I=</a:t>
            </a:r>
            <a:r>
              <a:rPr lang="en-US" altLang="zh-CN" sz="2400" b="1" dirty="0" err="1">
                <a:solidFill>
                  <a:srgbClr val="000066"/>
                </a:solidFill>
                <a:latin typeface="Times New Roman" pitchFamily="18" charset="0"/>
                <a:ea typeface="宋体" pitchFamily="2" charset="-122"/>
                <a:cs typeface="Times New Roman" pitchFamily="18" charset="0"/>
              </a:rPr>
              <a:t>dblquad</a:t>
            </a:r>
            <a:r>
              <a:rPr lang="en-US" altLang="zh-CN" sz="2400" b="1" dirty="0">
                <a:solidFill>
                  <a:srgbClr val="000066"/>
                </a:solidFill>
                <a:latin typeface="Times New Roman" pitchFamily="18" charset="0"/>
                <a:ea typeface="宋体" pitchFamily="2" charset="-122"/>
                <a:cs typeface="Times New Roman" pitchFamily="18" charset="0"/>
              </a:rPr>
              <a:t>(</a:t>
            </a:r>
            <a:r>
              <a:rPr lang="en-US" altLang="zh-CN" sz="2400" b="1" dirty="0" err="1">
                <a:solidFill>
                  <a:srgbClr val="000066"/>
                </a:solidFill>
                <a:latin typeface="Times New Roman" pitchFamily="18" charset="0"/>
                <a:ea typeface="宋体" pitchFamily="2" charset="-122"/>
                <a:cs typeface="Times New Roman" pitchFamily="18" charset="0"/>
              </a:rPr>
              <a:t>filename,a,b,c,d,tol</a:t>
            </a:r>
            <a:r>
              <a:rPr lang="en-US" altLang="zh-CN" sz="2400" b="1" dirty="0">
                <a:solidFill>
                  <a:srgbClr val="000066"/>
                </a:solidFill>
                <a:latin typeface="Times New Roman" pitchFamily="18" charset="0"/>
                <a:ea typeface="宋体" pitchFamily="2" charset="-122"/>
                <a:cs typeface="Times New Roman" pitchFamily="18" charset="0"/>
              </a:rPr>
              <a:t>)</a:t>
            </a: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I=integral3(</a:t>
            </a:r>
            <a:r>
              <a:rPr lang="en-US" altLang="zh-CN" sz="2400" b="1" dirty="0" err="1">
                <a:solidFill>
                  <a:srgbClr val="000066"/>
                </a:solidFill>
                <a:latin typeface="Times New Roman" pitchFamily="18" charset="0"/>
                <a:ea typeface="宋体" pitchFamily="2" charset="-122"/>
                <a:cs typeface="Times New Roman" pitchFamily="18" charset="0"/>
              </a:rPr>
              <a:t>filename,a,b,c,d,e,f</a:t>
            </a:r>
            <a:r>
              <a:rPr lang="en-US" altLang="zh-CN" sz="2400" b="1" dirty="0">
                <a:solidFill>
                  <a:srgbClr val="000066"/>
                </a:solidFill>
                <a:latin typeface="Times New Roman" pitchFamily="18" charset="0"/>
                <a:ea typeface="宋体" pitchFamily="2" charset="-122"/>
                <a:cs typeface="Times New Roman" pitchFamily="18" charset="0"/>
              </a:rPr>
              <a:t>)</a:t>
            </a:r>
          </a:p>
          <a:p>
            <a:pPr marL="0" indent="0">
              <a:buFontTx/>
              <a:buNone/>
            </a:pPr>
            <a:r>
              <a:rPr lang="en-US" altLang="zh-CN" sz="2400" b="1" dirty="0">
                <a:solidFill>
                  <a:srgbClr val="000066"/>
                </a:solidFill>
                <a:latin typeface="Times New Roman" pitchFamily="18" charset="0"/>
                <a:ea typeface="宋体" pitchFamily="2" charset="-122"/>
                <a:cs typeface="Times New Roman" pitchFamily="18" charset="0"/>
              </a:rPr>
              <a:t>I=</a:t>
            </a:r>
            <a:r>
              <a:rPr lang="en-US" altLang="zh-CN" sz="2400" b="1" dirty="0" err="1">
                <a:solidFill>
                  <a:srgbClr val="000066"/>
                </a:solidFill>
                <a:latin typeface="Times New Roman" pitchFamily="18" charset="0"/>
                <a:ea typeface="宋体" pitchFamily="2" charset="-122"/>
                <a:cs typeface="Times New Roman" pitchFamily="18" charset="0"/>
              </a:rPr>
              <a:t>triplequad</a:t>
            </a:r>
            <a:r>
              <a:rPr lang="en-US" altLang="zh-CN" sz="2400" b="1" dirty="0">
                <a:solidFill>
                  <a:srgbClr val="000066"/>
                </a:solidFill>
                <a:latin typeface="Times New Roman" pitchFamily="18" charset="0"/>
                <a:ea typeface="宋体" pitchFamily="2" charset="-122"/>
                <a:cs typeface="Times New Roman" pitchFamily="18" charset="0"/>
              </a:rPr>
              <a:t>(</a:t>
            </a:r>
            <a:r>
              <a:rPr lang="en-US" altLang="zh-CN" sz="2400" b="1" dirty="0" err="1">
                <a:solidFill>
                  <a:srgbClr val="000066"/>
                </a:solidFill>
                <a:latin typeface="Times New Roman" pitchFamily="18" charset="0"/>
                <a:ea typeface="宋体" pitchFamily="2" charset="-122"/>
                <a:cs typeface="Times New Roman" pitchFamily="18" charset="0"/>
              </a:rPr>
              <a:t>filename,a,b,c,d,e,f,tol</a:t>
            </a:r>
            <a:r>
              <a:rPr lang="en-US" altLang="zh-CN" sz="2400" b="1" dirty="0" smtClean="0">
                <a:solidFill>
                  <a:srgbClr val="000066"/>
                </a:solidFill>
                <a:latin typeface="Times New Roman" pitchFamily="18" charset="0"/>
                <a:ea typeface="宋体" pitchFamily="2" charset="-122"/>
                <a:cs typeface="Times New Roman" pitchFamily="18" charset="0"/>
              </a:rPr>
              <a:t>)</a:t>
            </a:r>
            <a:endParaRPr lang="en-US" altLang="zh-CN" sz="2400" b="1" dirty="0">
              <a:solidFill>
                <a:srgbClr val="000066"/>
              </a:solidFill>
              <a:latin typeface="Times New Roman" pitchFamily="18" charset="0"/>
              <a:ea typeface="宋体" pitchFamily="2" charset="-122"/>
              <a:cs typeface="Times New Roman" pitchFamily="18" charset="0"/>
            </a:endParaRPr>
          </a:p>
        </p:txBody>
      </p:sp>
      <p:sp>
        <p:nvSpPr>
          <p:cNvPr id="93189" name="Rectangle 5"/>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3188" name="Object 4"/>
          <p:cNvGraphicFramePr>
            <a:graphicFrameLocks noChangeAspect="1"/>
          </p:cNvGraphicFramePr>
          <p:nvPr>
            <p:extLst>
              <p:ext uri="{D42A27DB-BD31-4B8C-83A1-F6EECF244321}">
                <p14:modId xmlns:p14="http://schemas.microsoft.com/office/powerpoint/2010/main" val="1162612712"/>
              </p:ext>
            </p:extLst>
          </p:nvPr>
        </p:nvGraphicFramePr>
        <p:xfrm>
          <a:off x="1259632" y="2708920"/>
          <a:ext cx="1211263" cy="347662"/>
        </p:xfrm>
        <a:graphic>
          <a:graphicData uri="http://schemas.openxmlformats.org/presentationml/2006/ole">
            <mc:AlternateContent xmlns:mc="http://schemas.openxmlformats.org/markup-compatibility/2006">
              <mc:Choice xmlns:v="urn:schemas-microsoft-com:vml" Requires="v">
                <p:oleObj spid="_x0000_s93209" r:id="rId3" imgW="914400" imgH="279400" progId="Equation.DSMT4">
                  <p:embed/>
                </p:oleObj>
              </mc:Choice>
              <mc:Fallback>
                <p:oleObj r:id="rId3" imgW="914400" imgH="279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708920"/>
                        <a:ext cx="1211263"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1" name="Rectangle 7"/>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3190" name="Object 6"/>
          <p:cNvGraphicFramePr>
            <a:graphicFrameLocks noChangeAspect="1"/>
          </p:cNvGraphicFramePr>
          <p:nvPr>
            <p:extLst>
              <p:ext uri="{D42A27DB-BD31-4B8C-83A1-F6EECF244321}">
                <p14:modId xmlns:p14="http://schemas.microsoft.com/office/powerpoint/2010/main" val="1664429835"/>
              </p:ext>
            </p:extLst>
          </p:nvPr>
        </p:nvGraphicFramePr>
        <p:xfrm>
          <a:off x="1475656" y="3117850"/>
          <a:ext cx="1584325" cy="346075"/>
        </p:xfrm>
        <a:graphic>
          <a:graphicData uri="http://schemas.openxmlformats.org/presentationml/2006/ole">
            <mc:AlternateContent xmlns:mc="http://schemas.openxmlformats.org/markup-compatibility/2006">
              <mc:Choice xmlns:v="urn:schemas-microsoft-com:vml" Requires="v">
                <p:oleObj spid="_x0000_s93210" r:id="rId5" imgW="1270000" imgH="279400" progId="Equation.DSMT4">
                  <p:embed/>
                </p:oleObj>
              </mc:Choice>
              <mc:Fallback>
                <p:oleObj r:id="rId5" imgW="1270000" imgH="279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117850"/>
                        <a:ext cx="15843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2"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426244" y="980728"/>
            <a:ext cx="8291512" cy="5400129"/>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7-8  </a:t>
            </a:r>
            <a:r>
              <a:rPr lang="zh-CN" altLang="en-US" sz="2800" b="1" dirty="0">
                <a:solidFill>
                  <a:srgbClr val="000066"/>
                </a:solidFill>
                <a:latin typeface="Times New Roman" pitchFamily="18" charset="0"/>
                <a:ea typeface="宋体" pitchFamily="2" charset="-122"/>
                <a:cs typeface="Times New Roman" pitchFamily="18" charset="0"/>
              </a:rPr>
              <a:t>计算二重定积分                                   </a:t>
            </a:r>
            <a:r>
              <a:rPr lang="zh-CN" altLang="en-US" sz="2800" b="1" dirty="0" smtClean="0">
                <a:solidFill>
                  <a:srgbClr val="000066"/>
                </a:solidFill>
                <a:latin typeface="Times New Roman" pitchFamily="18" charset="0"/>
                <a:ea typeface="宋体" pitchFamily="2" charset="-122"/>
                <a:cs typeface="Times New Roman" pitchFamily="18" charset="0"/>
              </a:rPr>
              <a:t>。</a:t>
            </a:r>
            <a:endParaRPr lang="zh-CN" altLang="en-US" sz="28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建立一个函数文件</a:t>
            </a:r>
            <a:r>
              <a:rPr lang="en-US" altLang="zh-CN" sz="2800" b="1" dirty="0" err="1">
                <a:solidFill>
                  <a:srgbClr val="000066"/>
                </a:solidFill>
                <a:latin typeface="Times New Roman" pitchFamily="18" charset="0"/>
                <a:ea typeface="宋体" pitchFamily="2" charset="-122"/>
                <a:cs typeface="Times New Roman" pitchFamily="18" charset="0"/>
              </a:rPr>
              <a:t>fxy.m</a:t>
            </a:r>
            <a:r>
              <a:rPr lang="zh-CN" altLang="en-US" sz="2800" b="1" dirty="0">
                <a:solidFill>
                  <a:srgbClr val="000066"/>
                </a:solidFill>
                <a:latin typeface="Times New Roman" pitchFamily="18" charset="0"/>
                <a:ea typeface="宋体" pitchFamily="2" charset="-122"/>
                <a:cs typeface="Times New Roman" pitchFamily="18" charset="0"/>
              </a:rPr>
              <a:t>。</a:t>
            </a:r>
          </a:p>
          <a:p>
            <a:pPr marL="0" indent="0">
              <a:lnSpc>
                <a:spcPct val="80000"/>
              </a:lnSpc>
              <a:buFontTx/>
              <a:buNone/>
            </a:pPr>
            <a:r>
              <a:rPr lang="en-US" altLang="zh-CN" sz="1200" b="1" dirty="0">
                <a:solidFill>
                  <a:srgbClr val="000066"/>
                </a:solidFill>
                <a:latin typeface="Times New Roman" pitchFamily="18" charset="0"/>
                <a:ea typeface="宋体" pitchFamily="2" charset="-122"/>
                <a:cs typeface="Times New Roman" pitchFamily="18" charset="0"/>
              </a:rPr>
              <a:t>function f=</a:t>
            </a:r>
            <a:r>
              <a:rPr lang="en-US" altLang="zh-CN" sz="1200" b="1" dirty="0" err="1">
                <a:solidFill>
                  <a:srgbClr val="000066"/>
                </a:solidFill>
                <a:latin typeface="Times New Roman" pitchFamily="18" charset="0"/>
                <a:ea typeface="宋体" pitchFamily="2" charset="-122"/>
                <a:cs typeface="Times New Roman" pitchFamily="18" charset="0"/>
              </a:rPr>
              <a:t>fxy</a:t>
            </a:r>
            <a:r>
              <a:rPr lang="en-US" altLang="zh-CN" sz="1200" b="1" dirty="0">
                <a:solidFill>
                  <a:srgbClr val="000066"/>
                </a:solidFill>
                <a:latin typeface="Times New Roman" pitchFamily="18" charset="0"/>
                <a:ea typeface="宋体" pitchFamily="2" charset="-122"/>
                <a:cs typeface="Times New Roman" pitchFamily="18" charset="0"/>
              </a:rPr>
              <a:t>(</a:t>
            </a:r>
            <a:r>
              <a:rPr lang="en-US" altLang="zh-CN" sz="1200" b="1" dirty="0" err="1">
                <a:solidFill>
                  <a:srgbClr val="000066"/>
                </a:solidFill>
                <a:latin typeface="Times New Roman" pitchFamily="18" charset="0"/>
                <a:ea typeface="宋体" pitchFamily="2" charset="-122"/>
                <a:cs typeface="Times New Roman" pitchFamily="18" charset="0"/>
              </a:rPr>
              <a:t>x,y</a:t>
            </a:r>
            <a:r>
              <a:rPr lang="en-US" altLang="zh-CN" sz="1200" b="1" dirty="0">
                <a:solidFill>
                  <a:srgbClr val="000066"/>
                </a:solidFill>
                <a:latin typeface="Times New Roman" pitchFamily="18" charset="0"/>
                <a:ea typeface="宋体" pitchFamily="2" charset="-122"/>
                <a:cs typeface="Times New Roman" pitchFamily="18" charset="0"/>
              </a:rPr>
              <a:t>)</a:t>
            </a:r>
          </a:p>
          <a:p>
            <a:pPr marL="0" indent="0">
              <a:lnSpc>
                <a:spcPct val="80000"/>
              </a:lnSpc>
              <a:buFontTx/>
              <a:buNone/>
            </a:pPr>
            <a:r>
              <a:rPr lang="en-US" altLang="zh-CN" sz="1200" b="1" dirty="0">
                <a:solidFill>
                  <a:srgbClr val="000066"/>
                </a:solidFill>
                <a:latin typeface="Times New Roman" pitchFamily="18" charset="0"/>
                <a:ea typeface="宋体" pitchFamily="2" charset="-122"/>
                <a:cs typeface="Times New Roman" pitchFamily="18" charset="0"/>
              </a:rPr>
              <a:t>global </a:t>
            </a:r>
            <a:r>
              <a:rPr lang="en-US" altLang="zh-CN" sz="1200" b="1" dirty="0" err="1">
                <a:solidFill>
                  <a:srgbClr val="000066"/>
                </a:solidFill>
                <a:latin typeface="Times New Roman" pitchFamily="18" charset="0"/>
                <a:ea typeface="宋体" pitchFamily="2" charset="-122"/>
                <a:cs typeface="Times New Roman" pitchFamily="18" charset="0"/>
              </a:rPr>
              <a:t>ki</a:t>
            </a:r>
            <a:r>
              <a:rPr lang="en-US" altLang="zh-CN" sz="1200" b="1" dirty="0">
                <a:solidFill>
                  <a:srgbClr val="000066"/>
                </a:solidFill>
                <a:latin typeface="Times New Roman" pitchFamily="18" charset="0"/>
                <a:ea typeface="宋体" pitchFamily="2" charset="-122"/>
                <a:cs typeface="Times New Roman" pitchFamily="18" charset="0"/>
              </a:rPr>
              <a:t>;</a:t>
            </a:r>
          </a:p>
          <a:p>
            <a:pPr marL="0" indent="0">
              <a:lnSpc>
                <a:spcPct val="80000"/>
              </a:lnSpc>
              <a:buFontTx/>
              <a:buNone/>
            </a:pPr>
            <a:r>
              <a:rPr lang="en-US" altLang="zh-CN" sz="1200" b="1" dirty="0" err="1">
                <a:solidFill>
                  <a:srgbClr val="000066"/>
                </a:solidFill>
                <a:latin typeface="Times New Roman" pitchFamily="18" charset="0"/>
                <a:ea typeface="宋体" pitchFamily="2" charset="-122"/>
                <a:cs typeface="Times New Roman" pitchFamily="18" charset="0"/>
              </a:rPr>
              <a:t>ki</a:t>
            </a:r>
            <a:r>
              <a:rPr lang="en-US" altLang="zh-CN" sz="1200" b="1" dirty="0">
                <a:solidFill>
                  <a:srgbClr val="000066"/>
                </a:solidFill>
                <a:latin typeface="Times New Roman" pitchFamily="18" charset="0"/>
                <a:ea typeface="宋体" pitchFamily="2" charset="-122"/>
                <a:cs typeface="Times New Roman" pitchFamily="18" charset="0"/>
              </a:rPr>
              <a:t>=ki+1;              %</a:t>
            </a:r>
            <a:r>
              <a:rPr lang="en-US" altLang="zh-CN" sz="1200" b="1" dirty="0" err="1">
                <a:solidFill>
                  <a:srgbClr val="000066"/>
                </a:solidFill>
                <a:latin typeface="Times New Roman" pitchFamily="18" charset="0"/>
                <a:ea typeface="宋体" pitchFamily="2" charset="-122"/>
                <a:cs typeface="Times New Roman" pitchFamily="18" charset="0"/>
              </a:rPr>
              <a:t>ki</a:t>
            </a:r>
            <a:r>
              <a:rPr lang="zh-CN" altLang="en-US" sz="1200" b="1" dirty="0">
                <a:solidFill>
                  <a:srgbClr val="000066"/>
                </a:solidFill>
                <a:latin typeface="Times New Roman" pitchFamily="18" charset="0"/>
                <a:ea typeface="宋体" pitchFamily="2" charset="-122"/>
                <a:cs typeface="Times New Roman" pitchFamily="18" charset="0"/>
              </a:rPr>
              <a:t>用于统计被积函数的调用次数</a:t>
            </a:r>
          </a:p>
          <a:p>
            <a:pPr marL="0" indent="0">
              <a:lnSpc>
                <a:spcPct val="80000"/>
              </a:lnSpc>
              <a:buFontTx/>
              <a:buNone/>
            </a:pPr>
            <a:r>
              <a:rPr lang="en-US" altLang="zh-CN" sz="1200" b="1" dirty="0">
                <a:solidFill>
                  <a:srgbClr val="000066"/>
                </a:solidFill>
                <a:latin typeface="Times New Roman" pitchFamily="18" charset="0"/>
                <a:ea typeface="宋体" pitchFamily="2" charset="-122"/>
                <a:cs typeface="Times New Roman" pitchFamily="18" charset="0"/>
              </a:rPr>
              <a:t>f=</a:t>
            </a:r>
            <a:r>
              <a:rPr lang="en-US" altLang="zh-CN" sz="1200" b="1" dirty="0" err="1">
                <a:solidFill>
                  <a:srgbClr val="000066"/>
                </a:solidFill>
                <a:latin typeface="Times New Roman" pitchFamily="18" charset="0"/>
                <a:ea typeface="宋体" pitchFamily="2" charset="-122"/>
                <a:cs typeface="Times New Roman" pitchFamily="18" charset="0"/>
              </a:rPr>
              <a:t>exp</a:t>
            </a:r>
            <a:r>
              <a:rPr lang="en-US" altLang="zh-CN" sz="1200" b="1" dirty="0">
                <a:solidFill>
                  <a:srgbClr val="000066"/>
                </a:solidFill>
                <a:latin typeface="Times New Roman" pitchFamily="18" charset="0"/>
                <a:ea typeface="宋体" pitchFamily="2" charset="-122"/>
                <a:cs typeface="Times New Roman" pitchFamily="18" charset="0"/>
              </a:rPr>
              <a:t>(-x.^2/2).*sin(x.^2+y);</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调用函数求解，命令如下：</a:t>
            </a:r>
            <a:endParaRPr lang="zh-CN" altLang="fr-FR" sz="28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&gt;&gt; global ki;</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&gt;&gt; ki=0;</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&gt;&gt; I=integral2(@fxy,-2,2,-1,1)  %</a:t>
            </a:r>
            <a:r>
              <a:rPr lang="zh-CN" altLang="fr-FR" sz="1400" b="1" dirty="0">
                <a:solidFill>
                  <a:srgbClr val="000066"/>
                </a:solidFill>
                <a:latin typeface="Times New Roman" pitchFamily="18" charset="0"/>
                <a:ea typeface="宋体" pitchFamily="2" charset="-122"/>
                <a:cs typeface="Times New Roman" pitchFamily="18" charset="0"/>
              </a:rPr>
              <a:t>调用</a:t>
            </a:r>
            <a:r>
              <a:rPr lang="fr-FR" altLang="zh-CN" sz="1400" b="1" dirty="0">
                <a:solidFill>
                  <a:srgbClr val="000066"/>
                </a:solidFill>
                <a:latin typeface="Times New Roman" pitchFamily="18" charset="0"/>
                <a:ea typeface="宋体" pitchFamily="2" charset="-122"/>
                <a:cs typeface="Times New Roman" pitchFamily="18" charset="0"/>
              </a:rPr>
              <a:t>integral2</a:t>
            </a:r>
            <a:r>
              <a:rPr lang="zh-CN" altLang="fr-FR" sz="1400" b="1" dirty="0">
                <a:solidFill>
                  <a:srgbClr val="000066"/>
                </a:solidFill>
                <a:latin typeface="Times New Roman" pitchFamily="18" charset="0"/>
                <a:ea typeface="宋体" pitchFamily="2" charset="-122"/>
                <a:cs typeface="Times New Roman" pitchFamily="18" charset="0"/>
              </a:rPr>
              <a:t>函数求解</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I =1.5745</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&gt;&gt; ki</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ki =22</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&gt;&gt; ki=0;</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&gt;&gt; I=quad2d(@fxy,-2,2,-1,1) %</a:t>
            </a:r>
            <a:r>
              <a:rPr lang="zh-CN" altLang="fr-FR" sz="1400" b="1" dirty="0">
                <a:solidFill>
                  <a:srgbClr val="000066"/>
                </a:solidFill>
                <a:latin typeface="Times New Roman" pitchFamily="18" charset="0"/>
                <a:ea typeface="宋体" pitchFamily="2" charset="-122"/>
                <a:cs typeface="Times New Roman" pitchFamily="18" charset="0"/>
              </a:rPr>
              <a:t>调用</a:t>
            </a:r>
            <a:r>
              <a:rPr lang="fr-FR" altLang="zh-CN" sz="1400" b="1" dirty="0">
                <a:solidFill>
                  <a:srgbClr val="000066"/>
                </a:solidFill>
                <a:latin typeface="Times New Roman" pitchFamily="18" charset="0"/>
                <a:ea typeface="宋体" pitchFamily="2" charset="-122"/>
                <a:cs typeface="Times New Roman" pitchFamily="18" charset="0"/>
              </a:rPr>
              <a:t>quad2d</a:t>
            </a:r>
            <a:r>
              <a:rPr lang="zh-CN" altLang="fr-FR" sz="1400" b="1" dirty="0">
                <a:solidFill>
                  <a:srgbClr val="000066"/>
                </a:solidFill>
                <a:latin typeface="Times New Roman" pitchFamily="18" charset="0"/>
                <a:ea typeface="宋体" pitchFamily="2" charset="-122"/>
                <a:cs typeface="Times New Roman" pitchFamily="18" charset="0"/>
              </a:rPr>
              <a:t>函数求解</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I =  1.5745</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&gt;&gt; ki</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ki =20</a:t>
            </a:r>
          </a:p>
          <a:p>
            <a:pPr marL="0" indent="0">
              <a:lnSpc>
                <a:spcPct val="80000"/>
              </a:lnSpc>
              <a:buFontTx/>
              <a:buNone/>
            </a:pPr>
            <a:r>
              <a:rPr lang="fr-FR" altLang="zh-CN" sz="1400" b="1" dirty="0">
                <a:solidFill>
                  <a:srgbClr val="000066"/>
                </a:solidFill>
                <a:latin typeface="Times New Roman" pitchFamily="18" charset="0"/>
                <a:ea typeface="宋体" pitchFamily="2" charset="-122"/>
                <a:cs typeface="Times New Roman" pitchFamily="18" charset="0"/>
              </a:rPr>
              <a:t>&gt;&gt; ki=0;</a:t>
            </a:r>
            <a:endParaRPr lang="en-US" altLang="zh-CN" sz="14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&gt;&gt; I=</a:t>
            </a:r>
            <a:r>
              <a:rPr lang="en-US" altLang="zh-CN" sz="1400" b="1" dirty="0" err="1">
                <a:solidFill>
                  <a:srgbClr val="000066"/>
                </a:solidFill>
                <a:latin typeface="Times New Roman" pitchFamily="18" charset="0"/>
                <a:ea typeface="宋体" pitchFamily="2" charset="-122"/>
                <a:cs typeface="Times New Roman" pitchFamily="18" charset="0"/>
              </a:rPr>
              <a:t>dblquad</a:t>
            </a:r>
            <a:r>
              <a:rPr lang="en-US" altLang="zh-CN" sz="1400" b="1" dirty="0">
                <a:solidFill>
                  <a:srgbClr val="000066"/>
                </a:solidFill>
                <a:latin typeface="Times New Roman" pitchFamily="18" charset="0"/>
                <a:ea typeface="宋体" pitchFamily="2" charset="-122"/>
                <a:cs typeface="Times New Roman" pitchFamily="18" charset="0"/>
              </a:rPr>
              <a:t>(@fxy,-2,2,-1,1) %</a:t>
            </a:r>
            <a:r>
              <a:rPr lang="zh-CN" altLang="en-US" sz="1400" b="1" dirty="0">
                <a:solidFill>
                  <a:srgbClr val="000066"/>
                </a:solidFill>
                <a:latin typeface="Times New Roman" pitchFamily="18" charset="0"/>
                <a:ea typeface="宋体" pitchFamily="2" charset="-122"/>
                <a:cs typeface="Times New Roman" pitchFamily="18" charset="0"/>
              </a:rPr>
              <a:t>调用</a:t>
            </a:r>
            <a:r>
              <a:rPr lang="en-US" altLang="zh-CN" sz="1400" b="1" dirty="0" err="1">
                <a:solidFill>
                  <a:srgbClr val="000066"/>
                </a:solidFill>
                <a:latin typeface="Times New Roman" pitchFamily="18" charset="0"/>
                <a:ea typeface="宋体" pitchFamily="2" charset="-122"/>
                <a:cs typeface="Times New Roman" pitchFamily="18" charset="0"/>
              </a:rPr>
              <a:t>dblquad</a:t>
            </a:r>
            <a:r>
              <a:rPr lang="zh-CN" altLang="en-US" sz="1400" b="1" dirty="0">
                <a:solidFill>
                  <a:srgbClr val="000066"/>
                </a:solidFill>
                <a:latin typeface="Times New Roman" pitchFamily="18" charset="0"/>
                <a:ea typeface="宋体" pitchFamily="2" charset="-122"/>
                <a:cs typeface="Times New Roman" pitchFamily="18" charset="0"/>
              </a:rPr>
              <a:t>函数求解</a:t>
            </a: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I =1.5745</a:t>
            </a:r>
          </a:p>
          <a:p>
            <a:pPr marL="0" indent="0">
              <a:lnSpc>
                <a:spcPct val="80000"/>
              </a:lnSpc>
              <a:buFontTx/>
              <a:buNone/>
            </a:pPr>
            <a:r>
              <a:rPr lang="en-US" altLang="zh-CN" sz="1400" b="1" dirty="0">
                <a:solidFill>
                  <a:srgbClr val="000066"/>
                </a:solidFill>
                <a:latin typeface="Times New Roman" pitchFamily="18" charset="0"/>
                <a:ea typeface="宋体" pitchFamily="2" charset="-122"/>
                <a:cs typeface="Times New Roman" pitchFamily="18" charset="0"/>
              </a:rPr>
              <a:t>&gt;&gt; </a:t>
            </a:r>
            <a:r>
              <a:rPr lang="en-US" altLang="zh-CN" sz="1400" b="1" dirty="0" err="1">
                <a:solidFill>
                  <a:srgbClr val="000066"/>
                </a:solidFill>
                <a:latin typeface="Times New Roman" pitchFamily="18" charset="0"/>
                <a:ea typeface="宋体" pitchFamily="2" charset="-122"/>
                <a:cs typeface="Times New Roman" pitchFamily="18" charset="0"/>
              </a:rPr>
              <a:t>ki</a:t>
            </a:r>
            <a:endParaRPr lang="en-US" altLang="zh-CN" sz="1400" b="1" dirty="0">
              <a:solidFill>
                <a:srgbClr val="000066"/>
              </a:solidFill>
              <a:latin typeface="Times New Roman" pitchFamily="18" charset="0"/>
              <a:ea typeface="宋体" pitchFamily="2" charset="-122"/>
              <a:cs typeface="Times New Roman" pitchFamily="18" charset="0"/>
            </a:endParaRPr>
          </a:p>
          <a:p>
            <a:pPr marL="0" indent="0">
              <a:lnSpc>
                <a:spcPct val="80000"/>
              </a:lnSpc>
              <a:buFontTx/>
              <a:buNone/>
            </a:pPr>
            <a:r>
              <a:rPr lang="en-US" altLang="zh-CN" sz="1400" b="1" dirty="0" err="1">
                <a:solidFill>
                  <a:srgbClr val="000066"/>
                </a:solidFill>
                <a:latin typeface="Times New Roman" pitchFamily="18" charset="0"/>
                <a:ea typeface="宋体" pitchFamily="2" charset="-122"/>
                <a:cs typeface="Times New Roman" pitchFamily="18" charset="0"/>
              </a:rPr>
              <a:t>ki</a:t>
            </a:r>
            <a:r>
              <a:rPr lang="en-US" altLang="zh-CN" sz="1400" b="1" dirty="0">
                <a:solidFill>
                  <a:srgbClr val="000066"/>
                </a:solidFill>
                <a:latin typeface="Times New Roman" pitchFamily="18" charset="0"/>
                <a:ea typeface="宋体" pitchFamily="2" charset="-122"/>
                <a:cs typeface="Times New Roman" pitchFamily="18" charset="0"/>
              </a:rPr>
              <a:t> =1050</a:t>
            </a:r>
            <a:endParaRPr lang="zh-CN" altLang="en-US" sz="1400" b="1" dirty="0">
              <a:solidFill>
                <a:srgbClr val="000066"/>
              </a:solidFill>
              <a:latin typeface="Times New Roman" pitchFamily="18" charset="0"/>
              <a:ea typeface="宋体" pitchFamily="2" charset="-122"/>
              <a:cs typeface="Times New Roman" pitchFamily="18" charset="0"/>
            </a:endParaRPr>
          </a:p>
        </p:txBody>
      </p:sp>
      <p:sp>
        <p:nvSpPr>
          <p:cNvPr id="94213" name="Rectangle 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4212" name="Object 4"/>
          <p:cNvGraphicFramePr>
            <a:graphicFrameLocks noChangeAspect="1"/>
          </p:cNvGraphicFramePr>
          <p:nvPr>
            <p:extLst>
              <p:ext uri="{D42A27DB-BD31-4B8C-83A1-F6EECF244321}">
                <p14:modId xmlns:p14="http://schemas.microsoft.com/office/powerpoint/2010/main" val="289200379"/>
              </p:ext>
            </p:extLst>
          </p:nvPr>
        </p:nvGraphicFramePr>
        <p:xfrm>
          <a:off x="4085432" y="836712"/>
          <a:ext cx="2808287" cy="495300"/>
        </p:xfrm>
        <a:graphic>
          <a:graphicData uri="http://schemas.openxmlformats.org/presentationml/2006/ole">
            <mc:AlternateContent xmlns:mc="http://schemas.openxmlformats.org/markup-compatibility/2006">
              <mc:Choice xmlns:v="urn:schemas-microsoft-com:vml" Requires="v">
                <p:oleObj spid="_x0000_s94223" name="公式" r:id="rId3" imgW="1943100" imgH="342900" progId="Equation.3">
                  <p:embed/>
                </p:oleObj>
              </mc:Choice>
              <mc:Fallback>
                <p:oleObj name="公式" r:id="rId3" imgW="19431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5432" y="836712"/>
                        <a:ext cx="28082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4"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395288" y="836613"/>
            <a:ext cx="8291512" cy="5289550"/>
          </a:xfrm>
        </p:spPr>
        <p:txBody>
          <a:bodyPr/>
          <a:lstStyle/>
          <a:p>
            <a:pPr marL="0" indent="0">
              <a:lnSpc>
                <a:spcPct val="9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fr-FR" altLang="zh-CN" sz="2800" b="1" dirty="0">
                <a:solidFill>
                  <a:srgbClr val="000066"/>
                </a:solidFill>
                <a:latin typeface="Times New Roman" pitchFamily="18" charset="0"/>
                <a:ea typeface="宋体" pitchFamily="2" charset="-122"/>
                <a:cs typeface="Times New Roman" pitchFamily="18" charset="0"/>
              </a:rPr>
              <a:t>7-9  </a:t>
            </a:r>
            <a:r>
              <a:rPr lang="zh-CN" altLang="fr-FR" sz="2800" b="1" dirty="0">
                <a:solidFill>
                  <a:srgbClr val="000066"/>
                </a:solidFill>
                <a:latin typeface="Times New Roman" pitchFamily="18" charset="0"/>
                <a:ea typeface="宋体" pitchFamily="2" charset="-122"/>
                <a:cs typeface="Times New Roman" pitchFamily="18" charset="0"/>
              </a:rPr>
              <a:t>计算三重</a:t>
            </a:r>
            <a:r>
              <a:rPr lang="zh-CN" altLang="fr-FR" sz="2800" b="1" dirty="0" smtClean="0">
                <a:solidFill>
                  <a:srgbClr val="000066"/>
                </a:solidFill>
                <a:latin typeface="Times New Roman" pitchFamily="18" charset="0"/>
                <a:ea typeface="宋体" pitchFamily="2" charset="-122"/>
                <a:cs typeface="Times New Roman" pitchFamily="18" charset="0"/>
              </a:rPr>
              <a:t>定积分                                   </a:t>
            </a:r>
            <a:r>
              <a:rPr lang="zh-CN" altLang="fr-FR" sz="2800" b="1" dirty="0">
                <a:solidFill>
                  <a:srgbClr val="000066"/>
                </a:solidFill>
                <a:latin typeface="Times New Roman" pitchFamily="18" charset="0"/>
                <a:ea typeface="宋体" pitchFamily="2" charset="-122"/>
                <a:cs typeface="Times New Roman" pitchFamily="18" charset="0"/>
              </a:rPr>
              <a:t>。</a:t>
            </a:r>
          </a:p>
          <a:p>
            <a:pPr marL="0" indent="0">
              <a:lnSpc>
                <a:spcPct val="90000"/>
              </a:lnSpc>
              <a:buFontTx/>
              <a:buNone/>
            </a:pPr>
            <a:r>
              <a:rPr lang="zh-CN" altLang="fr-FR" sz="2800" b="1" dirty="0">
                <a:solidFill>
                  <a:srgbClr val="000066"/>
                </a:solidFill>
                <a:latin typeface="Times New Roman" pitchFamily="18" charset="0"/>
                <a:ea typeface="宋体" pitchFamily="2" charset="-122"/>
                <a:cs typeface="Times New Roman" pitchFamily="18" charset="0"/>
              </a:rPr>
              <a:t>命令如下：</a:t>
            </a:r>
            <a:endParaRPr lang="zh-CN" altLang="en-US" sz="2800" b="1" dirty="0">
              <a:solidFill>
                <a:srgbClr val="000066"/>
              </a:solidFill>
              <a:latin typeface="Times New Roman" pitchFamily="18" charset="0"/>
              <a:ea typeface="宋体" pitchFamily="2" charset="-122"/>
              <a:cs typeface="Times New Roman" pitchFamily="18" charset="0"/>
            </a:endParaRP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a:t>
            </a:r>
            <a:r>
              <a:rPr lang="en-US" altLang="zh-CN" sz="2400" b="1" dirty="0" err="1">
                <a:solidFill>
                  <a:srgbClr val="000066"/>
                </a:solidFill>
                <a:latin typeface="Times New Roman" pitchFamily="18" charset="0"/>
                <a:ea typeface="宋体" pitchFamily="2" charset="-122"/>
                <a:cs typeface="Times New Roman" pitchFamily="18" charset="0"/>
              </a:rPr>
              <a:t>fxyz</a:t>
            </a:r>
            <a:r>
              <a:rPr lang="en-US" altLang="zh-CN" sz="2400" b="1" dirty="0">
                <a:solidFill>
                  <a:srgbClr val="000066"/>
                </a:solidFill>
                <a:latin typeface="Times New Roman" pitchFamily="18" charset="0"/>
                <a:ea typeface="宋体" pitchFamily="2" charset="-122"/>
                <a:cs typeface="Times New Roman" pitchFamily="18" charset="0"/>
              </a:rPr>
              <a:t>=@(</a:t>
            </a:r>
            <a:r>
              <a:rPr lang="en-US" altLang="zh-CN" sz="2400" b="1" dirty="0" err="1">
                <a:solidFill>
                  <a:srgbClr val="000066"/>
                </a:solidFill>
                <a:latin typeface="Times New Roman" pitchFamily="18" charset="0"/>
                <a:ea typeface="宋体" pitchFamily="2" charset="-122"/>
                <a:cs typeface="Times New Roman" pitchFamily="18" charset="0"/>
              </a:rPr>
              <a:t>x,y,z</a:t>
            </a:r>
            <a:r>
              <a:rPr lang="en-US" altLang="zh-CN" sz="2400" b="1" dirty="0">
                <a:solidFill>
                  <a:srgbClr val="000066"/>
                </a:solidFill>
                <a:latin typeface="Times New Roman" pitchFamily="18" charset="0"/>
                <a:ea typeface="宋体" pitchFamily="2" charset="-122"/>
                <a:cs typeface="Times New Roman" pitchFamily="18" charset="0"/>
              </a:rPr>
              <a:t>) 4*x.*z.*</a:t>
            </a:r>
            <a:r>
              <a:rPr lang="en-US" altLang="zh-CN" sz="2400" b="1" dirty="0" err="1">
                <a:solidFill>
                  <a:srgbClr val="000066"/>
                </a:solidFill>
                <a:latin typeface="Times New Roman" pitchFamily="18" charset="0"/>
                <a:ea typeface="宋体" pitchFamily="2" charset="-122"/>
                <a:cs typeface="Times New Roman" pitchFamily="18" charset="0"/>
              </a:rPr>
              <a:t>exp</a:t>
            </a:r>
            <a:r>
              <a:rPr lang="en-US" altLang="zh-CN" sz="2400" b="1" dirty="0">
                <a:solidFill>
                  <a:srgbClr val="000066"/>
                </a:solidFill>
                <a:latin typeface="Times New Roman" pitchFamily="18" charset="0"/>
                <a:ea typeface="宋体" pitchFamily="2" charset="-122"/>
                <a:cs typeface="Times New Roman" pitchFamily="18" charset="0"/>
              </a:rPr>
              <a:t>(-z.*z.*y-x.*x);  %</a:t>
            </a:r>
            <a:r>
              <a:rPr lang="zh-CN" altLang="en-US" sz="2400" b="1" dirty="0">
                <a:solidFill>
                  <a:srgbClr val="000066"/>
                </a:solidFill>
                <a:latin typeface="Times New Roman" pitchFamily="18" charset="0"/>
                <a:ea typeface="宋体" pitchFamily="2" charset="-122"/>
                <a:cs typeface="Times New Roman" pitchFamily="18" charset="0"/>
              </a:rPr>
              <a:t>定义被积函数</a:t>
            </a:r>
            <a:endParaRPr lang="zh-CN" altLang="pt-BR" sz="2400" b="1" dirty="0">
              <a:solidFill>
                <a:srgbClr val="000066"/>
              </a:solidFill>
              <a:latin typeface="Times New Roman" pitchFamily="18" charset="0"/>
              <a:ea typeface="宋体" pitchFamily="2" charset="-122"/>
              <a:cs typeface="Times New Roman" pitchFamily="18" charset="0"/>
            </a:endParaRPr>
          </a:p>
          <a:p>
            <a:pPr marL="0" indent="0">
              <a:lnSpc>
                <a:spcPct val="90000"/>
              </a:lnSpc>
              <a:buFontTx/>
              <a:buNone/>
            </a:pPr>
            <a:r>
              <a:rPr lang="pt-BR" altLang="zh-CN" sz="2400" b="1" dirty="0">
                <a:solidFill>
                  <a:srgbClr val="000066"/>
                </a:solidFill>
                <a:latin typeface="Times New Roman" pitchFamily="18" charset="0"/>
                <a:ea typeface="宋体" pitchFamily="2" charset="-122"/>
                <a:cs typeface="Times New Roman" pitchFamily="18" charset="0"/>
              </a:rPr>
              <a:t>&gt;&gt; integral3(fxyz,0,pi,0,pi,0,1)</a:t>
            </a:r>
            <a:endParaRPr lang="en-US" altLang="zh-CN" sz="2400" b="1" dirty="0">
              <a:solidFill>
                <a:srgbClr val="000066"/>
              </a:solidFill>
              <a:latin typeface="Times New Roman" pitchFamily="18" charset="0"/>
              <a:ea typeface="宋体" pitchFamily="2" charset="-122"/>
              <a:cs typeface="Times New Roman" pitchFamily="18" charset="0"/>
            </a:endParaRPr>
          </a:p>
          <a:p>
            <a:pPr marL="0" indent="0">
              <a:lnSpc>
                <a:spcPct val="90000"/>
              </a:lnSpc>
              <a:buFontTx/>
              <a:buNone/>
            </a:pPr>
            <a:r>
              <a:rPr lang="en-US" altLang="zh-CN" sz="2400" b="1" dirty="0" err="1">
                <a:solidFill>
                  <a:srgbClr val="000066"/>
                </a:solidFill>
                <a:latin typeface="Times New Roman" pitchFamily="18" charset="0"/>
                <a:ea typeface="宋体" pitchFamily="2" charset="-122"/>
                <a:cs typeface="Times New Roman" pitchFamily="18" charset="0"/>
              </a:rPr>
              <a:t>ans</a:t>
            </a:r>
            <a:r>
              <a:rPr lang="en-US" altLang="zh-CN" sz="2400" b="1" dirty="0">
                <a:solidFill>
                  <a:srgbClr val="000066"/>
                </a:solidFill>
                <a:latin typeface="Times New Roman" pitchFamily="18" charset="0"/>
                <a:ea typeface="宋体" pitchFamily="2" charset="-122"/>
                <a:cs typeface="Times New Roman" pitchFamily="18" charset="0"/>
              </a:rPr>
              <a:t> =</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    1.7328</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a:t>
            </a:r>
            <a:r>
              <a:rPr lang="en-US" altLang="zh-CN" sz="2400" b="1" dirty="0" err="1">
                <a:solidFill>
                  <a:srgbClr val="000066"/>
                </a:solidFill>
                <a:latin typeface="Times New Roman" pitchFamily="18" charset="0"/>
                <a:ea typeface="宋体" pitchFamily="2" charset="-122"/>
                <a:cs typeface="Times New Roman" pitchFamily="18" charset="0"/>
              </a:rPr>
              <a:t>triplequad</a:t>
            </a:r>
            <a:r>
              <a:rPr lang="en-US" altLang="zh-CN" sz="2400" b="1" dirty="0">
                <a:solidFill>
                  <a:srgbClr val="000066"/>
                </a:solidFill>
                <a:latin typeface="Times New Roman" pitchFamily="18" charset="0"/>
                <a:ea typeface="宋体" pitchFamily="2" charset="-122"/>
                <a:cs typeface="Times New Roman" pitchFamily="18" charset="0"/>
              </a:rPr>
              <a:t>(fxyz,0,pi,0,pi,0,1,1e-7)</a:t>
            </a:r>
            <a:endParaRPr lang="pt-BR" altLang="zh-CN" sz="2400" b="1" dirty="0">
              <a:solidFill>
                <a:srgbClr val="000066"/>
              </a:solidFill>
              <a:latin typeface="Times New Roman" pitchFamily="18" charset="0"/>
              <a:ea typeface="宋体" pitchFamily="2" charset="-122"/>
              <a:cs typeface="Times New Roman" pitchFamily="18" charset="0"/>
            </a:endParaRPr>
          </a:p>
          <a:p>
            <a:pPr marL="0" indent="0">
              <a:lnSpc>
                <a:spcPct val="90000"/>
              </a:lnSpc>
              <a:buFontTx/>
              <a:buNone/>
            </a:pPr>
            <a:r>
              <a:rPr lang="pt-BR" altLang="zh-CN" sz="2400" b="1" dirty="0">
                <a:solidFill>
                  <a:srgbClr val="000066"/>
                </a:solidFill>
                <a:latin typeface="Times New Roman" pitchFamily="18" charset="0"/>
                <a:ea typeface="宋体" pitchFamily="2" charset="-122"/>
                <a:cs typeface="Times New Roman" pitchFamily="18" charset="0"/>
              </a:rPr>
              <a:t>ans =</a:t>
            </a:r>
          </a:p>
          <a:p>
            <a:pPr marL="0" indent="0">
              <a:lnSpc>
                <a:spcPct val="90000"/>
              </a:lnSpc>
              <a:buFontTx/>
              <a:buNone/>
            </a:pPr>
            <a:r>
              <a:rPr lang="pt-BR" altLang="zh-CN" sz="2400" b="1" dirty="0">
                <a:solidFill>
                  <a:srgbClr val="000066"/>
                </a:solidFill>
                <a:latin typeface="Times New Roman" pitchFamily="18" charset="0"/>
                <a:ea typeface="宋体" pitchFamily="2" charset="-122"/>
                <a:cs typeface="Times New Roman" pitchFamily="18" charset="0"/>
              </a:rPr>
              <a:t>    1.7328</a:t>
            </a:r>
            <a:endParaRPr lang="zh-CN" altLang="en-US" sz="2400" b="1" dirty="0">
              <a:solidFill>
                <a:srgbClr val="000066"/>
              </a:solidFill>
              <a:latin typeface="Times New Roman" pitchFamily="18" charset="0"/>
              <a:ea typeface="宋体" pitchFamily="2" charset="-122"/>
              <a:cs typeface="Times New Roman" pitchFamily="18" charset="0"/>
            </a:endParaRPr>
          </a:p>
        </p:txBody>
      </p:sp>
      <p:sp>
        <p:nvSpPr>
          <p:cNvPr id="95237" name="Rectangle 5"/>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5236" name="Object 4"/>
          <p:cNvGraphicFramePr>
            <a:graphicFrameLocks noChangeAspect="1"/>
          </p:cNvGraphicFramePr>
          <p:nvPr>
            <p:extLst>
              <p:ext uri="{D42A27DB-BD31-4B8C-83A1-F6EECF244321}">
                <p14:modId xmlns:p14="http://schemas.microsoft.com/office/powerpoint/2010/main" val="4254868143"/>
              </p:ext>
            </p:extLst>
          </p:nvPr>
        </p:nvGraphicFramePr>
        <p:xfrm>
          <a:off x="4139952" y="836712"/>
          <a:ext cx="2952750" cy="627063"/>
        </p:xfrm>
        <a:graphic>
          <a:graphicData uri="http://schemas.openxmlformats.org/presentationml/2006/ole">
            <mc:AlternateContent xmlns:mc="http://schemas.openxmlformats.org/markup-compatibility/2006">
              <mc:Choice xmlns:v="urn:schemas-microsoft-com:vml" Requires="v">
                <p:oleObj spid="_x0000_s95247" r:id="rId3" imgW="1308100" imgH="279400" progId="Equation.DSMT4">
                  <p:embed/>
                </p:oleObj>
              </mc:Choice>
              <mc:Fallback>
                <p:oleObj r:id="rId3" imgW="1308100" imgH="279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836712"/>
                        <a:ext cx="295275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38"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528638" y="557213"/>
            <a:ext cx="8229600" cy="1143000"/>
          </a:xfrm>
        </p:spPr>
        <p:txBody>
          <a:bodyPr/>
          <a:lstStyle/>
          <a:p>
            <a:pPr algn="l">
              <a:lnSpc>
                <a:spcPct val="90000"/>
              </a:lnSpc>
              <a:buFontTx/>
              <a:buNone/>
              <a:defRPr/>
            </a:pPr>
            <a:r>
              <a:rPr lang="en-US" altLang="zh-CN" sz="3600" b="1" kern="1200" dirty="0">
                <a:solidFill>
                  <a:srgbClr val="000066"/>
                </a:solidFill>
                <a:latin typeface="Times New Roman" pitchFamily="18" charset="0"/>
                <a:ea typeface="华文新魏" pitchFamily="2" charset="-122"/>
                <a:cs typeface="Times New Roman" pitchFamily="18" charset="0"/>
              </a:rPr>
              <a:t>7.3  </a:t>
            </a:r>
            <a:r>
              <a:rPr lang="zh-CN" altLang="en-US" sz="3600" b="1" kern="1200" dirty="0">
                <a:solidFill>
                  <a:srgbClr val="000066"/>
                </a:solidFill>
                <a:latin typeface="Times New Roman" pitchFamily="18" charset="0"/>
                <a:ea typeface="华文新魏" pitchFamily="2" charset="-122"/>
                <a:cs typeface="Times New Roman" pitchFamily="18" charset="0"/>
              </a:rPr>
              <a:t>离散傅里叶变换</a:t>
            </a:r>
          </a:p>
        </p:txBody>
      </p:sp>
      <p:sp>
        <p:nvSpPr>
          <p:cNvPr id="96259" name="Rectangle 3"/>
          <p:cNvSpPr>
            <a:spLocks noGrp="1" noChangeArrowheads="1"/>
          </p:cNvSpPr>
          <p:nvPr>
            <p:ph type="body" idx="1"/>
          </p:nvPr>
        </p:nvSpPr>
        <p:spPr>
          <a:xfrm>
            <a:off x="528638" y="1484784"/>
            <a:ext cx="8229600" cy="4525962"/>
          </a:xfrm>
        </p:spPr>
        <p:txBody>
          <a:bodyPr/>
          <a:lstStyle/>
          <a:p>
            <a:pPr marL="0" indent="0">
              <a:buFontTx/>
              <a:buNone/>
            </a:pPr>
            <a:r>
              <a:rPr lang="en-US" altLang="zh-CN" sz="2800" b="1" dirty="0" smtClean="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提供了一套计算快速傅里叶变换的函数，它们包括求一维、二维和</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维离散傅里叶变换函数</a:t>
            </a:r>
            <a:r>
              <a:rPr lang="en-US" altLang="zh-CN" sz="2800" b="1" dirty="0" err="1">
                <a:solidFill>
                  <a:srgbClr val="000066"/>
                </a:solidFill>
                <a:latin typeface="Times New Roman" pitchFamily="18" charset="0"/>
                <a:ea typeface="宋体" pitchFamily="2" charset="-122"/>
                <a:cs typeface="Times New Roman" pitchFamily="18" charset="0"/>
              </a:rPr>
              <a:t>fft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fft2</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err="1">
                <a:solidFill>
                  <a:srgbClr val="000066"/>
                </a:solidFill>
                <a:latin typeface="Times New Roman" pitchFamily="18" charset="0"/>
                <a:ea typeface="宋体" pitchFamily="2" charset="-122"/>
                <a:cs typeface="Times New Roman" pitchFamily="18" charset="0"/>
              </a:rPr>
              <a:t>fftn</a:t>
            </a:r>
            <a:r>
              <a:rPr lang="zh-CN" altLang="en-US" sz="2800" b="1" dirty="0">
                <a:solidFill>
                  <a:srgbClr val="000066"/>
                </a:solidFill>
                <a:latin typeface="Times New Roman" pitchFamily="18" charset="0"/>
                <a:ea typeface="宋体" pitchFamily="2" charset="-122"/>
                <a:cs typeface="Times New Roman" pitchFamily="18" charset="0"/>
              </a:rPr>
              <a:t>，还包括求上述各维离散傅里叶变换的逆变换函数</a:t>
            </a:r>
            <a:r>
              <a:rPr lang="en-US" altLang="zh-CN" sz="2800" b="1" dirty="0" err="1">
                <a:solidFill>
                  <a:srgbClr val="000066"/>
                </a:solidFill>
                <a:latin typeface="Times New Roman" pitchFamily="18" charset="0"/>
                <a:ea typeface="宋体" pitchFamily="2" charset="-122"/>
                <a:cs typeface="Times New Roman" pitchFamily="18" charset="0"/>
              </a:rPr>
              <a:t>ifft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ifft2</a:t>
            </a:r>
            <a:r>
              <a:rPr lang="zh-CN" altLang="en-US" sz="2800" b="1" dirty="0">
                <a:solidFill>
                  <a:srgbClr val="000066"/>
                </a:solidFill>
                <a:latin typeface="Times New Roman" pitchFamily="18" charset="0"/>
                <a:ea typeface="宋体" pitchFamily="2" charset="-122"/>
                <a:cs typeface="Times New Roman" pitchFamily="18" charset="0"/>
              </a:rPr>
              <a:t>和</a:t>
            </a:r>
            <a:r>
              <a:rPr lang="en-US" altLang="zh-CN" sz="2800" b="1" dirty="0" err="1">
                <a:solidFill>
                  <a:srgbClr val="000066"/>
                </a:solidFill>
                <a:latin typeface="Times New Roman" pitchFamily="18" charset="0"/>
                <a:ea typeface="宋体" pitchFamily="2" charset="-122"/>
                <a:cs typeface="Times New Roman" pitchFamily="18" charset="0"/>
              </a:rPr>
              <a:t>ifftn</a:t>
            </a:r>
            <a:r>
              <a:rPr lang="zh-CN" altLang="en-US" sz="2800" b="1" dirty="0">
                <a:solidFill>
                  <a:srgbClr val="000066"/>
                </a:solidFill>
                <a:latin typeface="Times New Roman" pitchFamily="18" charset="0"/>
                <a:ea typeface="宋体" pitchFamily="2" charset="-122"/>
                <a:cs typeface="Times New Roman" pitchFamily="18" charset="0"/>
              </a:rPr>
              <a:t>等。 </a:t>
            </a:r>
          </a:p>
        </p:txBody>
      </p:sp>
      <p:sp>
        <p:nvSpPr>
          <p:cNvPr id="96260"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68313" y="404813"/>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7.3.1  </a:t>
            </a:r>
            <a:r>
              <a:rPr lang="zh-CN" altLang="en-US" sz="2800" b="1" dirty="0">
                <a:solidFill>
                  <a:srgbClr val="000066"/>
                </a:solidFill>
                <a:latin typeface="Times New Roman" pitchFamily="18" charset="0"/>
                <a:ea typeface="宋体" pitchFamily="2" charset="-122"/>
                <a:cs typeface="Times New Roman" pitchFamily="18" charset="0"/>
              </a:rPr>
              <a:t>离散傅里叶变换算法简介</a:t>
            </a:r>
          </a:p>
        </p:txBody>
      </p:sp>
      <p:sp>
        <p:nvSpPr>
          <p:cNvPr id="97283" name="Rectangle 3"/>
          <p:cNvSpPr>
            <a:spLocks noGrp="1" noChangeArrowheads="1"/>
          </p:cNvSpPr>
          <p:nvPr>
            <p:ph type="body" idx="1"/>
          </p:nvPr>
        </p:nvSpPr>
        <p:spPr>
          <a:xfrm>
            <a:off x="448431" y="1259070"/>
            <a:ext cx="8135937" cy="4967882"/>
          </a:xfrm>
        </p:spPr>
        <p:txBody>
          <a:bodyPr/>
          <a:lstStyle/>
          <a:p>
            <a:pPr marL="0" indent="0">
              <a:buFontTx/>
              <a:buNone/>
            </a:pPr>
            <a:r>
              <a:rPr lang="zh-CN" altLang="en-US" sz="2400" b="1" dirty="0">
                <a:solidFill>
                  <a:srgbClr val="000066"/>
                </a:solidFill>
                <a:latin typeface="Times New Roman" pitchFamily="18" charset="0"/>
                <a:ea typeface="宋体" pitchFamily="2" charset="-122"/>
                <a:cs typeface="Times New Roman" pitchFamily="18" charset="0"/>
              </a:rPr>
              <a:t>在某时间片等距地抽取</a:t>
            </a:r>
            <a:r>
              <a:rPr lang="en-US" altLang="zh-CN" sz="2400" b="1" dirty="0">
                <a:solidFill>
                  <a:srgbClr val="000066"/>
                </a:solidFill>
                <a:latin typeface="Times New Roman" pitchFamily="18" charset="0"/>
                <a:ea typeface="宋体" pitchFamily="2" charset="-122"/>
                <a:cs typeface="Times New Roman" pitchFamily="18" charset="0"/>
              </a:rPr>
              <a:t>N</a:t>
            </a:r>
            <a:r>
              <a:rPr lang="zh-CN" altLang="en-US" sz="2400" b="1" dirty="0">
                <a:solidFill>
                  <a:srgbClr val="000066"/>
                </a:solidFill>
                <a:latin typeface="Times New Roman" pitchFamily="18" charset="0"/>
                <a:ea typeface="宋体" pitchFamily="2" charset="-122"/>
                <a:cs typeface="Times New Roman" pitchFamily="18" charset="0"/>
              </a:rPr>
              <a:t>个抽样时间</a:t>
            </a:r>
            <a:r>
              <a:rPr lang="en-US" altLang="zh-CN" sz="2400" b="1" dirty="0">
                <a:solidFill>
                  <a:srgbClr val="000066"/>
                </a:solidFill>
                <a:latin typeface="Times New Roman" pitchFamily="18" charset="0"/>
                <a:ea typeface="宋体" pitchFamily="2" charset="-122"/>
                <a:cs typeface="Times New Roman" pitchFamily="18" charset="0"/>
              </a:rPr>
              <a:t>t</a:t>
            </a:r>
            <a:r>
              <a:rPr lang="en-US" altLang="zh-CN" sz="2400" b="1" baseline="-25000" dirty="0">
                <a:solidFill>
                  <a:srgbClr val="000066"/>
                </a:solidFill>
                <a:latin typeface="Times New Roman" pitchFamily="18" charset="0"/>
                <a:ea typeface="宋体" pitchFamily="2" charset="-122"/>
                <a:cs typeface="Times New Roman" pitchFamily="18" charset="0"/>
              </a:rPr>
              <a:t>m</a:t>
            </a:r>
            <a:r>
              <a:rPr lang="zh-CN" altLang="en-US" sz="2400" b="1" dirty="0">
                <a:solidFill>
                  <a:srgbClr val="000066"/>
                </a:solidFill>
                <a:latin typeface="Times New Roman" pitchFamily="18" charset="0"/>
                <a:ea typeface="宋体" pitchFamily="2" charset="-122"/>
                <a:cs typeface="Times New Roman" pitchFamily="18" charset="0"/>
              </a:rPr>
              <a:t>处的样本值</a:t>
            </a:r>
            <a:r>
              <a:rPr lang="en-US" altLang="zh-CN" sz="2400" b="1" dirty="0">
                <a:solidFill>
                  <a:srgbClr val="000066"/>
                </a:solidFill>
                <a:latin typeface="Times New Roman" pitchFamily="18" charset="0"/>
                <a:ea typeface="宋体" pitchFamily="2" charset="-122"/>
                <a:cs typeface="Times New Roman" pitchFamily="18" charset="0"/>
              </a:rPr>
              <a:t>f(t</a:t>
            </a:r>
            <a:r>
              <a:rPr lang="en-US" altLang="zh-CN" sz="2400" b="1" baseline="-25000" dirty="0">
                <a:solidFill>
                  <a:srgbClr val="000066"/>
                </a:solidFill>
                <a:latin typeface="Times New Roman" pitchFamily="18" charset="0"/>
                <a:ea typeface="宋体" pitchFamily="2" charset="-122"/>
                <a:cs typeface="Times New Roman" pitchFamily="18" charset="0"/>
              </a:rPr>
              <a:t>m</a:t>
            </a:r>
            <a:r>
              <a:rPr lang="en-US" altLang="zh-CN" sz="2400" b="1" dirty="0">
                <a:solidFill>
                  <a:srgbClr val="000066"/>
                </a:solidFill>
                <a:latin typeface="Times New Roman" pitchFamily="18" charset="0"/>
                <a:ea typeface="宋体" pitchFamily="2" charset="-122"/>
                <a:cs typeface="Times New Roman" pitchFamily="18" charset="0"/>
              </a:rPr>
              <a:t>)</a:t>
            </a:r>
            <a:r>
              <a:rPr lang="zh-CN" altLang="en-US" sz="2400" b="1" dirty="0">
                <a:solidFill>
                  <a:srgbClr val="000066"/>
                </a:solidFill>
                <a:latin typeface="Times New Roman" pitchFamily="18" charset="0"/>
                <a:ea typeface="宋体" pitchFamily="2" charset="-122"/>
                <a:cs typeface="Times New Roman" pitchFamily="18" charset="0"/>
              </a:rPr>
              <a:t>，且记作</a:t>
            </a:r>
            <a:r>
              <a:rPr lang="en-US" altLang="zh-CN" sz="2400" b="1" dirty="0">
                <a:solidFill>
                  <a:srgbClr val="000066"/>
                </a:solidFill>
                <a:latin typeface="Times New Roman" pitchFamily="18" charset="0"/>
                <a:ea typeface="宋体" pitchFamily="2" charset="-122"/>
                <a:cs typeface="Times New Roman" pitchFamily="18" charset="0"/>
              </a:rPr>
              <a:t>f(m)</a:t>
            </a:r>
            <a:r>
              <a:rPr lang="zh-CN" altLang="en-US" sz="2400" b="1" dirty="0">
                <a:solidFill>
                  <a:srgbClr val="000066"/>
                </a:solidFill>
                <a:latin typeface="Times New Roman" pitchFamily="18" charset="0"/>
                <a:ea typeface="宋体" pitchFamily="2" charset="-122"/>
                <a:cs typeface="Times New Roman" pitchFamily="18" charset="0"/>
              </a:rPr>
              <a:t>，这里</a:t>
            </a:r>
            <a:r>
              <a:rPr lang="en-US" altLang="zh-CN" sz="2400" b="1" dirty="0">
                <a:solidFill>
                  <a:srgbClr val="000066"/>
                </a:solidFill>
                <a:latin typeface="Times New Roman" pitchFamily="18" charset="0"/>
                <a:ea typeface="宋体" pitchFamily="2" charset="-122"/>
                <a:cs typeface="Times New Roman" pitchFamily="18" charset="0"/>
              </a:rPr>
              <a:t>m=0</a:t>
            </a:r>
            <a:r>
              <a:rPr lang="zh-CN" altLang="en-US" sz="2400" b="1" dirty="0">
                <a:solidFill>
                  <a:srgbClr val="000066"/>
                </a:solidFill>
                <a:latin typeface="Times New Roman" pitchFamily="18" charset="0"/>
                <a:ea typeface="宋体" pitchFamily="2" charset="-122"/>
                <a:cs typeface="Times New Roman" pitchFamily="18" charset="0"/>
              </a:rPr>
              <a:t>，</a:t>
            </a:r>
            <a:r>
              <a:rPr lang="en-US" altLang="zh-CN" sz="2400" b="1" dirty="0">
                <a:solidFill>
                  <a:srgbClr val="000066"/>
                </a:solidFill>
                <a:latin typeface="Times New Roman" pitchFamily="18" charset="0"/>
                <a:ea typeface="宋体" pitchFamily="2" charset="-122"/>
                <a:cs typeface="Times New Roman" pitchFamily="18" charset="0"/>
              </a:rPr>
              <a:t>1</a:t>
            </a:r>
            <a:r>
              <a:rPr lang="zh-CN" altLang="en-US" sz="2400" b="1" dirty="0">
                <a:solidFill>
                  <a:srgbClr val="000066"/>
                </a:solidFill>
                <a:latin typeface="Times New Roman" pitchFamily="18" charset="0"/>
                <a:ea typeface="宋体" pitchFamily="2" charset="-122"/>
                <a:cs typeface="Times New Roman" pitchFamily="18" charset="0"/>
              </a:rPr>
              <a:t>，</a:t>
            </a:r>
            <a:r>
              <a:rPr lang="en-US" altLang="zh-CN" sz="2400" b="1" dirty="0">
                <a:solidFill>
                  <a:srgbClr val="000066"/>
                </a:solidFill>
                <a:latin typeface="Times New Roman" pitchFamily="18" charset="0"/>
                <a:ea typeface="宋体" pitchFamily="2" charset="-122"/>
                <a:cs typeface="Times New Roman" pitchFamily="18" charset="0"/>
              </a:rPr>
              <a:t>2</a:t>
            </a:r>
            <a:r>
              <a:rPr lang="zh-CN" altLang="en-US" sz="2400" b="1" dirty="0">
                <a:solidFill>
                  <a:srgbClr val="000066"/>
                </a:solidFill>
                <a:latin typeface="Times New Roman" pitchFamily="18" charset="0"/>
                <a:ea typeface="宋体" pitchFamily="2" charset="-122"/>
                <a:cs typeface="Times New Roman" pitchFamily="18" charset="0"/>
              </a:rPr>
              <a:t>，</a:t>
            </a:r>
            <a:r>
              <a:rPr lang="en-US" altLang="zh-CN" sz="2400" b="1" dirty="0">
                <a:solidFill>
                  <a:srgbClr val="000066"/>
                </a:solidFill>
                <a:latin typeface="Times New Roman" pitchFamily="18" charset="0"/>
                <a:ea typeface="宋体" pitchFamily="2" charset="-122"/>
                <a:cs typeface="Times New Roman" pitchFamily="18" charset="0"/>
              </a:rPr>
              <a:t>…</a:t>
            </a:r>
            <a:r>
              <a:rPr lang="zh-CN" altLang="en-US" sz="2400" b="1" dirty="0">
                <a:solidFill>
                  <a:srgbClr val="000066"/>
                </a:solidFill>
                <a:latin typeface="Times New Roman" pitchFamily="18" charset="0"/>
                <a:ea typeface="宋体" pitchFamily="2" charset="-122"/>
                <a:cs typeface="Times New Roman" pitchFamily="18" charset="0"/>
              </a:rPr>
              <a:t>，</a:t>
            </a:r>
            <a:r>
              <a:rPr lang="en-US" altLang="zh-CN" sz="2400" b="1" dirty="0">
                <a:solidFill>
                  <a:srgbClr val="000066"/>
                </a:solidFill>
                <a:latin typeface="Times New Roman" pitchFamily="18" charset="0"/>
                <a:ea typeface="宋体" pitchFamily="2" charset="-122"/>
                <a:cs typeface="Times New Roman" pitchFamily="18" charset="0"/>
              </a:rPr>
              <a:t>N-1</a:t>
            </a:r>
            <a:r>
              <a:rPr lang="zh-CN" altLang="en-US" sz="2400" b="1" dirty="0">
                <a:solidFill>
                  <a:srgbClr val="000066"/>
                </a:solidFill>
                <a:latin typeface="Times New Roman" pitchFamily="18" charset="0"/>
                <a:ea typeface="宋体" pitchFamily="2" charset="-122"/>
                <a:cs typeface="Times New Roman" pitchFamily="18" charset="0"/>
              </a:rPr>
              <a:t>，称向量</a:t>
            </a:r>
            <a:r>
              <a:rPr lang="en-US" altLang="zh-CN" sz="2400" b="1" dirty="0">
                <a:solidFill>
                  <a:srgbClr val="000066"/>
                </a:solidFill>
                <a:latin typeface="Times New Roman" pitchFamily="18" charset="0"/>
                <a:ea typeface="宋体" pitchFamily="2" charset="-122"/>
                <a:cs typeface="Times New Roman" pitchFamily="18" charset="0"/>
              </a:rPr>
              <a:t>F(k)</a:t>
            </a:r>
            <a:r>
              <a:rPr lang="zh-CN" altLang="en-US" sz="2400" b="1" dirty="0">
                <a:solidFill>
                  <a:srgbClr val="000066"/>
                </a:solidFill>
                <a:latin typeface="Times New Roman" pitchFamily="18" charset="0"/>
                <a:ea typeface="宋体" pitchFamily="2" charset="-122"/>
                <a:cs typeface="Times New Roman" pitchFamily="18" charset="0"/>
              </a:rPr>
              <a:t>（</a:t>
            </a:r>
            <a:r>
              <a:rPr lang="en-US" altLang="zh-CN" sz="2400" b="1" dirty="0">
                <a:solidFill>
                  <a:srgbClr val="000066"/>
                </a:solidFill>
                <a:latin typeface="Times New Roman" pitchFamily="18" charset="0"/>
                <a:ea typeface="宋体" pitchFamily="2" charset="-122"/>
                <a:cs typeface="Times New Roman" pitchFamily="18" charset="0"/>
              </a:rPr>
              <a:t>k=0</a:t>
            </a:r>
            <a:r>
              <a:rPr lang="zh-CN" altLang="en-US" sz="2400" b="1" dirty="0">
                <a:solidFill>
                  <a:srgbClr val="000066"/>
                </a:solidFill>
                <a:latin typeface="Times New Roman" pitchFamily="18" charset="0"/>
                <a:ea typeface="宋体" pitchFamily="2" charset="-122"/>
                <a:cs typeface="Times New Roman" pitchFamily="18" charset="0"/>
              </a:rPr>
              <a:t>，</a:t>
            </a:r>
            <a:r>
              <a:rPr lang="en-US" altLang="zh-CN" sz="2400" b="1" dirty="0">
                <a:solidFill>
                  <a:srgbClr val="000066"/>
                </a:solidFill>
                <a:latin typeface="Times New Roman" pitchFamily="18" charset="0"/>
                <a:ea typeface="宋体" pitchFamily="2" charset="-122"/>
                <a:cs typeface="Times New Roman" pitchFamily="18" charset="0"/>
              </a:rPr>
              <a:t>1</a:t>
            </a:r>
            <a:r>
              <a:rPr lang="zh-CN" altLang="en-US" sz="2400" b="1" dirty="0">
                <a:solidFill>
                  <a:srgbClr val="000066"/>
                </a:solidFill>
                <a:latin typeface="Times New Roman" pitchFamily="18" charset="0"/>
                <a:ea typeface="宋体" pitchFamily="2" charset="-122"/>
                <a:cs typeface="Times New Roman" pitchFamily="18" charset="0"/>
              </a:rPr>
              <a:t>，</a:t>
            </a:r>
            <a:r>
              <a:rPr lang="en-US" altLang="zh-CN" sz="2400" b="1" dirty="0">
                <a:solidFill>
                  <a:srgbClr val="000066"/>
                </a:solidFill>
                <a:latin typeface="Times New Roman" pitchFamily="18" charset="0"/>
                <a:ea typeface="宋体" pitchFamily="2" charset="-122"/>
                <a:cs typeface="Times New Roman" pitchFamily="18" charset="0"/>
              </a:rPr>
              <a:t>2</a:t>
            </a:r>
            <a:r>
              <a:rPr lang="zh-CN" altLang="en-US" sz="2400" b="1" dirty="0">
                <a:solidFill>
                  <a:srgbClr val="000066"/>
                </a:solidFill>
                <a:latin typeface="Times New Roman" pitchFamily="18" charset="0"/>
                <a:ea typeface="宋体" pitchFamily="2" charset="-122"/>
                <a:cs typeface="Times New Roman" pitchFamily="18" charset="0"/>
              </a:rPr>
              <a:t>，</a:t>
            </a:r>
            <a:r>
              <a:rPr lang="en-US" altLang="zh-CN" sz="2400" b="1" dirty="0">
                <a:solidFill>
                  <a:srgbClr val="000066"/>
                </a:solidFill>
                <a:latin typeface="Times New Roman" pitchFamily="18" charset="0"/>
                <a:ea typeface="宋体" pitchFamily="2" charset="-122"/>
                <a:cs typeface="Times New Roman" pitchFamily="18" charset="0"/>
              </a:rPr>
              <a:t>…</a:t>
            </a:r>
            <a:r>
              <a:rPr lang="zh-CN" altLang="en-US" sz="2400" b="1" dirty="0">
                <a:solidFill>
                  <a:srgbClr val="000066"/>
                </a:solidFill>
                <a:latin typeface="Times New Roman" pitchFamily="18" charset="0"/>
                <a:ea typeface="宋体" pitchFamily="2" charset="-122"/>
                <a:cs typeface="Times New Roman" pitchFamily="18" charset="0"/>
              </a:rPr>
              <a:t>，</a:t>
            </a:r>
            <a:r>
              <a:rPr lang="en-US" altLang="zh-CN" sz="2400" b="1" dirty="0">
                <a:solidFill>
                  <a:srgbClr val="000066"/>
                </a:solidFill>
                <a:latin typeface="Times New Roman" pitchFamily="18" charset="0"/>
                <a:ea typeface="宋体" pitchFamily="2" charset="-122"/>
                <a:cs typeface="Times New Roman" pitchFamily="18" charset="0"/>
              </a:rPr>
              <a:t>N-1</a:t>
            </a:r>
            <a:r>
              <a:rPr lang="zh-CN" altLang="en-US" sz="2400" b="1" dirty="0">
                <a:solidFill>
                  <a:srgbClr val="000066"/>
                </a:solidFill>
                <a:latin typeface="Times New Roman" pitchFamily="18" charset="0"/>
                <a:ea typeface="宋体" pitchFamily="2" charset="-122"/>
                <a:cs typeface="Times New Roman" pitchFamily="18" charset="0"/>
              </a:rPr>
              <a:t>）为</a:t>
            </a:r>
            <a:r>
              <a:rPr lang="en-US" altLang="zh-CN" sz="2400" b="1" dirty="0">
                <a:solidFill>
                  <a:srgbClr val="000066"/>
                </a:solidFill>
                <a:latin typeface="Times New Roman" pitchFamily="18" charset="0"/>
                <a:ea typeface="宋体" pitchFamily="2" charset="-122"/>
                <a:cs typeface="Times New Roman" pitchFamily="18" charset="0"/>
              </a:rPr>
              <a:t>f(m)</a:t>
            </a:r>
            <a:r>
              <a:rPr lang="zh-CN" altLang="en-US" sz="2400" b="1" dirty="0">
                <a:solidFill>
                  <a:srgbClr val="000066"/>
                </a:solidFill>
                <a:latin typeface="Times New Roman" pitchFamily="18" charset="0"/>
                <a:ea typeface="宋体" pitchFamily="2" charset="-122"/>
                <a:cs typeface="Times New Roman" pitchFamily="18" charset="0"/>
              </a:rPr>
              <a:t>的一个离散傅里叶变换，其中</a:t>
            </a:r>
            <a:r>
              <a:rPr lang="zh-CN" altLang="en-US" sz="2400" b="1" dirty="0" smtClean="0">
                <a:solidFill>
                  <a:srgbClr val="000066"/>
                </a:solidFill>
                <a:latin typeface="Times New Roman" pitchFamily="18" charset="0"/>
                <a:ea typeface="宋体" pitchFamily="2" charset="-122"/>
                <a:cs typeface="Times New Roman" pitchFamily="18" charset="0"/>
              </a:rPr>
              <a:t>：</a:t>
            </a:r>
            <a:endParaRPr lang="en-US" altLang="zh-CN" sz="2400" b="1" dirty="0" smtClean="0">
              <a:solidFill>
                <a:srgbClr val="000066"/>
              </a:solidFill>
              <a:latin typeface="Times New Roman" pitchFamily="18" charset="0"/>
              <a:ea typeface="宋体" pitchFamily="2" charset="-122"/>
              <a:cs typeface="Times New Roman" pitchFamily="18" charset="0"/>
            </a:endParaRPr>
          </a:p>
          <a:p>
            <a:pPr marL="0" indent="0">
              <a:buFontTx/>
              <a:buNone/>
            </a:pPr>
            <a:endParaRPr lang="en-US" altLang="zh-CN" sz="2800" b="1" dirty="0">
              <a:latin typeface="Times New Roman" pitchFamily="18" charset="0"/>
              <a:ea typeface="宋体" pitchFamily="2" charset="-122"/>
              <a:cs typeface="Times New Roman" pitchFamily="18" charset="0"/>
            </a:endParaRPr>
          </a:p>
          <a:p>
            <a:pPr marL="0" indent="0">
              <a:buFontTx/>
              <a:buNone/>
            </a:pPr>
            <a:endParaRPr lang="zh-CN" altLang="en-US" sz="2800" b="1" dirty="0">
              <a:solidFill>
                <a:srgbClr val="000066"/>
              </a:solidFill>
              <a:latin typeface="Times New Roman" pitchFamily="18" charset="0"/>
              <a:ea typeface="宋体" pitchFamily="2" charset="-122"/>
              <a:cs typeface="Times New Roman" pitchFamily="18" charset="0"/>
            </a:endParaRPr>
          </a:p>
        </p:txBody>
      </p:sp>
      <p:sp>
        <p:nvSpPr>
          <p:cNvPr id="97285"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7284" name="Object 4"/>
          <p:cNvGraphicFramePr>
            <a:graphicFrameLocks noChangeAspect="1"/>
          </p:cNvGraphicFramePr>
          <p:nvPr>
            <p:extLst>
              <p:ext uri="{D42A27DB-BD31-4B8C-83A1-F6EECF244321}">
                <p14:modId xmlns:p14="http://schemas.microsoft.com/office/powerpoint/2010/main" val="734058820"/>
              </p:ext>
            </p:extLst>
          </p:nvPr>
        </p:nvGraphicFramePr>
        <p:xfrm>
          <a:off x="2915816" y="2348880"/>
          <a:ext cx="3744913" cy="728663"/>
        </p:xfrm>
        <a:graphic>
          <a:graphicData uri="http://schemas.openxmlformats.org/presentationml/2006/ole">
            <mc:AlternateContent xmlns:mc="http://schemas.openxmlformats.org/markup-compatibility/2006">
              <mc:Choice xmlns:v="urn:schemas-microsoft-com:vml" Requires="v">
                <p:oleObj spid="_x0000_s97320" name="公式" r:id="rId3" imgW="2197100" imgH="431800" progId="Equation.3">
                  <p:embed/>
                </p:oleObj>
              </mc:Choice>
              <mc:Fallback>
                <p:oleObj name="公式" r:id="rId3" imgW="21971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348880"/>
                        <a:ext cx="3744913"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6" name="Rectangle 6"/>
          <p:cNvSpPr>
            <a:spLocks noChangeArrowheads="1"/>
          </p:cNvSpPr>
          <p:nvPr/>
        </p:nvSpPr>
        <p:spPr bwMode="auto">
          <a:xfrm>
            <a:off x="468313" y="2924175"/>
            <a:ext cx="8135937"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b="1" dirty="0">
                <a:latin typeface="Times New Roman" pitchFamily="18" charset="0"/>
                <a:ea typeface="宋体" pitchFamily="2" charset="-122"/>
                <a:cs typeface="Times New Roman" pitchFamily="18" charset="0"/>
              </a:rPr>
              <a:t>因为</a:t>
            </a:r>
            <a:r>
              <a:rPr lang="en-US" altLang="zh-CN" b="1" dirty="0">
                <a:latin typeface="Times New Roman" pitchFamily="18" charset="0"/>
                <a:ea typeface="宋体" pitchFamily="2" charset="-122"/>
                <a:cs typeface="Times New Roman" pitchFamily="18" charset="0"/>
              </a:rPr>
              <a:t>MATLAB</a:t>
            </a:r>
            <a:r>
              <a:rPr lang="zh-CN" altLang="en-US" b="1" dirty="0">
                <a:latin typeface="Times New Roman" pitchFamily="18" charset="0"/>
                <a:ea typeface="宋体" pitchFamily="2" charset="-122"/>
                <a:cs typeface="Times New Roman" pitchFamily="18" charset="0"/>
              </a:rPr>
              <a:t>不允许有零下标，所以将上述公式中</a:t>
            </a:r>
            <a:r>
              <a:rPr lang="en-US" altLang="zh-CN" b="1" dirty="0">
                <a:latin typeface="Times New Roman" pitchFamily="18" charset="0"/>
                <a:ea typeface="宋体" pitchFamily="2" charset="-122"/>
                <a:cs typeface="Times New Roman" pitchFamily="18" charset="0"/>
              </a:rPr>
              <a:t>m</a:t>
            </a:r>
            <a:r>
              <a:rPr lang="zh-CN" altLang="en-US" b="1" dirty="0">
                <a:latin typeface="Times New Roman" pitchFamily="18" charset="0"/>
                <a:ea typeface="宋体" pitchFamily="2" charset="-122"/>
                <a:cs typeface="Times New Roman" pitchFamily="18" charset="0"/>
              </a:rPr>
              <a:t>的下标均移动</a:t>
            </a:r>
            <a:r>
              <a:rPr lang="en-US" altLang="zh-CN" b="1" dirty="0">
                <a:latin typeface="Times New Roman" pitchFamily="18" charset="0"/>
                <a:ea typeface="宋体" pitchFamily="2" charset="-122"/>
                <a:cs typeface="Times New Roman" pitchFamily="18" charset="0"/>
              </a:rPr>
              <a:t>1</a:t>
            </a:r>
            <a:r>
              <a:rPr lang="zh-CN" altLang="en-US" b="1" dirty="0">
                <a:latin typeface="Times New Roman" pitchFamily="18" charset="0"/>
                <a:ea typeface="宋体" pitchFamily="2" charset="-122"/>
                <a:cs typeface="Times New Roman" pitchFamily="18" charset="0"/>
              </a:rPr>
              <a:t>，于是便得相应公式：</a:t>
            </a:r>
          </a:p>
        </p:txBody>
      </p:sp>
      <p:sp>
        <p:nvSpPr>
          <p:cNvPr id="97288" name="Rectangle 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7287" name="Object 7"/>
          <p:cNvGraphicFramePr>
            <a:graphicFrameLocks noChangeAspect="1"/>
          </p:cNvGraphicFramePr>
          <p:nvPr>
            <p:extLst>
              <p:ext uri="{D42A27DB-BD31-4B8C-83A1-F6EECF244321}">
                <p14:modId xmlns:p14="http://schemas.microsoft.com/office/powerpoint/2010/main" val="2065455336"/>
              </p:ext>
            </p:extLst>
          </p:nvPr>
        </p:nvGraphicFramePr>
        <p:xfrm>
          <a:off x="2447132" y="3645024"/>
          <a:ext cx="4392612" cy="723900"/>
        </p:xfrm>
        <a:graphic>
          <a:graphicData uri="http://schemas.openxmlformats.org/presentationml/2006/ole">
            <mc:AlternateContent xmlns:mc="http://schemas.openxmlformats.org/markup-compatibility/2006">
              <mc:Choice xmlns:v="urn:schemas-microsoft-com:vml" Requires="v">
                <p:oleObj spid="_x0000_s97321" name="公式" r:id="rId5" imgW="2603500" imgH="431800" progId="Equation.3">
                  <p:embed/>
                </p:oleObj>
              </mc:Choice>
              <mc:Fallback>
                <p:oleObj name="公式" r:id="rId5" imgW="2603500" imgH="431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7132" y="3645024"/>
                        <a:ext cx="4392612"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9" name="Rectangle 9"/>
          <p:cNvSpPr>
            <a:spLocks noChangeArrowheads="1"/>
          </p:cNvSpPr>
          <p:nvPr/>
        </p:nvSpPr>
        <p:spPr bwMode="auto">
          <a:xfrm>
            <a:off x="539750" y="4292600"/>
            <a:ext cx="8135938" cy="194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b="1" dirty="0">
                <a:latin typeface="Times New Roman" pitchFamily="18" charset="0"/>
                <a:ea typeface="宋体" pitchFamily="2" charset="-122"/>
                <a:cs typeface="Times New Roman" pitchFamily="18" charset="0"/>
              </a:rPr>
              <a:t>由</a:t>
            </a:r>
            <a:r>
              <a:rPr lang="en-US" altLang="zh-CN" b="1" dirty="0">
                <a:latin typeface="Times New Roman" pitchFamily="18" charset="0"/>
                <a:ea typeface="宋体" pitchFamily="2" charset="-122"/>
                <a:cs typeface="Times New Roman" pitchFamily="18" charset="0"/>
              </a:rPr>
              <a:t>f(m)</a:t>
            </a:r>
            <a:r>
              <a:rPr lang="zh-CN" altLang="en-US" b="1" dirty="0">
                <a:latin typeface="Times New Roman" pitchFamily="18" charset="0"/>
                <a:ea typeface="宋体" pitchFamily="2" charset="-122"/>
                <a:cs typeface="Times New Roman" pitchFamily="18" charset="0"/>
              </a:rPr>
              <a:t>求</a:t>
            </a:r>
            <a:r>
              <a:rPr lang="en-US" altLang="zh-CN" b="1" dirty="0">
                <a:latin typeface="Times New Roman" pitchFamily="18" charset="0"/>
                <a:ea typeface="宋体" pitchFamily="2" charset="-122"/>
                <a:cs typeface="Times New Roman" pitchFamily="18" charset="0"/>
              </a:rPr>
              <a:t>F(k)</a:t>
            </a:r>
            <a:r>
              <a:rPr lang="zh-CN" altLang="en-US" b="1" dirty="0">
                <a:latin typeface="Times New Roman" pitchFamily="18" charset="0"/>
                <a:ea typeface="宋体" pitchFamily="2" charset="-122"/>
                <a:cs typeface="Times New Roman" pitchFamily="18" charset="0"/>
              </a:rPr>
              <a:t>的过程，称为求</a:t>
            </a:r>
            <a:r>
              <a:rPr lang="en-US" altLang="zh-CN" b="1" dirty="0">
                <a:latin typeface="Times New Roman" pitchFamily="18" charset="0"/>
                <a:ea typeface="宋体" pitchFamily="2" charset="-122"/>
                <a:cs typeface="Times New Roman" pitchFamily="18" charset="0"/>
              </a:rPr>
              <a:t>f(m)</a:t>
            </a:r>
            <a:r>
              <a:rPr lang="zh-CN" altLang="en-US" b="1" dirty="0">
                <a:latin typeface="Times New Roman" pitchFamily="18" charset="0"/>
                <a:ea typeface="宋体" pitchFamily="2" charset="-122"/>
                <a:cs typeface="Times New Roman" pitchFamily="18" charset="0"/>
              </a:rPr>
              <a:t>的离散傅里叶变换，或称为</a:t>
            </a:r>
            <a:r>
              <a:rPr lang="en-US" altLang="zh-CN" b="1" dirty="0">
                <a:latin typeface="Times New Roman" pitchFamily="18" charset="0"/>
                <a:ea typeface="宋体" pitchFamily="2" charset="-122"/>
                <a:cs typeface="Times New Roman" pitchFamily="18" charset="0"/>
              </a:rPr>
              <a:t>F(k)</a:t>
            </a:r>
            <a:r>
              <a:rPr lang="zh-CN" altLang="en-US" b="1" dirty="0">
                <a:latin typeface="Times New Roman" pitchFamily="18" charset="0"/>
                <a:ea typeface="宋体" pitchFamily="2" charset="-122"/>
                <a:cs typeface="Times New Roman" pitchFamily="18" charset="0"/>
              </a:rPr>
              <a:t>为</a:t>
            </a:r>
            <a:r>
              <a:rPr lang="en-US" altLang="zh-CN" b="1" dirty="0">
                <a:latin typeface="Times New Roman" pitchFamily="18" charset="0"/>
                <a:ea typeface="宋体" pitchFamily="2" charset="-122"/>
                <a:cs typeface="Times New Roman" pitchFamily="18" charset="0"/>
              </a:rPr>
              <a:t>f(m)</a:t>
            </a:r>
            <a:r>
              <a:rPr lang="zh-CN" altLang="en-US" b="1" dirty="0">
                <a:latin typeface="Times New Roman" pitchFamily="18" charset="0"/>
                <a:ea typeface="宋体" pitchFamily="2" charset="-122"/>
                <a:cs typeface="Times New Roman" pitchFamily="18" charset="0"/>
              </a:rPr>
              <a:t>的离散频谱。反之，由</a:t>
            </a:r>
            <a:r>
              <a:rPr lang="en-US" altLang="zh-CN" b="1" dirty="0">
                <a:latin typeface="Times New Roman" pitchFamily="18" charset="0"/>
                <a:ea typeface="宋体" pitchFamily="2" charset="-122"/>
                <a:cs typeface="Times New Roman" pitchFamily="18" charset="0"/>
              </a:rPr>
              <a:t>F(k)</a:t>
            </a:r>
            <a:r>
              <a:rPr lang="zh-CN" altLang="en-US" b="1" dirty="0">
                <a:latin typeface="Times New Roman" pitchFamily="18" charset="0"/>
                <a:ea typeface="宋体" pitchFamily="2" charset="-122"/>
                <a:cs typeface="Times New Roman" pitchFamily="18" charset="0"/>
              </a:rPr>
              <a:t>逆求</a:t>
            </a:r>
            <a:r>
              <a:rPr lang="en-US" altLang="zh-CN" b="1" dirty="0">
                <a:latin typeface="Times New Roman" pitchFamily="18" charset="0"/>
                <a:ea typeface="宋体" pitchFamily="2" charset="-122"/>
                <a:cs typeface="Times New Roman" pitchFamily="18" charset="0"/>
              </a:rPr>
              <a:t>f(m)</a:t>
            </a:r>
            <a:r>
              <a:rPr lang="zh-CN" altLang="en-US" b="1" dirty="0">
                <a:latin typeface="Times New Roman" pitchFamily="18" charset="0"/>
                <a:ea typeface="宋体" pitchFamily="2" charset="-122"/>
                <a:cs typeface="Times New Roman" pitchFamily="18" charset="0"/>
              </a:rPr>
              <a:t>的过程，称为离散傅里叶逆变换，相应的变换公式为：</a:t>
            </a:r>
          </a:p>
        </p:txBody>
      </p:sp>
      <p:sp>
        <p:nvSpPr>
          <p:cNvPr id="97291" name="Rectangle 1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7290" name="Object 10"/>
          <p:cNvGraphicFramePr>
            <a:graphicFrameLocks noChangeAspect="1"/>
          </p:cNvGraphicFramePr>
          <p:nvPr>
            <p:extLst>
              <p:ext uri="{D42A27DB-BD31-4B8C-83A1-F6EECF244321}">
                <p14:modId xmlns:p14="http://schemas.microsoft.com/office/powerpoint/2010/main" val="186661714"/>
              </p:ext>
            </p:extLst>
          </p:nvPr>
        </p:nvGraphicFramePr>
        <p:xfrm>
          <a:off x="2483768" y="5503887"/>
          <a:ext cx="4679950" cy="733425"/>
        </p:xfrm>
        <a:graphic>
          <a:graphicData uri="http://schemas.openxmlformats.org/presentationml/2006/ole">
            <mc:AlternateContent xmlns:mc="http://schemas.openxmlformats.org/markup-compatibility/2006">
              <mc:Choice xmlns:v="urn:schemas-microsoft-com:vml" Requires="v">
                <p:oleObj spid="_x0000_s97322" name="公式" r:id="rId7" imgW="2730500" imgH="431800" progId="Equation.3">
                  <p:embed/>
                </p:oleObj>
              </mc:Choice>
              <mc:Fallback>
                <p:oleObj name="公式" r:id="rId7" imgW="27305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5503887"/>
                        <a:ext cx="467995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92"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68313" y="476250"/>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7.3.2  </a:t>
            </a:r>
            <a:r>
              <a:rPr lang="zh-CN" altLang="en-US" sz="2800" b="1" dirty="0">
                <a:solidFill>
                  <a:srgbClr val="000066"/>
                </a:solidFill>
                <a:latin typeface="Times New Roman" pitchFamily="18" charset="0"/>
                <a:ea typeface="宋体" pitchFamily="2" charset="-122"/>
                <a:cs typeface="Times New Roman" pitchFamily="18" charset="0"/>
              </a:rPr>
              <a:t>离散傅里叶变换的实现</a:t>
            </a:r>
          </a:p>
        </p:txBody>
      </p:sp>
      <p:sp>
        <p:nvSpPr>
          <p:cNvPr id="98307" name="Rectangle 3"/>
          <p:cNvSpPr>
            <a:spLocks noGrp="1" noChangeArrowheads="1"/>
          </p:cNvSpPr>
          <p:nvPr>
            <p:ph type="body" idx="1"/>
          </p:nvPr>
        </p:nvSpPr>
        <p:spPr>
          <a:xfrm>
            <a:off x="425450" y="1340768"/>
            <a:ext cx="8435975" cy="4708525"/>
          </a:xfrm>
        </p:spPr>
        <p:txBody>
          <a:bodyPr/>
          <a:lstStyle/>
          <a:p>
            <a:pPr marL="0" indent="0">
              <a:buFontTx/>
              <a:buNone/>
            </a:pP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提供了对向量或直接对矩阵进行离散傅里叶变换的函数。下面只介绍一维离散傅里叶变换函数，其调用格式为：</a:t>
            </a:r>
          </a:p>
          <a:p>
            <a:pPr marL="0" indent="0">
              <a:buFontTx/>
              <a:buNone/>
            </a:pPr>
            <a:r>
              <a:rPr lang="zh-CN" altLang="en-US" sz="2000" b="1" dirty="0">
                <a:solidFill>
                  <a:srgbClr val="000066"/>
                </a:solidFill>
                <a:latin typeface="Times New Roman" pitchFamily="18" charset="0"/>
                <a:ea typeface="宋体" pitchFamily="2" charset="-122"/>
                <a:cs typeface="Times New Roman" pitchFamily="18" charset="0"/>
              </a:rPr>
              <a:t>① </a:t>
            </a:r>
            <a:r>
              <a:rPr lang="en-US" altLang="zh-CN" sz="2000" b="1" dirty="0" err="1">
                <a:solidFill>
                  <a:srgbClr val="000066"/>
                </a:solidFill>
                <a:latin typeface="Times New Roman" pitchFamily="18" charset="0"/>
                <a:ea typeface="宋体" pitchFamily="2" charset="-122"/>
                <a:cs typeface="Times New Roman" pitchFamily="18" charset="0"/>
              </a:rPr>
              <a:t>fft</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：返回向量</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的离散傅里叶变换。设</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的长度（即元素个数）为</a:t>
            </a:r>
            <a:r>
              <a:rPr lang="en-US" altLang="zh-CN" sz="2000" b="1" dirty="0">
                <a:solidFill>
                  <a:srgbClr val="000066"/>
                </a:solidFill>
                <a:latin typeface="Times New Roman" pitchFamily="18" charset="0"/>
                <a:ea typeface="宋体" pitchFamily="2" charset="-122"/>
                <a:cs typeface="Times New Roman" pitchFamily="18" charset="0"/>
              </a:rPr>
              <a:t>N</a:t>
            </a:r>
            <a:r>
              <a:rPr lang="zh-CN" altLang="en-US" sz="2000" b="1" dirty="0">
                <a:solidFill>
                  <a:srgbClr val="000066"/>
                </a:solidFill>
                <a:latin typeface="Times New Roman" pitchFamily="18" charset="0"/>
                <a:ea typeface="宋体" pitchFamily="2" charset="-122"/>
                <a:cs typeface="Times New Roman" pitchFamily="18" charset="0"/>
              </a:rPr>
              <a:t>，若</a:t>
            </a:r>
            <a:r>
              <a:rPr lang="en-US" altLang="zh-CN" sz="2000" b="1" dirty="0">
                <a:solidFill>
                  <a:srgbClr val="000066"/>
                </a:solidFill>
                <a:latin typeface="Times New Roman" pitchFamily="18" charset="0"/>
                <a:ea typeface="宋体" pitchFamily="2" charset="-122"/>
                <a:cs typeface="Times New Roman" pitchFamily="18" charset="0"/>
              </a:rPr>
              <a:t>N</a:t>
            </a:r>
            <a:r>
              <a:rPr lang="zh-CN" altLang="en-US" sz="2000" b="1" dirty="0">
                <a:solidFill>
                  <a:srgbClr val="000066"/>
                </a:solidFill>
                <a:latin typeface="Times New Roman" pitchFamily="18" charset="0"/>
                <a:ea typeface="宋体" pitchFamily="2" charset="-122"/>
                <a:cs typeface="Times New Roman" pitchFamily="18" charset="0"/>
              </a:rPr>
              <a:t>为</a:t>
            </a:r>
            <a:r>
              <a:rPr lang="en-US" altLang="zh-CN" sz="2000" b="1" dirty="0">
                <a:solidFill>
                  <a:srgbClr val="000066"/>
                </a:solidFill>
                <a:latin typeface="Times New Roman" pitchFamily="18" charset="0"/>
                <a:ea typeface="宋体" pitchFamily="2" charset="-122"/>
                <a:cs typeface="Times New Roman" pitchFamily="18" charset="0"/>
              </a:rPr>
              <a:t>2</a:t>
            </a:r>
            <a:r>
              <a:rPr lang="zh-CN" altLang="en-US" sz="2000" b="1" dirty="0">
                <a:solidFill>
                  <a:srgbClr val="000066"/>
                </a:solidFill>
                <a:latin typeface="Times New Roman" pitchFamily="18" charset="0"/>
                <a:ea typeface="宋体" pitchFamily="2" charset="-122"/>
                <a:cs typeface="Times New Roman" pitchFamily="18" charset="0"/>
              </a:rPr>
              <a:t>的幂次，则为以</a:t>
            </a:r>
            <a:r>
              <a:rPr lang="en-US" altLang="zh-CN" sz="2000" b="1" dirty="0">
                <a:solidFill>
                  <a:srgbClr val="000066"/>
                </a:solidFill>
                <a:latin typeface="Times New Roman" pitchFamily="18" charset="0"/>
                <a:ea typeface="宋体" pitchFamily="2" charset="-122"/>
                <a:cs typeface="Times New Roman" pitchFamily="18" charset="0"/>
              </a:rPr>
              <a:t>2</a:t>
            </a:r>
            <a:r>
              <a:rPr lang="zh-CN" altLang="en-US" sz="2000" b="1" dirty="0">
                <a:solidFill>
                  <a:srgbClr val="000066"/>
                </a:solidFill>
                <a:latin typeface="Times New Roman" pitchFamily="18" charset="0"/>
                <a:ea typeface="宋体" pitchFamily="2" charset="-122"/>
                <a:cs typeface="Times New Roman" pitchFamily="18" charset="0"/>
              </a:rPr>
              <a:t>为基数的快速傅里叶变换，否则为运算速度很慢的非</a:t>
            </a:r>
            <a:r>
              <a:rPr lang="en-US" altLang="zh-CN" sz="2000" b="1" dirty="0">
                <a:solidFill>
                  <a:srgbClr val="000066"/>
                </a:solidFill>
                <a:latin typeface="Times New Roman" pitchFamily="18" charset="0"/>
                <a:ea typeface="宋体" pitchFamily="2" charset="-122"/>
                <a:cs typeface="Times New Roman" pitchFamily="18" charset="0"/>
              </a:rPr>
              <a:t>2</a:t>
            </a:r>
            <a:r>
              <a:rPr lang="zh-CN" altLang="en-US" sz="2000" b="1" dirty="0">
                <a:solidFill>
                  <a:srgbClr val="000066"/>
                </a:solidFill>
                <a:latin typeface="Times New Roman" pitchFamily="18" charset="0"/>
                <a:ea typeface="宋体" pitchFamily="2" charset="-122"/>
                <a:cs typeface="Times New Roman" pitchFamily="18" charset="0"/>
              </a:rPr>
              <a:t>幂次的算法。对于矩阵</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a:t>
            </a:r>
            <a:r>
              <a:rPr lang="en-US" altLang="zh-CN" sz="2000" b="1" dirty="0" err="1">
                <a:solidFill>
                  <a:srgbClr val="000066"/>
                </a:solidFill>
                <a:latin typeface="Times New Roman" pitchFamily="18" charset="0"/>
                <a:ea typeface="宋体" pitchFamily="2" charset="-122"/>
                <a:cs typeface="Times New Roman" pitchFamily="18" charset="0"/>
              </a:rPr>
              <a:t>fft</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应用于矩阵的每一列。</a:t>
            </a:r>
          </a:p>
          <a:p>
            <a:pPr marL="0" indent="0">
              <a:buFontTx/>
              <a:buNone/>
            </a:pPr>
            <a:r>
              <a:rPr lang="zh-CN" altLang="en-US" sz="2000" b="1" dirty="0">
                <a:solidFill>
                  <a:srgbClr val="000066"/>
                </a:solidFill>
                <a:latin typeface="Times New Roman" pitchFamily="18" charset="0"/>
                <a:ea typeface="宋体" pitchFamily="2" charset="-122"/>
                <a:cs typeface="Times New Roman" pitchFamily="18" charset="0"/>
              </a:rPr>
              <a:t>② </a:t>
            </a:r>
            <a:r>
              <a:rPr lang="en-US" altLang="zh-CN" sz="2000" b="1" dirty="0" err="1">
                <a:solidFill>
                  <a:srgbClr val="000066"/>
                </a:solidFill>
                <a:latin typeface="Times New Roman" pitchFamily="18" charset="0"/>
                <a:ea typeface="宋体" pitchFamily="2" charset="-122"/>
                <a:cs typeface="Times New Roman" pitchFamily="18" charset="0"/>
              </a:rPr>
              <a:t>fft</a:t>
            </a:r>
            <a:r>
              <a:rPr lang="en-US" altLang="zh-CN" sz="2000" b="1" dirty="0">
                <a:solidFill>
                  <a:srgbClr val="000066"/>
                </a:solidFill>
                <a:latin typeface="Times New Roman" pitchFamily="18" charset="0"/>
                <a:ea typeface="宋体" pitchFamily="2" charset="-122"/>
                <a:cs typeface="Times New Roman" pitchFamily="18" charset="0"/>
              </a:rPr>
              <a:t>(X,N)</a:t>
            </a:r>
            <a:r>
              <a:rPr lang="zh-CN" altLang="en-US" sz="2000" b="1" dirty="0">
                <a:solidFill>
                  <a:srgbClr val="000066"/>
                </a:solidFill>
                <a:latin typeface="Times New Roman" pitchFamily="18" charset="0"/>
                <a:ea typeface="宋体" pitchFamily="2" charset="-122"/>
                <a:cs typeface="Times New Roman" pitchFamily="18" charset="0"/>
              </a:rPr>
              <a:t>：计算</a:t>
            </a:r>
            <a:r>
              <a:rPr lang="en-US" altLang="zh-CN" sz="2000" b="1" dirty="0">
                <a:solidFill>
                  <a:srgbClr val="000066"/>
                </a:solidFill>
                <a:latin typeface="Times New Roman" pitchFamily="18" charset="0"/>
                <a:ea typeface="宋体" pitchFamily="2" charset="-122"/>
                <a:cs typeface="Times New Roman" pitchFamily="18" charset="0"/>
              </a:rPr>
              <a:t>N</a:t>
            </a:r>
            <a:r>
              <a:rPr lang="zh-CN" altLang="en-US" sz="2000" b="1" dirty="0">
                <a:solidFill>
                  <a:srgbClr val="000066"/>
                </a:solidFill>
                <a:latin typeface="Times New Roman" pitchFamily="18" charset="0"/>
                <a:ea typeface="宋体" pitchFamily="2" charset="-122"/>
                <a:cs typeface="Times New Roman" pitchFamily="18" charset="0"/>
              </a:rPr>
              <a:t>点离散傅里叶变换。它限定向量的长度为</a:t>
            </a:r>
            <a:r>
              <a:rPr lang="en-US" altLang="zh-CN" sz="2000" b="1" dirty="0">
                <a:solidFill>
                  <a:srgbClr val="000066"/>
                </a:solidFill>
                <a:latin typeface="Times New Roman" pitchFamily="18" charset="0"/>
                <a:ea typeface="宋体" pitchFamily="2" charset="-122"/>
                <a:cs typeface="Times New Roman" pitchFamily="18" charset="0"/>
              </a:rPr>
              <a:t>N</a:t>
            </a:r>
            <a:r>
              <a:rPr lang="zh-CN" altLang="en-US" sz="2000" b="1" dirty="0">
                <a:solidFill>
                  <a:srgbClr val="000066"/>
                </a:solidFill>
                <a:latin typeface="Times New Roman" pitchFamily="18" charset="0"/>
                <a:ea typeface="宋体" pitchFamily="2" charset="-122"/>
                <a:cs typeface="Times New Roman" pitchFamily="18" charset="0"/>
              </a:rPr>
              <a:t>，若</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的长度小于</a:t>
            </a:r>
            <a:r>
              <a:rPr lang="en-US" altLang="zh-CN" sz="2000" b="1" dirty="0">
                <a:solidFill>
                  <a:srgbClr val="000066"/>
                </a:solidFill>
                <a:latin typeface="Times New Roman" pitchFamily="18" charset="0"/>
                <a:ea typeface="宋体" pitchFamily="2" charset="-122"/>
                <a:cs typeface="Times New Roman" pitchFamily="18" charset="0"/>
              </a:rPr>
              <a:t>N</a:t>
            </a:r>
            <a:r>
              <a:rPr lang="zh-CN" altLang="en-US" sz="2000" b="1" dirty="0">
                <a:solidFill>
                  <a:srgbClr val="000066"/>
                </a:solidFill>
                <a:latin typeface="Times New Roman" pitchFamily="18" charset="0"/>
                <a:ea typeface="宋体" pitchFamily="2" charset="-122"/>
                <a:cs typeface="Times New Roman" pitchFamily="18" charset="0"/>
              </a:rPr>
              <a:t>，则不足部分补上零；若大于</a:t>
            </a:r>
            <a:r>
              <a:rPr lang="en-US" altLang="zh-CN" sz="2000" b="1" dirty="0">
                <a:solidFill>
                  <a:srgbClr val="000066"/>
                </a:solidFill>
                <a:latin typeface="Times New Roman" pitchFamily="18" charset="0"/>
                <a:ea typeface="宋体" pitchFamily="2" charset="-122"/>
                <a:cs typeface="Times New Roman" pitchFamily="18" charset="0"/>
              </a:rPr>
              <a:t>N</a:t>
            </a:r>
            <a:r>
              <a:rPr lang="zh-CN" altLang="en-US" sz="2000" b="1" dirty="0">
                <a:solidFill>
                  <a:srgbClr val="000066"/>
                </a:solidFill>
                <a:latin typeface="Times New Roman" pitchFamily="18" charset="0"/>
                <a:ea typeface="宋体" pitchFamily="2" charset="-122"/>
                <a:cs typeface="Times New Roman" pitchFamily="18" charset="0"/>
              </a:rPr>
              <a:t>，则删去超出</a:t>
            </a:r>
            <a:r>
              <a:rPr lang="en-US" altLang="zh-CN" sz="2000" b="1" dirty="0">
                <a:solidFill>
                  <a:srgbClr val="000066"/>
                </a:solidFill>
                <a:latin typeface="Times New Roman" pitchFamily="18" charset="0"/>
                <a:ea typeface="宋体" pitchFamily="2" charset="-122"/>
                <a:cs typeface="Times New Roman" pitchFamily="18" charset="0"/>
              </a:rPr>
              <a:t>N</a:t>
            </a:r>
            <a:r>
              <a:rPr lang="zh-CN" altLang="en-US" sz="2000" b="1" dirty="0">
                <a:solidFill>
                  <a:srgbClr val="000066"/>
                </a:solidFill>
                <a:latin typeface="Times New Roman" pitchFamily="18" charset="0"/>
                <a:ea typeface="宋体" pitchFamily="2" charset="-122"/>
                <a:cs typeface="Times New Roman" pitchFamily="18" charset="0"/>
              </a:rPr>
              <a:t>的那些元素。对于矩阵</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，它同样应用于矩阵的每一列，只是限定了每一列的长度为</a:t>
            </a:r>
            <a:r>
              <a:rPr lang="en-US" altLang="zh-CN" sz="2000" b="1" dirty="0">
                <a:solidFill>
                  <a:srgbClr val="000066"/>
                </a:solidFill>
                <a:latin typeface="Times New Roman" pitchFamily="18" charset="0"/>
                <a:ea typeface="宋体" pitchFamily="2" charset="-122"/>
                <a:cs typeface="Times New Roman" pitchFamily="18" charset="0"/>
              </a:rPr>
              <a:t>N</a:t>
            </a:r>
            <a:r>
              <a:rPr lang="zh-CN" altLang="en-US" sz="2000" b="1" dirty="0">
                <a:solidFill>
                  <a:srgbClr val="000066"/>
                </a:solidFill>
                <a:latin typeface="Times New Roman" pitchFamily="18" charset="0"/>
                <a:ea typeface="宋体" pitchFamily="2" charset="-122"/>
                <a:cs typeface="Times New Roman" pitchFamily="18" charset="0"/>
              </a:rPr>
              <a:t>。</a:t>
            </a:r>
          </a:p>
          <a:p>
            <a:pPr marL="0" indent="0">
              <a:buFontTx/>
              <a:buNone/>
            </a:pPr>
            <a:r>
              <a:rPr lang="zh-CN" altLang="en-US" sz="2000" b="1" dirty="0">
                <a:solidFill>
                  <a:srgbClr val="000066"/>
                </a:solidFill>
                <a:latin typeface="Times New Roman" pitchFamily="18" charset="0"/>
                <a:ea typeface="宋体" pitchFamily="2" charset="-122"/>
                <a:cs typeface="Times New Roman" pitchFamily="18" charset="0"/>
              </a:rPr>
              <a:t>③ </a:t>
            </a:r>
            <a:r>
              <a:rPr lang="en-US" altLang="zh-CN" sz="2000" b="1" dirty="0" err="1">
                <a:solidFill>
                  <a:srgbClr val="000066"/>
                </a:solidFill>
                <a:latin typeface="Times New Roman" pitchFamily="18" charset="0"/>
                <a:ea typeface="宋体" pitchFamily="2" charset="-122"/>
                <a:cs typeface="Times New Roman" pitchFamily="18" charset="0"/>
              </a:rPr>
              <a:t>fft</a:t>
            </a:r>
            <a:r>
              <a:rPr lang="en-US" altLang="zh-CN" sz="2000" b="1" dirty="0">
                <a:solidFill>
                  <a:srgbClr val="000066"/>
                </a:solidFill>
                <a:latin typeface="Times New Roman" pitchFamily="18" charset="0"/>
                <a:ea typeface="宋体" pitchFamily="2" charset="-122"/>
                <a:cs typeface="Times New Roman" pitchFamily="18" charset="0"/>
              </a:rPr>
              <a:t>(X,[],dim)</a:t>
            </a:r>
            <a:r>
              <a:rPr lang="zh-CN" altLang="en-US" sz="2000" b="1" dirty="0">
                <a:solidFill>
                  <a:srgbClr val="000066"/>
                </a:solidFill>
                <a:latin typeface="Times New Roman" pitchFamily="18" charset="0"/>
                <a:ea typeface="宋体" pitchFamily="2" charset="-122"/>
                <a:cs typeface="Times New Roman" pitchFamily="18" charset="0"/>
              </a:rPr>
              <a:t>或</a:t>
            </a:r>
            <a:r>
              <a:rPr lang="en-US" altLang="zh-CN" sz="2000" b="1" dirty="0" err="1">
                <a:solidFill>
                  <a:srgbClr val="000066"/>
                </a:solidFill>
                <a:latin typeface="Times New Roman" pitchFamily="18" charset="0"/>
                <a:ea typeface="宋体" pitchFamily="2" charset="-122"/>
                <a:cs typeface="Times New Roman" pitchFamily="18" charset="0"/>
              </a:rPr>
              <a:t>fft</a:t>
            </a:r>
            <a:r>
              <a:rPr lang="en-US" altLang="zh-CN" sz="2000" b="1" dirty="0">
                <a:solidFill>
                  <a:srgbClr val="000066"/>
                </a:solidFill>
                <a:latin typeface="Times New Roman" pitchFamily="18" charset="0"/>
                <a:ea typeface="宋体" pitchFamily="2" charset="-122"/>
                <a:cs typeface="Times New Roman" pitchFamily="18" charset="0"/>
              </a:rPr>
              <a:t>(</a:t>
            </a:r>
            <a:r>
              <a:rPr lang="en-US" altLang="zh-CN" sz="2000" b="1" dirty="0" err="1">
                <a:solidFill>
                  <a:srgbClr val="000066"/>
                </a:solidFill>
                <a:latin typeface="Times New Roman" pitchFamily="18" charset="0"/>
                <a:ea typeface="宋体" pitchFamily="2" charset="-122"/>
                <a:cs typeface="Times New Roman" pitchFamily="18" charset="0"/>
              </a:rPr>
              <a:t>X,N,dim</a:t>
            </a:r>
            <a:r>
              <a:rPr lang="en-US" altLang="zh-CN" sz="2000" b="1" dirty="0">
                <a:solidFill>
                  <a:srgbClr val="000066"/>
                </a:solidFill>
                <a:latin typeface="Times New Roman" pitchFamily="18" charset="0"/>
                <a:ea typeface="宋体" pitchFamily="2" charset="-122"/>
                <a:cs typeface="Times New Roman" pitchFamily="18" charset="0"/>
              </a:rPr>
              <a:t>)</a:t>
            </a:r>
            <a:r>
              <a:rPr lang="zh-CN" altLang="en-US" sz="2000" b="1" dirty="0">
                <a:solidFill>
                  <a:srgbClr val="000066"/>
                </a:solidFill>
                <a:latin typeface="Times New Roman" pitchFamily="18" charset="0"/>
                <a:ea typeface="宋体" pitchFamily="2" charset="-122"/>
                <a:cs typeface="Times New Roman" pitchFamily="18" charset="0"/>
              </a:rPr>
              <a:t>：这是对于矩阵而言的函数调用格式，前者的功能与</a:t>
            </a:r>
            <a:r>
              <a:rPr lang="en-US" altLang="zh-CN" sz="2000" b="1" dirty="0" err="1">
                <a:solidFill>
                  <a:srgbClr val="000066"/>
                </a:solidFill>
                <a:latin typeface="Times New Roman" pitchFamily="18" charset="0"/>
                <a:ea typeface="宋体" pitchFamily="2" charset="-122"/>
                <a:cs typeface="Times New Roman" pitchFamily="18" charset="0"/>
              </a:rPr>
              <a:t>fft</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基本相同，而后者则与</a:t>
            </a:r>
            <a:r>
              <a:rPr lang="en-US" altLang="zh-CN" sz="2000" b="1" dirty="0" err="1">
                <a:solidFill>
                  <a:srgbClr val="000066"/>
                </a:solidFill>
                <a:latin typeface="Times New Roman" pitchFamily="18" charset="0"/>
                <a:ea typeface="宋体" pitchFamily="2" charset="-122"/>
                <a:cs typeface="Times New Roman" pitchFamily="18" charset="0"/>
              </a:rPr>
              <a:t>fft</a:t>
            </a:r>
            <a:r>
              <a:rPr lang="en-US" altLang="zh-CN" sz="2000" b="1" dirty="0">
                <a:solidFill>
                  <a:srgbClr val="000066"/>
                </a:solidFill>
                <a:latin typeface="Times New Roman" pitchFamily="18" charset="0"/>
                <a:ea typeface="宋体" pitchFamily="2" charset="-122"/>
                <a:cs typeface="Times New Roman" pitchFamily="18" charset="0"/>
              </a:rPr>
              <a:t>(X,N)</a:t>
            </a:r>
            <a:r>
              <a:rPr lang="zh-CN" altLang="en-US" sz="2000" b="1" dirty="0">
                <a:solidFill>
                  <a:srgbClr val="000066"/>
                </a:solidFill>
                <a:latin typeface="Times New Roman" pitchFamily="18" charset="0"/>
                <a:ea typeface="宋体" pitchFamily="2" charset="-122"/>
                <a:cs typeface="Times New Roman" pitchFamily="18" charset="0"/>
              </a:rPr>
              <a:t>基本相同。只是当参数</a:t>
            </a:r>
            <a:r>
              <a:rPr lang="en-US" altLang="zh-CN" sz="2000" b="1" dirty="0">
                <a:solidFill>
                  <a:srgbClr val="000066"/>
                </a:solidFill>
                <a:latin typeface="Times New Roman" pitchFamily="18" charset="0"/>
                <a:ea typeface="宋体" pitchFamily="2" charset="-122"/>
                <a:cs typeface="Times New Roman" pitchFamily="18" charset="0"/>
              </a:rPr>
              <a:t>dim=1</a:t>
            </a:r>
            <a:r>
              <a:rPr lang="zh-CN" altLang="en-US" sz="2000" b="1" dirty="0">
                <a:solidFill>
                  <a:srgbClr val="000066"/>
                </a:solidFill>
                <a:latin typeface="Times New Roman" pitchFamily="18" charset="0"/>
                <a:ea typeface="宋体" pitchFamily="2" charset="-122"/>
                <a:cs typeface="Times New Roman" pitchFamily="18" charset="0"/>
              </a:rPr>
              <a:t>时，该函数作用于</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的每一列；当</a:t>
            </a:r>
            <a:r>
              <a:rPr lang="en-US" altLang="zh-CN" sz="2000" b="1" dirty="0">
                <a:solidFill>
                  <a:srgbClr val="000066"/>
                </a:solidFill>
                <a:latin typeface="Times New Roman" pitchFamily="18" charset="0"/>
                <a:ea typeface="宋体" pitchFamily="2" charset="-122"/>
                <a:cs typeface="Times New Roman" pitchFamily="18" charset="0"/>
              </a:rPr>
              <a:t>dim=2</a:t>
            </a:r>
            <a:r>
              <a:rPr lang="zh-CN" altLang="en-US" sz="2000" b="1" dirty="0">
                <a:solidFill>
                  <a:srgbClr val="000066"/>
                </a:solidFill>
                <a:latin typeface="Times New Roman" pitchFamily="18" charset="0"/>
                <a:ea typeface="宋体" pitchFamily="2" charset="-122"/>
                <a:cs typeface="Times New Roman" pitchFamily="18" charset="0"/>
              </a:rPr>
              <a:t>时，则作用于</a:t>
            </a:r>
            <a:r>
              <a:rPr lang="en-US" altLang="zh-CN" sz="2000" b="1" dirty="0">
                <a:solidFill>
                  <a:srgbClr val="000066"/>
                </a:solidFill>
                <a:latin typeface="Times New Roman" pitchFamily="18" charset="0"/>
                <a:ea typeface="宋体" pitchFamily="2" charset="-122"/>
                <a:cs typeface="Times New Roman" pitchFamily="18" charset="0"/>
              </a:rPr>
              <a:t>X</a:t>
            </a:r>
            <a:r>
              <a:rPr lang="zh-CN" altLang="en-US" sz="2000" b="1" dirty="0">
                <a:solidFill>
                  <a:srgbClr val="000066"/>
                </a:solidFill>
                <a:latin typeface="Times New Roman" pitchFamily="18" charset="0"/>
                <a:ea typeface="宋体" pitchFamily="2" charset="-122"/>
                <a:cs typeface="Times New Roman" pitchFamily="18" charset="0"/>
              </a:rPr>
              <a:t>的每一行</a:t>
            </a:r>
            <a:r>
              <a:rPr lang="zh-CN" altLang="en-US" sz="2000" b="1" dirty="0" smtClean="0">
                <a:solidFill>
                  <a:srgbClr val="000066"/>
                </a:solidFill>
                <a:latin typeface="Times New Roman" pitchFamily="18" charset="0"/>
                <a:ea typeface="宋体" pitchFamily="2" charset="-122"/>
                <a:cs typeface="Times New Roman" pitchFamily="18" charset="0"/>
              </a:rPr>
              <a:t>。</a:t>
            </a:r>
            <a:endParaRPr lang="zh-CN" altLang="en-US" sz="2000" b="1" dirty="0">
              <a:solidFill>
                <a:srgbClr val="000066"/>
              </a:solidFill>
              <a:latin typeface="Times New Roman" pitchFamily="18" charset="0"/>
              <a:ea typeface="宋体" pitchFamily="2" charset="-122"/>
              <a:cs typeface="Times New Roman" pitchFamily="18" charset="0"/>
            </a:endParaRPr>
          </a:p>
        </p:txBody>
      </p:sp>
      <p:sp>
        <p:nvSpPr>
          <p:cNvPr id="98308"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528638" y="1268760"/>
            <a:ext cx="8229600" cy="4525963"/>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值得一提的是，当已知给出的样本数</a:t>
            </a:r>
            <a:r>
              <a:rPr lang="en-US" altLang="zh-CN" sz="2800" b="1" dirty="0">
                <a:solidFill>
                  <a:srgbClr val="000066"/>
                </a:solidFill>
                <a:latin typeface="Times New Roman" pitchFamily="18" charset="0"/>
                <a:ea typeface="宋体" pitchFamily="2" charset="-122"/>
                <a:cs typeface="Times New Roman" pitchFamily="18" charset="0"/>
              </a:rPr>
              <a:t>N</a:t>
            </a:r>
            <a:r>
              <a:rPr lang="en-US" altLang="zh-CN" sz="2800" b="1" baseline="-25000" dirty="0">
                <a:solidFill>
                  <a:srgbClr val="000066"/>
                </a:solidFill>
                <a:latin typeface="Times New Roman" pitchFamily="18" charset="0"/>
                <a:ea typeface="宋体" pitchFamily="2" charset="-122"/>
                <a:cs typeface="Times New Roman" pitchFamily="18" charset="0"/>
              </a:rPr>
              <a:t>0</a:t>
            </a:r>
            <a:r>
              <a:rPr lang="zh-CN" altLang="en-US" sz="2800" b="1" dirty="0">
                <a:solidFill>
                  <a:srgbClr val="000066"/>
                </a:solidFill>
                <a:latin typeface="Times New Roman" pitchFamily="18" charset="0"/>
                <a:ea typeface="宋体" pitchFamily="2" charset="-122"/>
                <a:cs typeface="Times New Roman" pitchFamily="18" charset="0"/>
              </a:rPr>
              <a:t>不是</a:t>
            </a: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的幂次时，可以取一个</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使它大于</a:t>
            </a:r>
            <a:r>
              <a:rPr lang="en-US" altLang="zh-CN" sz="2800" b="1" dirty="0">
                <a:solidFill>
                  <a:srgbClr val="000066"/>
                </a:solidFill>
                <a:latin typeface="Times New Roman" pitchFamily="18" charset="0"/>
                <a:ea typeface="宋体" pitchFamily="2" charset="-122"/>
                <a:cs typeface="Times New Roman" pitchFamily="18" charset="0"/>
              </a:rPr>
              <a:t>N</a:t>
            </a:r>
            <a:r>
              <a:rPr lang="en-US" altLang="zh-CN" sz="2800" b="1" baseline="-25000" dirty="0">
                <a:solidFill>
                  <a:srgbClr val="000066"/>
                </a:solidFill>
                <a:latin typeface="Times New Roman" pitchFamily="18" charset="0"/>
                <a:ea typeface="宋体" pitchFamily="2" charset="-122"/>
                <a:cs typeface="Times New Roman" pitchFamily="18" charset="0"/>
              </a:rPr>
              <a:t>0</a:t>
            </a:r>
            <a:r>
              <a:rPr lang="zh-CN" altLang="en-US" sz="2800" b="1" dirty="0">
                <a:solidFill>
                  <a:srgbClr val="000066"/>
                </a:solidFill>
                <a:latin typeface="Times New Roman" pitchFamily="18" charset="0"/>
                <a:ea typeface="宋体" pitchFamily="2" charset="-122"/>
                <a:cs typeface="Times New Roman" pitchFamily="18" charset="0"/>
              </a:rPr>
              <a:t>且是</a:t>
            </a: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的幂次，然后利用函数格式</a:t>
            </a:r>
            <a:r>
              <a:rPr lang="en-US" altLang="zh-CN" sz="2800" b="1" dirty="0" err="1">
                <a:solidFill>
                  <a:srgbClr val="000066"/>
                </a:solidFill>
                <a:latin typeface="Times New Roman" pitchFamily="18" charset="0"/>
                <a:ea typeface="宋体" pitchFamily="2" charset="-122"/>
                <a:cs typeface="Times New Roman" pitchFamily="18" charset="0"/>
              </a:rPr>
              <a:t>fft</a:t>
            </a:r>
            <a:r>
              <a:rPr lang="en-US" altLang="zh-CN" sz="2800" b="1" dirty="0">
                <a:solidFill>
                  <a:srgbClr val="000066"/>
                </a:solidFill>
                <a:latin typeface="Times New Roman" pitchFamily="18" charset="0"/>
                <a:ea typeface="宋体" pitchFamily="2" charset="-122"/>
                <a:cs typeface="Times New Roman" pitchFamily="18" charset="0"/>
              </a:rPr>
              <a:t>(X,N)</a:t>
            </a:r>
            <a:r>
              <a:rPr lang="zh-CN" altLang="en-US" sz="2800" b="1" dirty="0">
                <a:solidFill>
                  <a:srgbClr val="000066"/>
                </a:solidFill>
                <a:latin typeface="Times New Roman" pitchFamily="18" charset="0"/>
                <a:ea typeface="宋体" pitchFamily="2" charset="-122"/>
                <a:cs typeface="Times New Roman" pitchFamily="18" charset="0"/>
              </a:rPr>
              <a:t>或</a:t>
            </a:r>
            <a:r>
              <a:rPr lang="en-US" altLang="zh-CN" sz="2800" b="1" dirty="0" err="1">
                <a:solidFill>
                  <a:srgbClr val="000066"/>
                </a:solidFill>
                <a:latin typeface="Times New Roman" pitchFamily="18" charset="0"/>
                <a:ea typeface="宋体" pitchFamily="2" charset="-122"/>
                <a:cs typeface="Times New Roman" pitchFamily="18" charset="0"/>
              </a:rPr>
              <a:t>fft</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X,N,dim</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便可进行快速傅里叶变换。这样，计算速度将大大加快。</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相应地，一维离散傅里叶逆变换函数是</a:t>
            </a:r>
            <a:r>
              <a:rPr lang="en-US" altLang="zh-CN" sz="2800" b="1" dirty="0" err="1">
                <a:solidFill>
                  <a:srgbClr val="000066"/>
                </a:solidFill>
                <a:latin typeface="Times New Roman" pitchFamily="18" charset="0"/>
                <a:ea typeface="宋体" pitchFamily="2" charset="-122"/>
                <a:cs typeface="Times New Roman" pitchFamily="18" charset="0"/>
              </a:rPr>
              <a:t>ifft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ifft</a:t>
            </a:r>
            <a:r>
              <a:rPr lang="en-US" altLang="zh-CN" sz="2800" b="1" dirty="0">
                <a:solidFill>
                  <a:srgbClr val="000066"/>
                </a:solidFill>
                <a:latin typeface="Times New Roman" pitchFamily="18" charset="0"/>
                <a:ea typeface="宋体" pitchFamily="2" charset="-122"/>
                <a:cs typeface="Times New Roman" pitchFamily="18" charset="0"/>
              </a:rPr>
              <a:t>(F)</a:t>
            </a:r>
            <a:r>
              <a:rPr lang="zh-CN" altLang="en-US" sz="2800" b="1" dirty="0">
                <a:solidFill>
                  <a:srgbClr val="000066"/>
                </a:solidFill>
                <a:latin typeface="Times New Roman" pitchFamily="18" charset="0"/>
                <a:ea typeface="宋体" pitchFamily="2" charset="-122"/>
                <a:cs typeface="Times New Roman" pitchFamily="18" charset="0"/>
              </a:rPr>
              <a:t>返回</a:t>
            </a:r>
            <a:r>
              <a:rPr lang="en-US" altLang="zh-CN" sz="2800" b="1" dirty="0">
                <a:solidFill>
                  <a:srgbClr val="000066"/>
                </a:solidFill>
                <a:latin typeface="Times New Roman" pitchFamily="18" charset="0"/>
                <a:ea typeface="宋体" pitchFamily="2" charset="-122"/>
                <a:cs typeface="Times New Roman" pitchFamily="18" charset="0"/>
              </a:rPr>
              <a:t>F</a:t>
            </a:r>
            <a:r>
              <a:rPr lang="zh-CN" altLang="en-US" sz="2800" b="1" dirty="0">
                <a:solidFill>
                  <a:srgbClr val="000066"/>
                </a:solidFill>
                <a:latin typeface="Times New Roman" pitchFamily="18" charset="0"/>
                <a:ea typeface="宋体" pitchFamily="2" charset="-122"/>
                <a:cs typeface="Times New Roman" pitchFamily="18" charset="0"/>
              </a:rPr>
              <a:t>的一维离散傅里叶逆变换；</a:t>
            </a:r>
            <a:r>
              <a:rPr lang="en-US" altLang="zh-CN" sz="2800" b="1" dirty="0" err="1">
                <a:solidFill>
                  <a:srgbClr val="000066"/>
                </a:solidFill>
                <a:latin typeface="Times New Roman" pitchFamily="18" charset="0"/>
                <a:ea typeface="宋体" pitchFamily="2" charset="-122"/>
                <a:cs typeface="Times New Roman" pitchFamily="18" charset="0"/>
              </a:rPr>
              <a:t>ifft</a:t>
            </a:r>
            <a:r>
              <a:rPr lang="en-US" altLang="zh-CN" sz="2800" b="1" dirty="0">
                <a:solidFill>
                  <a:srgbClr val="000066"/>
                </a:solidFill>
                <a:latin typeface="Times New Roman" pitchFamily="18" charset="0"/>
                <a:ea typeface="宋体" pitchFamily="2" charset="-122"/>
                <a:cs typeface="Times New Roman" pitchFamily="18" charset="0"/>
              </a:rPr>
              <a:t>(F,N)</a:t>
            </a:r>
            <a:r>
              <a:rPr lang="zh-CN" altLang="en-US" sz="2800" b="1" dirty="0">
                <a:solidFill>
                  <a:srgbClr val="000066"/>
                </a:solidFill>
                <a:latin typeface="Times New Roman" pitchFamily="18" charset="0"/>
                <a:ea typeface="宋体" pitchFamily="2" charset="-122"/>
                <a:cs typeface="Times New Roman" pitchFamily="18" charset="0"/>
              </a:rPr>
              <a:t>为</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点逆变换；</a:t>
            </a:r>
            <a:r>
              <a:rPr lang="en-US" altLang="zh-CN" sz="2800" b="1" dirty="0" err="1">
                <a:solidFill>
                  <a:srgbClr val="000066"/>
                </a:solidFill>
                <a:latin typeface="Times New Roman" pitchFamily="18" charset="0"/>
                <a:ea typeface="宋体" pitchFamily="2" charset="-122"/>
                <a:cs typeface="Times New Roman" pitchFamily="18" charset="0"/>
              </a:rPr>
              <a:t>ifft</a:t>
            </a:r>
            <a:r>
              <a:rPr lang="en-US" altLang="zh-CN" sz="2800" b="1" dirty="0">
                <a:solidFill>
                  <a:srgbClr val="000066"/>
                </a:solidFill>
                <a:latin typeface="Times New Roman" pitchFamily="18" charset="0"/>
                <a:ea typeface="宋体" pitchFamily="2" charset="-122"/>
                <a:cs typeface="Times New Roman" pitchFamily="18" charset="0"/>
              </a:rPr>
              <a:t>(F,[],dim)</a:t>
            </a:r>
            <a:r>
              <a:rPr lang="zh-CN" altLang="en-US" sz="2800" b="1" dirty="0">
                <a:solidFill>
                  <a:srgbClr val="000066"/>
                </a:solidFill>
                <a:latin typeface="Times New Roman" pitchFamily="18" charset="0"/>
                <a:ea typeface="宋体" pitchFamily="2" charset="-122"/>
                <a:cs typeface="Times New Roman" pitchFamily="18" charset="0"/>
              </a:rPr>
              <a:t>或</a:t>
            </a:r>
            <a:r>
              <a:rPr lang="en-US" altLang="zh-CN" sz="2800" b="1" dirty="0" err="1">
                <a:solidFill>
                  <a:srgbClr val="000066"/>
                </a:solidFill>
                <a:latin typeface="Times New Roman" pitchFamily="18" charset="0"/>
                <a:ea typeface="宋体" pitchFamily="2" charset="-122"/>
                <a:cs typeface="Times New Roman" pitchFamily="18" charset="0"/>
              </a:rPr>
              <a:t>ifft</a:t>
            </a:r>
            <a:r>
              <a:rPr lang="en-US" altLang="zh-CN" sz="2800" b="1" dirty="0">
                <a:solidFill>
                  <a:srgbClr val="000066"/>
                </a:solidFill>
                <a:latin typeface="Times New Roman" pitchFamily="18" charset="0"/>
                <a:ea typeface="宋体" pitchFamily="2" charset="-122"/>
                <a:cs typeface="Times New Roman" pitchFamily="18" charset="0"/>
              </a:rPr>
              <a:t>(</a:t>
            </a:r>
            <a:r>
              <a:rPr lang="en-US" altLang="zh-CN" sz="2800" b="1" dirty="0" err="1">
                <a:solidFill>
                  <a:srgbClr val="000066"/>
                </a:solidFill>
                <a:latin typeface="Times New Roman" pitchFamily="18" charset="0"/>
                <a:ea typeface="宋体" pitchFamily="2" charset="-122"/>
                <a:cs typeface="Times New Roman" pitchFamily="18" charset="0"/>
              </a:rPr>
              <a:t>F,N,dim</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则由</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或</a:t>
            </a:r>
            <a:r>
              <a:rPr lang="en-US" altLang="zh-CN" sz="2800" b="1" dirty="0">
                <a:solidFill>
                  <a:srgbClr val="000066"/>
                </a:solidFill>
                <a:latin typeface="Times New Roman" pitchFamily="18" charset="0"/>
                <a:ea typeface="宋体" pitchFamily="2" charset="-122"/>
                <a:cs typeface="Times New Roman" pitchFamily="18" charset="0"/>
              </a:rPr>
              <a:t>dim</a:t>
            </a:r>
            <a:r>
              <a:rPr lang="zh-CN" altLang="en-US" sz="2800" b="1" dirty="0">
                <a:solidFill>
                  <a:srgbClr val="000066"/>
                </a:solidFill>
                <a:latin typeface="Times New Roman" pitchFamily="18" charset="0"/>
                <a:ea typeface="宋体" pitchFamily="2" charset="-122"/>
                <a:cs typeface="Times New Roman" pitchFamily="18" charset="0"/>
              </a:rPr>
              <a:t>确定逆变换的点数或操作方向。</a:t>
            </a:r>
          </a:p>
        </p:txBody>
      </p:sp>
      <p:sp>
        <p:nvSpPr>
          <p:cNvPr id="99332"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468313" y="1268413"/>
            <a:ext cx="8229600" cy="4525962"/>
          </a:xfrm>
        </p:spPr>
        <p:txBody>
          <a:bodyPr/>
          <a:lstStyle/>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例</a:t>
            </a:r>
            <a:r>
              <a:rPr lang="en-US" altLang="zh-CN" sz="2800" b="1">
                <a:solidFill>
                  <a:srgbClr val="000066"/>
                </a:solidFill>
                <a:latin typeface="Times New Roman" pitchFamily="18" charset="0"/>
                <a:ea typeface="宋体" pitchFamily="2" charset="-122"/>
                <a:cs typeface="Times New Roman" pitchFamily="18" charset="0"/>
              </a:rPr>
              <a:t>7-10  </a:t>
            </a:r>
            <a:r>
              <a:rPr lang="zh-CN" altLang="en-US" sz="2800" b="1">
                <a:solidFill>
                  <a:srgbClr val="000066"/>
                </a:solidFill>
                <a:latin typeface="Times New Roman" pitchFamily="18" charset="0"/>
                <a:ea typeface="宋体" pitchFamily="2" charset="-122"/>
                <a:cs typeface="Times New Roman" pitchFamily="18" charset="0"/>
              </a:rPr>
              <a:t>给定数学函数</a:t>
            </a:r>
          </a:p>
          <a:p>
            <a:pPr marL="0" indent="0" algn="ctr">
              <a:lnSpc>
                <a:spcPct val="90000"/>
              </a:lnSpc>
              <a:buFontTx/>
              <a:buNone/>
            </a:pPr>
            <a:r>
              <a:rPr lang="en-US" altLang="zh-CN" sz="2800" b="1">
                <a:solidFill>
                  <a:srgbClr val="000066"/>
                </a:solidFill>
                <a:latin typeface="Times New Roman" pitchFamily="18" charset="0"/>
                <a:ea typeface="宋体" pitchFamily="2" charset="-122"/>
                <a:cs typeface="Times New Roman" pitchFamily="18" charset="0"/>
              </a:rPr>
              <a:t>x(t)=12sin(2π×10t+π/4)+5cos(2π×40t)</a:t>
            </a:r>
          </a:p>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取</a:t>
            </a:r>
            <a:r>
              <a:rPr lang="en-US" altLang="zh-CN" sz="2800" b="1">
                <a:solidFill>
                  <a:srgbClr val="000066"/>
                </a:solidFill>
                <a:latin typeface="Times New Roman" pitchFamily="18" charset="0"/>
                <a:ea typeface="宋体" pitchFamily="2" charset="-122"/>
                <a:cs typeface="Times New Roman" pitchFamily="18" charset="0"/>
              </a:rPr>
              <a:t>N=128</a:t>
            </a:r>
            <a:r>
              <a:rPr lang="zh-CN" altLang="en-US" sz="2800" b="1">
                <a:solidFill>
                  <a:srgbClr val="000066"/>
                </a:solidFill>
                <a:latin typeface="Times New Roman" pitchFamily="18" charset="0"/>
                <a:ea typeface="宋体" pitchFamily="2" charset="-122"/>
                <a:cs typeface="Times New Roman" pitchFamily="18" charset="0"/>
              </a:rPr>
              <a:t>，试对</a:t>
            </a:r>
            <a:r>
              <a:rPr lang="en-US" altLang="zh-CN" sz="2800" b="1">
                <a:solidFill>
                  <a:srgbClr val="000066"/>
                </a:solidFill>
                <a:latin typeface="Times New Roman" pitchFamily="18" charset="0"/>
                <a:ea typeface="宋体" pitchFamily="2" charset="-122"/>
                <a:cs typeface="Times New Roman" pitchFamily="18" charset="0"/>
              </a:rPr>
              <a:t>t</a:t>
            </a:r>
            <a:r>
              <a:rPr lang="zh-CN" altLang="en-US" sz="2800" b="1">
                <a:solidFill>
                  <a:srgbClr val="000066"/>
                </a:solidFill>
                <a:latin typeface="Times New Roman" pitchFamily="18" charset="0"/>
                <a:ea typeface="宋体" pitchFamily="2" charset="-122"/>
                <a:cs typeface="Times New Roman" pitchFamily="18" charset="0"/>
              </a:rPr>
              <a:t>从</a:t>
            </a:r>
            <a:r>
              <a:rPr lang="en-US" altLang="zh-CN" sz="2800" b="1">
                <a:solidFill>
                  <a:srgbClr val="000066"/>
                </a:solidFill>
                <a:latin typeface="Times New Roman" pitchFamily="18" charset="0"/>
                <a:ea typeface="宋体" pitchFamily="2" charset="-122"/>
                <a:cs typeface="Times New Roman" pitchFamily="18" charset="0"/>
              </a:rPr>
              <a:t>0~1s</a:t>
            </a:r>
            <a:r>
              <a:rPr lang="zh-CN" altLang="en-US" sz="2800" b="1">
                <a:solidFill>
                  <a:srgbClr val="000066"/>
                </a:solidFill>
                <a:latin typeface="Times New Roman" pitchFamily="18" charset="0"/>
                <a:ea typeface="宋体" pitchFamily="2" charset="-122"/>
                <a:cs typeface="Times New Roman" pitchFamily="18" charset="0"/>
              </a:rPr>
              <a:t>采样，用</a:t>
            </a:r>
            <a:r>
              <a:rPr lang="en-US" altLang="zh-CN" sz="2800" b="1">
                <a:solidFill>
                  <a:srgbClr val="000066"/>
                </a:solidFill>
                <a:latin typeface="Times New Roman" pitchFamily="18" charset="0"/>
                <a:ea typeface="宋体" pitchFamily="2" charset="-122"/>
                <a:cs typeface="Times New Roman" pitchFamily="18" charset="0"/>
              </a:rPr>
              <a:t>fft</a:t>
            </a:r>
            <a:r>
              <a:rPr lang="zh-CN" altLang="en-US" sz="2800" b="1">
                <a:solidFill>
                  <a:srgbClr val="000066"/>
                </a:solidFill>
                <a:latin typeface="Times New Roman" pitchFamily="18" charset="0"/>
                <a:ea typeface="宋体" pitchFamily="2" charset="-122"/>
                <a:cs typeface="Times New Roman" pitchFamily="18" charset="0"/>
              </a:rPr>
              <a:t>函数作快速傅里叶变换，绘制相应的振幅</a:t>
            </a:r>
            <a:r>
              <a:rPr lang="en-US" altLang="zh-CN" sz="2800" b="1">
                <a:solidFill>
                  <a:srgbClr val="000066"/>
                </a:solidFill>
                <a:latin typeface="Times New Roman" pitchFamily="18" charset="0"/>
                <a:ea typeface="宋体" pitchFamily="2" charset="-122"/>
                <a:cs typeface="Times New Roman" pitchFamily="18" charset="0"/>
              </a:rPr>
              <a:t>—</a:t>
            </a:r>
            <a:r>
              <a:rPr lang="zh-CN" altLang="en-US" sz="2800" b="1">
                <a:solidFill>
                  <a:srgbClr val="000066"/>
                </a:solidFill>
                <a:latin typeface="Times New Roman" pitchFamily="18" charset="0"/>
                <a:ea typeface="宋体" pitchFamily="2" charset="-122"/>
                <a:cs typeface="Times New Roman" pitchFamily="18" charset="0"/>
              </a:rPr>
              <a:t>频率图。</a:t>
            </a:r>
          </a:p>
          <a:p>
            <a:pPr marL="0" indent="0">
              <a:lnSpc>
                <a:spcPct val="90000"/>
              </a:lnSpc>
              <a:buFontTx/>
              <a:buNone/>
            </a:pPr>
            <a:r>
              <a:rPr lang="zh-CN" altLang="en-US" sz="2800" b="1">
                <a:solidFill>
                  <a:srgbClr val="000066"/>
                </a:solidFill>
                <a:latin typeface="Times New Roman" pitchFamily="18" charset="0"/>
                <a:ea typeface="宋体" pitchFamily="2" charset="-122"/>
                <a:cs typeface="Times New Roman" pitchFamily="18" charset="0"/>
              </a:rPr>
              <a:t>在</a:t>
            </a:r>
            <a:r>
              <a:rPr lang="en-US" altLang="zh-CN" sz="2800" b="1">
                <a:solidFill>
                  <a:srgbClr val="000066"/>
                </a:solidFill>
                <a:latin typeface="Times New Roman" pitchFamily="18" charset="0"/>
                <a:ea typeface="宋体" pitchFamily="2" charset="-122"/>
                <a:cs typeface="Times New Roman" pitchFamily="18" charset="0"/>
              </a:rPr>
              <a:t>0~1s</a:t>
            </a:r>
            <a:r>
              <a:rPr lang="zh-CN" altLang="en-US" sz="2800" b="1">
                <a:solidFill>
                  <a:srgbClr val="000066"/>
                </a:solidFill>
                <a:latin typeface="Times New Roman" pitchFamily="18" charset="0"/>
                <a:ea typeface="宋体" pitchFamily="2" charset="-122"/>
                <a:cs typeface="Times New Roman" pitchFamily="18" charset="0"/>
              </a:rPr>
              <a:t>时间范围内采样</a:t>
            </a:r>
            <a:r>
              <a:rPr lang="en-US" altLang="zh-CN" sz="2800" b="1">
                <a:solidFill>
                  <a:srgbClr val="000066"/>
                </a:solidFill>
                <a:latin typeface="Times New Roman" pitchFamily="18" charset="0"/>
                <a:ea typeface="宋体" pitchFamily="2" charset="-122"/>
                <a:cs typeface="Times New Roman" pitchFamily="18" charset="0"/>
              </a:rPr>
              <a:t>128</a:t>
            </a:r>
            <a:r>
              <a:rPr lang="zh-CN" altLang="en-US" sz="2800" b="1">
                <a:solidFill>
                  <a:srgbClr val="000066"/>
                </a:solidFill>
                <a:latin typeface="Times New Roman" pitchFamily="18" charset="0"/>
                <a:ea typeface="宋体" pitchFamily="2" charset="-122"/>
                <a:cs typeface="Times New Roman" pitchFamily="18" charset="0"/>
              </a:rPr>
              <a:t>点，从而可以确定采样周期和采样频率。由于离散傅里叶变换时的下标应是从</a:t>
            </a:r>
            <a:r>
              <a:rPr lang="en-US" altLang="zh-CN" sz="2800" b="1">
                <a:solidFill>
                  <a:srgbClr val="000066"/>
                </a:solidFill>
                <a:latin typeface="Times New Roman" pitchFamily="18" charset="0"/>
                <a:ea typeface="宋体" pitchFamily="2" charset="-122"/>
                <a:cs typeface="Times New Roman" pitchFamily="18" charset="0"/>
              </a:rPr>
              <a:t>0</a:t>
            </a:r>
            <a:r>
              <a:rPr lang="zh-CN" altLang="en-US" sz="2800" b="1">
                <a:solidFill>
                  <a:srgbClr val="000066"/>
                </a:solidFill>
                <a:latin typeface="Times New Roman" pitchFamily="18" charset="0"/>
                <a:ea typeface="宋体" pitchFamily="2" charset="-122"/>
                <a:cs typeface="Times New Roman" pitchFamily="18" charset="0"/>
              </a:rPr>
              <a:t>到</a:t>
            </a:r>
            <a:r>
              <a:rPr lang="en-US" altLang="zh-CN" sz="2800" b="1">
                <a:solidFill>
                  <a:srgbClr val="000066"/>
                </a:solidFill>
                <a:latin typeface="Times New Roman" pitchFamily="18" charset="0"/>
                <a:ea typeface="宋体" pitchFamily="2" charset="-122"/>
                <a:cs typeface="Times New Roman" pitchFamily="18" charset="0"/>
              </a:rPr>
              <a:t>N-1</a:t>
            </a:r>
            <a:r>
              <a:rPr lang="zh-CN" altLang="en-US" sz="2800" b="1">
                <a:solidFill>
                  <a:srgbClr val="000066"/>
                </a:solidFill>
                <a:latin typeface="Times New Roman" pitchFamily="18" charset="0"/>
                <a:ea typeface="宋体" pitchFamily="2" charset="-122"/>
                <a:cs typeface="Times New Roman" pitchFamily="18" charset="0"/>
              </a:rPr>
              <a:t>，故在实际应用时下标应该前移</a:t>
            </a:r>
            <a:r>
              <a:rPr lang="en-US" altLang="zh-CN" sz="2800" b="1">
                <a:solidFill>
                  <a:srgbClr val="000066"/>
                </a:solidFill>
                <a:latin typeface="Times New Roman" pitchFamily="18" charset="0"/>
                <a:ea typeface="宋体" pitchFamily="2" charset="-122"/>
                <a:cs typeface="Times New Roman" pitchFamily="18" charset="0"/>
              </a:rPr>
              <a:t>1</a:t>
            </a:r>
            <a:r>
              <a:rPr lang="zh-CN" altLang="en-US" sz="2800" b="1">
                <a:solidFill>
                  <a:srgbClr val="000066"/>
                </a:solidFill>
                <a:latin typeface="Times New Roman" pitchFamily="18" charset="0"/>
                <a:ea typeface="宋体" pitchFamily="2" charset="-122"/>
                <a:cs typeface="Times New Roman" pitchFamily="18" charset="0"/>
              </a:rPr>
              <a:t>。又考虑到对离散傅里叶变换来说，其振幅</a:t>
            </a:r>
            <a:r>
              <a:rPr lang="en-US" altLang="zh-CN" sz="2800" b="1">
                <a:solidFill>
                  <a:srgbClr val="000066"/>
                </a:solidFill>
                <a:latin typeface="Times New Roman" pitchFamily="18" charset="0"/>
                <a:ea typeface="宋体" pitchFamily="2" charset="-122"/>
                <a:cs typeface="Times New Roman" pitchFamily="18" charset="0"/>
              </a:rPr>
              <a:t>| F(k)|</a:t>
            </a:r>
            <a:r>
              <a:rPr lang="zh-CN" altLang="en-US" sz="2800" b="1">
                <a:solidFill>
                  <a:srgbClr val="000066"/>
                </a:solidFill>
                <a:latin typeface="Times New Roman" pitchFamily="18" charset="0"/>
                <a:ea typeface="宋体" pitchFamily="2" charset="-122"/>
                <a:cs typeface="Times New Roman" pitchFamily="18" charset="0"/>
              </a:rPr>
              <a:t>是关于</a:t>
            </a:r>
            <a:r>
              <a:rPr lang="en-US" altLang="zh-CN" sz="2800" b="1">
                <a:solidFill>
                  <a:srgbClr val="000066"/>
                </a:solidFill>
                <a:latin typeface="Times New Roman" pitchFamily="18" charset="0"/>
                <a:ea typeface="宋体" pitchFamily="2" charset="-122"/>
                <a:cs typeface="Times New Roman" pitchFamily="18" charset="0"/>
              </a:rPr>
              <a:t>N/2</a:t>
            </a:r>
            <a:r>
              <a:rPr lang="zh-CN" altLang="en-US" sz="2800" b="1">
                <a:solidFill>
                  <a:srgbClr val="000066"/>
                </a:solidFill>
                <a:latin typeface="Times New Roman" pitchFamily="18" charset="0"/>
                <a:ea typeface="宋体" pitchFamily="2" charset="-122"/>
                <a:cs typeface="Times New Roman" pitchFamily="18" charset="0"/>
              </a:rPr>
              <a:t>对称的，故只须使</a:t>
            </a:r>
            <a:r>
              <a:rPr lang="en-US" altLang="zh-CN" sz="2800" b="1">
                <a:solidFill>
                  <a:srgbClr val="000066"/>
                </a:solidFill>
                <a:latin typeface="Times New Roman" pitchFamily="18" charset="0"/>
                <a:ea typeface="宋体" pitchFamily="2" charset="-122"/>
                <a:cs typeface="Times New Roman" pitchFamily="18" charset="0"/>
              </a:rPr>
              <a:t>k</a:t>
            </a:r>
            <a:r>
              <a:rPr lang="zh-CN" altLang="en-US" sz="2800" b="1">
                <a:solidFill>
                  <a:srgbClr val="000066"/>
                </a:solidFill>
                <a:latin typeface="Times New Roman" pitchFamily="18" charset="0"/>
                <a:ea typeface="宋体" pitchFamily="2" charset="-122"/>
                <a:cs typeface="Times New Roman" pitchFamily="18" charset="0"/>
              </a:rPr>
              <a:t>从</a:t>
            </a:r>
            <a:r>
              <a:rPr lang="en-US" altLang="zh-CN" sz="2800" b="1">
                <a:solidFill>
                  <a:srgbClr val="000066"/>
                </a:solidFill>
                <a:latin typeface="Times New Roman" pitchFamily="18" charset="0"/>
                <a:ea typeface="宋体" pitchFamily="2" charset="-122"/>
                <a:cs typeface="Times New Roman" pitchFamily="18" charset="0"/>
              </a:rPr>
              <a:t>0</a:t>
            </a:r>
            <a:r>
              <a:rPr lang="zh-CN" altLang="en-US" sz="2800" b="1">
                <a:solidFill>
                  <a:srgbClr val="000066"/>
                </a:solidFill>
                <a:latin typeface="Times New Roman" pitchFamily="18" charset="0"/>
                <a:ea typeface="宋体" pitchFamily="2" charset="-122"/>
                <a:cs typeface="Times New Roman" pitchFamily="18" charset="0"/>
              </a:rPr>
              <a:t>～</a:t>
            </a:r>
            <a:r>
              <a:rPr lang="en-US" altLang="zh-CN" sz="2800" b="1">
                <a:solidFill>
                  <a:srgbClr val="000066"/>
                </a:solidFill>
                <a:latin typeface="Times New Roman" pitchFamily="18" charset="0"/>
                <a:ea typeface="宋体" pitchFamily="2" charset="-122"/>
                <a:cs typeface="Times New Roman" pitchFamily="18" charset="0"/>
              </a:rPr>
              <a:t>N/2</a:t>
            </a:r>
            <a:r>
              <a:rPr lang="zh-CN" altLang="en-US" sz="2800" b="1">
                <a:solidFill>
                  <a:srgbClr val="000066"/>
                </a:solidFill>
                <a:latin typeface="Times New Roman" pitchFamily="18" charset="0"/>
                <a:ea typeface="宋体" pitchFamily="2" charset="-122"/>
                <a:cs typeface="Times New Roman" pitchFamily="18" charset="0"/>
              </a:rPr>
              <a:t>即可。 </a:t>
            </a:r>
          </a:p>
        </p:txBody>
      </p:sp>
      <p:sp>
        <p:nvSpPr>
          <p:cNvPr id="100356"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1" name="Rectangle 7"/>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7833" name="Rectangle 9"/>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7835" name="Rectangle 11"/>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7839"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7841" name="Rectangle 17"/>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7843" name="Rectangle 19"/>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7844" name="Rectangle 20"/>
          <p:cNvSpPr>
            <a:spLocks noChangeArrowheads="1"/>
          </p:cNvSpPr>
          <p:nvPr/>
        </p:nvSpPr>
        <p:spPr bwMode="auto">
          <a:xfrm>
            <a:off x="269081" y="1174184"/>
            <a:ext cx="8748713" cy="215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1000"/>
              </a:spcBef>
              <a:buSzPct val="70000"/>
            </a:pPr>
            <a:r>
              <a:rPr lang="zh-CN" altLang="en-US" sz="2800" b="1" dirty="0" smtClean="0">
                <a:latin typeface="Times New Roman" pitchFamily="18" charset="0"/>
                <a:ea typeface="宋体" pitchFamily="2" charset="-122"/>
                <a:cs typeface="Times New Roman" pitchFamily="18" charset="0"/>
              </a:rPr>
              <a:t>当</a:t>
            </a:r>
            <a:r>
              <a:rPr lang="zh-CN" altLang="en-US" sz="2800" b="1" dirty="0">
                <a:latin typeface="Times New Roman" pitchFamily="18" charset="0"/>
                <a:ea typeface="宋体" pitchFamily="2" charset="-122"/>
                <a:cs typeface="Times New Roman" pitchFamily="18" charset="0"/>
              </a:rPr>
              <a:t>步长</a:t>
            </a:r>
            <a:r>
              <a:rPr lang="en-US" altLang="zh-CN" sz="2800" b="1" dirty="0">
                <a:latin typeface="Times New Roman" pitchFamily="18" charset="0"/>
                <a:ea typeface="宋体" pitchFamily="2" charset="-122"/>
                <a:cs typeface="Times New Roman" pitchFamily="18" charset="0"/>
              </a:rPr>
              <a:t>h</a:t>
            </a:r>
            <a:r>
              <a:rPr lang="zh-CN" altLang="en-US" sz="2800" b="1" dirty="0">
                <a:latin typeface="Times New Roman" pitchFamily="18" charset="0"/>
                <a:ea typeface="宋体" pitchFamily="2" charset="-122"/>
                <a:cs typeface="Times New Roman" pitchFamily="18" charset="0"/>
              </a:rPr>
              <a:t>充分小时，称△</a:t>
            </a:r>
            <a:r>
              <a:rPr lang="en-US" altLang="zh-CN" sz="2800" b="1" dirty="0">
                <a:latin typeface="Times New Roman" pitchFamily="18" charset="0"/>
                <a:ea typeface="宋体" pitchFamily="2" charset="-122"/>
                <a:cs typeface="Times New Roman" pitchFamily="18" charset="0"/>
              </a:rPr>
              <a:t>f(x)/h</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f(x)/h</a:t>
            </a:r>
            <a:r>
              <a:rPr lang="zh-CN" altLang="en-US" sz="2800" b="1" dirty="0">
                <a:latin typeface="Times New Roman" pitchFamily="18" charset="0"/>
                <a:ea typeface="宋体" pitchFamily="2" charset="-122"/>
                <a:cs typeface="Times New Roman" pitchFamily="18" charset="0"/>
              </a:rPr>
              <a:t>及</a:t>
            </a:r>
            <a:r>
              <a:rPr lang="en-US" altLang="zh-CN" sz="2800" b="1" dirty="0" err="1">
                <a:latin typeface="Times New Roman" pitchFamily="18" charset="0"/>
                <a:ea typeface="宋体" pitchFamily="2" charset="-122"/>
                <a:cs typeface="Times New Roman" pitchFamily="18" charset="0"/>
              </a:rPr>
              <a:t>δf</a:t>
            </a:r>
            <a:r>
              <a:rPr lang="en-US" altLang="zh-CN" sz="2800" b="1" dirty="0">
                <a:latin typeface="Times New Roman" pitchFamily="18" charset="0"/>
                <a:ea typeface="宋体" pitchFamily="2" charset="-122"/>
                <a:cs typeface="Times New Roman" pitchFamily="18" charset="0"/>
              </a:rPr>
              <a:t>(x)/h</a:t>
            </a:r>
            <a:r>
              <a:rPr lang="zh-CN" altLang="en-US" sz="2800" b="1" dirty="0">
                <a:latin typeface="Times New Roman" pitchFamily="18" charset="0"/>
                <a:ea typeface="宋体" pitchFamily="2" charset="-122"/>
                <a:cs typeface="Times New Roman" pitchFamily="18" charset="0"/>
              </a:rPr>
              <a:t>分别为函数在</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点处以</a:t>
            </a:r>
            <a:r>
              <a:rPr lang="en-US" altLang="zh-CN" sz="2800" b="1" dirty="0">
                <a:latin typeface="Times New Roman" pitchFamily="18" charset="0"/>
                <a:ea typeface="宋体" pitchFamily="2" charset="-122"/>
                <a:cs typeface="Times New Roman" pitchFamily="18" charset="0"/>
              </a:rPr>
              <a:t>h</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h&gt;0</a:t>
            </a:r>
            <a:r>
              <a:rPr lang="zh-CN" altLang="en-US" sz="2800" b="1" dirty="0">
                <a:latin typeface="Times New Roman" pitchFamily="18" charset="0"/>
                <a:ea typeface="宋体" pitchFamily="2" charset="-122"/>
                <a:cs typeface="Times New Roman" pitchFamily="18" charset="0"/>
              </a:rPr>
              <a:t>）为步长的向前差商、向后差商和中心差商。</a:t>
            </a:r>
          </a:p>
          <a:p>
            <a:pPr>
              <a:spcBef>
                <a:spcPts val="1000"/>
              </a:spcBef>
              <a:buSzPct val="70000"/>
            </a:pPr>
            <a:r>
              <a:rPr lang="zh-CN" altLang="en-US" sz="2800" b="1" dirty="0">
                <a:latin typeface="Times New Roman" pitchFamily="18" charset="0"/>
                <a:ea typeface="宋体" pitchFamily="2" charset="-122"/>
                <a:cs typeface="Times New Roman" pitchFamily="18" charset="0"/>
              </a:rPr>
              <a:t>函数</a:t>
            </a:r>
            <a:r>
              <a:rPr lang="en-US" altLang="zh-CN" sz="2800" b="1" dirty="0">
                <a:latin typeface="Times New Roman" pitchFamily="18" charset="0"/>
                <a:ea typeface="宋体" pitchFamily="2" charset="-122"/>
                <a:cs typeface="Times New Roman" pitchFamily="18" charset="0"/>
              </a:rPr>
              <a:t>f</a:t>
            </a:r>
            <a:r>
              <a:rPr lang="zh-CN" altLang="en-US" sz="2800" b="1" dirty="0">
                <a:latin typeface="Times New Roman" pitchFamily="18" charset="0"/>
                <a:ea typeface="宋体" pitchFamily="2" charset="-122"/>
                <a:cs typeface="Times New Roman" pitchFamily="18" charset="0"/>
              </a:rPr>
              <a:t>在点</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的微分接近于函数在该点的任意种差分，而</a:t>
            </a:r>
            <a:r>
              <a:rPr lang="en-US" altLang="zh-CN" sz="2800" b="1" dirty="0">
                <a:latin typeface="Times New Roman" pitchFamily="18" charset="0"/>
                <a:ea typeface="宋体" pitchFamily="2" charset="-122"/>
                <a:cs typeface="Times New Roman" pitchFamily="18" charset="0"/>
              </a:rPr>
              <a:t>f</a:t>
            </a:r>
            <a:r>
              <a:rPr lang="zh-CN" altLang="en-US" sz="2800" b="1" dirty="0">
                <a:latin typeface="Times New Roman" pitchFamily="18" charset="0"/>
                <a:ea typeface="宋体" pitchFamily="2" charset="-122"/>
                <a:cs typeface="Times New Roman" pitchFamily="18" charset="0"/>
              </a:rPr>
              <a:t>在点</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的导数接近于函数在该点的任意种差商。</a:t>
            </a:r>
          </a:p>
        </p:txBody>
      </p:sp>
      <p:sp>
        <p:nvSpPr>
          <p:cNvPr id="77845"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468312" y="908050"/>
            <a:ext cx="8352159" cy="5329262"/>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程序如下：</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N=128;                         		% </a:t>
            </a:r>
            <a:r>
              <a:rPr lang="zh-CN" altLang="en-US" sz="2400" b="1" dirty="0">
                <a:solidFill>
                  <a:srgbClr val="000066"/>
                </a:solidFill>
                <a:latin typeface="Times New Roman" pitchFamily="18" charset="0"/>
                <a:ea typeface="宋体" pitchFamily="2" charset="-122"/>
                <a:cs typeface="Times New Roman" pitchFamily="18" charset="0"/>
              </a:rPr>
              <a:t>采样点数</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T=1;                               	% </a:t>
            </a:r>
            <a:r>
              <a:rPr lang="zh-CN" altLang="en-US" sz="2400" b="1" dirty="0">
                <a:solidFill>
                  <a:srgbClr val="000066"/>
                </a:solidFill>
                <a:latin typeface="Times New Roman" pitchFamily="18" charset="0"/>
                <a:ea typeface="宋体" pitchFamily="2" charset="-122"/>
                <a:cs typeface="Times New Roman" pitchFamily="18" charset="0"/>
              </a:rPr>
              <a:t>采样时间终点</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t=</a:t>
            </a:r>
            <a:r>
              <a:rPr lang="en-US" altLang="zh-CN" sz="2400" b="1" dirty="0" err="1">
                <a:solidFill>
                  <a:srgbClr val="000066"/>
                </a:solidFill>
                <a:latin typeface="Times New Roman" pitchFamily="18" charset="0"/>
                <a:ea typeface="宋体" pitchFamily="2" charset="-122"/>
                <a:cs typeface="Times New Roman" pitchFamily="18" charset="0"/>
              </a:rPr>
              <a:t>linspace</a:t>
            </a:r>
            <a:r>
              <a:rPr lang="en-US" altLang="zh-CN" sz="2400" b="1" dirty="0">
                <a:solidFill>
                  <a:srgbClr val="000066"/>
                </a:solidFill>
                <a:latin typeface="Times New Roman" pitchFamily="18" charset="0"/>
                <a:ea typeface="宋体" pitchFamily="2" charset="-122"/>
                <a:cs typeface="Times New Roman" pitchFamily="18" charset="0"/>
              </a:rPr>
              <a:t>(0,T,N);             	% </a:t>
            </a:r>
            <a:r>
              <a:rPr lang="zh-CN" altLang="en-US" sz="2400" b="1" dirty="0">
                <a:solidFill>
                  <a:srgbClr val="000066"/>
                </a:solidFill>
                <a:latin typeface="Times New Roman" pitchFamily="18" charset="0"/>
                <a:ea typeface="宋体" pitchFamily="2" charset="-122"/>
                <a:cs typeface="Times New Roman" pitchFamily="18" charset="0"/>
              </a:rPr>
              <a:t>给出</a:t>
            </a:r>
            <a:r>
              <a:rPr lang="en-US" altLang="zh-CN" sz="2400" b="1" dirty="0">
                <a:solidFill>
                  <a:srgbClr val="000066"/>
                </a:solidFill>
                <a:latin typeface="Times New Roman" pitchFamily="18" charset="0"/>
                <a:ea typeface="宋体" pitchFamily="2" charset="-122"/>
                <a:cs typeface="Times New Roman" pitchFamily="18" charset="0"/>
              </a:rPr>
              <a:t>N</a:t>
            </a:r>
            <a:r>
              <a:rPr lang="zh-CN" altLang="en-US" sz="2400" b="1" dirty="0">
                <a:solidFill>
                  <a:srgbClr val="000066"/>
                </a:solidFill>
                <a:latin typeface="Times New Roman" pitchFamily="18" charset="0"/>
                <a:ea typeface="宋体" pitchFamily="2" charset="-122"/>
                <a:cs typeface="Times New Roman" pitchFamily="18" charset="0"/>
              </a:rPr>
              <a:t>个采样时间</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x=12*sin(2*pi*10*</a:t>
            </a:r>
            <a:r>
              <a:rPr lang="en-US" altLang="zh-CN" sz="2400" b="1" dirty="0" err="1">
                <a:solidFill>
                  <a:srgbClr val="000066"/>
                </a:solidFill>
                <a:latin typeface="Times New Roman" pitchFamily="18" charset="0"/>
                <a:ea typeface="宋体" pitchFamily="2" charset="-122"/>
                <a:cs typeface="Times New Roman" pitchFamily="18" charset="0"/>
              </a:rPr>
              <a:t>t+pi</a:t>
            </a:r>
            <a:r>
              <a:rPr lang="en-US" altLang="zh-CN" sz="2400" b="1" dirty="0">
                <a:solidFill>
                  <a:srgbClr val="000066"/>
                </a:solidFill>
                <a:latin typeface="Times New Roman" pitchFamily="18" charset="0"/>
                <a:ea typeface="宋体" pitchFamily="2" charset="-122"/>
                <a:cs typeface="Times New Roman" pitchFamily="18" charset="0"/>
              </a:rPr>
              <a:t>/4)+5*</a:t>
            </a:r>
            <a:r>
              <a:rPr lang="en-US" altLang="zh-CN" sz="2400" b="1" dirty="0" err="1">
                <a:solidFill>
                  <a:srgbClr val="000066"/>
                </a:solidFill>
                <a:latin typeface="Times New Roman" pitchFamily="18" charset="0"/>
                <a:ea typeface="宋体" pitchFamily="2" charset="-122"/>
                <a:cs typeface="Times New Roman" pitchFamily="18" charset="0"/>
              </a:rPr>
              <a:t>cos</a:t>
            </a:r>
            <a:r>
              <a:rPr lang="en-US" altLang="zh-CN" sz="2400" b="1" dirty="0">
                <a:solidFill>
                  <a:srgbClr val="000066"/>
                </a:solidFill>
                <a:latin typeface="Times New Roman" pitchFamily="18" charset="0"/>
                <a:ea typeface="宋体" pitchFamily="2" charset="-122"/>
                <a:cs typeface="Times New Roman" pitchFamily="18" charset="0"/>
              </a:rPr>
              <a:t>(2*pi*40*t);  % </a:t>
            </a:r>
            <a:r>
              <a:rPr lang="zh-CN" altLang="en-US" sz="2400" b="1" dirty="0">
                <a:solidFill>
                  <a:srgbClr val="000066"/>
                </a:solidFill>
                <a:latin typeface="Times New Roman" pitchFamily="18" charset="0"/>
                <a:ea typeface="宋体" pitchFamily="2" charset="-122"/>
                <a:cs typeface="Times New Roman" pitchFamily="18" charset="0"/>
              </a:rPr>
              <a:t>求各采样点样本值</a:t>
            </a:r>
            <a:r>
              <a:rPr lang="en-US" altLang="zh-CN" sz="2400" b="1" dirty="0">
                <a:solidFill>
                  <a:srgbClr val="000066"/>
                </a:solidFill>
                <a:latin typeface="Times New Roman" pitchFamily="18" charset="0"/>
                <a:ea typeface="宋体" pitchFamily="2" charset="-122"/>
                <a:cs typeface="Times New Roman" pitchFamily="18" charset="0"/>
              </a:rPr>
              <a:t>x</a:t>
            </a:r>
          </a:p>
          <a:p>
            <a:pPr marL="0" indent="0">
              <a:lnSpc>
                <a:spcPct val="80000"/>
              </a:lnSpc>
              <a:buFontTx/>
              <a:buNone/>
            </a:pPr>
            <a:r>
              <a:rPr lang="en-US" altLang="zh-CN" sz="2400" b="1" dirty="0" err="1">
                <a:solidFill>
                  <a:srgbClr val="000066"/>
                </a:solidFill>
                <a:latin typeface="Times New Roman" pitchFamily="18" charset="0"/>
                <a:ea typeface="宋体" pitchFamily="2" charset="-122"/>
                <a:cs typeface="Times New Roman" pitchFamily="18" charset="0"/>
              </a:rPr>
              <a:t>dt</a:t>
            </a:r>
            <a:r>
              <a:rPr lang="en-US" altLang="zh-CN" sz="2400" b="1" dirty="0">
                <a:solidFill>
                  <a:srgbClr val="000066"/>
                </a:solidFill>
                <a:latin typeface="Times New Roman" pitchFamily="18" charset="0"/>
                <a:ea typeface="宋体" pitchFamily="2" charset="-122"/>
                <a:cs typeface="Times New Roman" pitchFamily="18" charset="0"/>
              </a:rPr>
              <a:t>=t(2)-t(1);                   	% </a:t>
            </a:r>
            <a:r>
              <a:rPr lang="zh-CN" altLang="en-US" sz="2400" b="1" dirty="0">
                <a:solidFill>
                  <a:srgbClr val="000066"/>
                </a:solidFill>
                <a:latin typeface="Times New Roman" pitchFamily="18" charset="0"/>
                <a:ea typeface="宋体" pitchFamily="2" charset="-122"/>
                <a:cs typeface="Times New Roman" pitchFamily="18" charset="0"/>
              </a:rPr>
              <a:t>采样周期</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f=1/</a:t>
            </a:r>
            <a:r>
              <a:rPr lang="en-US" altLang="zh-CN" sz="2400" b="1" dirty="0" err="1">
                <a:solidFill>
                  <a:srgbClr val="000066"/>
                </a:solidFill>
                <a:latin typeface="Times New Roman" pitchFamily="18" charset="0"/>
                <a:ea typeface="宋体" pitchFamily="2" charset="-122"/>
                <a:cs typeface="Times New Roman" pitchFamily="18" charset="0"/>
              </a:rPr>
              <a:t>dt</a:t>
            </a:r>
            <a:r>
              <a:rPr lang="en-US" altLang="zh-CN" sz="2400" b="1" dirty="0">
                <a:solidFill>
                  <a:srgbClr val="000066"/>
                </a:solidFill>
                <a:latin typeface="Times New Roman" pitchFamily="18" charset="0"/>
                <a:ea typeface="宋体" pitchFamily="2" charset="-122"/>
                <a:cs typeface="Times New Roman" pitchFamily="18" charset="0"/>
              </a:rPr>
              <a:t>;                          	% </a:t>
            </a:r>
            <a:r>
              <a:rPr lang="zh-CN" altLang="en-US" sz="2400" b="1" dirty="0">
                <a:solidFill>
                  <a:srgbClr val="000066"/>
                </a:solidFill>
                <a:latin typeface="Times New Roman" pitchFamily="18" charset="0"/>
                <a:ea typeface="宋体" pitchFamily="2" charset="-122"/>
                <a:cs typeface="Times New Roman" pitchFamily="18" charset="0"/>
              </a:rPr>
              <a:t>采样频率</a:t>
            </a:r>
            <a:r>
              <a:rPr lang="en-US" altLang="zh-CN" sz="2400" b="1" dirty="0">
                <a:solidFill>
                  <a:srgbClr val="000066"/>
                </a:solidFill>
                <a:latin typeface="Times New Roman" pitchFamily="18" charset="0"/>
                <a:ea typeface="宋体" pitchFamily="2" charset="-122"/>
                <a:cs typeface="Times New Roman" pitchFamily="18" charset="0"/>
              </a:rPr>
              <a:t>(Hz)</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X=</a:t>
            </a:r>
            <a:r>
              <a:rPr lang="en-US" altLang="zh-CN" sz="2400" b="1" dirty="0" err="1">
                <a:solidFill>
                  <a:srgbClr val="000066"/>
                </a:solidFill>
                <a:latin typeface="Times New Roman" pitchFamily="18" charset="0"/>
                <a:ea typeface="宋体" pitchFamily="2" charset="-122"/>
                <a:cs typeface="Times New Roman" pitchFamily="18" charset="0"/>
              </a:rPr>
              <a:t>fft</a:t>
            </a:r>
            <a:r>
              <a:rPr lang="en-US" altLang="zh-CN" sz="2400" b="1" dirty="0">
                <a:solidFill>
                  <a:srgbClr val="000066"/>
                </a:solidFill>
                <a:latin typeface="Times New Roman" pitchFamily="18" charset="0"/>
                <a:ea typeface="宋体" pitchFamily="2" charset="-122"/>
                <a:cs typeface="Times New Roman" pitchFamily="18" charset="0"/>
              </a:rPr>
              <a:t>(x);                        	% </a:t>
            </a:r>
            <a:r>
              <a:rPr lang="zh-CN" altLang="en-US" sz="2400" b="1" dirty="0">
                <a:solidFill>
                  <a:srgbClr val="000066"/>
                </a:solidFill>
                <a:latin typeface="Times New Roman" pitchFamily="18" charset="0"/>
                <a:ea typeface="宋体" pitchFamily="2" charset="-122"/>
                <a:cs typeface="Times New Roman" pitchFamily="18" charset="0"/>
              </a:rPr>
              <a:t>计算</a:t>
            </a:r>
            <a:r>
              <a:rPr lang="en-US" altLang="zh-CN" sz="2400" b="1" dirty="0">
                <a:solidFill>
                  <a:srgbClr val="000066"/>
                </a:solidFill>
                <a:latin typeface="Times New Roman" pitchFamily="18" charset="0"/>
                <a:ea typeface="宋体" pitchFamily="2" charset="-122"/>
                <a:cs typeface="Times New Roman" pitchFamily="18" charset="0"/>
              </a:rPr>
              <a:t>x</a:t>
            </a:r>
            <a:r>
              <a:rPr lang="zh-CN" altLang="en-US" sz="2400" b="1" dirty="0">
                <a:solidFill>
                  <a:srgbClr val="000066"/>
                </a:solidFill>
                <a:latin typeface="Times New Roman" pitchFamily="18" charset="0"/>
                <a:ea typeface="宋体" pitchFamily="2" charset="-122"/>
                <a:cs typeface="Times New Roman" pitchFamily="18" charset="0"/>
              </a:rPr>
              <a:t>的快速傅里叶变换</a:t>
            </a:r>
            <a:r>
              <a:rPr lang="en-US" altLang="zh-CN" sz="2400" b="1" dirty="0">
                <a:solidFill>
                  <a:srgbClr val="000066"/>
                </a:solidFill>
                <a:latin typeface="Times New Roman" pitchFamily="18" charset="0"/>
                <a:ea typeface="宋体" pitchFamily="2" charset="-122"/>
                <a:cs typeface="Times New Roman" pitchFamily="18" charset="0"/>
              </a:rPr>
              <a:t>X</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F=X(1:N/2+1);                   	% F(k)=X(k)(k=1:N/2+1)</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f=f*(0:N/2)/N;                  	% </a:t>
            </a:r>
            <a:r>
              <a:rPr lang="zh-CN" altLang="en-US" sz="2400" b="1" dirty="0">
                <a:solidFill>
                  <a:srgbClr val="000066"/>
                </a:solidFill>
                <a:latin typeface="Times New Roman" pitchFamily="18" charset="0"/>
                <a:ea typeface="宋体" pitchFamily="2" charset="-122"/>
                <a:cs typeface="Times New Roman" pitchFamily="18" charset="0"/>
              </a:rPr>
              <a:t>使频率轴</a:t>
            </a:r>
            <a:r>
              <a:rPr lang="en-US" altLang="zh-CN" sz="2400" b="1" dirty="0">
                <a:solidFill>
                  <a:srgbClr val="000066"/>
                </a:solidFill>
                <a:latin typeface="Times New Roman" pitchFamily="18" charset="0"/>
                <a:ea typeface="宋体" pitchFamily="2" charset="-122"/>
                <a:cs typeface="Times New Roman" pitchFamily="18" charset="0"/>
              </a:rPr>
              <a:t>f</a:t>
            </a:r>
            <a:r>
              <a:rPr lang="zh-CN" altLang="en-US" sz="2400" b="1" dirty="0">
                <a:solidFill>
                  <a:srgbClr val="000066"/>
                </a:solidFill>
                <a:latin typeface="Times New Roman" pitchFamily="18" charset="0"/>
                <a:ea typeface="宋体" pitchFamily="2" charset="-122"/>
                <a:cs typeface="Times New Roman" pitchFamily="18" charset="0"/>
              </a:rPr>
              <a:t>从零开始</a:t>
            </a:r>
          </a:p>
          <a:p>
            <a:pPr marL="0" indent="0">
              <a:lnSpc>
                <a:spcPct val="80000"/>
              </a:lnSpc>
              <a:buFontTx/>
              <a:buNone/>
            </a:pPr>
            <a:r>
              <a:rPr lang="en-US" altLang="zh-CN" sz="2400" b="1" dirty="0">
                <a:solidFill>
                  <a:srgbClr val="000066"/>
                </a:solidFill>
                <a:latin typeface="Times New Roman" pitchFamily="18" charset="0"/>
                <a:ea typeface="宋体" pitchFamily="2" charset="-122"/>
                <a:cs typeface="Times New Roman" pitchFamily="18" charset="0"/>
              </a:rPr>
              <a:t>plot(</a:t>
            </a:r>
            <a:r>
              <a:rPr lang="en-US" altLang="zh-CN" sz="2400" b="1" dirty="0" err="1">
                <a:solidFill>
                  <a:srgbClr val="000066"/>
                </a:solidFill>
                <a:latin typeface="Times New Roman" pitchFamily="18" charset="0"/>
                <a:ea typeface="宋体" pitchFamily="2" charset="-122"/>
                <a:cs typeface="Times New Roman" pitchFamily="18" charset="0"/>
              </a:rPr>
              <a:t>f,abs</a:t>
            </a:r>
            <a:r>
              <a:rPr lang="en-US" altLang="zh-CN" sz="2400" b="1" dirty="0">
                <a:solidFill>
                  <a:srgbClr val="000066"/>
                </a:solidFill>
                <a:latin typeface="Times New Roman" pitchFamily="18" charset="0"/>
                <a:ea typeface="宋体" pitchFamily="2" charset="-122"/>
                <a:cs typeface="Times New Roman" pitchFamily="18" charset="0"/>
              </a:rPr>
              <a:t>(F),'-*')            	% </a:t>
            </a:r>
            <a:r>
              <a:rPr lang="zh-CN" altLang="en-US" sz="2400" b="1" dirty="0">
                <a:solidFill>
                  <a:srgbClr val="000066"/>
                </a:solidFill>
                <a:latin typeface="Times New Roman" pitchFamily="18" charset="0"/>
                <a:ea typeface="宋体" pitchFamily="2" charset="-122"/>
                <a:cs typeface="Times New Roman" pitchFamily="18" charset="0"/>
              </a:rPr>
              <a:t>绘制振幅</a:t>
            </a:r>
            <a:r>
              <a:rPr lang="en-US" altLang="zh-CN" sz="2400" b="1" dirty="0">
                <a:solidFill>
                  <a:srgbClr val="000066"/>
                </a:solidFill>
                <a:latin typeface="Times New Roman" pitchFamily="18" charset="0"/>
                <a:ea typeface="宋体" pitchFamily="2" charset="-122"/>
                <a:cs typeface="Times New Roman" pitchFamily="18" charset="0"/>
              </a:rPr>
              <a:t>—</a:t>
            </a:r>
            <a:r>
              <a:rPr lang="zh-CN" altLang="en-US" sz="2400" b="1" dirty="0">
                <a:solidFill>
                  <a:srgbClr val="000066"/>
                </a:solidFill>
                <a:latin typeface="Times New Roman" pitchFamily="18" charset="0"/>
                <a:ea typeface="宋体" pitchFamily="2" charset="-122"/>
                <a:cs typeface="Times New Roman" pitchFamily="18" charset="0"/>
              </a:rPr>
              <a:t>频率图</a:t>
            </a:r>
          </a:p>
          <a:p>
            <a:pPr marL="0" indent="0">
              <a:lnSpc>
                <a:spcPct val="80000"/>
              </a:lnSpc>
              <a:buFontTx/>
              <a:buNone/>
            </a:pPr>
            <a:r>
              <a:rPr lang="en-US" altLang="zh-CN" sz="2400" b="1" dirty="0" err="1">
                <a:solidFill>
                  <a:srgbClr val="000066"/>
                </a:solidFill>
                <a:latin typeface="Times New Roman" pitchFamily="18" charset="0"/>
                <a:ea typeface="宋体" pitchFamily="2" charset="-122"/>
                <a:cs typeface="Times New Roman" pitchFamily="18" charset="0"/>
              </a:rPr>
              <a:t>xlabel</a:t>
            </a:r>
            <a:r>
              <a:rPr lang="en-US" altLang="zh-CN" sz="2400" b="1" dirty="0">
                <a:solidFill>
                  <a:srgbClr val="000066"/>
                </a:solidFill>
                <a:latin typeface="Times New Roman" pitchFamily="18" charset="0"/>
                <a:ea typeface="宋体" pitchFamily="2" charset="-122"/>
                <a:cs typeface="Times New Roman" pitchFamily="18" charset="0"/>
              </a:rPr>
              <a:t>('Frequency');</a:t>
            </a:r>
          </a:p>
          <a:p>
            <a:pPr marL="0" indent="0">
              <a:lnSpc>
                <a:spcPct val="80000"/>
              </a:lnSpc>
              <a:buFontTx/>
              <a:buNone/>
            </a:pPr>
            <a:r>
              <a:rPr lang="en-US" altLang="zh-CN" sz="2400" b="1" dirty="0" err="1">
                <a:solidFill>
                  <a:srgbClr val="000066"/>
                </a:solidFill>
                <a:latin typeface="Times New Roman" pitchFamily="18" charset="0"/>
                <a:ea typeface="宋体" pitchFamily="2" charset="-122"/>
                <a:cs typeface="Times New Roman" pitchFamily="18" charset="0"/>
              </a:rPr>
              <a:t>ylabel</a:t>
            </a:r>
            <a:r>
              <a:rPr lang="en-US" altLang="zh-CN" sz="2400" b="1" dirty="0">
                <a:solidFill>
                  <a:srgbClr val="000066"/>
                </a:solidFill>
                <a:latin typeface="Times New Roman" pitchFamily="18" charset="0"/>
                <a:ea typeface="宋体" pitchFamily="2" charset="-122"/>
                <a:cs typeface="Times New Roman" pitchFamily="18" charset="0"/>
              </a:rPr>
              <a:t>('|F(k</a:t>
            </a:r>
            <a:r>
              <a:rPr lang="en-US" altLang="zh-CN" sz="2400" b="1" dirty="0" smtClean="0">
                <a:solidFill>
                  <a:srgbClr val="000066"/>
                </a:solidFill>
                <a:latin typeface="Times New Roman" pitchFamily="18" charset="0"/>
                <a:ea typeface="宋体" pitchFamily="2" charset="-122"/>
                <a:cs typeface="Times New Roman" pitchFamily="18" charset="0"/>
              </a:rPr>
              <a:t>)|')</a:t>
            </a:r>
            <a:endParaRPr lang="en-US" altLang="zh-CN" sz="2400" b="1" dirty="0">
              <a:solidFill>
                <a:srgbClr val="000066"/>
              </a:solidFill>
              <a:latin typeface="Times New Roman" pitchFamily="18" charset="0"/>
              <a:ea typeface="宋体" pitchFamily="2" charset="-122"/>
              <a:cs typeface="Times New Roman" pitchFamily="18" charset="0"/>
            </a:endParaRPr>
          </a:p>
        </p:txBody>
      </p:sp>
      <p:sp>
        <p:nvSpPr>
          <p:cNvPr id="101380"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799257"/>
            <a:ext cx="6687913" cy="5112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468313" y="1268413"/>
            <a:ext cx="8229600" cy="4525962"/>
          </a:xfrm>
        </p:spPr>
        <p:txBody>
          <a:bodyPr/>
          <a:lstStyle/>
          <a:p>
            <a:pPr marL="0" indent="0">
              <a:lnSpc>
                <a:spcPct val="90000"/>
              </a:lnSpc>
              <a:buFontTx/>
              <a:buNone/>
            </a:pPr>
            <a:r>
              <a:rPr lang="zh-CN" altLang="en-US" sz="2800" b="1" dirty="0">
                <a:solidFill>
                  <a:srgbClr val="000066"/>
                </a:solidFill>
                <a:latin typeface="Times New Roman" pitchFamily="18" charset="0"/>
                <a:ea typeface="宋体" pitchFamily="2" charset="-122"/>
                <a:cs typeface="Times New Roman" pitchFamily="18" charset="0"/>
              </a:rPr>
              <a:t>求</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的快速傅里叶逆变换，并与原函数进行比较，命令如下：</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ix=real(</a:t>
            </a:r>
            <a:r>
              <a:rPr lang="en-US" altLang="zh-CN" sz="2400" b="1" dirty="0" err="1">
                <a:solidFill>
                  <a:srgbClr val="000066"/>
                </a:solidFill>
                <a:latin typeface="Times New Roman" pitchFamily="18" charset="0"/>
                <a:ea typeface="宋体" pitchFamily="2" charset="-122"/>
                <a:cs typeface="Times New Roman" pitchFamily="18" charset="0"/>
              </a:rPr>
              <a:t>ifft</a:t>
            </a:r>
            <a:r>
              <a:rPr lang="en-US" altLang="zh-CN" sz="2400" b="1" dirty="0">
                <a:solidFill>
                  <a:srgbClr val="000066"/>
                </a:solidFill>
                <a:latin typeface="Times New Roman" pitchFamily="18" charset="0"/>
                <a:ea typeface="宋体" pitchFamily="2" charset="-122"/>
                <a:cs typeface="Times New Roman" pitchFamily="18" charset="0"/>
              </a:rPr>
              <a:t>(X));      	%</a:t>
            </a:r>
            <a:r>
              <a:rPr lang="zh-CN" altLang="en-US" sz="2400" b="1" dirty="0">
                <a:solidFill>
                  <a:srgbClr val="000066"/>
                </a:solidFill>
                <a:latin typeface="Times New Roman" pitchFamily="18" charset="0"/>
                <a:ea typeface="宋体" pitchFamily="2" charset="-122"/>
                <a:cs typeface="Times New Roman" pitchFamily="18" charset="0"/>
              </a:rPr>
              <a:t>求逆变换，结果只取实部</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plot(</a:t>
            </a:r>
            <a:r>
              <a:rPr lang="en-US" altLang="zh-CN" sz="2400" b="1" dirty="0" err="1">
                <a:solidFill>
                  <a:srgbClr val="000066"/>
                </a:solidFill>
                <a:latin typeface="Times New Roman" pitchFamily="18" charset="0"/>
                <a:ea typeface="宋体" pitchFamily="2" charset="-122"/>
                <a:cs typeface="Times New Roman" pitchFamily="18" charset="0"/>
              </a:rPr>
              <a:t>t,x,t,ix</a:t>
            </a:r>
            <a:r>
              <a:rPr lang="en-US" altLang="zh-CN" sz="2400" b="1" dirty="0">
                <a:solidFill>
                  <a:srgbClr val="000066"/>
                </a:solidFill>
                <a:latin typeface="Times New Roman" pitchFamily="18" charset="0"/>
                <a:ea typeface="宋体" pitchFamily="2" charset="-122"/>
                <a:cs typeface="Times New Roman" pitchFamily="18" charset="0"/>
              </a:rPr>
              <a:t>,':')     	%</a:t>
            </a:r>
            <a:r>
              <a:rPr lang="zh-CN" altLang="en-US" sz="2400" b="1" dirty="0">
                <a:solidFill>
                  <a:srgbClr val="000066"/>
                </a:solidFill>
                <a:latin typeface="Times New Roman" pitchFamily="18" charset="0"/>
                <a:ea typeface="宋体" pitchFamily="2" charset="-122"/>
                <a:cs typeface="Times New Roman" pitchFamily="18" charset="0"/>
              </a:rPr>
              <a:t>逆变换结果和原函数的曲线</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&gt;&gt; norm(x-ix)             </a:t>
            </a:r>
            <a:r>
              <a:rPr lang="en-US" altLang="zh-CN" sz="2400" b="1" dirty="0" smtClean="0">
                <a:solidFill>
                  <a:srgbClr val="000066"/>
                </a:solidFill>
                <a:latin typeface="Times New Roman" pitchFamily="18" charset="0"/>
                <a:ea typeface="宋体" pitchFamily="2" charset="-122"/>
                <a:cs typeface="Times New Roman" pitchFamily="18" charset="0"/>
              </a:rPr>
              <a:t>%</a:t>
            </a:r>
            <a:r>
              <a:rPr lang="zh-CN" altLang="en-US" sz="2400" b="1" dirty="0">
                <a:solidFill>
                  <a:srgbClr val="000066"/>
                </a:solidFill>
                <a:latin typeface="Times New Roman" pitchFamily="18" charset="0"/>
                <a:ea typeface="宋体" pitchFamily="2" charset="-122"/>
                <a:cs typeface="Times New Roman" pitchFamily="18" charset="0"/>
              </a:rPr>
              <a:t>逆变换结果和原函数之间的距离</a:t>
            </a:r>
          </a:p>
          <a:p>
            <a:pPr marL="0" indent="0">
              <a:lnSpc>
                <a:spcPct val="90000"/>
              </a:lnSpc>
              <a:buFontTx/>
              <a:buNone/>
            </a:pPr>
            <a:r>
              <a:rPr lang="en-US" altLang="zh-CN" sz="2400" b="1" dirty="0" err="1">
                <a:solidFill>
                  <a:srgbClr val="000066"/>
                </a:solidFill>
                <a:latin typeface="Times New Roman" pitchFamily="18" charset="0"/>
                <a:ea typeface="宋体" pitchFamily="2" charset="-122"/>
                <a:cs typeface="Times New Roman" pitchFamily="18" charset="0"/>
              </a:rPr>
              <a:t>ans</a:t>
            </a:r>
            <a:r>
              <a:rPr lang="en-US" altLang="zh-CN" sz="2400" b="1" dirty="0">
                <a:solidFill>
                  <a:srgbClr val="000066"/>
                </a:solidFill>
                <a:latin typeface="Times New Roman" pitchFamily="18" charset="0"/>
                <a:ea typeface="宋体" pitchFamily="2" charset="-122"/>
                <a:cs typeface="Times New Roman" pitchFamily="18" charset="0"/>
              </a:rPr>
              <a:t> =</a:t>
            </a:r>
          </a:p>
          <a:p>
            <a:pPr marL="0" indent="0">
              <a:lnSpc>
                <a:spcPct val="90000"/>
              </a:lnSpc>
              <a:buFontTx/>
              <a:buNone/>
            </a:pPr>
            <a:r>
              <a:rPr lang="en-US" altLang="zh-CN" sz="2400" b="1" dirty="0">
                <a:solidFill>
                  <a:srgbClr val="000066"/>
                </a:solidFill>
                <a:latin typeface="Times New Roman" pitchFamily="18" charset="0"/>
                <a:ea typeface="宋体" pitchFamily="2" charset="-122"/>
                <a:cs typeface="Times New Roman" pitchFamily="18" charset="0"/>
              </a:rPr>
              <a:t>   3.2025e-14</a:t>
            </a:r>
            <a:endParaRPr lang="zh-CN" altLang="en-US" sz="2400" b="1" dirty="0">
              <a:solidFill>
                <a:srgbClr val="000066"/>
              </a:solidFill>
              <a:latin typeface="Times New Roman" pitchFamily="18" charset="0"/>
              <a:ea typeface="宋体" pitchFamily="2" charset="-122"/>
              <a:cs typeface="Times New Roman" pitchFamily="18" charset="0"/>
            </a:endParaRPr>
          </a:p>
        </p:txBody>
      </p:sp>
      <p:sp>
        <p:nvSpPr>
          <p:cNvPr id="103428"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395288" y="4724400"/>
            <a:ext cx="8291512" cy="1401763"/>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逆变换结果和原函数曲线如图所示，可以看出两者一致。另外，逆变换结果和原函数之间的距离也很接近。</a:t>
            </a:r>
          </a:p>
        </p:txBody>
      </p:sp>
      <p:pic>
        <p:nvPicPr>
          <p:cNvPr id="10445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869" y="908720"/>
            <a:ext cx="489585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68313" y="404813"/>
            <a:ext cx="8229600" cy="1143000"/>
          </a:xfrm>
        </p:spPr>
        <p:txBody>
          <a:bodyPr/>
          <a:lstStyle/>
          <a:p>
            <a:pPr algn="l">
              <a:buFontTx/>
              <a:buNone/>
            </a:pPr>
            <a:r>
              <a:rPr lang="en-US" altLang="zh-CN" sz="2800" b="1" dirty="0">
                <a:solidFill>
                  <a:srgbClr val="000066"/>
                </a:solidFill>
                <a:latin typeface="Times New Roman" pitchFamily="18" charset="0"/>
                <a:ea typeface="宋体" pitchFamily="2" charset="-122"/>
                <a:cs typeface="Times New Roman" pitchFamily="18" charset="0"/>
              </a:rPr>
              <a:t>7.1.2  </a:t>
            </a:r>
            <a:r>
              <a:rPr lang="zh-CN" altLang="en-US" sz="2800" b="1" dirty="0">
                <a:solidFill>
                  <a:srgbClr val="000066"/>
                </a:solidFill>
                <a:latin typeface="Times New Roman" pitchFamily="18" charset="0"/>
                <a:ea typeface="宋体" pitchFamily="2" charset="-122"/>
                <a:cs typeface="Times New Roman" pitchFamily="18" charset="0"/>
              </a:rPr>
              <a:t>数值微分的实现</a:t>
            </a:r>
          </a:p>
        </p:txBody>
      </p:sp>
      <p:sp>
        <p:nvSpPr>
          <p:cNvPr id="78851" name="Rectangle 3"/>
          <p:cNvSpPr>
            <a:spLocks noGrp="1" noChangeArrowheads="1"/>
          </p:cNvSpPr>
          <p:nvPr>
            <p:ph type="body" idx="1"/>
          </p:nvPr>
        </p:nvSpPr>
        <p:spPr>
          <a:xfrm>
            <a:off x="467544" y="1340768"/>
            <a:ext cx="8352928" cy="4608512"/>
          </a:xfrm>
        </p:spPr>
        <p:txBody>
          <a:bodyPr/>
          <a:lstStyle/>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有两种方式计算任意函数</a:t>
            </a:r>
            <a:r>
              <a:rPr lang="en-US" altLang="zh-CN" sz="2800" b="1" dirty="0">
                <a:solidFill>
                  <a:srgbClr val="000066"/>
                </a:solidFill>
                <a:latin typeface="Times New Roman" pitchFamily="18" charset="0"/>
                <a:ea typeface="宋体" pitchFamily="2" charset="-122"/>
                <a:cs typeface="Times New Roman" pitchFamily="18" charset="0"/>
              </a:rPr>
              <a:t>f(x)</a:t>
            </a:r>
            <a:r>
              <a:rPr lang="zh-CN" altLang="en-US" sz="2800" b="1" dirty="0">
                <a:solidFill>
                  <a:srgbClr val="000066"/>
                </a:solidFill>
                <a:latin typeface="Times New Roman" pitchFamily="18" charset="0"/>
                <a:ea typeface="宋体" pitchFamily="2" charset="-122"/>
                <a:cs typeface="Times New Roman" pitchFamily="18" charset="0"/>
              </a:rPr>
              <a:t>在给定点</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的数值导数：</a:t>
            </a:r>
          </a:p>
          <a:p>
            <a:pPr marL="457200" lvl="1" indent="0">
              <a:buFontTx/>
              <a:buNone/>
            </a:pPr>
            <a:r>
              <a:rPr lang="zh-CN" altLang="en-US" sz="2800" b="1" dirty="0">
                <a:solidFill>
                  <a:srgbClr val="000066"/>
                </a:solidFill>
                <a:latin typeface="Times New Roman" pitchFamily="18" charset="0"/>
                <a:ea typeface="宋体" pitchFamily="2" charset="-122"/>
                <a:cs typeface="Times New Roman" pitchFamily="18" charset="0"/>
              </a:rPr>
              <a:t>第一种方式是用多项式或样条函数</a:t>
            </a:r>
            <a:r>
              <a:rPr lang="en-US" altLang="zh-CN" sz="2800" b="1" dirty="0">
                <a:solidFill>
                  <a:srgbClr val="000066"/>
                </a:solidFill>
                <a:latin typeface="Times New Roman" pitchFamily="18" charset="0"/>
                <a:ea typeface="宋体" pitchFamily="2" charset="-122"/>
                <a:cs typeface="Times New Roman" pitchFamily="18" charset="0"/>
              </a:rPr>
              <a:t>g(x)</a:t>
            </a:r>
            <a:r>
              <a:rPr lang="zh-CN" altLang="en-US" sz="2800" b="1" dirty="0">
                <a:solidFill>
                  <a:srgbClr val="000066"/>
                </a:solidFill>
                <a:latin typeface="Times New Roman" pitchFamily="18" charset="0"/>
                <a:ea typeface="宋体" pitchFamily="2" charset="-122"/>
                <a:cs typeface="Times New Roman" pitchFamily="18" charset="0"/>
              </a:rPr>
              <a:t>对</a:t>
            </a:r>
            <a:r>
              <a:rPr lang="en-US" altLang="zh-CN" sz="2800" b="1" dirty="0">
                <a:solidFill>
                  <a:srgbClr val="000066"/>
                </a:solidFill>
                <a:latin typeface="Times New Roman" pitchFamily="18" charset="0"/>
                <a:ea typeface="宋体" pitchFamily="2" charset="-122"/>
                <a:cs typeface="Times New Roman" pitchFamily="18" charset="0"/>
              </a:rPr>
              <a:t>f(x)</a:t>
            </a:r>
            <a:r>
              <a:rPr lang="zh-CN" altLang="en-US" sz="2800" b="1" dirty="0">
                <a:solidFill>
                  <a:srgbClr val="000066"/>
                </a:solidFill>
                <a:latin typeface="Times New Roman" pitchFamily="18" charset="0"/>
                <a:ea typeface="宋体" pitchFamily="2" charset="-122"/>
                <a:cs typeface="Times New Roman" pitchFamily="18" charset="0"/>
              </a:rPr>
              <a:t>进行逼近（插值或拟合），然后用逼近函数</a:t>
            </a:r>
            <a:r>
              <a:rPr lang="en-US" altLang="zh-CN" sz="2800" b="1" dirty="0">
                <a:solidFill>
                  <a:srgbClr val="000066"/>
                </a:solidFill>
                <a:latin typeface="Times New Roman" pitchFamily="18" charset="0"/>
                <a:ea typeface="宋体" pitchFamily="2" charset="-122"/>
                <a:cs typeface="Times New Roman" pitchFamily="18" charset="0"/>
              </a:rPr>
              <a:t>g(x)</a:t>
            </a:r>
            <a:r>
              <a:rPr lang="zh-CN" altLang="en-US" sz="2800" b="1" dirty="0">
                <a:solidFill>
                  <a:srgbClr val="000066"/>
                </a:solidFill>
                <a:latin typeface="Times New Roman" pitchFamily="18" charset="0"/>
                <a:ea typeface="宋体" pitchFamily="2" charset="-122"/>
                <a:cs typeface="Times New Roman" pitchFamily="18" charset="0"/>
              </a:rPr>
              <a:t>在点</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处的导数作为</a:t>
            </a:r>
            <a:r>
              <a:rPr lang="en-US" altLang="zh-CN" sz="2800" b="1" dirty="0">
                <a:solidFill>
                  <a:srgbClr val="000066"/>
                </a:solidFill>
                <a:latin typeface="Times New Roman" pitchFamily="18" charset="0"/>
                <a:ea typeface="宋体" pitchFamily="2" charset="-122"/>
                <a:cs typeface="Times New Roman" pitchFamily="18" charset="0"/>
              </a:rPr>
              <a:t>f(x)</a:t>
            </a:r>
            <a:r>
              <a:rPr lang="zh-CN" altLang="en-US" sz="2800" b="1" dirty="0">
                <a:solidFill>
                  <a:srgbClr val="000066"/>
                </a:solidFill>
                <a:latin typeface="Times New Roman" pitchFamily="18" charset="0"/>
                <a:ea typeface="宋体" pitchFamily="2" charset="-122"/>
                <a:cs typeface="Times New Roman" pitchFamily="18" charset="0"/>
              </a:rPr>
              <a:t>在点</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处的导数；</a:t>
            </a:r>
          </a:p>
          <a:p>
            <a:pPr marL="457200" lvl="1" indent="0">
              <a:buFontTx/>
              <a:buNone/>
            </a:pPr>
            <a:r>
              <a:rPr lang="zh-CN" altLang="en-US" sz="2800" b="1" dirty="0">
                <a:solidFill>
                  <a:srgbClr val="000066"/>
                </a:solidFill>
                <a:latin typeface="Times New Roman" pitchFamily="18" charset="0"/>
                <a:ea typeface="宋体" pitchFamily="2" charset="-122"/>
                <a:cs typeface="Times New Roman" pitchFamily="18" charset="0"/>
              </a:rPr>
              <a:t>第二种方式是用</a:t>
            </a:r>
            <a:r>
              <a:rPr lang="en-US" altLang="zh-CN" sz="2800" b="1" dirty="0">
                <a:solidFill>
                  <a:srgbClr val="000066"/>
                </a:solidFill>
                <a:latin typeface="Times New Roman" pitchFamily="18" charset="0"/>
                <a:ea typeface="宋体" pitchFamily="2" charset="-122"/>
                <a:cs typeface="Times New Roman" pitchFamily="18" charset="0"/>
              </a:rPr>
              <a:t>f(x)</a:t>
            </a:r>
            <a:r>
              <a:rPr lang="zh-CN" altLang="en-US" sz="2800" b="1" dirty="0">
                <a:solidFill>
                  <a:srgbClr val="000066"/>
                </a:solidFill>
                <a:latin typeface="Times New Roman" pitchFamily="18" charset="0"/>
                <a:ea typeface="宋体" pitchFamily="2" charset="-122"/>
                <a:cs typeface="Times New Roman" pitchFamily="18" charset="0"/>
              </a:rPr>
              <a:t>在点</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处的某种差商作为其导数。 </a:t>
            </a:r>
          </a:p>
        </p:txBody>
      </p:sp>
      <p:sp>
        <p:nvSpPr>
          <p:cNvPr id="78852"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extLst>
      <p:ext uri="{BB962C8B-B14F-4D97-AF65-F5344CB8AC3E}">
        <p14:creationId xmlns:p14="http://schemas.microsoft.com/office/powerpoint/2010/main" val="2614525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466974" y="836712"/>
            <a:ext cx="8352928" cy="4608512"/>
          </a:xfrm>
        </p:spPr>
        <p:txBody>
          <a:bodyPr/>
          <a:lstStyle/>
          <a:p>
            <a:pPr marL="0" indent="0">
              <a:buFontTx/>
              <a:buNone/>
            </a:pPr>
            <a:r>
              <a:rPr lang="zh-CN" altLang="en-US" sz="2800" b="1" dirty="0" smtClean="0">
                <a:solidFill>
                  <a:srgbClr val="000066"/>
                </a:solidFill>
                <a:latin typeface="Times New Roman" pitchFamily="18" charset="0"/>
                <a:ea typeface="宋体" pitchFamily="2" charset="-122"/>
                <a:cs typeface="Times New Roman" pitchFamily="18" charset="0"/>
              </a:rPr>
              <a:t>在</a:t>
            </a:r>
            <a:r>
              <a:rPr lang="en-US" altLang="zh-CN" sz="2800" b="1" dirty="0">
                <a:solidFill>
                  <a:srgbClr val="000066"/>
                </a:solidFill>
                <a:latin typeface="Times New Roman" pitchFamily="18" charset="0"/>
                <a:ea typeface="宋体" pitchFamily="2" charset="-122"/>
                <a:cs typeface="Times New Roman" pitchFamily="18" charset="0"/>
              </a:rPr>
              <a:t>MATLAB</a:t>
            </a:r>
            <a:r>
              <a:rPr lang="zh-CN" altLang="en-US" sz="2800" b="1" dirty="0">
                <a:solidFill>
                  <a:srgbClr val="000066"/>
                </a:solidFill>
                <a:latin typeface="Times New Roman" pitchFamily="18" charset="0"/>
                <a:ea typeface="宋体" pitchFamily="2" charset="-122"/>
                <a:cs typeface="Times New Roman" pitchFamily="18" charset="0"/>
              </a:rPr>
              <a:t>中，没有直接提供求数值导数的函数，只有计算向前差分的函数</a:t>
            </a:r>
            <a:r>
              <a:rPr lang="en-US" altLang="zh-CN" sz="2800" b="1" dirty="0">
                <a:solidFill>
                  <a:srgbClr val="000066"/>
                </a:solidFill>
                <a:latin typeface="Times New Roman" pitchFamily="18" charset="0"/>
                <a:ea typeface="宋体" pitchFamily="2" charset="-122"/>
                <a:cs typeface="Times New Roman" pitchFamily="18" charset="0"/>
              </a:rPr>
              <a:t>diff</a:t>
            </a:r>
            <a:r>
              <a:rPr lang="zh-CN" altLang="en-US" sz="2800" b="1" dirty="0">
                <a:solidFill>
                  <a:srgbClr val="000066"/>
                </a:solidFill>
                <a:latin typeface="Times New Roman" pitchFamily="18" charset="0"/>
                <a:ea typeface="宋体" pitchFamily="2" charset="-122"/>
                <a:cs typeface="Times New Roman" pitchFamily="18" charset="0"/>
              </a:rPr>
              <a:t>，其调用格式为： </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① </a:t>
            </a:r>
            <a:r>
              <a:rPr lang="en-US" altLang="zh-CN" sz="2800" b="1" dirty="0">
                <a:solidFill>
                  <a:srgbClr val="000066"/>
                </a:solidFill>
                <a:latin typeface="Times New Roman" pitchFamily="18" charset="0"/>
                <a:ea typeface="宋体" pitchFamily="2" charset="-122"/>
                <a:cs typeface="Times New Roman" pitchFamily="18" charset="0"/>
              </a:rPr>
              <a:t>DX=diff(X)</a:t>
            </a:r>
            <a:r>
              <a:rPr lang="zh-CN" altLang="en-US" sz="2800" b="1" dirty="0">
                <a:solidFill>
                  <a:srgbClr val="000066"/>
                </a:solidFill>
                <a:latin typeface="Times New Roman" pitchFamily="18" charset="0"/>
                <a:ea typeface="宋体" pitchFamily="2" charset="-122"/>
                <a:cs typeface="Times New Roman" pitchFamily="18" charset="0"/>
              </a:rPr>
              <a:t>：计算向量</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的向前差分，</a:t>
            </a:r>
            <a:r>
              <a:rPr lang="en-US" altLang="zh-CN" sz="2800" b="1" dirty="0">
                <a:solidFill>
                  <a:srgbClr val="000066"/>
                </a:solidFill>
                <a:latin typeface="Times New Roman" pitchFamily="18" charset="0"/>
                <a:ea typeface="宋体" pitchFamily="2" charset="-122"/>
                <a:cs typeface="Times New Roman" pitchFamily="18" charset="0"/>
              </a:rPr>
              <a:t>DX(i)=X(i+1)-X(i)</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i=1</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2</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n-1</a:t>
            </a:r>
            <a:r>
              <a:rPr lang="zh-CN" altLang="en-US"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② </a:t>
            </a:r>
            <a:r>
              <a:rPr lang="en-US" altLang="zh-CN" sz="2800" b="1" dirty="0">
                <a:solidFill>
                  <a:srgbClr val="000066"/>
                </a:solidFill>
                <a:latin typeface="Times New Roman" pitchFamily="18" charset="0"/>
                <a:ea typeface="宋体" pitchFamily="2" charset="-122"/>
                <a:cs typeface="Times New Roman" pitchFamily="18" charset="0"/>
              </a:rPr>
              <a:t>DX=diff(</a:t>
            </a:r>
            <a:r>
              <a:rPr lang="en-US" altLang="zh-CN" sz="2800" b="1" dirty="0" err="1">
                <a:solidFill>
                  <a:srgbClr val="000066"/>
                </a:solidFill>
                <a:latin typeface="Times New Roman" pitchFamily="18" charset="0"/>
                <a:ea typeface="宋体" pitchFamily="2" charset="-122"/>
                <a:cs typeface="Times New Roman" pitchFamily="18" charset="0"/>
              </a:rPr>
              <a:t>X,n</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：计算</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的</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阶向前差分。例如，</a:t>
            </a:r>
            <a:r>
              <a:rPr lang="en-US" altLang="zh-CN" sz="2800" b="1" dirty="0">
                <a:solidFill>
                  <a:srgbClr val="000066"/>
                </a:solidFill>
                <a:latin typeface="Times New Roman" pitchFamily="18" charset="0"/>
                <a:ea typeface="宋体" pitchFamily="2" charset="-122"/>
                <a:cs typeface="Times New Roman" pitchFamily="18" charset="0"/>
              </a:rPr>
              <a:t>diff(X,2)=diff(diff(X))</a:t>
            </a:r>
            <a:r>
              <a:rPr lang="zh-CN" altLang="en-US" sz="2800" b="1" dirty="0">
                <a:solidFill>
                  <a:srgbClr val="000066"/>
                </a:solidFill>
                <a:latin typeface="Times New Roman" pitchFamily="18" charset="0"/>
                <a:ea typeface="宋体" pitchFamily="2" charset="-122"/>
                <a:cs typeface="Times New Roman" pitchFamily="18" charset="0"/>
              </a:rPr>
              <a:t>。</a:t>
            </a:r>
          </a:p>
          <a:p>
            <a:pPr marL="0" indent="0">
              <a:buFontTx/>
              <a:buNone/>
            </a:pPr>
            <a:r>
              <a:rPr lang="zh-CN" altLang="en-US" sz="2800" b="1" dirty="0">
                <a:solidFill>
                  <a:srgbClr val="000066"/>
                </a:solidFill>
                <a:latin typeface="Times New Roman" pitchFamily="18" charset="0"/>
                <a:ea typeface="宋体" pitchFamily="2" charset="-122"/>
                <a:cs typeface="Times New Roman" pitchFamily="18" charset="0"/>
              </a:rPr>
              <a:t>③ </a:t>
            </a:r>
            <a:r>
              <a:rPr lang="en-US" altLang="zh-CN" sz="2800" b="1" dirty="0">
                <a:solidFill>
                  <a:srgbClr val="000066"/>
                </a:solidFill>
                <a:latin typeface="Times New Roman" pitchFamily="18" charset="0"/>
                <a:ea typeface="宋体" pitchFamily="2" charset="-122"/>
                <a:cs typeface="Times New Roman" pitchFamily="18" charset="0"/>
              </a:rPr>
              <a:t>DX=diff(</a:t>
            </a:r>
            <a:r>
              <a:rPr lang="en-US" altLang="zh-CN" sz="2800" b="1" dirty="0" err="1">
                <a:solidFill>
                  <a:srgbClr val="000066"/>
                </a:solidFill>
                <a:latin typeface="Times New Roman" pitchFamily="18" charset="0"/>
                <a:ea typeface="宋体" pitchFamily="2" charset="-122"/>
                <a:cs typeface="Times New Roman" pitchFamily="18" charset="0"/>
              </a:rPr>
              <a:t>A,n,dim</a:t>
            </a:r>
            <a:r>
              <a:rPr lang="en-US" altLang="zh-CN" sz="2800" b="1" dirty="0">
                <a:solidFill>
                  <a:srgbClr val="000066"/>
                </a:solidFill>
                <a:latin typeface="Times New Roman" pitchFamily="18" charset="0"/>
                <a:ea typeface="宋体" pitchFamily="2" charset="-122"/>
                <a:cs typeface="Times New Roman" pitchFamily="18" charset="0"/>
              </a:rPr>
              <a:t>)</a:t>
            </a:r>
            <a:r>
              <a:rPr lang="zh-CN" altLang="en-US" sz="2800" b="1" dirty="0">
                <a:solidFill>
                  <a:srgbClr val="000066"/>
                </a:solidFill>
                <a:latin typeface="Times New Roman" pitchFamily="18" charset="0"/>
                <a:ea typeface="宋体" pitchFamily="2" charset="-122"/>
                <a:cs typeface="Times New Roman" pitchFamily="18" charset="0"/>
              </a:rPr>
              <a:t>：计算矩阵</a:t>
            </a:r>
            <a:r>
              <a:rPr lang="en-US" altLang="zh-CN" sz="2800" b="1" dirty="0">
                <a:solidFill>
                  <a:srgbClr val="000066"/>
                </a:solidFill>
                <a:latin typeface="Times New Roman" pitchFamily="18" charset="0"/>
                <a:ea typeface="宋体" pitchFamily="2" charset="-122"/>
                <a:cs typeface="Times New Roman" pitchFamily="18" charset="0"/>
              </a:rPr>
              <a:t>A</a:t>
            </a:r>
            <a:r>
              <a:rPr lang="zh-CN" altLang="en-US" sz="2800" b="1" dirty="0">
                <a:solidFill>
                  <a:srgbClr val="000066"/>
                </a:solidFill>
                <a:latin typeface="Times New Roman" pitchFamily="18" charset="0"/>
                <a:ea typeface="宋体" pitchFamily="2" charset="-122"/>
                <a:cs typeface="Times New Roman" pitchFamily="18" charset="0"/>
              </a:rPr>
              <a:t>的</a:t>
            </a:r>
            <a:r>
              <a:rPr lang="en-US" altLang="zh-CN" sz="2800" b="1" dirty="0">
                <a:solidFill>
                  <a:srgbClr val="000066"/>
                </a:solidFill>
                <a:latin typeface="Times New Roman" pitchFamily="18" charset="0"/>
                <a:ea typeface="宋体" pitchFamily="2" charset="-122"/>
                <a:cs typeface="Times New Roman" pitchFamily="18" charset="0"/>
              </a:rPr>
              <a:t>n</a:t>
            </a:r>
            <a:r>
              <a:rPr lang="zh-CN" altLang="en-US" sz="2800" b="1" dirty="0">
                <a:solidFill>
                  <a:srgbClr val="000066"/>
                </a:solidFill>
                <a:latin typeface="Times New Roman" pitchFamily="18" charset="0"/>
                <a:ea typeface="宋体" pitchFamily="2" charset="-122"/>
                <a:cs typeface="Times New Roman" pitchFamily="18" charset="0"/>
              </a:rPr>
              <a:t>阶差分，</a:t>
            </a:r>
            <a:r>
              <a:rPr lang="en-US" altLang="zh-CN" sz="2800" b="1" dirty="0">
                <a:solidFill>
                  <a:srgbClr val="000066"/>
                </a:solidFill>
                <a:latin typeface="Times New Roman" pitchFamily="18" charset="0"/>
                <a:ea typeface="宋体" pitchFamily="2" charset="-122"/>
                <a:cs typeface="Times New Roman" pitchFamily="18" charset="0"/>
              </a:rPr>
              <a:t>dim=1</a:t>
            </a:r>
            <a:r>
              <a:rPr lang="zh-CN" altLang="en-US" sz="2800" b="1" dirty="0">
                <a:solidFill>
                  <a:srgbClr val="000066"/>
                </a:solidFill>
                <a:latin typeface="Times New Roman" pitchFamily="18" charset="0"/>
                <a:ea typeface="宋体" pitchFamily="2" charset="-122"/>
                <a:cs typeface="Times New Roman" pitchFamily="18" charset="0"/>
              </a:rPr>
              <a:t>时（默认状态），按列计算差分；</a:t>
            </a:r>
            <a:r>
              <a:rPr lang="en-US" altLang="zh-CN" sz="2800" b="1" dirty="0">
                <a:solidFill>
                  <a:srgbClr val="000066"/>
                </a:solidFill>
                <a:latin typeface="Times New Roman" pitchFamily="18" charset="0"/>
                <a:ea typeface="宋体" pitchFamily="2" charset="-122"/>
                <a:cs typeface="Times New Roman" pitchFamily="18" charset="0"/>
              </a:rPr>
              <a:t>dim=2</a:t>
            </a:r>
            <a:r>
              <a:rPr lang="zh-CN" altLang="en-US" sz="2800" b="1" dirty="0">
                <a:solidFill>
                  <a:srgbClr val="000066"/>
                </a:solidFill>
                <a:latin typeface="Times New Roman" pitchFamily="18" charset="0"/>
                <a:ea typeface="宋体" pitchFamily="2" charset="-122"/>
                <a:cs typeface="Times New Roman" pitchFamily="18" charset="0"/>
              </a:rPr>
              <a:t>，按行计算差分。 </a:t>
            </a:r>
          </a:p>
        </p:txBody>
      </p:sp>
      <p:sp>
        <p:nvSpPr>
          <p:cNvPr id="78852"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a:xfrm>
            <a:off x="468313" y="836613"/>
            <a:ext cx="8351837" cy="5400675"/>
          </a:xfrm>
        </p:spPr>
        <p:txBody>
          <a:bodyPr/>
          <a:lstStyle/>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例</a:t>
            </a:r>
            <a:r>
              <a:rPr lang="en-US" altLang="zh-CN" sz="2800" b="1" dirty="0">
                <a:solidFill>
                  <a:srgbClr val="000066"/>
                </a:solidFill>
                <a:latin typeface="Times New Roman" pitchFamily="18" charset="0"/>
                <a:ea typeface="宋体" pitchFamily="2" charset="-122"/>
                <a:cs typeface="Times New Roman" pitchFamily="18" charset="0"/>
              </a:rPr>
              <a:t>7-1  </a:t>
            </a:r>
            <a:r>
              <a:rPr lang="zh-CN" altLang="en-US" sz="2800" b="1" dirty="0">
                <a:solidFill>
                  <a:srgbClr val="000066"/>
                </a:solidFill>
                <a:latin typeface="Times New Roman" pitchFamily="18" charset="0"/>
                <a:ea typeface="宋体" pitchFamily="2" charset="-122"/>
                <a:cs typeface="Times New Roman" pitchFamily="18" charset="0"/>
              </a:rPr>
              <a:t>设</a:t>
            </a:r>
            <a:r>
              <a:rPr lang="en-US" altLang="zh-CN" sz="2800" b="1" dirty="0">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由</a:t>
            </a:r>
            <a:r>
              <a:rPr lang="en-US" altLang="zh-CN" sz="2800" b="1" dirty="0">
                <a:solidFill>
                  <a:srgbClr val="000066"/>
                </a:solidFill>
                <a:latin typeface="Times New Roman" pitchFamily="18" charset="0"/>
                <a:ea typeface="宋体" pitchFamily="2" charset="-122"/>
                <a:cs typeface="Times New Roman" pitchFamily="18" charset="0"/>
              </a:rPr>
              <a:t>[0</a:t>
            </a:r>
            <a:r>
              <a:rPr lang="zh-CN" altLang="en-US" sz="2800" b="1" dirty="0">
                <a:solidFill>
                  <a:srgbClr val="000066"/>
                </a:solidFill>
                <a:latin typeface="Times New Roman" pitchFamily="18" charset="0"/>
                <a:ea typeface="宋体" pitchFamily="2" charset="-122"/>
                <a:cs typeface="Times New Roman" pitchFamily="18" charset="0"/>
              </a:rPr>
              <a:t>，</a:t>
            </a:r>
            <a:r>
              <a:rPr lang="en-US" altLang="zh-CN" sz="2800" b="1" dirty="0">
                <a:solidFill>
                  <a:srgbClr val="000066"/>
                </a:solidFill>
                <a:latin typeface="Times New Roman" pitchFamily="18" charset="0"/>
                <a:ea typeface="宋体" pitchFamily="2" charset="-122"/>
                <a:cs typeface="Times New Roman" pitchFamily="18" charset="0"/>
              </a:rPr>
              <a:t>2π]</a:t>
            </a:r>
            <a:r>
              <a:rPr lang="zh-CN" altLang="en-US" sz="2800" b="1" dirty="0">
                <a:solidFill>
                  <a:srgbClr val="000066"/>
                </a:solidFill>
                <a:latin typeface="Times New Roman" pitchFamily="18" charset="0"/>
                <a:ea typeface="宋体" pitchFamily="2" charset="-122"/>
                <a:cs typeface="Times New Roman" pitchFamily="18" charset="0"/>
              </a:rPr>
              <a:t>间均匀分布的</a:t>
            </a:r>
            <a:r>
              <a:rPr lang="en-US" altLang="zh-CN" sz="2800" b="1" dirty="0">
                <a:solidFill>
                  <a:srgbClr val="000066"/>
                </a:solidFill>
                <a:latin typeface="Times New Roman" pitchFamily="18" charset="0"/>
                <a:ea typeface="宋体" pitchFamily="2" charset="-122"/>
                <a:cs typeface="Times New Roman" pitchFamily="18" charset="0"/>
              </a:rPr>
              <a:t>6</a:t>
            </a:r>
            <a:r>
              <a:rPr lang="zh-CN" altLang="en-US" sz="2800" b="1" dirty="0">
                <a:solidFill>
                  <a:srgbClr val="000066"/>
                </a:solidFill>
                <a:latin typeface="Times New Roman" pitchFamily="18" charset="0"/>
                <a:ea typeface="宋体" pitchFamily="2" charset="-122"/>
                <a:cs typeface="Times New Roman" pitchFamily="18" charset="0"/>
              </a:rPr>
              <a:t>个点组成，求</a:t>
            </a:r>
            <a:r>
              <a:rPr lang="en-US" altLang="zh-CN" sz="2800" b="1" dirty="0" err="1">
                <a:solidFill>
                  <a:srgbClr val="000066"/>
                </a:solidFill>
                <a:latin typeface="Times New Roman" pitchFamily="18" charset="0"/>
                <a:ea typeface="宋体" pitchFamily="2" charset="-122"/>
                <a:cs typeface="Times New Roman" pitchFamily="18" charset="0"/>
              </a:rPr>
              <a:t>sin</a:t>
            </a:r>
            <a:r>
              <a:rPr lang="en-US" altLang="zh-CN" sz="2800" b="1" i="1" dirty="0" err="1">
                <a:solidFill>
                  <a:srgbClr val="000066"/>
                </a:solidFill>
                <a:latin typeface="Times New Roman" pitchFamily="18" charset="0"/>
                <a:ea typeface="宋体" pitchFamily="2" charset="-122"/>
                <a:cs typeface="Times New Roman" pitchFamily="18" charset="0"/>
              </a:rPr>
              <a:t>x</a:t>
            </a:r>
            <a:r>
              <a:rPr lang="zh-CN" altLang="en-US" sz="2800" b="1" dirty="0">
                <a:solidFill>
                  <a:srgbClr val="000066"/>
                </a:solidFill>
                <a:latin typeface="Times New Roman" pitchFamily="18" charset="0"/>
                <a:ea typeface="宋体" pitchFamily="2" charset="-122"/>
                <a:cs typeface="Times New Roman" pitchFamily="18" charset="0"/>
              </a:rPr>
              <a:t>的</a:t>
            </a:r>
            <a:r>
              <a:rPr lang="en-US" altLang="zh-CN" sz="2800" b="1" dirty="0">
                <a:solidFill>
                  <a:srgbClr val="000066"/>
                </a:solidFill>
                <a:latin typeface="Times New Roman" pitchFamily="18" charset="0"/>
                <a:ea typeface="宋体" pitchFamily="2" charset="-122"/>
                <a:cs typeface="Times New Roman" pitchFamily="18" charset="0"/>
              </a:rPr>
              <a:t>1~3</a:t>
            </a:r>
            <a:r>
              <a:rPr lang="zh-CN" altLang="en-US" sz="2800" b="1" dirty="0">
                <a:solidFill>
                  <a:srgbClr val="000066"/>
                </a:solidFill>
                <a:latin typeface="Times New Roman" pitchFamily="18" charset="0"/>
                <a:ea typeface="宋体" pitchFamily="2" charset="-122"/>
                <a:cs typeface="Times New Roman" pitchFamily="18" charset="0"/>
              </a:rPr>
              <a:t>阶差分。</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命令如下</a:t>
            </a:r>
            <a:r>
              <a:rPr lang="zh-CN" altLang="es-ES" sz="2800" b="1" dirty="0">
                <a:solidFill>
                  <a:srgbClr val="000066"/>
                </a:solidFill>
                <a:latin typeface="Times New Roman" pitchFamily="18" charset="0"/>
                <a:ea typeface="宋体" pitchFamily="2" charset="-122"/>
                <a:cs typeface="Times New Roman" pitchFamily="18" charset="0"/>
              </a:rPr>
              <a:t>：</a:t>
            </a:r>
          </a:p>
          <a:p>
            <a:pPr marL="0" indent="0">
              <a:lnSpc>
                <a:spcPct val="80000"/>
              </a:lnSpc>
              <a:buFontTx/>
              <a:buNone/>
            </a:pPr>
            <a:r>
              <a:rPr lang="es-ES" altLang="zh-CN" sz="2800" b="1" dirty="0">
                <a:solidFill>
                  <a:srgbClr val="000066"/>
                </a:solidFill>
                <a:latin typeface="Times New Roman" pitchFamily="18" charset="0"/>
                <a:ea typeface="宋体" pitchFamily="2" charset="-122"/>
                <a:cs typeface="Times New Roman" pitchFamily="18" charset="0"/>
              </a:rPr>
              <a:t>&gt;&gt; </a:t>
            </a:r>
            <a:r>
              <a:rPr lang="es-ES" altLang="zh-CN" sz="2000" b="1" dirty="0">
                <a:solidFill>
                  <a:srgbClr val="000066"/>
                </a:solidFill>
                <a:latin typeface="Times New Roman" pitchFamily="18" charset="0"/>
                <a:ea typeface="宋体" pitchFamily="2" charset="-122"/>
                <a:cs typeface="Times New Roman" pitchFamily="18" charset="0"/>
              </a:rPr>
              <a:t>X=linspace(0,2*pi,6);</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&gt;&gt; Y=sin(X)</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Y =</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         0    0.9511    0.5878   -0.5878   -0.9511   -0.0000</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&gt;&gt; DY=diff(Y)       %</a:t>
            </a:r>
            <a:r>
              <a:rPr lang="zh-CN" altLang="es-ES" sz="2000" b="1" dirty="0">
                <a:solidFill>
                  <a:srgbClr val="000066"/>
                </a:solidFill>
                <a:latin typeface="Times New Roman" pitchFamily="18" charset="0"/>
                <a:ea typeface="宋体" pitchFamily="2" charset="-122"/>
                <a:cs typeface="Times New Roman" pitchFamily="18" charset="0"/>
              </a:rPr>
              <a:t>计算</a:t>
            </a:r>
            <a:r>
              <a:rPr lang="es-ES" altLang="zh-CN" sz="2000" b="1" dirty="0">
                <a:solidFill>
                  <a:srgbClr val="000066"/>
                </a:solidFill>
                <a:latin typeface="Times New Roman" pitchFamily="18" charset="0"/>
                <a:ea typeface="宋体" pitchFamily="2" charset="-122"/>
                <a:cs typeface="Times New Roman" pitchFamily="18" charset="0"/>
              </a:rPr>
              <a:t>Y</a:t>
            </a:r>
            <a:r>
              <a:rPr lang="zh-CN" altLang="es-ES" sz="2000" b="1" dirty="0">
                <a:solidFill>
                  <a:srgbClr val="000066"/>
                </a:solidFill>
                <a:latin typeface="Times New Roman" pitchFamily="18" charset="0"/>
                <a:ea typeface="宋体" pitchFamily="2" charset="-122"/>
                <a:cs typeface="Times New Roman" pitchFamily="18" charset="0"/>
              </a:rPr>
              <a:t>的一阶差分</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DY =</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    0.9511   -0.3633   -1.1756   -0.3633    0.9511</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&gt;&gt; D2Y=diff(Y,2)     %</a:t>
            </a:r>
            <a:r>
              <a:rPr lang="zh-CN" altLang="es-ES" sz="2000" b="1" dirty="0">
                <a:solidFill>
                  <a:srgbClr val="000066"/>
                </a:solidFill>
                <a:latin typeface="Times New Roman" pitchFamily="18" charset="0"/>
                <a:ea typeface="宋体" pitchFamily="2" charset="-122"/>
                <a:cs typeface="Times New Roman" pitchFamily="18" charset="0"/>
              </a:rPr>
              <a:t>计算</a:t>
            </a:r>
            <a:r>
              <a:rPr lang="es-ES" altLang="zh-CN" sz="2000" b="1" dirty="0">
                <a:solidFill>
                  <a:srgbClr val="000066"/>
                </a:solidFill>
                <a:latin typeface="Times New Roman" pitchFamily="18" charset="0"/>
                <a:ea typeface="宋体" pitchFamily="2" charset="-122"/>
                <a:cs typeface="Times New Roman" pitchFamily="18" charset="0"/>
              </a:rPr>
              <a:t>Y</a:t>
            </a:r>
            <a:r>
              <a:rPr lang="zh-CN" altLang="es-ES" sz="2000" b="1" dirty="0">
                <a:solidFill>
                  <a:srgbClr val="000066"/>
                </a:solidFill>
                <a:latin typeface="Times New Roman" pitchFamily="18" charset="0"/>
                <a:ea typeface="宋体" pitchFamily="2" charset="-122"/>
                <a:cs typeface="Times New Roman" pitchFamily="18" charset="0"/>
              </a:rPr>
              <a:t>的二阶差分，也可用命令</a:t>
            </a:r>
            <a:r>
              <a:rPr lang="es-ES" altLang="zh-CN" sz="2000" b="1" dirty="0">
                <a:solidFill>
                  <a:srgbClr val="000066"/>
                </a:solidFill>
                <a:latin typeface="Times New Roman" pitchFamily="18" charset="0"/>
                <a:ea typeface="宋体" pitchFamily="2" charset="-122"/>
                <a:cs typeface="Times New Roman" pitchFamily="18" charset="0"/>
              </a:rPr>
              <a:t>diff(DY)</a:t>
            </a:r>
            <a:r>
              <a:rPr lang="zh-CN" altLang="es-ES" sz="2000" b="1" dirty="0">
                <a:solidFill>
                  <a:srgbClr val="000066"/>
                </a:solidFill>
                <a:latin typeface="Times New Roman" pitchFamily="18" charset="0"/>
                <a:ea typeface="宋体" pitchFamily="2" charset="-122"/>
                <a:cs typeface="Times New Roman" pitchFamily="18" charset="0"/>
              </a:rPr>
              <a:t>计算</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D2Y =</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   -1.3143   -0.8123    0.8123    1.3143</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&gt;&gt; D3Y=diff(Y,3)     %</a:t>
            </a:r>
            <a:r>
              <a:rPr lang="zh-CN" altLang="es-ES" sz="2000" b="1" dirty="0">
                <a:solidFill>
                  <a:srgbClr val="000066"/>
                </a:solidFill>
                <a:latin typeface="Times New Roman" pitchFamily="18" charset="0"/>
                <a:ea typeface="宋体" pitchFamily="2" charset="-122"/>
                <a:cs typeface="Times New Roman" pitchFamily="18" charset="0"/>
              </a:rPr>
              <a:t>计算</a:t>
            </a:r>
            <a:r>
              <a:rPr lang="es-ES" altLang="zh-CN" sz="2000" b="1" dirty="0">
                <a:solidFill>
                  <a:srgbClr val="000066"/>
                </a:solidFill>
                <a:latin typeface="Times New Roman" pitchFamily="18" charset="0"/>
                <a:ea typeface="宋体" pitchFamily="2" charset="-122"/>
                <a:cs typeface="Times New Roman" pitchFamily="18" charset="0"/>
              </a:rPr>
              <a:t>Y</a:t>
            </a:r>
            <a:r>
              <a:rPr lang="zh-CN" altLang="es-ES" sz="2000" b="1" dirty="0">
                <a:solidFill>
                  <a:srgbClr val="000066"/>
                </a:solidFill>
                <a:latin typeface="Times New Roman" pitchFamily="18" charset="0"/>
                <a:ea typeface="宋体" pitchFamily="2" charset="-122"/>
                <a:cs typeface="Times New Roman" pitchFamily="18" charset="0"/>
              </a:rPr>
              <a:t>的三阶差分，也可用</a:t>
            </a:r>
            <a:r>
              <a:rPr lang="es-ES" altLang="zh-CN" sz="2000" b="1" dirty="0">
                <a:solidFill>
                  <a:srgbClr val="000066"/>
                </a:solidFill>
                <a:latin typeface="Times New Roman" pitchFamily="18" charset="0"/>
                <a:ea typeface="宋体" pitchFamily="2" charset="-122"/>
                <a:cs typeface="Times New Roman" pitchFamily="18" charset="0"/>
              </a:rPr>
              <a:t>diff(D2Y)</a:t>
            </a:r>
            <a:r>
              <a:rPr lang="zh-CN" altLang="es-ES" sz="2000" b="1" dirty="0">
                <a:solidFill>
                  <a:srgbClr val="000066"/>
                </a:solidFill>
                <a:latin typeface="Times New Roman" pitchFamily="18" charset="0"/>
                <a:ea typeface="宋体" pitchFamily="2" charset="-122"/>
                <a:cs typeface="Times New Roman" pitchFamily="18" charset="0"/>
              </a:rPr>
              <a:t>或</a:t>
            </a:r>
            <a:r>
              <a:rPr lang="es-ES" altLang="zh-CN" sz="2000" b="1" dirty="0">
                <a:solidFill>
                  <a:srgbClr val="000066"/>
                </a:solidFill>
                <a:latin typeface="Times New Roman" pitchFamily="18" charset="0"/>
                <a:ea typeface="宋体" pitchFamily="2" charset="-122"/>
                <a:cs typeface="Times New Roman" pitchFamily="18" charset="0"/>
              </a:rPr>
              <a:t>diff(DY,2)</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D3Y =</a:t>
            </a:r>
          </a:p>
          <a:p>
            <a:pPr marL="0" indent="0">
              <a:lnSpc>
                <a:spcPct val="80000"/>
              </a:lnSpc>
              <a:buFontTx/>
              <a:buNone/>
            </a:pPr>
            <a:r>
              <a:rPr lang="es-ES" altLang="zh-CN" sz="2000" b="1" dirty="0">
                <a:solidFill>
                  <a:srgbClr val="000066"/>
                </a:solidFill>
                <a:latin typeface="Times New Roman" pitchFamily="18" charset="0"/>
                <a:ea typeface="宋体" pitchFamily="2" charset="-122"/>
                <a:cs typeface="Times New Roman" pitchFamily="18" charset="0"/>
              </a:rPr>
              <a:t>    0.5020    1.6246    0.5020</a:t>
            </a:r>
            <a:endParaRPr lang="zh-CN" altLang="en-US" sz="2000" b="1" dirty="0">
              <a:solidFill>
                <a:srgbClr val="000066"/>
              </a:solidFill>
              <a:latin typeface="Times New Roman" pitchFamily="18" charset="0"/>
              <a:ea typeface="宋体" pitchFamily="2" charset="-122"/>
              <a:cs typeface="Times New Roman" pitchFamily="18" charset="0"/>
            </a:endParaRPr>
          </a:p>
        </p:txBody>
      </p:sp>
      <p:sp>
        <p:nvSpPr>
          <p:cNvPr id="79876"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457200" y="836613"/>
            <a:ext cx="8002588" cy="360362"/>
          </a:xfrm>
        </p:spPr>
        <p:txBody>
          <a:bodyPr/>
          <a:lstStyle/>
          <a:p>
            <a:pPr marL="0" indent="0">
              <a:lnSpc>
                <a:spcPct val="80000"/>
              </a:lnSpc>
              <a:buFontTx/>
              <a:buNone/>
            </a:pPr>
            <a:r>
              <a:rPr lang="zh-CN" altLang="en-US" sz="2800" b="1">
                <a:solidFill>
                  <a:srgbClr val="000066"/>
                </a:solidFill>
                <a:latin typeface="Times New Roman" pitchFamily="18" charset="0"/>
                <a:ea typeface="宋体" pitchFamily="2" charset="-122"/>
                <a:cs typeface="Times New Roman" pitchFamily="18" charset="0"/>
              </a:rPr>
              <a:t>例</a:t>
            </a:r>
            <a:r>
              <a:rPr lang="es-ES" altLang="zh-CN" sz="2800" b="1">
                <a:solidFill>
                  <a:srgbClr val="000066"/>
                </a:solidFill>
                <a:latin typeface="Times New Roman" pitchFamily="18" charset="0"/>
                <a:ea typeface="宋体" pitchFamily="2" charset="-122"/>
                <a:cs typeface="Times New Roman" pitchFamily="18" charset="0"/>
              </a:rPr>
              <a:t>7-2  </a:t>
            </a:r>
            <a:r>
              <a:rPr lang="zh-CN" altLang="es-ES" sz="2800" b="1">
                <a:solidFill>
                  <a:srgbClr val="000066"/>
                </a:solidFill>
                <a:latin typeface="Times New Roman" pitchFamily="18" charset="0"/>
                <a:ea typeface="宋体" pitchFamily="2" charset="-122"/>
                <a:cs typeface="Times New Roman" pitchFamily="18" charset="0"/>
              </a:rPr>
              <a:t>设</a:t>
            </a:r>
            <a:endParaRPr lang="zh-CN" altLang="en-US" sz="2800" b="1">
              <a:solidFill>
                <a:srgbClr val="000066"/>
              </a:solidFill>
              <a:latin typeface="Times New Roman" pitchFamily="18" charset="0"/>
              <a:ea typeface="宋体" pitchFamily="2" charset="-122"/>
              <a:cs typeface="Times New Roman" pitchFamily="18" charset="0"/>
            </a:endParaRPr>
          </a:p>
        </p:txBody>
      </p:sp>
      <p:sp>
        <p:nvSpPr>
          <p:cNvPr id="8090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0900" name="Object 4"/>
          <p:cNvGraphicFramePr>
            <a:graphicFrameLocks noChangeAspect="1"/>
          </p:cNvGraphicFramePr>
          <p:nvPr>
            <p:extLst>
              <p:ext uri="{D42A27DB-BD31-4B8C-83A1-F6EECF244321}">
                <p14:modId xmlns:p14="http://schemas.microsoft.com/office/powerpoint/2010/main" val="74031351"/>
              </p:ext>
            </p:extLst>
          </p:nvPr>
        </p:nvGraphicFramePr>
        <p:xfrm>
          <a:off x="2195736" y="1052736"/>
          <a:ext cx="4032250" cy="379413"/>
        </p:xfrm>
        <a:graphic>
          <a:graphicData uri="http://schemas.openxmlformats.org/presentationml/2006/ole">
            <mc:AlternateContent xmlns:mc="http://schemas.openxmlformats.org/markup-compatibility/2006">
              <mc:Choice xmlns:v="urn:schemas-microsoft-com:vml" Requires="v">
                <p:oleObj spid="_x0000_s80913" name="公式" r:id="rId3" imgW="2425700" imgH="228600" progId="Equation.3">
                  <p:embed/>
                </p:oleObj>
              </mc:Choice>
              <mc:Fallback>
                <p:oleObj name="公式" r:id="rId3" imgW="2425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052736"/>
                        <a:ext cx="403225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2" name="Rectangle 6"/>
          <p:cNvSpPr>
            <a:spLocks noChangeArrowheads="1"/>
          </p:cNvSpPr>
          <p:nvPr/>
        </p:nvSpPr>
        <p:spPr bwMode="auto">
          <a:xfrm>
            <a:off x="539750" y="1557338"/>
            <a:ext cx="8136706" cy="791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spcBef>
                <a:spcPts val="1000"/>
              </a:spcBef>
            </a:pPr>
            <a:r>
              <a:rPr lang="zh-CN" altLang="en-US" sz="2800" b="1" dirty="0">
                <a:latin typeface="Times New Roman" pitchFamily="18" charset="0"/>
                <a:ea typeface="宋体" pitchFamily="2" charset="-122"/>
                <a:cs typeface="Times New Roman" pitchFamily="18" charset="0"/>
              </a:rPr>
              <a:t>用不同的方法求函数</a:t>
            </a:r>
            <a:r>
              <a:rPr lang="en-US" altLang="zh-CN" sz="2800" b="1" dirty="0">
                <a:latin typeface="Times New Roman" pitchFamily="18" charset="0"/>
                <a:ea typeface="宋体" pitchFamily="2" charset="-122"/>
                <a:cs typeface="Times New Roman" pitchFamily="18" charset="0"/>
              </a:rPr>
              <a:t>f(x)</a:t>
            </a:r>
            <a:r>
              <a:rPr lang="zh-CN" altLang="en-US" sz="2800" b="1" dirty="0">
                <a:latin typeface="Times New Roman" pitchFamily="18" charset="0"/>
                <a:ea typeface="宋体" pitchFamily="2" charset="-122"/>
                <a:cs typeface="Times New Roman" pitchFamily="18" charset="0"/>
              </a:rPr>
              <a:t>的数值导数，并在同一个坐标系中做出</a:t>
            </a:r>
            <a:r>
              <a:rPr lang="en-US" altLang="zh-CN" sz="2800" b="1" dirty="0">
                <a:latin typeface="Times New Roman" pitchFamily="18" charset="0"/>
                <a:ea typeface="宋体" pitchFamily="2" charset="-122"/>
                <a:cs typeface="Times New Roman" pitchFamily="18" charset="0"/>
              </a:rPr>
              <a:t>f‘(x)</a:t>
            </a:r>
            <a:r>
              <a:rPr lang="zh-CN" altLang="en-US" sz="2800" b="1" dirty="0">
                <a:latin typeface="Times New Roman" pitchFamily="18" charset="0"/>
                <a:ea typeface="宋体" pitchFamily="2" charset="-122"/>
                <a:cs typeface="Times New Roman" pitchFamily="18" charset="0"/>
              </a:rPr>
              <a:t>的图像。</a:t>
            </a:r>
          </a:p>
          <a:p>
            <a:pPr>
              <a:spcBef>
                <a:spcPts val="1000"/>
              </a:spcBef>
            </a:pPr>
            <a:r>
              <a:rPr lang="en-US" altLang="zh-CN" sz="2000" b="1" dirty="0" smtClean="0">
                <a:latin typeface="Times New Roman" pitchFamily="18" charset="0"/>
                <a:ea typeface="宋体" pitchFamily="2" charset="-122"/>
                <a:cs typeface="Times New Roman" pitchFamily="18" charset="0"/>
              </a:rPr>
              <a:t>f</a:t>
            </a:r>
            <a:r>
              <a:rPr lang="en-US" altLang="zh-CN" sz="2000" b="1" dirty="0">
                <a:latin typeface="Times New Roman" pitchFamily="18" charset="0"/>
                <a:ea typeface="宋体" pitchFamily="2" charset="-122"/>
                <a:cs typeface="Times New Roman" pitchFamily="18" charset="0"/>
              </a:rPr>
              <a:t>=@(x) </a:t>
            </a:r>
            <a:r>
              <a:rPr lang="en-US" altLang="zh-CN" sz="2000" b="1" dirty="0" err="1">
                <a:latin typeface="Times New Roman" pitchFamily="18" charset="0"/>
                <a:ea typeface="宋体" pitchFamily="2" charset="-122"/>
                <a:cs typeface="Times New Roman" pitchFamily="18" charset="0"/>
              </a:rPr>
              <a:t>sqrt</a:t>
            </a:r>
            <a:r>
              <a:rPr lang="en-US" altLang="zh-CN" sz="2000" b="1" dirty="0">
                <a:latin typeface="Times New Roman" pitchFamily="18" charset="0"/>
                <a:ea typeface="宋体" pitchFamily="2" charset="-122"/>
                <a:cs typeface="Times New Roman" pitchFamily="18" charset="0"/>
              </a:rPr>
              <a:t>(x.^3+2*x.^2-x+12)+(x+5).^(1/6)+5*x+2;</a:t>
            </a:r>
          </a:p>
          <a:p>
            <a:pPr>
              <a:spcBef>
                <a:spcPts val="1000"/>
              </a:spcBef>
            </a:pPr>
            <a:r>
              <a:rPr lang="en-US" altLang="zh-CN" sz="2000" b="1" dirty="0">
                <a:latin typeface="Times New Roman" pitchFamily="18" charset="0"/>
                <a:ea typeface="宋体" pitchFamily="2" charset="-122"/>
                <a:cs typeface="Times New Roman" pitchFamily="18" charset="0"/>
              </a:rPr>
              <a:t>g=@(x) (3*x.^2+4*x-1)./</a:t>
            </a:r>
            <a:r>
              <a:rPr lang="en-US" altLang="zh-CN" sz="2000" b="1" dirty="0" err="1">
                <a:latin typeface="Times New Roman" pitchFamily="18" charset="0"/>
                <a:ea typeface="宋体" pitchFamily="2" charset="-122"/>
                <a:cs typeface="Times New Roman" pitchFamily="18" charset="0"/>
              </a:rPr>
              <a:t>sqrt</a:t>
            </a:r>
            <a:r>
              <a:rPr lang="en-US" altLang="zh-CN" sz="2000" b="1" dirty="0">
                <a:latin typeface="Times New Roman" pitchFamily="18" charset="0"/>
                <a:ea typeface="宋体" pitchFamily="2" charset="-122"/>
                <a:cs typeface="Times New Roman" pitchFamily="18" charset="0"/>
              </a:rPr>
              <a:t>(x.^3+2*x.^2-x+12)/2+1/6./(x+5).^(5/6)+5;</a:t>
            </a:r>
          </a:p>
          <a:p>
            <a:pPr>
              <a:spcBef>
                <a:spcPts val="1000"/>
              </a:spcBef>
            </a:pPr>
            <a:r>
              <a:rPr lang="en-US" altLang="zh-CN" sz="2000" b="1" dirty="0">
                <a:latin typeface="Times New Roman" pitchFamily="18" charset="0"/>
                <a:ea typeface="宋体" pitchFamily="2" charset="-122"/>
                <a:cs typeface="Times New Roman" pitchFamily="18" charset="0"/>
              </a:rPr>
              <a:t>x=-3:0.01:3;</a:t>
            </a:r>
          </a:p>
          <a:p>
            <a:pPr>
              <a:spcBef>
                <a:spcPts val="1000"/>
              </a:spcBef>
            </a:pPr>
            <a:r>
              <a:rPr lang="en-US" altLang="zh-CN" sz="2000" b="1" dirty="0">
                <a:latin typeface="Times New Roman" pitchFamily="18" charset="0"/>
                <a:ea typeface="宋体" pitchFamily="2" charset="-122"/>
                <a:cs typeface="Times New Roman" pitchFamily="18" charset="0"/>
              </a:rPr>
              <a:t>p=</a:t>
            </a:r>
            <a:r>
              <a:rPr lang="en-US" altLang="zh-CN" sz="2000" b="1" dirty="0" err="1">
                <a:latin typeface="Times New Roman" pitchFamily="18" charset="0"/>
                <a:ea typeface="宋体" pitchFamily="2" charset="-122"/>
                <a:cs typeface="Times New Roman" pitchFamily="18" charset="0"/>
              </a:rPr>
              <a:t>polyfit</a:t>
            </a: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x,f</a:t>
            </a:r>
            <a:r>
              <a:rPr lang="en-US" altLang="zh-CN" sz="2000" b="1" dirty="0">
                <a:latin typeface="Times New Roman" pitchFamily="18" charset="0"/>
                <a:ea typeface="宋体" pitchFamily="2" charset="-122"/>
                <a:cs typeface="Times New Roman" pitchFamily="18" charset="0"/>
              </a:rPr>
              <a:t>(x),5);          	%</a:t>
            </a:r>
            <a:r>
              <a:rPr lang="zh-CN" altLang="en-US" sz="2000" b="1" dirty="0">
                <a:latin typeface="Times New Roman" pitchFamily="18" charset="0"/>
                <a:ea typeface="宋体" pitchFamily="2" charset="-122"/>
                <a:cs typeface="Times New Roman" pitchFamily="18" charset="0"/>
              </a:rPr>
              <a:t>用</a:t>
            </a:r>
            <a:r>
              <a:rPr lang="en-US" altLang="zh-CN" sz="2000" b="1" dirty="0">
                <a:latin typeface="Times New Roman" pitchFamily="18" charset="0"/>
                <a:ea typeface="宋体" pitchFamily="2" charset="-122"/>
                <a:cs typeface="Times New Roman" pitchFamily="18" charset="0"/>
              </a:rPr>
              <a:t>5</a:t>
            </a:r>
            <a:r>
              <a:rPr lang="zh-CN" altLang="en-US" sz="2000" b="1" dirty="0">
                <a:latin typeface="Times New Roman" pitchFamily="18" charset="0"/>
                <a:ea typeface="宋体" pitchFamily="2" charset="-122"/>
                <a:cs typeface="Times New Roman" pitchFamily="18" charset="0"/>
              </a:rPr>
              <a:t>次多项式</a:t>
            </a:r>
            <a:r>
              <a:rPr lang="en-US" altLang="zh-CN" sz="2000" b="1" dirty="0">
                <a:latin typeface="Times New Roman" pitchFamily="18" charset="0"/>
                <a:ea typeface="宋体" pitchFamily="2" charset="-122"/>
                <a:cs typeface="Times New Roman" pitchFamily="18" charset="0"/>
              </a:rPr>
              <a:t>p</a:t>
            </a:r>
            <a:r>
              <a:rPr lang="zh-CN" altLang="en-US" sz="2000" b="1" dirty="0">
                <a:latin typeface="Times New Roman" pitchFamily="18" charset="0"/>
                <a:ea typeface="宋体" pitchFamily="2" charset="-122"/>
                <a:cs typeface="Times New Roman" pitchFamily="18" charset="0"/>
              </a:rPr>
              <a:t>拟合</a:t>
            </a:r>
            <a:r>
              <a:rPr lang="en-US" altLang="zh-CN" sz="2000" b="1" dirty="0">
                <a:latin typeface="Times New Roman" pitchFamily="18" charset="0"/>
                <a:ea typeface="宋体" pitchFamily="2" charset="-122"/>
                <a:cs typeface="Times New Roman" pitchFamily="18" charset="0"/>
              </a:rPr>
              <a:t>f(x)</a:t>
            </a:r>
          </a:p>
          <a:p>
            <a:pPr>
              <a:spcBef>
                <a:spcPts val="1000"/>
              </a:spcBef>
            </a:pPr>
            <a:r>
              <a:rPr lang="en-US" altLang="zh-CN" sz="2000" b="1" dirty="0" err="1">
                <a:latin typeface="Times New Roman" pitchFamily="18" charset="0"/>
                <a:ea typeface="宋体" pitchFamily="2" charset="-122"/>
                <a:cs typeface="Times New Roman" pitchFamily="18" charset="0"/>
              </a:rPr>
              <a:t>dp</a:t>
            </a: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polyder</a:t>
            </a:r>
            <a:r>
              <a:rPr lang="en-US" altLang="zh-CN" sz="2000" b="1" dirty="0">
                <a:latin typeface="Times New Roman" pitchFamily="18" charset="0"/>
                <a:ea typeface="宋体" pitchFamily="2" charset="-122"/>
                <a:cs typeface="Times New Roman" pitchFamily="18" charset="0"/>
              </a:rPr>
              <a:t>(p);                 	%</a:t>
            </a:r>
            <a:r>
              <a:rPr lang="zh-CN" altLang="en-US" sz="2000" b="1" dirty="0">
                <a:latin typeface="Times New Roman" pitchFamily="18" charset="0"/>
                <a:ea typeface="宋体" pitchFamily="2" charset="-122"/>
                <a:cs typeface="Times New Roman" pitchFamily="18" charset="0"/>
              </a:rPr>
              <a:t>对拟合多项式</a:t>
            </a:r>
            <a:r>
              <a:rPr lang="en-US" altLang="zh-CN" sz="2000" b="1" dirty="0">
                <a:latin typeface="Times New Roman" pitchFamily="18" charset="0"/>
                <a:ea typeface="宋体" pitchFamily="2" charset="-122"/>
                <a:cs typeface="Times New Roman" pitchFamily="18" charset="0"/>
              </a:rPr>
              <a:t>p</a:t>
            </a:r>
            <a:r>
              <a:rPr lang="zh-CN" altLang="en-US" sz="2000" b="1" dirty="0">
                <a:latin typeface="Times New Roman" pitchFamily="18" charset="0"/>
                <a:ea typeface="宋体" pitchFamily="2" charset="-122"/>
                <a:cs typeface="Times New Roman" pitchFamily="18" charset="0"/>
              </a:rPr>
              <a:t>求导数</a:t>
            </a:r>
            <a:r>
              <a:rPr lang="en-US" altLang="zh-CN" sz="2000" b="1" dirty="0" err="1">
                <a:latin typeface="Times New Roman" pitchFamily="18" charset="0"/>
                <a:ea typeface="宋体" pitchFamily="2" charset="-122"/>
                <a:cs typeface="Times New Roman" pitchFamily="18" charset="0"/>
              </a:rPr>
              <a:t>dp</a:t>
            </a:r>
            <a:endParaRPr lang="en-US" altLang="zh-CN" sz="2000" b="1" dirty="0">
              <a:latin typeface="Times New Roman" pitchFamily="18" charset="0"/>
              <a:ea typeface="宋体" pitchFamily="2" charset="-122"/>
              <a:cs typeface="Times New Roman" pitchFamily="18" charset="0"/>
            </a:endParaRPr>
          </a:p>
          <a:p>
            <a:pPr>
              <a:spcBef>
                <a:spcPts val="1000"/>
              </a:spcBef>
            </a:pPr>
            <a:r>
              <a:rPr lang="en-US" altLang="zh-CN" sz="2000" b="1" dirty="0" err="1">
                <a:latin typeface="Times New Roman" pitchFamily="18" charset="0"/>
                <a:ea typeface="宋体" pitchFamily="2" charset="-122"/>
                <a:cs typeface="Times New Roman" pitchFamily="18" charset="0"/>
              </a:rPr>
              <a:t>dpx</a:t>
            </a: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polyval</a:t>
            </a:r>
            <a:r>
              <a:rPr lang="en-US" altLang="zh-CN" sz="2000" b="1" dirty="0">
                <a:latin typeface="Times New Roman" pitchFamily="18" charset="0"/>
                <a:ea typeface="宋体" pitchFamily="2" charset="-122"/>
                <a:cs typeface="Times New Roman" pitchFamily="18" charset="0"/>
              </a:rPr>
              <a:t>(</a:t>
            </a:r>
            <a:r>
              <a:rPr lang="en-US" altLang="zh-CN" sz="2000" b="1" dirty="0" err="1">
                <a:latin typeface="Times New Roman" pitchFamily="18" charset="0"/>
                <a:ea typeface="宋体" pitchFamily="2" charset="-122"/>
                <a:cs typeface="Times New Roman" pitchFamily="18" charset="0"/>
              </a:rPr>
              <a:t>dp,x</a:t>
            </a:r>
            <a:r>
              <a:rPr lang="en-US" altLang="zh-CN" sz="2000" b="1" dirty="0">
                <a:latin typeface="Times New Roman" pitchFamily="18" charset="0"/>
                <a:ea typeface="宋体" pitchFamily="2" charset="-122"/>
                <a:cs typeface="Times New Roman" pitchFamily="18" charset="0"/>
              </a:rPr>
              <a:t>);             	%</a:t>
            </a:r>
            <a:r>
              <a:rPr lang="zh-CN" altLang="en-US" sz="2000" b="1" dirty="0">
                <a:latin typeface="Times New Roman" pitchFamily="18" charset="0"/>
                <a:ea typeface="宋体" pitchFamily="2" charset="-122"/>
                <a:cs typeface="Times New Roman" pitchFamily="18" charset="0"/>
              </a:rPr>
              <a:t>求</a:t>
            </a:r>
            <a:r>
              <a:rPr lang="en-US" altLang="zh-CN" sz="2000" b="1" dirty="0" err="1">
                <a:latin typeface="Times New Roman" pitchFamily="18" charset="0"/>
                <a:ea typeface="宋体" pitchFamily="2" charset="-122"/>
                <a:cs typeface="Times New Roman" pitchFamily="18" charset="0"/>
              </a:rPr>
              <a:t>dp</a:t>
            </a:r>
            <a:r>
              <a:rPr lang="zh-CN" altLang="en-US" sz="2000" b="1" dirty="0">
                <a:latin typeface="Times New Roman" pitchFamily="18" charset="0"/>
                <a:ea typeface="宋体" pitchFamily="2" charset="-122"/>
                <a:cs typeface="Times New Roman" pitchFamily="18" charset="0"/>
              </a:rPr>
              <a:t>在假设点的函数值</a:t>
            </a:r>
          </a:p>
          <a:p>
            <a:pPr>
              <a:spcBef>
                <a:spcPts val="1000"/>
              </a:spcBef>
            </a:pPr>
            <a:r>
              <a:rPr lang="en-US" altLang="zh-CN" sz="2000" b="1" dirty="0">
                <a:latin typeface="Times New Roman" pitchFamily="18" charset="0"/>
                <a:ea typeface="宋体" pitchFamily="2" charset="-122"/>
                <a:cs typeface="Times New Roman" pitchFamily="18" charset="0"/>
              </a:rPr>
              <a:t>dx=diff(f([x,3.01]))/0.01;   	%</a:t>
            </a:r>
            <a:r>
              <a:rPr lang="zh-CN" altLang="en-US" sz="2000" b="1" dirty="0">
                <a:latin typeface="Times New Roman" pitchFamily="18" charset="0"/>
                <a:ea typeface="宋体" pitchFamily="2" charset="-122"/>
                <a:cs typeface="Times New Roman" pitchFamily="18" charset="0"/>
              </a:rPr>
              <a:t>直接对</a:t>
            </a:r>
            <a:r>
              <a:rPr lang="en-US" altLang="zh-CN" sz="2000" b="1" dirty="0">
                <a:latin typeface="Times New Roman" pitchFamily="18" charset="0"/>
                <a:ea typeface="宋体" pitchFamily="2" charset="-122"/>
                <a:cs typeface="Times New Roman" pitchFamily="18" charset="0"/>
              </a:rPr>
              <a:t>f(x)</a:t>
            </a:r>
            <a:r>
              <a:rPr lang="zh-CN" altLang="en-US" sz="2000" b="1" dirty="0">
                <a:latin typeface="Times New Roman" pitchFamily="18" charset="0"/>
                <a:ea typeface="宋体" pitchFamily="2" charset="-122"/>
                <a:cs typeface="Times New Roman" pitchFamily="18" charset="0"/>
              </a:rPr>
              <a:t>求数值导数</a:t>
            </a:r>
          </a:p>
          <a:p>
            <a:pPr>
              <a:spcBef>
                <a:spcPts val="1000"/>
              </a:spcBef>
            </a:pPr>
            <a:r>
              <a:rPr lang="en-US" altLang="zh-CN" sz="2000" b="1" dirty="0" err="1">
                <a:latin typeface="Times New Roman" pitchFamily="18" charset="0"/>
                <a:ea typeface="宋体" pitchFamily="2" charset="-122"/>
                <a:cs typeface="Times New Roman" pitchFamily="18" charset="0"/>
              </a:rPr>
              <a:t>gx</a:t>
            </a:r>
            <a:r>
              <a:rPr lang="en-US" altLang="zh-CN" sz="2000" b="1" dirty="0">
                <a:latin typeface="Times New Roman" pitchFamily="18" charset="0"/>
                <a:ea typeface="宋体" pitchFamily="2" charset="-122"/>
                <a:cs typeface="Times New Roman" pitchFamily="18" charset="0"/>
              </a:rPr>
              <a:t>=g(x);                         	%</a:t>
            </a:r>
            <a:r>
              <a:rPr lang="zh-CN" altLang="en-US" sz="2000" b="1" dirty="0">
                <a:latin typeface="Times New Roman" pitchFamily="18" charset="0"/>
                <a:ea typeface="宋体" pitchFamily="2" charset="-122"/>
                <a:cs typeface="Times New Roman" pitchFamily="18" charset="0"/>
              </a:rPr>
              <a:t>求函数</a:t>
            </a:r>
            <a:r>
              <a:rPr lang="en-US" altLang="zh-CN" sz="2000" b="1" dirty="0">
                <a:latin typeface="Times New Roman" pitchFamily="18" charset="0"/>
                <a:ea typeface="宋体" pitchFamily="2" charset="-122"/>
                <a:cs typeface="Times New Roman" pitchFamily="18" charset="0"/>
              </a:rPr>
              <a:t>f</a:t>
            </a:r>
            <a:r>
              <a:rPr lang="zh-CN" altLang="en-US" sz="2000" b="1" dirty="0">
                <a:latin typeface="Times New Roman" pitchFamily="18" charset="0"/>
                <a:ea typeface="宋体" pitchFamily="2" charset="-122"/>
                <a:cs typeface="Times New Roman" pitchFamily="18" charset="0"/>
              </a:rPr>
              <a:t>的导函数</a:t>
            </a:r>
            <a:r>
              <a:rPr lang="en-US" altLang="zh-CN" sz="2000" b="1" dirty="0">
                <a:latin typeface="Times New Roman" pitchFamily="18" charset="0"/>
                <a:ea typeface="宋体" pitchFamily="2" charset="-122"/>
                <a:cs typeface="Times New Roman" pitchFamily="18" charset="0"/>
              </a:rPr>
              <a:t>g</a:t>
            </a:r>
            <a:r>
              <a:rPr lang="zh-CN" altLang="en-US" sz="2000" b="1" dirty="0">
                <a:latin typeface="Times New Roman" pitchFamily="18" charset="0"/>
                <a:ea typeface="宋体" pitchFamily="2" charset="-122"/>
                <a:cs typeface="Times New Roman" pitchFamily="18" charset="0"/>
              </a:rPr>
              <a:t>在假设点的导数</a:t>
            </a:r>
          </a:p>
          <a:p>
            <a:pPr>
              <a:spcBef>
                <a:spcPts val="1000"/>
              </a:spcBef>
            </a:pPr>
            <a:r>
              <a:rPr lang="en-US" altLang="zh-CN" sz="2000" b="1" dirty="0">
                <a:latin typeface="Times New Roman" pitchFamily="18" charset="0"/>
                <a:ea typeface="宋体" pitchFamily="2" charset="-122"/>
                <a:cs typeface="Times New Roman" pitchFamily="18" charset="0"/>
              </a:rPr>
              <a:t>plot(x,dpx,x,dx,'.',</a:t>
            </a:r>
            <a:r>
              <a:rPr lang="en-US" altLang="zh-CN" sz="2000" b="1" dirty="0" err="1">
                <a:latin typeface="Times New Roman" pitchFamily="18" charset="0"/>
                <a:ea typeface="宋体" pitchFamily="2" charset="-122"/>
                <a:cs typeface="Times New Roman" pitchFamily="18" charset="0"/>
              </a:rPr>
              <a:t>x,gx</a:t>
            </a:r>
            <a:r>
              <a:rPr lang="en-US" altLang="zh-CN" sz="2000" b="1" dirty="0">
                <a:latin typeface="Times New Roman" pitchFamily="18" charset="0"/>
                <a:ea typeface="宋体" pitchFamily="2" charset="-122"/>
                <a:cs typeface="Times New Roman" pitchFamily="18" charset="0"/>
              </a:rPr>
              <a:t>,'-')  	%</a:t>
            </a:r>
            <a:r>
              <a:rPr lang="zh-CN" altLang="en-US" sz="2000" b="1" dirty="0">
                <a:latin typeface="Times New Roman" pitchFamily="18" charset="0"/>
                <a:ea typeface="宋体" pitchFamily="2" charset="-122"/>
                <a:cs typeface="Times New Roman" pitchFamily="18" charset="0"/>
              </a:rPr>
              <a:t>作图</a:t>
            </a:r>
          </a:p>
        </p:txBody>
      </p:sp>
      <p:sp>
        <p:nvSpPr>
          <p:cNvPr id="80903"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395288" y="5445125"/>
            <a:ext cx="8229600" cy="749300"/>
          </a:xfrm>
        </p:spPr>
        <p:txBody>
          <a:bodyPr/>
          <a:lstStyle/>
          <a:p>
            <a:pPr marL="0" indent="0">
              <a:buFontTx/>
              <a:buNone/>
            </a:pPr>
            <a:r>
              <a:rPr lang="zh-CN" altLang="en-US" sz="2800" b="1">
                <a:solidFill>
                  <a:srgbClr val="000066"/>
                </a:solidFill>
                <a:latin typeface="Times New Roman" pitchFamily="18" charset="0"/>
                <a:ea typeface="宋体" pitchFamily="2" charset="-122"/>
                <a:cs typeface="Times New Roman" pitchFamily="18" charset="0"/>
              </a:rPr>
              <a:t>结果表明，用</a:t>
            </a:r>
            <a:r>
              <a:rPr lang="en-US" altLang="zh-CN" sz="2800" b="1">
                <a:solidFill>
                  <a:srgbClr val="000066"/>
                </a:solidFill>
                <a:latin typeface="Times New Roman" pitchFamily="18" charset="0"/>
                <a:ea typeface="宋体" pitchFamily="2" charset="-122"/>
                <a:cs typeface="Times New Roman" pitchFamily="18" charset="0"/>
              </a:rPr>
              <a:t>3</a:t>
            </a:r>
            <a:r>
              <a:rPr lang="zh-CN" altLang="en-US" sz="2800" b="1">
                <a:solidFill>
                  <a:srgbClr val="000066"/>
                </a:solidFill>
                <a:latin typeface="Times New Roman" pitchFamily="18" charset="0"/>
                <a:ea typeface="宋体" pitchFamily="2" charset="-122"/>
                <a:cs typeface="Times New Roman" pitchFamily="18" charset="0"/>
              </a:rPr>
              <a:t>种方法求得的数值导数比较接近。 </a:t>
            </a:r>
          </a:p>
        </p:txBody>
      </p:sp>
      <p:pic>
        <p:nvPicPr>
          <p:cNvPr id="8192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962" y="1124744"/>
            <a:ext cx="4752975"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328613"/>
            <a:ext cx="8229600" cy="1143000"/>
          </a:xfrm>
        </p:spPr>
        <p:txBody>
          <a:bodyPr/>
          <a:lstStyle/>
          <a:p>
            <a:pPr algn="l">
              <a:lnSpc>
                <a:spcPct val="90000"/>
              </a:lnSpc>
              <a:buFontTx/>
              <a:buNone/>
              <a:defRPr/>
            </a:pPr>
            <a:r>
              <a:rPr lang="en-US" altLang="zh-CN" sz="3600" b="1" kern="1200" dirty="0">
                <a:solidFill>
                  <a:srgbClr val="000066"/>
                </a:solidFill>
                <a:latin typeface="Times New Roman" pitchFamily="18" charset="0"/>
                <a:ea typeface="宋体" pitchFamily="2" charset="-122"/>
                <a:cs typeface="Times New Roman" pitchFamily="18" charset="0"/>
              </a:rPr>
              <a:t>7.2  </a:t>
            </a:r>
            <a:r>
              <a:rPr lang="zh-CN" altLang="en-US" sz="3600" b="1" kern="1200" dirty="0">
                <a:solidFill>
                  <a:srgbClr val="000066"/>
                </a:solidFill>
                <a:latin typeface="华文新魏" pitchFamily="2" charset="-122"/>
                <a:ea typeface="华文新魏" pitchFamily="2" charset="-122"/>
                <a:cs typeface="Times New Roman" pitchFamily="18" charset="0"/>
              </a:rPr>
              <a:t>数值积分</a:t>
            </a:r>
          </a:p>
        </p:txBody>
      </p:sp>
      <p:sp>
        <p:nvSpPr>
          <p:cNvPr id="82947" name="Rectangle 3"/>
          <p:cNvSpPr>
            <a:spLocks noGrp="1" noChangeArrowheads="1"/>
          </p:cNvSpPr>
          <p:nvPr>
            <p:ph type="body" idx="1"/>
          </p:nvPr>
        </p:nvSpPr>
        <p:spPr>
          <a:xfrm>
            <a:off x="468313" y="1196975"/>
            <a:ext cx="8207375" cy="576263"/>
          </a:xfrm>
        </p:spPr>
        <p:txBody>
          <a:bodyPr/>
          <a:lstStyle/>
          <a:p>
            <a:pPr marL="0" indent="0" algn="just">
              <a:lnSpc>
                <a:spcPct val="80000"/>
              </a:lnSpc>
              <a:buFontTx/>
              <a:buNone/>
            </a:pPr>
            <a:r>
              <a:rPr lang="en-US" altLang="zh-CN" sz="2800" b="1" dirty="0">
                <a:solidFill>
                  <a:srgbClr val="000066"/>
                </a:solidFill>
                <a:latin typeface="Times New Roman" pitchFamily="18" charset="0"/>
                <a:ea typeface="宋体" pitchFamily="2" charset="-122"/>
                <a:cs typeface="Times New Roman" pitchFamily="18" charset="0"/>
              </a:rPr>
              <a:t>7.2.1  </a:t>
            </a:r>
            <a:r>
              <a:rPr lang="zh-CN" altLang="en-US" sz="2800" b="1" dirty="0">
                <a:solidFill>
                  <a:srgbClr val="000066"/>
                </a:solidFill>
                <a:latin typeface="Times New Roman" pitchFamily="18" charset="0"/>
                <a:ea typeface="宋体" pitchFamily="2" charset="-122"/>
                <a:cs typeface="Times New Roman" pitchFamily="18" charset="0"/>
              </a:rPr>
              <a:t>数值积分基本原理</a:t>
            </a:r>
          </a:p>
          <a:p>
            <a:pPr marL="0" indent="0">
              <a:lnSpc>
                <a:spcPct val="80000"/>
              </a:lnSpc>
              <a:buFontTx/>
              <a:buNone/>
            </a:pPr>
            <a:r>
              <a:rPr lang="zh-CN" altLang="en-US" sz="2800" b="1" dirty="0">
                <a:solidFill>
                  <a:srgbClr val="000066"/>
                </a:solidFill>
                <a:latin typeface="Times New Roman" pitchFamily="18" charset="0"/>
                <a:ea typeface="宋体" pitchFamily="2" charset="-122"/>
                <a:cs typeface="Times New Roman" pitchFamily="18" charset="0"/>
              </a:rPr>
              <a:t>设：</a:t>
            </a:r>
          </a:p>
        </p:txBody>
      </p:sp>
      <p:sp>
        <p:nvSpPr>
          <p:cNvPr id="82949" name="Rectangle 5"/>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2948" name="Object 4"/>
          <p:cNvGraphicFramePr>
            <a:graphicFrameLocks noChangeAspect="1"/>
          </p:cNvGraphicFramePr>
          <p:nvPr/>
        </p:nvGraphicFramePr>
        <p:xfrm>
          <a:off x="2987675" y="1557338"/>
          <a:ext cx="1368425" cy="498475"/>
        </p:xfrm>
        <a:graphic>
          <a:graphicData uri="http://schemas.openxmlformats.org/presentationml/2006/ole">
            <mc:AlternateContent xmlns:mc="http://schemas.openxmlformats.org/markup-compatibility/2006">
              <mc:Choice xmlns:v="urn:schemas-microsoft-com:vml" Requires="v">
                <p:oleObj spid="_x0000_s82972" name="公式" r:id="rId3" imgW="914400" imgH="330200" progId="Equation.3">
                  <p:embed/>
                </p:oleObj>
              </mc:Choice>
              <mc:Fallback>
                <p:oleObj name="公式" r:id="rId3" imgW="914400" imgH="330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557338"/>
                        <a:ext cx="13684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1" name="Rectangle 7"/>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2950" name="Object 6"/>
          <p:cNvGraphicFramePr>
            <a:graphicFrameLocks noChangeAspect="1"/>
          </p:cNvGraphicFramePr>
          <p:nvPr/>
        </p:nvGraphicFramePr>
        <p:xfrm>
          <a:off x="2987675" y="2060575"/>
          <a:ext cx="1368425" cy="498475"/>
        </p:xfrm>
        <a:graphic>
          <a:graphicData uri="http://schemas.openxmlformats.org/presentationml/2006/ole">
            <mc:AlternateContent xmlns:mc="http://schemas.openxmlformats.org/markup-compatibility/2006">
              <mc:Choice xmlns:v="urn:schemas-microsoft-com:vml" Requires="v">
                <p:oleObj spid="_x0000_s82973" name="公式" r:id="rId5" imgW="914400" imgH="330200" progId="Equation.3">
                  <p:embed/>
                </p:oleObj>
              </mc:Choice>
              <mc:Fallback>
                <p:oleObj name="公式" r:id="rId5" imgW="914400" imgH="330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2060575"/>
                        <a:ext cx="13684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2" name="Rectangle 8"/>
          <p:cNvSpPr>
            <a:spLocks noChangeArrowheads="1"/>
          </p:cNvSpPr>
          <p:nvPr/>
        </p:nvSpPr>
        <p:spPr bwMode="auto">
          <a:xfrm>
            <a:off x="179388" y="2565400"/>
            <a:ext cx="86391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1000"/>
              </a:spcBef>
              <a:buSzPct val="50000"/>
            </a:pPr>
            <a:r>
              <a:rPr lang="zh-CN" altLang="en-US" sz="2000" dirty="0"/>
              <a:t> </a:t>
            </a:r>
            <a:r>
              <a:rPr lang="zh-CN" altLang="en-US" b="1" dirty="0">
                <a:latin typeface="Times New Roman" pitchFamily="18" charset="0"/>
                <a:ea typeface="宋体" pitchFamily="2" charset="-122"/>
                <a:cs typeface="Times New Roman" pitchFamily="18" charset="0"/>
              </a:rPr>
              <a:t>从高等数学中知道，当</a:t>
            </a:r>
            <a:r>
              <a:rPr lang="en-US" altLang="zh-CN" b="1" dirty="0">
                <a:latin typeface="Times New Roman" pitchFamily="18" charset="0"/>
                <a:ea typeface="宋体" pitchFamily="2" charset="-122"/>
                <a:cs typeface="Times New Roman" pitchFamily="18" charset="0"/>
              </a:rPr>
              <a:t>|f(x)-p(x)|&lt;ε</a:t>
            </a:r>
            <a:r>
              <a:rPr lang="zh-CN" altLang="en-US" b="1" dirty="0">
                <a:latin typeface="Times New Roman" pitchFamily="18" charset="0"/>
                <a:ea typeface="宋体" pitchFamily="2" charset="-122"/>
                <a:cs typeface="Times New Roman" pitchFamily="18" charset="0"/>
              </a:rPr>
              <a:t>时，</a:t>
            </a:r>
            <a:r>
              <a:rPr lang="en-US" altLang="zh-CN" b="1" dirty="0">
                <a:latin typeface="Times New Roman" pitchFamily="18" charset="0"/>
                <a:ea typeface="宋体" pitchFamily="2" charset="-122"/>
                <a:cs typeface="Times New Roman" pitchFamily="18" charset="0"/>
              </a:rPr>
              <a:t>|I1-I2|&lt;ε(b-a)</a:t>
            </a:r>
            <a:r>
              <a:rPr lang="zh-CN" altLang="en-US" b="1" dirty="0">
                <a:latin typeface="Times New Roman" pitchFamily="18" charset="0"/>
                <a:ea typeface="宋体" pitchFamily="2" charset="-122"/>
                <a:cs typeface="Times New Roman" pitchFamily="18" charset="0"/>
              </a:rPr>
              <a:t>。这说明，当</a:t>
            </a:r>
            <a:r>
              <a:rPr lang="en-US" altLang="zh-CN" b="1" dirty="0">
                <a:latin typeface="Times New Roman" pitchFamily="18" charset="0"/>
                <a:ea typeface="宋体" pitchFamily="2" charset="-122"/>
                <a:cs typeface="Times New Roman" pitchFamily="18" charset="0"/>
              </a:rPr>
              <a:t>ε</a:t>
            </a:r>
            <a:r>
              <a:rPr lang="zh-CN" altLang="en-US" b="1" dirty="0">
                <a:latin typeface="Times New Roman" pitchFamily="18" charset="0"/>
                <a:ea typeface="宋体" pitchFamily="2" charset="-122"/>
                <a:cs typeface="Times New Roman" pitchFamily="18" charset="0"/>
              </a:rPr>
              <a:t>充分小时，可用</a:t>
            </a:r>
            <a:r>
              <a:rPr lang="en-US" altLang="zh-CN" b="1" dirty="0">
                <a:latin typeface="Times New Roman" pitchFamily="18" charset="0"/>
                <a:ea typeface="宋体" pitchFamily="2" charset="-122"/>
                <a:cs typeface="Times New Roman" pitchFamily="18" charset="0"/>
              </a:rPr>
              <a:t>I2</a:t>
            </a:r>
            <a:r>
              <a:rPr lang="zh-CN" altLang="en-US" b="1" dirty="0">
                <a:latin typeface="Times New Roman" pitchFamily="18" charset="0"/>
                <a:ea typeface="宋体" pitchFamily="2" charset="-122"/>
                <a:cs typeface="Times New Roman" pitchFamily="18" charset="0"/>
              </a:rPr>
              <a:t>近似地代替</a:t>
            </a:r>
            <a:r>
              <a:rPr lang="en-US" altLang="zh-CN" b="1" dirty="0">
                <a:latin typeface="Times New Roman" pitchFamily="18" charset="0"/>
                <a:ea typeface="宋体" pitchFamily="2" charset="-122"/>
                <a:cs typeface="Times New Roman" pitchFamily="18" charset="0"/>
              </a:rPr>
              <a:t>I1</a:t>
            </a:r>
            <a:r>
              <a:rPr lang="zh-CN" altLang="en-US" b="1" dirty="0">
                <a:latin typeface="Times New Roman" pitchFamily="18" charset="0"/>
                <a:ea typeface="宋体" pitchFamily="2" charset="-122"/>
                <a:cs typeface="Times New Roman" pitchFamily="18" charset="0"/>
              </a:rPr>
              <a:t>。</a:t>
            </a:r>
          </a:p>
          <a:p>
            <a:pPr>
              <a:spcBef>
                <a:spcPts val="1000"/>
              </a:spcBef>
              <a:buSzPct val="50000"/>
            </a:pPr>
            <a:r>
              <a:rPr lang="zh-CN" altLang="en-US" b="1" dirty="0">
                <a:latin typeface="Times New Roman" pitchFamily="18" charset="0"/>
                <a:ea typeface="宋体" pitchFamily="2" charset="-122"/>
                <a:cs typeface="Times New Roman" pitchFamily="18" charset="0"/>
              </a:rPr>
              <a:t> 所以，求任意函数</a:t>
            </a:r>
            <a:r>
              <a:rPr lang="en-US" altLang="zh-CN" b="1" dirty="0">
                <a:latin typeface="Times New Roman" pitchFamily="18" charset="0"/>
                <a:ea typeface="宋体" pitchFamily="2" charset="-122"/>
                <a:cs typeface="Times New Roman" pitchFamily="18" charset="0"/>
              </a:rPr>
              <a:t>f(x)</a:t>
            </a:r>
            <a:r>
              <a:rPr lang="zh-CN" altLang="en-US" b="1" dirty="0">
                <a:latin typeface="Times New Roman" pitchFamily="18" charset="0"/>
                <a:ea typeface="宋体" pitchFamily="2" charset="-122"/>
                <a:cs typeface="Times New Roman" pitchFamily="18" charset="0"/>
              </a:rPr>
              <a:t>在</a:t>
            </a:r>
            <a:r>
              <a:rPr lang="en-US" altLang="zh-CN" b="1" dirty="0">
                <a:latin typeface="Times New Roman" pitchFamily="18" charset="0"/>
                <a:ea typeface="宋体" pitchFamily="2" charset="-122"/>
                <a:cs typeface="Times New Roman" pitchFamily="18" charset="0"/>
              </a:rPr>
              <a:t>[a</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b]</a:t>
            </a:r>
            <a:r>
              <a:rPr lang="zh-CN" altLang="en-US" b="1" dirty="0">
                <a:latin typeface="Times New Roman" pitchFamily="18" charset="0"/>
                <a:ea typeface="宋体" pitchFamily="2" charset="-122"/>
                <a:cs typeface="Times New Roman" pitchFamily="18" charset="0"/>
              </a:rPr>
              <a:t>上的定积分时，要是难以使用解析的方法求出</a:t>
            </a:r>
            <a:r>
              <a:rPr lang="en-US" altLang="zh-CN" b="1" dirty="0">
                <a:latin typeface="Times New Roman" pitchFamily="18" charset="0"/>
                <a:ea typeface="宋体" pitchFamily="2" charset="-122"/>
                <a:cs typeface="Times New Roman" pitchFamily="18" charset="0"/>
              </a:rPr>
              <a:t>f(x)</a:t>
            </a:r>
            <a:r>
              <a:rPr lang="zh-CN" altLang="en-US" b="1" dirty="0">
                <a:latin typeface="Times New Roman" pitchFamily="18" charset="0"/>
                <a:ea typeface="宋体" pitchFamily="2" charset="-122"/>
                <a:cs typeface="Times New Roman" pitchFamily="18" charset="0"/>
              </a:rPr>
              <a:t>的原函数，则可以寻找一个在</a:t>
            </a:r>
            <a:r>
              <a:rPr lang="en-US" altLang="zh-CN" b="1" dirty="0">
                <a:latin typeface="Times New Roman" pitchFamily="18" charset="0"/>
                <a:ea typeface="宋体" pitchFamily="2" charset="-122"/>
                <a:cs typeface="Times New Roman" pitchFamily="18" charset="0"/>
              </a:rPr>
              <a:t>[a</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b]</a:t>
            </a:r>
            <a:r>
              <a:rPr lang="zh-CN" altLang="en-US" b="1" dirty="0">
                <a:latin typeface="Times New Roman" pitchFamily="18" charset="0"/>
                <a:ea typeface="宋体" pitchFamily="2" charset="-122"/>
                <a:cs typeface="Times New Roman" pitchFamily="18" charset="0"/>
              </a:rPr>
              <a:t>上与</a:t>
            </a:r>
            <a:r>
              <a:rPr lang="en-US" altLang="zh-CN" b="1" dirty="0">
                <a:latin typeface="Times New Roman" pitchFamily="18" charset="0"/>
                <a:ea typeface="宋体" pitchFamily="2" charset="-122"/>
                <a:cs typeface="Times New Roman" pitchFamily="18" charset="0"/>
              </a:rPr>
              <a:t>f(x)</a:t>
            </a:r>
            <a:r>
              <a:rPr lang="zh-CN" altLang="en-US" b="1" dirty="0">
                <a:latin typeface="Times New Roman" pitchFamily="18" charset="0"/>
                <a:ea typeface="宋体" pitchFamily="2" charset="-122"/>
                <a:cs typeface="Times New Roman" pitchFamily="18" charset="0"/>
              </a:rPr>
              <a:t>逼近，但形式上却简单且易于求积分的函数</a:t>
            </a:r>
            <a:r>
              <a:rPr lang="en-US" altLang="zh-CN" b="1" dirty="0">
                <a:latin typeface="Times New Roman" pitchFamily="18" charset="0"/>
                <a:ea typeface="宋体" pitchFamily="2" charset="-122"/>
                <a:cs typeface="Times New Roman" pitchFamily="18" charset="0"/>
              </a:rPr>
              <a:t>p(x)</a:t>
            </a:r>
            <a:r>
              <a:rPr lang="zh-CN" altLang="en-US" b="1" dirty="0">
                <a:latin typeface="Times New Roman" pitchFamily="18" charset="0"/>
                <a:ea typeface="宋体" pitchFamily="2" charset="-122"/>
                <a:cs typeface="Times New Roman" pitchFamily="18" charset="0"/>
              </a:rPr>
              <a:t>，用</a:t>
            </a:r>
            <a:r>
              <a:rPr lang="en-US" altLang="zh-CN" b="1" dirty="0">
                <a:latin typeface="Times New Roman" pitchFamily="18" charset="0"/>
                <a:ea typeface="宋体" pitchFamily="2" charset="-122"/>
                <a:cs typeface="Times New Roman" pitchFamily="18" charset="0"/>
              </a:rPr>
              <a:t>p(x)</a:t>
            </a:r>
            <a:r>
              <a:rPr lang="zh-CN" altLang="en-US" b="1" dirty="0">
                <a:latin typeface="Times New Roman" pitchFamily="18" charset="0"/>
                <a:ea typeface="宋体" pitchFamily="2" charset="-122"/>
                <a:cs typeface="Times New Roman" pitchFamily="18" charset="0"/>
              </a:rPr>
              <a:t>在</a:t>
            </a:r>
            <a:r>
              <a:rPr lang="en-US" altLang="zh-CN" b="1" dirty="0">
                <a:latin typeface="Times New Roman" pitchFamily="18" charset="0"/>
                <a:ea typeface="宋体" pitchFamily="2" charset="-122"/>
                <a:cs typeface="Times New Roman" pitchFamily="18" charset="0"/>
              </a:rPr>
              <a:t>[a</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b]</a:t>
            </a:r>
            <a:r>
              <a:rPr lang="zh-CN" altLang="en-US" b="1" dirty="0">
                <a:latin typeface="Times New Roman" pitchFamily="18" charset="0"/>
                <a:ea typeface="宋体" pitchFamily="2" charset="-122"/>
                <a:cs typeface="Times New Roman" pitchFamily="18" charset="0"/>
              </a:rPr>
              <a:t>上的积分值近似地代替</a:t>
            </a:r>
            <a:r>
              <a:rPr lang="en-US" altLang="zh-CN" b="1" dirty="0">
                <a:latin typeface="Times New Roman" pitchFamily="18" charset="0"/>
                <a:ea typeface="宋体" pitchFamily="2" charset="-122"/>
                <a:cs typeface="Times New Roman" pitchFamily="18" charset="0"/>
              </a:rPr>
              <a:t>f(x)</a:t>
            </a:r>
            <a:r>
              <a:rPr lang="zh-CN" altLang="en-US" b="1" dirty="0">
                <a:latin typeface="Times New Roman" pitchFamily="18" charset="0"/>
                <a:ea typeface="宋体" pitchFamily="2" charset="-122"/>
                <a:cs typeface="Times New Roman" pitchFamily="18" charset="0"/>
              </a:rPr>
              <a:t>在</a:t>
            </a:r>
            <a:r>
              <a:rPr lang="en-US" altLang="zh-CN" b="1" dirty="0">
                <a:latin typeface="Times New Roman" pitchFamily="18" charset="0"/>
                <a:ea typeface="宋体" pitchFamily="2" charset="-122"/>
                <a:cs typeface="Times New Roman" pitchFamily="18" charset="0"/>
              </a:rPr>
              <a:t>[a</a:t>
            </a:r>
            <a:r>
              <a:rPr lang="zh-CN" altLang="en-US" b="1" dirty="0">
                <a:latin typeface="Times New Roman" pitchFamily="18" charset="0"/>
                <a:ea typeface="宋体" pitchFamily="2" charset="-122"/>
                <a:cs typeface="Times New Roman" pitchFamily="18" charset="0"/>
              </a:rPr>
              <a:t>，</a:t>
            </a:r>
            <a:r>
              <a:rPr lang="en-US" altLang="zh-CN" b="1" dirty="0">
                <a:latin typeface="Times New Roman" pitchFamily="18" charset="0"/>
                <a:ea typeface="宋体" pitchFamily="2" charset="-122"/>
                <a:cs typeface="Times New Roman" pitchFamily="18" charset="0"/>
              </a:rPr>
              <a:t>b]</a:t>
            </a:r>
            <a:r>
              <a:rPr lang="zh-CN" altLang="en-US" b="1" dirty="0">
                <a:latin typeface="Times New Roman" pitchFamily="18" charset="0"/>
                <a:ea typeface="宋体" pitchFamily="2" charset="-122"/>
                <a:cs typeface="Times New Roman" pitchFamily="18" charset="0"/>
              </a:rPr>
              <a:t>上的积分值。</a:t>
            </a:r>
          </a:p>
          <a:p>
            <a:pPr>
              <a:spcBef>
                <a:spcPts val="1000"/>
              </a:spcBef>
              <a:buSzPct val="50000"/>
            </a:pPr>
            <a:r>
              <a:rPr lang="zh-CN" altLang="en-US" b="1" dirty="0">
                <a:latin typeface="Times New Roman" pitchFamily="18" charset="0"/>
                <a:ea typeface="宋体" pitchFamily="2" charset="-122"/>
                <a:cs typeface="Times New Roman" pitchFamily="18" charset="0"/>
              </a:rPr>
              <a:t> 一般选择被积函数的插值多项式充当这样的替代函数。选择的插值多项式的次数不同，就形成了不同的数值积分公式。选择一次多项式时，称为梯形公式，选择二次多项式时，称为辛普森（</a:t>
            </a:r>
            <a:r>
              <a:rPr lang="en-US" altLang="zh-CN" b="1" dirty="0">
                <a:latin typeface="Times New Roman" pitchFamily="18" charset="0"/>
                <a:ea typeface="宋体" pitchFamily="2" charset="-122"/>
                <a:cs typeface="Times New Roman" pitchFamily="18" charset="0"/>
              </a:rPr>
              <a:t>Simpson</a:t>
            </a:r>
            <a:r>
              <a:rPr lang="zh-CN" altLang="en-US" b="1" dirty="0">
                <a:latin typeface="Times New Roman" pitchFamily="18" charset="0"/>
                <a:ea typeface="宋体" pitchFamily="2" charset="-122"/>
                <a:cs typeface="Times New Roman" pitchFamily="18" charset="0"/>
              </a:rPr>
              <a:t>）公式。</a:t>
            </a:r>
          </a:p>
        </p:txBody>
      </p:sp>
      <p:sp>
        <p:nvSpPr>
          <p:cNvPr id="82953" name="TextBox 5"/>
          <p:cNvSpPr txBox="1">
            <a:spLocks noChangeArrowheads="1"/>
          </p:cNvSpPr>
          <p:nvPr/>
        </p:nvSpPr>
        <p:spPr bwMode="auto">
          <a:xfrm>
            <a:off x="4643438" y="1000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zh-CN" altLang="zh-CN">
                <a:solidFill>
                  <a:schemeClr val="bg1"/>
                </a:solidFill>
                <a:latin typeface="黑体" pitchFamily="49" charset="-122"/>
                <a:ea typeface="黑体" pitchFamily="49" charset="-122"/>
              </a:rPr>
              <a:t>第</a:t>
            </a:r>
            <a:r>
              <a:rPr lang="zh-CN" altLang="en-US">
                <a:solidFill>
                  <a:schemeClr val="bg1"/>
                </a:solidFill>
                <a:latin typeface="黑体" pitchFamily="49" charset="-122"/>
                <a:ea typeface="黑体" pitchFamily="49" charset="-122"/>
              </a:rPr>
              <a:t>7</a:t>
            </a:r>
            <a:r>
              <a:rPr lang="zh-CN" altLang="zh-CN">
                <a:solidFill>
                  <a:schemeClr val="bg1"/>
                </a:solidFill>
                <a:latin typeface="黑体" pitchFamily="49" charset="-122"/>
                <a:ea typeface="黑体" pitchFamily="49" charset="-122"/>
              </a:rPr>
              <a:t>章</a:t>
            </a:r>
            <a:r>
              <a:rPr lang="en-US" altLang="zh-CN">
                <a:solidFill>
                  <a:schemeClr val="bg1"/>
                </a:solidFill>
                <a:latin typeface="黑体" pitchFamily="49" charset="-122"/>
                <a:ea typeface="黑体" pitchFamily="49" charset="-122"/>
              </a:rPr>
              <a:t>  MATLAB</a:t>
            </a:r>
            <a:r>
              <a:rPr lang="zh-CN" altLang="en-US">
                <a:solidFill>
                  <a:schemeClr val="bg1"/>
                </a:solidFill>
                <a:latin typeface="黑体" pitchFamily="49" charset="-122"/>
                <a:ea typeface="黑体" pitchFamily="49" charset="-122"/>
              </a:rPr>
              <a:t>数值微分与积分</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oc模板">
  <a:themeElements>
    <a:clrScheme name="mooc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oc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0" lang="zh-CN" sz="2400" b="0" i="0" u="none" strike="noStrike" cap="none" normalizeH="0" baseline="0" smtClean="0">
            <a:ln>
              <a:noFill/>
            </a:ln>
            <a:solidFill>
              <a:srgbClr val="000066"/>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0" lang="zh-CN" sz="2400" b="0" i="0" u="none" strike="noStrike" cap="none" normalizeH="0" baseline="0" smtClean="0">
            <a:ln>
              <a:noFill/>
            </a:ln>
            <a:solidFill>
              <a:srgbClr val="000066"/>
            </a:solidFill>
            <a:effectLst/>
            <a:latin typeface="Arial" pitchFamily="34" charset="0"/>
            <a:ea typeface="黑体" pitchFamily="49" charset="-122"/>
          </a:defRPr>
        </a:defPPr>
      </a:lstStyle>
    </a:lnDef>
  </a:objectDefaults>
  <a:extraClrSchemeLst>
    <a:extraClrScheme>
      <a:clrScheme name="mooc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oc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oc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oc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oc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oc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oc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oc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oc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oc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oc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oc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mooc模板</Template>
  <TotalTime>406</TotalTime>
  <Words>2730</Words>
  <Application>Microsoft Office PowerPoint</Application>
  <PresentationFormat>全屏显示(4:3)</PresentationFormat>
  <Paragraphs>254</Paragraphs>
  <Slides>33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36" baseType="lpstr">
      <vt:lpstr>mooc模板</vt:lpstr>
      <vt:lpstr>公式</vt:lpstr>
      <vt:lpstr>Equation.DSMT4</vt:lpstr>
      <vt:lpstr>PowerPoint 演示文稿</vt:lpstr>
      <vt:lpstr>7.1  数值微分</vt:lpstr>
      <vt:lpstr>PowerPoint 演示文稿</vt:lpstr>
      <vt:lpstr>7.1.2  数值微分的实现</vt:lpstr>
      <vt:lpstr>PowerPoint 演示文稿</vt:lpstr>
      <vt:lpstr>PowerPoint 演示文稿</vt:lpstr>
      <vt:lpstr>PowerPoint 演示文稿</vt:lpstr>
      <vt:lpstr>PowerPoint 演示文稿</vt:lpstr>
      <vt:lpstr>7.2  数值积分</vt:lpstr>
      <vt:lpstr>基本梯形公式：</vt:lpstr>
      <vt:lpstr>7.2.2  数值积分的实现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7.2.3  多重定积分的数值求解</vt:lpstr>
      <vt:lpstr>PowerPoint 演示文稿</vt:lpstr>
      <vt:lpstr>PowerPoint 演示文稿</vt:lpstr>
      <vt:lpstr>7.3  离散傅里叶变换</vt:lpstr>
      <vt:lpstr>7.3.1  离散傅里叶变换算法简介</vt:lpstr>
      <vt:lpstr>7.3.2  离散傅里叶变换的实现</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数据库的创建</dc:title>
  <dc:creator>Administrator</dc:creator>
  <cp:lastModifiedBy>liu</cp:lastModifiedBy>
  <cp:revision>47</cp:revision>
  <dcterms:created xsi:type="dcterms:W3CDTF">2016-12-16T04:24:41Z</dcterms:created>
  <dcterms:modified xsi:type="dcterms:W3CDTF">2017-07-21T01:38:21Z</dcterms:modified>
</cp:coreProperties>
</file>